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5143500" type="screen16x9"/>
  <p:notesSz cx="6858000" cy="9144000"/>
  <p:embeddedFontLst>
    <p:embeddedFont>
      <p:font typeface="Anton" pitchFamily="2" charset="0"/>
      <p:regular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Helvetica Neue" panose="020B0604020202020204" charset="0"/>
      <p:regular r:id="rId56"/>
      <p:bold r:id="rId57"/>
      <p:italic r:id="rId58"/>
      <p:boldItalic r:id="rId59"/>
    </p:embeddedFont>
    <p:embeddedFont>
      <p:font typeface="Helvetica Neue Light" panose="020B0604020202020204" charset="0"/>
      <p:regular r:id="rId60"/>
      <p:bold r:id="rId61"/>
      <p:italic r:id="rId62"/>
      <p:boldItalic r:id="rId63"/>
    </p:embeddedFont>
    <p:embeddedFont>
      <p:font typeface="Lato" panose="020F0502020204030203" pitchFamily="3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8" roundtripDataSignature="AMtx7miHbiAzQpGVNsCoir7l62R0pil+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68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endParaRPr sz="16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no exige que sean los mismos valores los que se pueden reasignar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2" name="Google Shape;62;p6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3" name="Google Shape;63;p6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6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0" name="Google Shape;70;p6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6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6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7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7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59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5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Listas y Tuplas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2000" b="1" i="0" u="none" strike="noStrike" cap="non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2. </a:t>
            </a:r>
            <a:r>
              <a:rPr lang="es-419" sz="2000" b="0" i="0" u="none" strike="noStrike" cap="non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sz="1400" b="0" i="0" u="none" strike="noStrike" cap="non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624228" y="413816"/>
            <a:ext cx="1748706" cy="56732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/>
        </p:nvSpPr>
        <p:spPr>
          <a:xfrm>
            <a:off x="933350" y="3358825"/>
            <a:ext cx="7339200" cy="15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pares =  [0,2,4,5,8,10]</a:t>
            </a:r>
            <a:endParaRPr sz="1600" b="0" i="0" u="none" strike="noStrike" cap="non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pares[3] = 6</a:t>
            </a:r>
            <a:endParaRPr sz="1600" b="0" i="0" u="none" strike="noStrike" cap="non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[0,2,4,6,8,10]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Listas y Strings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8" name="Google Shape;20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4280" y="7620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/>
        </p:nvSpPr>
        <p:spPr>
          <a:xfrm>
            <a:off x="497750" y="1676400"/>
            <a:ext cx="8173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hay una diferencia entre listas y string, los strings son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inmutables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pero, las listas son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mutables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esto significa que si podemos reasignar sus ítems haciendo referencia con el índice.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/>
        </p:nvSpPr>
        <p:spPr>
          <a:xfrm>
            <a:off x="1277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Asignación por slicing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512400" y="3056825"/>
            <a:ext cx="7204800" cy="15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letras = [‘a’, ‘b’, ‘c’, ‘d’, ‘e’, ‘f’]</a:t>
            </a:r>
            <a:endParaRPr sz="1600" b="0" i="0" u="none" strike="noStrike" cap="non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letras[:3] = [‘A’, ‘B’, ‘C’]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[‘A’, ‘B’, ‘C’, ‘d’, ‘e’, ‘f’]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7" name="Google Shape;21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1"/>
          <p:cNvSpPr txBox="1"/>
          <p:nvPr/>
        </p:nvSpPr>
        <p:spPr>
          <a:xfrm>
            <a:off x="609600" y="1600200"/>
            <a:ext cx="7945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vimos, las listas son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mutables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lo cual, podemos hacer algo que en python se denomina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asignación por slicing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Esto se logra cuando modificamos cierta parte de la lista, y le damos otro valor.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4699200" y="3602900"/>
            <a:ext cx="3993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no exige que sean los mismos valores los que se pueden reasignar</a:t>
            </a:r>
            <a:endParaRPr sz="1700" b="0" i="1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0" name="Google Shape;22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6000" y="3143250"/>
            <a:ext cx="535250" cy="5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/>
        </p:nvSpPr>
        <p:spPr>
          <a:xfrm>
            <a:off x="1044516" y="3213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Borrar valores por slicing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933350" y="1411950"/>
            <a:ext cx="7023600" cy="30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 funcionalidad que podemos utilizar gracias a la mutabilidad de las listas y al slicing es borrar los ítems que queramos de una lista.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8" name="Google Shape;22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2"/>
          <p:cNvSpPr txBox="1"/>
          <p:nvPr/>
        </p:nvSpPr>
        <p:spPr>
          <a:xfrm>
            <a:off x="4722550" y="2939225"/>
            <a:ext cx="4148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esta forma le decimos que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3 primeros valores son una lista vacía, entonces lo “borra”.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 txBox="1"/>
          <p:nvPr/>
        </p:nvSpPr>
        <p:spPr>
          <a:xfrm>
            <a:off x="533400" y="2819400"/>
            <a:ext cx="3716100" cy="15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letras = [‘a’, ‘b’, ‘c’, ‘d’, ‘e’, ‘f’]</a:t>
            </a:r>
            <a:endParaRPr sz="1600" b="0" i="0" u="none" strike="noStrike" cap="none">
              <a:solidFill>
                <a:schemeClr val="accent6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letras[:3] = [ ]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[‘d’, ‘e’, ‘f’]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/>
          <p:nvPr/>
        </p:nvSpPr>
        <p:spPr>
          <a:xfrm>
            <a:off x="444800" y="3000475"/>
            <a:ext cx="7366200" cy="16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letras = [‘a’, ‘b’, ‘c’, ‘d’, ‘e’, ‘f’]</a:t>
            </a:r>
            <a:endParaRPr sz="1700" b="0" i="0" u="none" strike="noStrike" cap="non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700" b="1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letras = [  ]</a:t>
            </a:r>
            <a:endParaRPr sz="1700" b="1" i="1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[]</a:t>
            </a:r>
            <a:endParaRPr sz="17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1044516" y="3213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Borrar valores 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8" name="Google Shape;23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3"/>
          <p:cNvSpPr txBox="1"/>
          <p:nvPr/>
        </p:nvSpPr>
        <p:spPr>
          <a:xfrm>
            <a:off x="685800" y="1371600"/>
            <a:ext cx="7945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¿Y si quisiéramos borrar todos los valores de una lista?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 podemos hacerlo de una forma muy sencilla, la cual sería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 asignar los ítems de dicha lista a una lista vacía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FUNCIONES DE LISTAS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/>
        </p:nvSpPr>
        <p:spPr>
          <a:xfrm>
            <a:off x="1847025" y="52060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son?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627825" y="1587975"/>
            <a:ext cx="8004900" cy="25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las listas, hay funciones que son muy interesantes e importantes, las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funciones integradas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Las listas en python tienen muchas funciones para utilizar, entre todas ellas vamos a nombrar las más importantes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2" name="Google Shape;25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5"/>
          <p:cNvSpPr txBox="1"/>
          <p:nvPr/>
        </p:nvSpPr>
        <p:spPr>
          <a:xfrm>
            <a:off x="986900" y="4376075"/>
            <a:ext cx="7542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Hablaremos de las funciones en python en una clase en el futuro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567200" y="4335725"/>
            <a:ext cx="497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👉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APPEND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/>
          <p:nvPr/>
        </p:nvSpPr>
        <p:spPr>
          <a:xfrm>
            <a:off x="18871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Append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515500" y="3049300"/>
            <a:ext cx="2719800" cy="1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[1,2,3,4]</a:t>
            </a:r>
            <a:endParaRPr sz="1700" b="0" i="0" u="none" strike="noStrike" cap="non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numeros.append(5)</a:t>
            </a:r>
            <a:endParaRPr sz="17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[1,2,3,4,5]</a:t>
            </a:r>
            <a:endParaRPr sz="17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7" name="Google Shape;26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500" y="170225"/>
            <a:ext cx="889825" cy="8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7"/>
          <p:cNvSpPr txBox="1"/>
          <p:nvPr/>
        </p:nvSpPr>
        <p:spPr>
          <a:xfrm>
            <a:off x="381000" y="1447800"/>
            <a:ext cx="8332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primer función de las listas de la que estaremos hablando es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APPEND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Esta función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permite agregar un nuevo ítem al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final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una lista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La misma se escribe mi_lista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.append(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ítem_a_agregar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4028150" y="3125500"/>
            <a:ext cx="4685700" cy="12315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mi_lista 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sería la lista a la que se le desee agregar el ítem, e </a:t>
            </a:r>
            <a:r>
              <a:rPr lang="es-419" sz="17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ítem_a_agregar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sería el ítem que deseemos agregar a la lista.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/>
          <p:nvPr/>
        </p:nvSpPr>
        <p:spPr>
          <a:xfrm>
            <a:off x="932775" y="2753550"/>
            <a:ext cx="5918400" cy="2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[1,2,3,4]</a:t>
            </a:r>
            <a:endParaRPr sz="1600" b="0" i="0" u="none" strike="noStrike" cap="non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numeros.append(3*2)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[1,2,3,4,6]</a:t>
            </a:r>
            <a:endParaRPr sz="1600" b="0" i="0" u="none" strike="noStrike" cap="non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numeros.append(3**2+1-12+5*)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[1,2,3,4,6,13]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18871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Append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7" name="Google Shape;27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500" y="170225"/>
            <a:ext cx="889825" cy="8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8"/>
          <p:cNvSpPr txBox="1"/>
          <p:nvPr/>
        </p:nvSpPr>
        <p:spPr>
          <a:xfrm>
            <a:off x="914400" y="1524000"/>
            <a:ext cx="7567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sólo acaba ahí. En la función append también podemos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realizar operaciones aritméticas en nuestro ítem.</a:t>
            </a:r>
            <a:endParaRPr sz="1800" b="1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/>
          <p:nvPr/>
        </p:nvSpPr>
        <p:spPr>
          <a:xfrm>
            <a:off x="1830175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Longitud de la lista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5" name="Google Shape;285;p19"/>
          <p:cNvSpPr txBox="1"/>
          <p:nvPr/>
        </p:nvSpPr>
        <p:spPr>
          <a:xfrm>
            <a:off x="424150" y="2571750"/>
            <a:ext cx="8097900" cy="23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[1,2,3,4]</a:t>
            </a:r>
            <a:endParaRPr sz="1700" b="0" i="0" u="none" strike="noStrike" cap="non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len(numeros)</a:t>
            </a:r>
            <a:endParaRPr sz="17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sz="17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[1, -5, 123,34, ‘Una cadena’, ‘Otra cadena’]</a:t>
            </a:r>
            <a:endParaRPr sz="17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len(datos)</a:t>
            </a:r>
            <a:endParaRPr sz="17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</a:t>
            </a:r>
            <a:endParaRPr sz="17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6" name="Google Shape;28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9"/>
          <p:cNvSpPr txBox="1"/>
          <p:nvPr/>
        </p:nvSpPr>
        <p:spPr>
          <a:xfrm>
            <a:off x="304800" y="1371600"/>
            <a:ext cx="8572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¿Se acuerdan cuando hablamos de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string? 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listas, se puede usar exactamente la misma función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saber la longitud de una lista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decir, la cantidad de ítems dentro de la misma.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979775" y="598400"/>
            <a:ext cx="4624800" cy="4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que es una Lista.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Analizar similitud y diferencias de listas con string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cómo asignar por slicing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Iniciar los primeros pasos con funciones de listas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Definir y trabajar con  Tuplas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sz="3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/>
          <p:nvPr/>
        </p:nvSpPr>
        <p:spPr>
          <a:xfrm>
            <a:off x="18871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744100" y="2524950"/>
            <a:ext cx="7245900" cy="23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 b="0" i="0" u="none" strike="noStrike" cap="none" dirty="0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5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[1,2,3,4]</a:t>
            </a:r>
            <a:endParaRPr sz="1500" b="0" i="0" u="none" strike="noStrike" cap="none" dirty="0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 b="0" i="0" u="none" strike="noStrike" cap="none" dirty="0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5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500" b="0" i="0" u="none" strike="noStrike" cap="none" dirty="0" err="1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numeros.pop</a:t>
            </a:r>
            <a:r>
              <a:rPr lang="es-419" sz="15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(2)</a:t>
            </a:r>
            <a:endParaRPr sz="15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[1,2,4]</a:t>
            </a:r>
            <a:endParaRPr sz="15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 b="0" i="0" u="none" strike="noStrike" cap="none" dirty="0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5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[1, -5, 123,34, ‘Una cadena’, ‘Otra cadena’]</a:t>
            </a:r>
            <a:endParaRPr sz="15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 b="0" i="0" u="none" strike="noStrike" cap="none" dirty="0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500" b="0" i="0" u="none" strike="noStrike" cap="none" dirty="0" err="1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datos.pop</a:t>
            </a:r>
            <a:r>
              <a:rPr lang="es-419" sz="15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endParaRPr sz="15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 -5, 123,34, ‘Una cadena’]</a:t>
            </a:r>
            <a:endParaRPr sz="15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9" name="Google Shape;2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100" y="182875"/>
            <a:ext cx="797650" cy="7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1"/>
          <p:cNvSpPr txBox="1"/>
          <p:nvPr/>
        </p:nvSpPr>
        <p:spPr>
          <a:xfrm>
            <a:off x="682125" y="1249675"/>
            <a:ext cx="7733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append permite agregar un ítem al final de una lista,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hace todo lo contrario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elimina el último ítem de una lista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sin modificar el resto de la lista. 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mi_lista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.pop()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/>
          <p:nvPr/>
        </p:nvSpPr>
        <p:spPr>
          <a:xfrm>
            <a:off x="868500" y="3076650"/>
            <a:ext cx="7407000" cy="16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7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[1,2,1,3,4,1]</a:t>
            </a:r>
            <a:endParaRPr sz="1800" b="0" i="0" u="none" strike="noStrike" cap="none" dirty="0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numeros.pop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(2)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[1,2,3,4,1]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18871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8" name="Google Shape;30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100" y="182875"/>
            <a:ext cx="797650" cy="7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8093" y="2557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2"/>
          <p:cNvSpPr txBox="1"/>
          <p:nvPr/>
        </p:nvSpPr>
        <p:spPr>
          <a:xfrm>
            <a:off x="533400" y="1752600"/>
            <a:ext cx="81300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especificamos algo entre el paréntesis al decir 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mi_lista</a:t>
            </a:r>
            <a:r>
              <a:rPr lang="es-419" sz="1800" b="1" i="0" u="none" strike="noStrike" cap="none" dirty="0" err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.pop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algo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),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Pop eliminará el ítem que se encuentre en esa posición.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COUNT + INDEX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/>
          <p:nvPr/>
        </p:nvSpPr>
        <p:spPr>
          <a:xfrm>
            <a:off x="18871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Count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856575" y="2982150"/>
            <a:ext cx="71331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[1,2,1,3,1,4,1]</a:t>
            </a:r>
            <a:endParaRPr sz="1800" b="0" i="0" u="none" strike="noStrike" cap="non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numeros.count(1)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2" name="Google Shape;32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1940" y="152412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4"/>
          <p:cNvSpPr txBox="1"/>
          <p:nvPr/>
        </p:nvSpPr>
        <p:spPr>
          <a:xfrm>
            <a:off x="546300" y="1676400"/>
            <a:ext cx="82101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listas pueden utilizar la función </a:t>
            </a:r>
            <a:r>
              <a:rPr lang="es-419" sz="1800" b="1" i="0" u="none" strike="noStrike" cap="none" dirty="0" err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count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cuenta el número de veces que nuestro ítem se repite en una lista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 txBox="1"/>
          <p:nvPr/>
        </p:nvSpPr>
        <p:spPr>
          <a:xfrm>
            <a:off x="1807200" y="3556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Index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9" name="Google Shape;329;p25"/>
          <p:cNvSpPr txBox="1"/>
          <p:nvPr/>
        </p:nvSpPr>
        <p:spPr>
          <a:xfrm>
            <a:off x="425800" y="3005600"/>
            <a:ext cx="3067800" cy="1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[1,2,1,3,1,4,1,5]</a:t>
            </a:r>
            <a:endParaRPr sz="1600" b="0" i="0" u="none" strike="noStrike" cap="non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numeros.index(5)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7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0" name="Google Shape;33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6540" y="1524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5"/>
          <p:cNvSpPr txBox="1"/>
          <p:nvPr/>
        </p:nvSpPr>
        <p:spPr>
          <a:xfrm>
            <a:off x="563525" y="1488375"/>
            <a:ext cx="8185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listas pueden utilizar la función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busca nuestro ítem y nos dice en qué índice se encuentra.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4384775" y="3876875"/>
            <a:ext cx="34425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419" sz="15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sz="1500" b="0" i="0" u="none" strike="noStrike" cap="none">
              <a:solidFill>
                <a:srgbClr val="FF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419" sz="15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"&lt;stdin&gt;", line 1, in &lt;module&gt;</a:t>
            </a:r>
            <a:endParaRPr sz="1500" b="0" i="0" u="none" strike="noStrike" cap="none">
              <a:solidFill>
                <a:srgbClr val="FF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419" sz="15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ValueError: list.index(x): x not in list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3835950" y="3154250"/>
            <a:ext cx="4338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se intenta buscar un valor fuera de la lista, devolverá un error y que no se encontró el valor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5310" y="2754050"/>
            <a:ext cx="40018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Listas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minutos!</a:t>
            </a:r>
            <a:endParaRPr sz="1600" b="0" i="1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0" name="Google Shape;34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/>
        </p:nvSpPr>
        <p:spPr>
          <a:xfrm>
            <a:off x="2335950" y="1524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LISTAS</a:t>
            </a:r>
            <a:endParaRPr sz="2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6" name="Google Shape;346;p27"/>
          <p:cNvSpPr txBox="1"/>
          <p:nvPr/>
        </p:nvSpPr>
        <p:spPr>
          <a:xfrm>
            <a:off x="493500" y="4175475"/>
            <a:ext cx="72678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rgbClr val="11111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lista1 = [1, 12, 123]</a:t>
            </a:r>
            <a:endParaRPr sz="1700" b="0" i="0" u="none" strike="noStrike" cap="none" dirty="0">
              <a:solidFill>
                <a:schemeClr val="dk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7" name="Google Shape;347;p27"/>
          <p:cNvSpPr txBox="1"/>
          <p:nvPr/>
        </p:nvSpPr>
        <p:spPr>
          <a:xfrm>
            <a:off x="479550" y="1214900"/>
            <a:ext cx="848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3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Dadas dos listas LISTA1 y LISTA2 debes realizar las siguientes tareas: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8" name="Google Shape;348;p27"/>
          <p:cNvSpPr txBox="1"/>
          <p:nvPr/>
        </p:nvSpPr>
        <p:spPr>
          <a:xfrm>
            <a:off x="264750" y="1750900"/>
            <a:ext cx="87045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s-419" sz="1700" b="0" i="0" u="none" strike="noStrike" cap="none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Añade a la LISTA1 el </a:t>
            </a:r>
            <a:r>
              <a:rPr lang="es-419" sz="1700" b="0" i="0" u="none" strike="noStrike" cap="none" dirty="0" err="1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int</a:t>
            </a:r>
            <a:r>
              <a:rPr lang="es-419" sz="1700" b="0" i="0" u="none" strike="noStrike" cap="none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1234 y luego el </a:t>
            </a:r>
            <a:r>
              <a:rPr lang="es-419" sz="1700" b="0" i="0" u="none" strike="noStrike" cap="none" dirty="0" err="1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string</a:t>
            </a:r>
            <a:r>
              <a:rPr lang="es-419" sz="1700" b="0" i="0" u="none" strike="noStrike" cap="none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“Hola”</a:t>
            </a:r>
            <a:endParaRPr sz="1700" b="0" i="0" u="none" strike="noStrike" cap="none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s-419" sz="1700" b="0" i="0" u="none" strike="noStrike" cap="none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Añade a la LISTA2 el </a:t>
            </a:r>
            <a:r>
              <a:rPr lang="es-419" sz="1700" b="0" i="0" u="none" strike="noStrike" cap="none" dirty="0" err="1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string</a:t>
            </a:r>
            <a:r>
              <a:rPr lang="es-419" sz="1700" b="0" i="0" u="none" strike="noStrike" cap="none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</a:t>
            </a:r>
            <a:r>
              <a:rPr lang="es-419" sz="1700" b="0" i="0" u="none" strike="noStrike" cap="none" dirty="0" err="1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Adios</a:t>
            </a:r>
            <a:r>
              <a:rPr lang="es-419" sz="1700" b="0" i="0" u="none" strike="noStrike" cap="none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 y luego el </a:t>
            </a:r>
            <a:r>
              <a:rPr lang="es-419" sz="1700" b="0" i="0" u="none" strike="noStrike" cap="none" dirty="0" err="1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int</a:t>
            </a:r>
            <a:r>
              <a:rPr lang="es-419" sz="1700" b="0" i="0" u="none" strike="noStrike" cap="none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1234</a:t>
            </a:r>
            <a:endParaRPr sz="1700" b="0" i="0" u="none" strike="noStrike" cap="none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s-419" sz="1700" b="0" i="0" u="none" strike="noStrike" cap="none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 una LISTA3 con todos los elementos de la LISTA1 menos el último</a:t>
            </a:r>
            <a:endParaRPr sz="1700" b="0" i="0" u="none" strike="noStrike" cap="none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s-419" sz="1700" b="0" i="0" u="none" strike="noStrike" cap="none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 una LISTA4 con todos los elementos de la LISTA2 menos el primero y el último</a:t>
            </a:r>
            <a:endParaRPr sz="1700" b="0" i="0" u="none" strike="noStrike" cap="none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s-419" sz="1700" b="0" i="0" u="none" strike="noStrike" cap="none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 una LISTA5 con los elementos de la LISTA4 y de la LISTA3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7"/>
          <p:cNvSpPr txBox="1"/>
          <p:nvPr/>
        </p:nvSpPr>
        <p:spPr>
          <a:xfrm>
            <a:off x="467650" y="4544700"/>
            <a:ext cx="4981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 dirty="0">
                <a:solidFill>
                  <a:srgbClr val="11111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lista2 = ["</a:t>
            </a:r>
            <a:r>
              <a:rPr lang="es-419" sz="1700" b="0" i="0" u="none" strike="noStrike" cap="none" dirty="0" err="1">
                <a:solidFill>
                  <a:srgbClr val="11111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Bye</a:t>
            </a:r>
            <a:r>
              <a:rPr lang="es-419" sz="1700" b="0" i="0" u="none" strike="noStrike" cap="none" dirty="0">
                <a:solidFill>
                  <a:srgbClr val="11111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", "Ciao", "Agur", "</a:t>
            </a:r>
            <a:r>
              <a:rPr lang="es-419" sz="1700" b="0" i="0" u="none" strike="noStrike" cap="none" dirty="0" err="1">
                <a:solidFill>
                  <a:srgbClr val="11111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Adieu</a:t>
            </a:r>
            <a:r>
              <a:rPr lang="es-419" sz="1700" b="0" i="0" u="none" strike="noStrike" cap="none" dirty="0">
                <a:solidFill>
                  <a:srgbClr val="11111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"]</a:t>
            </a:r>
            <a:endParaRPr sz="1700" b="0" i="0" u="none" strike="noStrike" cap="none" dirty="0">
              <a:solidFill>
                <a:srgbClr val="000000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0" name="Google Shape;350;p27"/>
          <p:cNvSpPr txBox="1"/>
          <p:nvPr/>
        </p:nvSpPr>
        <p:spPr>
          <a:xfrm>
            <a:off x="467650" y="682125"/>
            <a:ext cx="5853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</a:t>
            </a:r>
            <a:r>
              <a:rPr lang="es-419" sz="17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 minutos</a:t>
            </a:r>
            <a:endParaRPr sz="11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TUPLAS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/>
        </p:nvSpPr>
        <p:spPr>
          <a:xfrm>
            <a:off x="488550" y="1713300"/>
            <a:ext cx="82686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tuplas son unas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colecciones de datos parecidas a las listas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una de las diferencias es que estas son inmutables. Se utilizan para asegurarnos que una colección determinada de datos no se pueda modificar.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utiliza tuplas en algunas funciones para devolver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resultados inmutables,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eso, conviene saber identificarlas. A su vez, dependiendo de lo que queramos hacer, las tuplas pueden ser más rápidas que las listas.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1" name="Google Shape;361;p29"/>
          <p:cNvSpPr txBox="1"/>
          <p:nvPr/>
        </p:nvSpPr>
        <p:spPr>
          <a:xfrm>
            <a:off x="25728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Tipos compuestos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2" name="Google Shape;36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525" y="151775"/>
            <a:ext cx="788425" cy="7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2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Listas y tuplas</a:t>
            </a: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3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3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3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3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y expresiones</a:t>
            </a:r>
            <a:endParaRPr sz="12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7" name="Google Shape;117;p3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3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3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3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6540125" y="247415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CREANDO NUESTRO PROYECTO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1000" y="2533750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6551438" y="2965286"/>
            <a:ext cx="13896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INVESTIGACIÓN GENERATIVA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03063" y="297140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118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41502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 DE LISTAS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118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/>
        </p:nvSpPr>
        <p:spPr>
          <a:xfrm>
            <a:off x="41801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 DE TUPLAS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41502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¡PRÁCTICAS INICIALES!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1887" y="3458375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109100" y="1163625"/>
            <a:ext cx="2157900" cy="3138600"/>
            <a:chOff x="3626850" y="1163625"/>
            <a:chExt cx="2157900" cy="3138600"/>
          </a:xfrm>
        </p:grpSpPr>
        <p:grpSp>
          <p:nvGrpSpPr>
            <p:cNvPr id="135" name="Google Shape;135;p3"/>
            <p:cNvGrpSpPr/>
            <p:nvPr/>
          </p:nvGrpSpPr>
          <p:grpSpPr>
            <a:xfrm>
              <a:off x="3626850" y="1163625"/>
              <a:ext cx="2157900" cy="3138600"/>
              <a:chOff x="3626850" y="1163625"/>
              <a:chExt cx="2157900" cy="3138600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3626850" y="1163625"/>
                <a:ext cx="2157900" cy="3138600"/>
              </a:xfrm>
              <a:prstGeom prst="rect">
                <a:avLst/>
              </a:prstGeom>
              <a:noFill/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3778675" y="1333050"/>
                <a:ext cx="1819800" cy="330600"/>
              </a:xfrm>
              <a:prstGeom prst="rect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3"/>
              <p:cNvSpPr txBox="1"/>
              <p:nvPr/>
            </p:nvSpPr>
            <p:spPr>
              <a:xfrm>
                <a:off x="3919358" y="1305800"/>
                <a:ext cx="12348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s-419" sz="1400" b="0" i="0" u="none" strike="noStrike" cap="non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Clase 1</a:t>
                </a:r>
                <a:endParaRPr sz="1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9" name="Google Shape;139;p3"/>
              <p:cNvSpPr txBox="1"/>
              <p:nvPr/>
            </p:nvSpPr>
            <p:spPr>
              <a:xfrm>
                <a:off x="3761125" y="1758000"/>
                <a:ext cx="1854900" cy="42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140" name="Google Shape;140;p3"/>
              <p:cNvCxnSpPr/>
              <p:nvPr/>
            </p:nvCxnSpPr>
            <p:spPr>
              <a:xfrm>
                <a:off x="3761100" y="2446275"/>
                <a:ext cx="1854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>
                <a:off x="3761100" y="2928356"/>
                <a:ext cx="1854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>
                <a:off x="3761100" y="3843832"/>
                <a:ext cx="1854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>
                <a:off x="3761100" y="3380081"/>
                <a:ext cx="1854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/>
              <p:nvPr/>
            </p:nvSpPr>
            <p:spPr>
              <a:xfrm>
                <a:off x="3778350" y="1776350"/>
                <a:ext cx="1854900" cy="42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s-419" sz="1200" b="1" i="0" u="none" strike="noStrike" cap="non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Números y cadenas de caracteres</a:t>
                </a: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5" name="Google Shape;145;p3"/>
              <p:cNvSpPr txBox="1"/>
              <p:nvPr/>
            </p:nvSpPr>
            <p:spPr>
              <a:xfrm>
                <a:off x="4092863" y="2545563"/>
                <a:ext cx="13896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es-419" sz="700" b="0" i="0" u="none" strike="noStrike" cap="non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DESAFÍO DE NÚMEROS</a:t>
                </a:r>
                <a:endParaRPr sz="7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146" name="Google Shape;146;p3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778350" y="2533730"/>
                <a:ext cx="307150" cy="307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7" name="Google Shape;147;p3"/>
              <p:cNvSpPr txBox="1"/>
              <p:nvPr/>
            </p:nvSpPr>
            <p:spPr>
              <a:xfrm>
                <a:off x="4093188" y="3027663"/>
                <a:ext cx="13896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es-419" sz="700" b="0" i="0" u="none" strike="noStrike" cap="non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DESAFÍO DE STRING</a:t>
                </a:r>
                <a:endParaRPr sz="7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148" name="Google Shape;148;p3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778675" y="3015830"/>
                <a:ext cx="307150" cy="307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9" name="Google Shape;149;p3"/>
              <p:cNvSpPr txBox="1"/>
              <p:nvPr/>
            </p:nvSpPr>
            <p:spPr>
              <a:xfrm>
                <a:off x="4093188" y="3509763"/>
                <a:ext cx="13896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es-419" sz="700" b="0" i="0" u="none" strike="noStrike" cap="non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DESAFÍO DE SLICING</a:t>
                </a:r>
                <a:endParaRPr sz="7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150" name="Google Shape;150;p3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778675" y="3497930"/>
                <a:ext cx="307150" cy="3071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1" name="Google Shape;151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85337" y="3927150"/>
              <a:ext cx="307150" cy="307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3"/>
            <p:cNvSpPr txBox="1"/>
            <p:nvPr/>
          </p:nvSpPr>
          <p:spPr>
            <a:xfrm>
              <a:off x="4092475" y="3938975"/>
              <a:ext cx="13896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s-419" sz="7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MI PRIMER PROGRAMA </a:t>
              </a:r>
              <a:endPara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"/>
          <p:cNvSpPr txBox="1"/>
          <p:nvPr/>
        </p:nvSpPr>
        <p:spPr>
          <a:xfrm>
            <a:off x="479325" y="4063450"/>
            <a:ext cx="7051500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lo contrario, tupla_vacia recibirá el valor 2 y no será una tupla, si no,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 int</a:t>
            </a:r>
            <a:endParaRPr sz="18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Google Shape;368;p30"/>
          <p:cNvSpPr txBox="1"/>
          <p:nvPr/>
        </p:nvSpPr>
        <p:spPr>
          <a:xfrm>
            <a:off x="2718571" y="3683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Tuplas en python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9" name="Google Shape;36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0"/>
          <p:cNvSpPr txBox="1"/>
          <p:nvPr/>
        </p:nvSpPr>
        <p:spPr>
          <a:xfrm>
            <a:off x="533400" y="1219200"/>
            <a:ext cx="8397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tupla se declara muy similar a una lista, con la única diferencia que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 paréntesis en lugar de corchetes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382225" y="2412275"/>
            <a:ext cx="3655200" cy="15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mi_tupla =  (1,2,3,4)</a:t>
            </a:r>
            <a:endParaRPr sz="1600" b="0" i="0" u="none" strike="noStrike" cap="non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otra_tupla = (“Hola”, “como”, “estas”, “?”)</a:t>
            </a:r>
            <a:endParaRPr sz="16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4092675" y="2412275"/>
            <a:ext cx="45399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declarar una tupla con un único valor hay que declararla de la siguiente forma: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4194075" y="32907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tupla_vacia =  (2,)</a:t>
            </a:r>
            <a:endParaRPr sz="17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Heterogéneas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9" name="Google Shape;379;p31"/>
          <p:cNvSpPr txBox="1"/>
          <p:nvPr/>
        </p:nvSpPr>
        <p:spPr>
          <a:xfrm>
            <a:off x="466075" y="3134550"/>
            <a:ext cx="74808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mi_var = ‘Una variable’</a:t>
            </a:r>
            <a:endParaRPr sz="1800" b="0" i="0" u="none" strike="noStrike" cap="none">
              <a:solidFill>
                <a:schemeClr val="accent6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 = (1, -5, 123,34, ‘Una cadena’, ‘Otra cadena’, mi_var)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0" name="Google Shape;38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1"/>
          <p:cNvSpPr txBox="1"/>
          <p:nvPr/>
        </p:nvSpPr>
        <p:spPr>
          <a:xfrm>
            <a:off x="457200" y="1600200"/>
            <a:ext cx="8388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las listas,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las tuplas no tienen la restricción sobre el tipo de datos de los ítems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Podemos tener una tupla que contenga números, variables, strings, o incluso otras listas, u otros tipos de datos que veremos más adelante.</a:t>
            </a:r>
            <a:endParaRPr sz="1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/>
          <p:nvPr/>
        </p:nvSpPr>
        <p:spPr>
          <a:xfrm>
            <a:off x="1963298" y="469050"/>
            <a:ext cx="56607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Tuplas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7" name="Google Shape;387;p32"/>
          <p:cNvSpPr txBox="1"/>
          <p:nvPr/>
        </p:nvSpPr>
        <p:spPr>
          <a:xfrm>
            <a:off x="845550" y="1458150"/>
            <a:ext cx="74529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419"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las listas, las tuplas funcionan exactamente igual con el índice y el slicing.</a:t>
            </a: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 = (1, -5, 123 , 34, ‘Una cadena’, ‘Otra cadena’, ‘Pepito’)</a:t>
            </a:r>
            <a:endParaRPr sz="14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datos(0)</a:t>
            </a:r>
            <a:endParaRPr sz="14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4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datos(-1)</a:t>
            </a:r>
            <a:endParaRPr sz="14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‘Pepito’</a:t>
            </a:r>
            <a:endParaRPr sz="14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datos(   </a:t>
            </a:r>
            <a:r>
              <a:rPr lang="es-419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   )</a:t>
            </a:r>
            <a:endParaRPr sz="14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(‘Otra cadena’, ‘Pepito’)</a:t>
            </a:r>
            <a:endParaRPr sz="14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8" name="Google Shape;3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/>
        </p:nvSpPr>
        <p:spPr>
          <a:xfrm>
            <a:off x="1125091" y="3166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Concatenación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5" name="Google Shape;395;p33"/>
          <p:cNvSpPr txBox="1"/>
          <p:nvPr/>
        </p:nvSpPr>
        <p:spPr>
          <a:xfrm>
            <a:off x="511375" y="2312479"/>
            <a:ext cx="8406600" cy="24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1" i="1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Importante:  NO FUNCIONA APPEND </a:t>
            </a:r>
            <a:r>
              <a:rPr lang="es-419" sz="2000" b="0" i="0" u="none" strike="noStrike" cap="none">
                <a:solidFill>
                  <a:srgbClr val="11111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👀 </a:t>
            </a:r>
            <a:r>
              <a:rPr lang="es-419" sz="1600" b="1" i="1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pero puedes agregar cosas</a:t>
            </a:r>
            <a:endParaRPr sz="1600" b="1" i="1" u="none" strike="noStrike" cap="non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(1, -5, 123,34, ‘Una cadena’, ‘Otra cadena’)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+ (0, ‘Otra cadena distinta’, ‘Pepito’, -873758,123)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(1, -5, 123,34, ‘Una cadena’, ‘Otra cadena’, 0, ‘Otra cadena distinta’, ‘Pepito’, -873758,123)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(1,2,3,4)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+ (5,6,7,8)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(1,2,3,4,5,6,7,8)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6" name="Google Shape;39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3"/>
          <p:cNvSpPr txBox="1"/>
          <p:nvPr/>
        </p:nvSpPr>
        <p:spPr>
          <a:xfrm>
            <a:off x="488525" y="1486650"/>
            <a:ext cx="81441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 cosa en la que se parecen las tuplas a las listas, es que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ambos casos se puede concatenar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/>
          <p:nvPr/>
        </p:nvSpPr>
        <p:spPr>
          <a:xfrm>
            <a:off x="1125091" y="3928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Mutabilidad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4" name="Google Shape;404;p34"/>
          <p:cNvSpPr txBox="1"/>
          <p:nvPr/>
        </p:nvSpPr>
        <p:spPr>
          <a:xfrm>
            <a:off x="667900" y="2664222"/>
            <a:ext cx="7632300" cy="21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mi_tupla = (1,2,3,4)</a:t>
            </a:r>
            <a:endParaRPr sz="17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mi_tupla[2] = 5</a:t>
            </a:r>
            <a:endParaRPr sz="1400" b="0" i="0" u="none" strike="noStrike" cap="none">
              <a:solidFill>
                <a:schemeClr val="accent6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sz="14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File "&lt;pyshell#0&gt;", line 1, in &lt;module&gt;</a:t>
            </a:r>
            <a:endParaRPr sz="14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mi_tupla[2] = 5</a:t>
            </a:r>
            <a:endParaRPr sz="14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TypeError: ‘tuple’ object does not support item assignment</a:t>
            </a:r>
            <a:endParaRPr sz="1400" b="0" i="0" u="none" strike="noStrike" cap="non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5" name="Google Shape;40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4"/>
          <p:cNvSpPr txBox="1"/>
          <p:nvPr/>
        </p:nvSpPr>
        <p:spPr>
          <a:xfrm>
            <a:off x="381000" y="1371600"/>
            <a:ext cx="8424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vimos, hay una diferencia entre listas y tuplas, las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listas son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mutables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(podían reasignar sus ítems), en cambio las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tuplas son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inmutables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esto significa que no podemos reasignar sus ítems haciendo referencia con el índice.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/>
          <p:nvPr/>
        </p:nvSpPr>
        <p:spPr>
          <a:xfrm>
            <a:off x="1125091" y="3166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Borrar valores en tuplas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3" name="Google Shape;413;p35"/>
          <p:cNvSpPr txBox="1"/>
          <p:nvPr/>
        </p:nvSpPr>
        <p:spPr>
          <a:xfrm>
            <a:off x="647600" y="2248800"/>
            <a:ext cx="7245300" cy="23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letras = (‘a’, ‘b’, ‘c’, ‘d’, ‘e’, ‘f’)</a:t>
            </a:r>
            <a:endParaRPr sz="1600" b="0" i="0" u="none" strike="noStrike" cap="non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letras = ()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1" i="0" u="none" strike="noStrike" cap="none">
                <a:solidFill>
                  <a:schemeClr val="dk1"/>
                </a:solidFill>
                <a:highlight>
                  <a:srgbClr val="EEFF4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EEFF4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Ésta también es la forma de instanciar una tupla vacía en python.</a:t>
            </a:r>
            <a:endParaRPr sz="1600" b="0" i="0" u="none" strike="noStrike" cap="none">
              <a:solidFill>
                <a:schemeClr val="dk1"/>
              </a:solidFill>
              <a:highlight>
                <a:srgbClr val="EEFF4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4" name="Google Shape;41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5"/>
          <p:cNvSpPr txBox="1"/>
          <p:nvPr/>
        </p:nvSpPr>
        <p:spPr>
          <a:xfrm>
            <a:off x="497750" y="1371600"/>
            <a:ext cx="8194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Igual que en las listas, podremos borrar todos los valores de una tupla simplemente indicando que la variable ahora contendrá una tupla vacía: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5"/>
          <p:cNvSpPr txBox="1"/>
          <p:nvPr/>
        </p:nvSpPr>
        <p:spPr>
          <a:xfrm>
            <a:off x="6969950" y="3926875"/>
            <a:ext cx="543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😎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FUNCIONES DE TUPLAS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/>
          <p:nvPr/>
        </p:nvSpPr>
        <p:spPr>
          <a:xfrm>
            <a:off x="2115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Longitud de la tupla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8" name="Google Shape;428;p37"/>
          <p:cNvSpPr txBox="1"/>
          <p:nvPr/>
        </p:nvSpPr>
        <p:spPr>
          <a:xfrm>
            <a:off x="932775" y="1762950"/>
            <a:ext cx="6557100" cy="30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419"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listas, las tuplas pueden utilizar la función </a:t>
            </a:r>
            <a:r>
              <a:rPr lang="es-419" sz="19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</a:t>
            </a:r>
            <a:r>
              <a:rPr lang="es-419"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(1,2,3,4)</a:t>
            </a:r>
            <a:endParaRPr sz="1600" b="0" i="0" u="none" strike="noStrike" cap="non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len(numeros)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(1, -5, 123.34, ‘Una cadena’, ‘Otra cadena’)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len(datos)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9" name="Google Shape;42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/>
          <p:nvPr/>
        </p:nvSpPr>
        <p:spPr>
          <a:xfrm>
            <a:off x="20395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Count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6" name="Google Shape;436;p38"/>
          <p:cNvSpPr txBox="1"/>
          <p:nvPr/>
        </p:nvSpPr>
        <p:spPr>
          <a:xfrm>
            <a:off x="580725" y="1458150"/>
            <a:ext cx="8052000" cy="26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las listas, las tuplas pueden utilizar la función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count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Esta función cuenta el número de veces que nuestro ítem se repite en una tupla.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(1,2,1,3,1,4,1)</a:t>
            </a:r>
            <a:endParaRPr sz="1800" b="0" i="0" u="none" strike="noStrike" cap="non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numeros.count(1)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7" name="Google Shape;43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/>
          <p:cNvSpPr txBox="1"/>
          <p:nvPr/>
        </p:nvSpPr>
        <p:spPr>
          <a:xfrm>
            <a:off x="1936425" y="27327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Index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3433900" y="3383700"/>
            <a:ext cx="39381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sz="1700" b="0" i="0" u="none" strike="noStrike" cap="none">
              <a:solidFill>
                <a:srgbClr val="FF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"&lt;stdin&gt;", line 1, in &lt;module&gt;</a:t>
            </a:r>
            <a:endParaRPr sz="1700" b="0" i="0" u="none" strike="noStrike" cap="none">
              <a:solidFill>
                <a:srgbClr val="FF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ValueError: tuple.index(x): x not in tuple</a:t>
            </a:r>
            <a:endParaRPr sz="1700" b="0" i="0" u="none" strike="noStrike" cap="none">
              <a:solidFill>
                <a:srgbClr val="FF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5" name="Google Shape;44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875" y="124125"/>
            <a:ext cx="779200" cy="7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9"/>
          <p:cNvSpPr txBox="1"/>
          <p:nvPr/>
        </p:nvSpPr>
        <p:spPr>
          <a:xfrm>
            <a:off x="764425" y="1147175"/>
            <a:ext cx="7816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las listas, las tuplas pueden utilizar la función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index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Esta función busca nuestro ítem y nos dice en qué índice se encuentra.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9"/>
          <p:cNvSpPr txBox="1"/>
          <p:nvPr/>
        </p:nvSpPr>
        <p:spPr>
          <a:xfrm>
            <a:off x="135350" y="2622275"/>
            <a:ext cx="3477600" cy="1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(1,2,1,3,1,4,1,5)</a:t>
            </a:r>
            <a:endParaRPr sz="1700" b="0" i="0" u="none" strike="noStrike" cap="non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numeros.index(5)</a:t>
            </a:r>
            <a:endParaRPr sz="17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7</a:t>
            </a:r>
            <a:endParaRPr sz="17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>
            <a:off x="3468300" y="2186900"/>
            <a:ext cx="5036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se intenta buscar un valor fuera de la tupla, devolverá un error y que no se encontró el valor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LISTAS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ANIDACIÓN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 txBox="1"/>
          <p:nvPr/>
        </p:nvSpPr>
        <p:spPr>
          <a:xfrm>
            <a:off x="1341375" y="534900"/>
            <a:ext cx="654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Anidadas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0" name="Google Shape;460;p41"/>
          <p:cNvSpPr txBox="1"/>
          <p:nvPr/>
        </p:nvSpPr>
        <p:spPr>
          <a:xfrm>
            <a:off x="932775" y="2753550"/>
            <a:ext cx="7366800" cy="18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5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[155,    [2,3,4]   ,     ‘Una cadena’     ,     ‘Otra cadena’     ]</a:t>
            </a:r>
            <a:endParaRPr sz="15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500" b="0" i="0" u="none" strike="noStrike" cap="none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otros_datos = (2,     (5,7,8)    ,    1     ,       8)</a:t>
            </a:r>
            <a:endParaRPr sz="1500" b="0" i="0" u="none" strike="noStrike" cap="none">
              <a:solidFill>
                <a:schemeClr val="dk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5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lista_con_tupla = [1, </a:t>
            </a:r>
            <a:r>
              <a:rPr lang="es-419" sz="15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(2,3,4)</a:t>
            </a:r>
            <a:r>
              <a:rPr lang="es-419" sz="15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‘Una cadena’, ‘Otra cadena’]</a:t>
            </a:r>
            <a:endParaRPr sz="15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5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tupla_con_lista = (2, [5,7,8], 1, 8)</a:t>
            </a:r>
            <a:endParaRPr sz="15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1" name="Google Shape;46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44100" cy="782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1"/>
          <p:cNvSpPr txBox="1"/>
          <p:nvPr/>
        </p:nvSpPr>
        <p:spPr>
          <a:xfrm>
            <a:off x="533400" y="1524000"/>
            <a:ext cx="8157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Python, una tupla y una lista pueden ser Anidadas esto significa, que pueden contener una lista o una tupla dentro de sí respectivamente.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/>
          <p:nvPr/>
        </p:nvSpPr>
        <p:spPr>
          <a:xfrm>
            <a:off x="5340700" y="1458150"/>
            <a:ext cx="2791200" cy="3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= [1,2,3]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 = [4,5,6]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 = [7,8,9]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resultado =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[ a  ,b   ,   c]</a:t>
            </a:r>
            <a:endParaRPr sz="1600" b="0" i="0" u="none" strike="noStrike" cap="none">
              <a:solidFill>
                <a:schemeClr val="dk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[[1, 2, 3], [4, 5, 6], [7, 8, 9]]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resultado[0]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[1,2,3]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resultado[0][1]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9" name="Google Shape;469;p42"/>
          <p:cNvSpPr txBox="1"/>
          <p:nvPr/>
        </p:nvSpPr>
        <p:spPr>
          <a:xfrm>
            <a:off x="1297200" y="397600"/>
            <a:ext cx="654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Anidadas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0" name="Google Shape;47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44100" cy="782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2918" y="1241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2"/>
          <p:cNvSpPr txBox="1"/>
          <p:nvPr/>
        </p:nvSpPr>
        <p:spPr>
          <a:xfrm>
            <a:off x="1770300" y="2503975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 mostraremos un ejemplo de cómo acceder a los datos anidados: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TRANSFORMACIÓN DE COLECCIONES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"/>
          <p:cNvSpPr txBox="1"/>
          <p:nvPr/>
        </p:nvSpPr>
        <p:spPr>
          <a:xfrm>
            <a:off x="1201300" y="469050"/>
            <a:ext cx="654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Transformar una colección a otra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3" name="Google Shape;483;p44"/>
          <p:cNvSpPr txBox="1"/>
          <p:nvPr/>
        </p:nvSpPr>
        <p:spPr>
          <a:xfrm>
            <a:off x="932775" y="2448750"/>
            <a:ext cx="6963900" cy="24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(1,2,3,4)</a:t>
            </a:r>
            <a:endParaRPr sz="1600" b="0" i="0" u="none" strike="noStrike" cap="none">
              <a:solidFill>
                <a:schemeClr val="accent6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600" b="1" i="0" u="none" strike="noStrike" cap="none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list 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   numeros   )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[1,2,3,4]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[1, -5, 123,34, ‘Una cadena’, ‘Otra cadena’]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tuple(datos)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(1, -5, 123,34, ‘Una cadena’, ‘Otra cadena’)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84" name="Google Shape;48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9293" y="22860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4"/>
          <p:cNvSpPr txBox="1"/>
          <p:nvPr/>
        </p:nvSpPr>
        <p:spPr>
          <a:xfrm>
            <a:off x="609600" y="1295400"/>
            <a:ext cx="8245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Python, podemos convertir una lista a una tupla haciendo uso de la función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tuple()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a su vez, podemos hacer lo mismo pero a la inversa, es decir,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convertir una tupla a lista usando la función list()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5"/>
          <p:cNvSpPr txBox="1"/>
          <p:nvPr/>
        </p:nvSpPr>
        <p:spPr>
          <a:xfrm>
            <a:off x="809552" y="2260025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TUPLAS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una </a:t>
            </a:r>
            <a:r>
              <a:rPr lang="es-419" sz="2000" b="0" i="0" u="none" strike="noStrike" cap="none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</a:t>
            </a:r>
            <a:r>
              <a:rPr lang="es-419" sz="20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imprimir por pantalla</a:t>
            </a:r>
            <a:endParaRPr sz="2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2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1" name="Google Shape;49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2275" y="61909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6"/>
          <p:cNvSpPr txBox="1"/>
          <p:nvPr/>
        </p:nvSpPr>
        <p:spPr>
          <a:xfrm>
            <a:off x="2991200" y="321550"/>
            <a:ext cx="28470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TUPLAS</a:t>
            </a:r>
            <a:endParaRPr sz="2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97" name="Google Shape;497;p46"/>
          <p:cNvSpPr txBox="1"/>
          <p:nvPr/>
        </p:nvSpPr>
        <p:spPr>
          <a:xfrm>
            <a:off x="290825" y="1884550"/>
            <a:ext cx="8553900" cy="29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una </a:t>
            </a:r>
            <a:r>
              <a:rPr lang="es-419" sz="2000" b="0" i="0" u="none" strike="noStrike" cap="none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 llamada tupla</a:t>
            </a:r>
            <a:r>
              <a:rPr lang="es-419" sz="20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imprimir por pantalla de forma </a:t>
            </a:r>
            <a:r>
              <a:rPr lang="es-419" sz="2000" b="0" i="0" u="none" strike="noStrike" cap="none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ordenada, lo siguiente:</a:t>
            </a:r>
            <a:endParaRPr sz="2000" b="0" i="1" u="none" strike="noStrike" cap="none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AutoNum type="arabicPeriod"/>
            </a:pPr>
            <a:r>
              <a:rPr lang="es-419" sz="1800" b="0" i="0" u="none" strike="noStrike" cap="none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último ítem de tupla</a:t>
            </a:r>
            <a:endParaRPr sz="1800" b="0" i="0" u="none" strike="noStrike" cap="none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AutoNum type="arabicPeriod"/>
            </a:pPr>
            <a:r>
              <a:rPr lang="es-419" sz="1800" b="0" i="0" u="none" strike="noStrike" cap="none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número de ítems de tupla</a:t>
            </a:r>
            <a:endParaRPr sz="1800" b="0" i="0" u="none" strike="noStrike" cap="none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AutoNum type="arabicPeriod"/>
            </a:pPr>
            <a:r>
              <a:rPr lang="es-419" sz="1800" b="0" i="0" u="none" strike="noStrike" cap="none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posición donde se encuentra el ítem 87 de tupla</a:t>
            </a:r>
            <a:endParaRPr sz="1800" b="0" i="0" u="none" strike="noStrike" cap="none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AutoNum type="arabicPeriod"/>
            </a:pPr>
            <a:r>
              <a:rPr lang="es-419" sz="1800" b="0" i="0" u="none" strike="noStrike" cap="none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lista con los últimos tres ítems de tupla</a:t>
            </a:r>
            <a:endParaRPr sz="1800" b="0" i="0" u="none" strike="noStrike" cap="none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AutoNum type="arabicPeriod"/>
            </a:pPr>
            <a:r>
              <a:rPr lang="es-419" sz="1800" b="0" i="0" u="none" strike="noStrike" cap="none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ítem que haya en la posición 8 de tupla</a:t>
            </a:r>
            <a:endParaRPr sz="1800" b="0" i="0" u="none" strike="noStrike" cap="none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AutoNum type="arabicPeriod"/>
            </a:pPr>
            <a:r>
              <a:rPr lang="es-419" sz="1800" b="0" i="0" u="none" strike="noStrike" cap="none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número de veces que el ítem 7 aparece en tupla</a:t>
            </a:r>
            <a:endParaRPr sz="1800" b="0" i="0" u="none" strike="noStrike" cap="none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1" u="none" strike="noStrike" cap="none">
              <a:solidFill>
                <a:srgbClr val="222222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419" sz="1500" b="1" i="1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Copia esta tupla para iniciar el ejercicio:</a:t>
            </a:r>
            <a:br>
              <a:rPr lang="es-419" sz="1500" b="1" i="1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s-419" sz="1500" b="1" i="1" u="none" strike="noStrike" cap="none">
                <a:solidFill>
                  <a:srgbClr val="222222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tupla = (5, 12, 7, 37, 8, 86, 19, 7, -783, 87, 188, 7, 9, 12, 7, 3982)</a:t>
            </a:r>
            <a:endParaRPr sz="1500" b="1" i="1" u="none" strike="noStrike" cap="none">
              <a:solidFill>
                <a:srgbClr val="222222"/>
              </a:solidFill>
              <a:highlight>
                <a:srgbClr val="EF89D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3600"/>
              </a:spcBef>
              <a:spcAft>
                <a:spcPts val="360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700" b="0" i="0" u="none" strike="noStrike" cap="none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8" name="Google Shape;498;p46"/>
          <p:cNvSpPr txBox="1"/>
          <p:nvPr/>
        </p:nvSpPr>
        <p:spPr>
          <a:xfrm>
            <a:off x="0" y="569650"/>
            <a:ext cx="338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9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sz="40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4" name="Google Shape;504;p49" descr="Tiger Face on Apple iOS 12.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1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sz="48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10" name="Google Shape;510;p51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22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Arial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Listas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Tuplas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Anidación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Transformación de colecciones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/>
        </p:nvSpPr>
        <p:spPr>
          <a:xfrm>
            <a:off x="25728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2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Tipos compuestos</a:t>
            </a:r>
            <a:endParaRPr sz="42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525400" y="1669200"/>
            <a:ext cx="8107200" cy="18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segunda lección vamos a estar hablando de otro tipo de datos, llamado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Python es un lenguaje muy flexible, el cual implementa multitud de tipos distintos por defecto y eso incluye también tipos compuestos de datos, los cuales se utilizan para agrupar distintos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elementos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ítems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por ejemplo variables, o valores, de una forma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ordenada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decir, mantienen el orden en el que se definieron.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4" name="Google Shape;16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4280" y="76200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/>
        </p:nvSpPr>
        <p:spPr>
          <a:xfrm>
            <a:off x="547100" y="2748750"/>
            <a:ext cx="69567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mi_lista =  [-11,     20   ,   3,   41]</a:t>
            </a:r>
            <a:endParaRPr sz="1800" b="1" i="0" u="none" strike="noStrike" cap="none">
              <a:solidFill>
                <a:schemeClr val="accent6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otra_lista = [“Hola”, “como”, “estas”, “?”]</a:t>
            </a:r>
            <a:endParaRPr sz="1800" b="1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26490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Listas en python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456300" y="1594650"/>
            <a:ext cx="82314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más versátil de los tipos compuestos, es la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la cual se describe como una lista de ítems separados por coma y contenido entre dos corchetes.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4280" y="76200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Heterogéneas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334200" y="3275075"/>
            <a:ext cx="7245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mi_var = ‘Una variable’</a:t>
            </a:r>
            <a:endParaRPr sz="1600" b="0" i="0" u="none" strike="noStrike" cap="none">
              <a:solidFill>
                <a:schemeClr val="accent6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 = [1, -5, 123,34, ‘Una cadena’, ‘Otra cadena’, mi_var]</a:t>
            </a:r>
            <a:endParaRPr sz="16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533400" y="1371600"/>
            <a:ext cx="81786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otros lenguajes, las listas tienen como restricción que sólo permite tener un sólo tipo de dato. Pero en Python, no tenemos esa restricción. Podemos tener una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 heterogénea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contenga números, variables, strings, o incluso otras listas, u otros tipos de datos que veremos más adelante.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4280" y="76200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Listas y Strings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711775" y="2524950"/>
            <a:ext cx="7480200" cy="24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 = [1, -5, 123 ,    34, ‘Una cadena’, ‘Otra cadena’, ‘Pepito’]</a:t>
            </a:r>
            <a:endParaRPr sz="14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datos[0]</a:t>
            </a:r>
            <a:endParaRPr sz="14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4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datos[-1]</a:t>
            </a:r>
            <a:endParaRPr sz="14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‘Pepito’</a:t>
            </a:r>
            <a:endParaRPr sz="14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datos[-2:]</a:t>
            </a:r>
            <a:endParaRPr sz="14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[‘Otra cadena’, ‘Pepito’]</a:t>
            </a:r>
            <a:endParaRPr sz="14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4280" y="7620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8"/>
          <p:cNvSpPr txBox="1"/>
          <p:nvPr/>
        </p:nvSpPr>
        <p:spPr>
          <a:xfrm>
            <a:off x="838200" y="1524000"/>
            <a:ext cx="7687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listas son muy parecidas a los string, ya que funciona exactamente igual con el índice y el slicing.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/>
        </p:nvSpPr>
        <p:spPr>
          <a:xfrm>
            <a:off x="444825" y="2357200"/>
            <a:ext cx="75642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[1, -5, 123,34, ‘Una cadena’, ‘Otra cadena’]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+ [0, ‘Otra cadena distinta’, ‘Pepito’, -873758,123]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 -5, 123,34, ‘Una cadena’, ‘Otra cadena’, 0, ‘Otra cadena distinta’, ‘Pepito’, -873758,123]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[1,2,3,4]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+ [5,6,7,8]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[1,2,3,4,5,6,7,8]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Listas y Strings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9" name="Google Shape;19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4280" y="76200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9"/>
          <p:cNvSpPr txBox="1"/>
          <p:nvPr/>
        </p:nvSpPr>
        <p:spPr>
          <a:xfrm>
            <a:off x="533400" y="1447800"/>
            <a:ext cx="81486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 cosa en la que se parecen las listas a los strings, es que en ambos se puede concatenar, en este caso se </a:t>
            </a:r>
            <a:r>
              <a:rPr lang="es-419" sz="1800" b="1" i="1" u="sng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concatenan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listas.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325" y="154313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2841</Words>
  <Application>Microsoft Office PowerPoint</Application>
  <PresentationFormat>Presentación en pantalla (16:9)</PresentationFormat>
  <Paragraphs>341</Paragraphs>
  <Slides>48</Slides>
  <Notes>48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5" baseType="lpstr">
      <vt:lpstr>Arial</vt:lpstr>
      <vt:lpstr>Calibri</vt:lpstr>
      <vt:lpstr>Anton</vt:lpstr>
      <vt:lpstr>Helvetica Neue Light</vt:lpstr>
      <vt:lpstr>Helvetica Neue</vt:lpstr>
      <vt:lpstr>Lato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Richard lozano</cp:lastModifiedBy>
  <cp:revision>2</cp:revision>
  <dcterms:modified xsi:type="dcterms:W3CDTF">2023-10-19T21:05:31Z</dcterms:modified>
</cp:coreProperties>
</file>