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</p:sldIdLst>
  <p:sldSz cx="9144000" cy="5143500" type="screen16x9"/>
  <p:notesSz cx="6858000" cy="9144000"/>
  <p:embeddedFontLst>
    <p:embeddedFont>
      <p:font typeface="Anton" pitchFamily="2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  <p:embeddedFont>
      <p:font typeface="Helvetica Neue Light" panose="020B0604020202020204" charset="0"/>
      <p:regular r:id="rId53"/>
      <p:bold r:id="rId54"/>
      <p:italic r:id="rId55"/>
      <p:boldItalic r:id="rId56"/>
    </p:embeddedFont>
    <p:embeddedFont>
      <p:font typeface="Lato" panose="020F0502020204030203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edad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"¿Cuál es tu edad?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edad &lt; </a:t>
            </a:r>
            <a:r>
              <a:rPr lang="es-419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 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"Eres menor de edad."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"Eres mayor de edad."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"¿Cómo te llamas?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 =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"¿Cuál es tu preferencia (M o C)?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genero ==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nombre &lt;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nombre &gt;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"Tu grupo es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grupo)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b7dead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fb7dead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p.diagrams.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Controladores de Flujo 1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4.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489ABD4-1391-6A65-4B2C-25C09978430B}"/>
              </a:ext>
            </a:extLst>
          </p:cNvPr>
          <p:cNvSpPr/>
          <p:nvPr/>
        </p:nvSpPr>
        <p:spPr>
          <a:xfrm>
            <a:off x="0" y="318977"/>
            <a:ext cx="9144000" cy="63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1894207" y="-74983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sz="35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48650" y="703516"/>
            <a:ext cx="82467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vida diaria, actuamos de acuerdo a la evaluación de condiciones, de manera mucho más frecuente de lo que en realidad creemos: Si el semáforo está en verde, cruzar la calle. Si no, esperar a que el semáforo se ponga en verde.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veces, también evaluamos más de una condición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ejecutar una determinada acción: Si llega la factura de la luz y tengo dinero, pagar la factura.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3" y="26656"/>
            <a:ext cx="84080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6245" y="3439967"/>
            <a:ext cx="2817149" cy="145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520600" y="1571575"/>
            <a:ext cx="82155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sentencias de control condicionales, son aquellas que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permiten evaluar si una o más condiciones se cumplen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decir qué acción vamos a ejecutar. La evaluación de condiciones, sólo puede </a:t>
            </a:r>
            <a:r>
              <a:rPr lang="es-419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1 de 2 resultados: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(verdadero o falso).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5974050" y="3247550"/>
            <a:ext cx="27861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(sino, si)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(sino)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304800" y="13716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describir la evaluación a realizar sobre una condición, se utilizan los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relacionales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(==, !=, &gt;, &lt;, etc).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Y, para evaluar más de una condición simultáneamente se utilizan los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lógicos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(not, and, or).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370350" y="2903475"/>
            <a:ext cx="4988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sentencias de control de flujo condicionales se definen mediante el uso de tres palabras claves reservadas: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6020475" y="2785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Pasemos a ver cada una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5658625" y="2770400"/>
            <a:ext cx="66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932775" y="1915350"/>
            <a:ext cx="76998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las sentencias condicionales 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posiblemente sea la más famosa y utilizada en la programación, esto debido a que nos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controlar el flujo del programa y dividir la ejecución en diferentes caminos.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780375" y="2067750"/>
            <a:ext cx="77955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queremos ejecutar una porción de código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bloque de código,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sólo si se se cumple una determinada condición,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es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4000500" y="1443577"/>
            <a:ext cx="5143500" cy="25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Primero definimos una variable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le asignamos un valor entero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Después, a través del condicional, le decimos que queremos imprimir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 un adulto”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pantalla, sólo si se cumple la condición de que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sea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o igual a 18.</a:t>
            </a:r>
            <a:endParaRPr sz="15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8965" y="2196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1861250" y="4101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/>
        </p:nvSpPr>
        <p:spPr>
          <a:xfrm>
            <a:off x="94000" y="1708350"/>
            <a:ext cx="3906500" cy="1777379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Veamos el siguiente ejemplo: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=  24</a:t>
            </a:r>
            <a:endParaRPr sz="18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&gt;= 18: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   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(“Es un adulto.”)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216475" y="4051725"/>
            <a:ext cx="467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print(“Se cumple la condición.”)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Indentación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3613625" y="3195175"/>
            <a:ext cx="40617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&gt;= 18: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sng" strike="noStrike" cap="none">
                <a:solidFill>
                  <a:srgbClr val="FF000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 un adulto.”)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 un adulto.”)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815" y="23525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228600" y="1371600"/>
            <a:ext cx="8510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definimos un bloque de código después de una sentencia de control con dos puntitos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todo el bloque que se ejecutará debe de estar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indentado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Esto le indicará a python que el código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indentado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dentro del bloque de código, y solamente se ejecutará si se cumple la condición.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3850300" y="2820600"/>
            <a:ext cx="47823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print(“Se cumple la condición.”)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print(“Otro print a mostrar.”)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/>
        </p:nvSpPr>
        <p:spPr>
          <a:xfrm>
            <a:off x="1047750" y="1534275"/>
            <a:ext cx="7528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Mientras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reciba una expresión lógica o un valor lógico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se ejecutará.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794900" y="3257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¿Y si le pasamos </a:t>
            </a:r>
            <a:r>
              <a:rPr lang="es-419" sz="1800" b="1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1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400" b="0" i="1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1205525" y="3312925"/>
            <a:ext cx="65571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False: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print(“Ahora si se cumple la condición.”)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44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 txBox="1"/>
          <p:nvPr/>
        </p:nvSpPr>
        <p:spPr>
          <a:xfrm>
            <a:off x="457200" y="1524000"/>
            <a:ext cx="8284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de lo que podíamos hacer para modificar el valor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lógico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niega los valores, esto también afecta al True y False, haciendo que sean lo opuesto: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Múltiples 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1389975" y="2720675"/>
            <a:ext cx="63642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a == 4:						Falsa!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4”)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a == 5:							Verdadera!!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5”)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/>
          <p:nvPr/>
        </p:nvSpPr>
        <p:spPr>
          <a:xfrm>
            <a:off x="381000" y="1600200"/>
            <a:ext cx="8432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Probemos ahora una expresión que devuelva True o False en lugar de un tipo lógico y a la vez intentemos crear más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(podemos encadenar más ifs!).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el flujo y diagrama de flujo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sus funcionalidades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sentencias de control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sentencia de control if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¿If dentro de if?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6"/>
          <p:cNvSpPr txBox="1"/>
          <p:nvPr/>
        </p:nvSpPr>
        <p:spPr>
          <a:xfrm>
            <a:off x="2756375" y="2510225"/>
            <a:ext cx="4962862" cy="2095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5: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 10: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== 5: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(“a vale ”, a)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== 10: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(“y b vale “, b)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 txBox="1"/>
          <p:nvPr/>
        </p:nvSpPr>
        <p:spPr>
          <a:xfrm>
            <a:off x="381000" y="1447800"/>
            <a:ext cx="8447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definir múltiples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dentro de otros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siempre y cuando respetemos los niveles de indentación.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/>
        </p:nvSpPr>
        <p:spPr>
          <a:xfrm>
            <a:off x="1943142" y="2869591"/>
            <a:ext cx="5331215" cy="14253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5: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 10: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== 5 and b == 10: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(“a vale “, a, “y b vale “, b)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47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5" name="Google Shape;3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7"/>
          <p:cNvSpPr txBox="1"/>
          <p:nvPr/>
        </p:nvSpPr>
        <p:spPr>
          <a:xfrm>
            <a:off x="381000" y="1600200"/>
            <a:ext cx="8455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hacer ambas comprobaciones a la vez?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¿No sería más fácil?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¡Si! Por eso existe el operador lógico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ELSE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1008975" y="2033425"/>
            <a:ext cx="7179000" cy="17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las sentencias condicionales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(sino)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especie de “hermano” de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cual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encadenar al final de un bloque de código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comprobar los casos contrarios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 los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/>
        </p:nvSpPr>
        <p:spPr>
          <a:xfrm>
            <a:off x="623450" y="1881025"/>
            <a:ext cx="8009100" cy="15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ejecutar una porción de código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bloque de código,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si no se cumple ninguna de las condiciones antes dichas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si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/>
        </p:nvSpPr>
        <p:spPr>
          <a:xfrm>
            <a:off x="4571999" y="1314075"/>
            <a:ext cx="4476307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79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 dirty="0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definimos una variable numero y le asignamos un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entero 24.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9999" marR="0" lvl="0" indent="-179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Después, a través del condicional, le preguntamos si el número es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a 36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 es así, queremos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imprimir “El número es más grande”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pantalla,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lo contrario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queremos que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imprima “El número es más chico”.</a:t>
            </a:r>
            <a:endParaRPr sz="1800" b="1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1833675" y="2231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7" name="Google Shape;39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1"/>
          <p:cNvSpPr txBox="1"/>
          <p:nvPr/>
        </p:nvSpPr>
        <p:spPr>
          <a:xfrm>
            <a:off x="95694" y="1458150"/>
            <a:ext cx="4564912" cy="2449871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el siguiente ejemplo: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numero =  24</a:t>
            </a:r>
            <a:endParaRPr sz="16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419" sz="16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 &gt; 36: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6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(“El número es grande.”)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6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6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6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(“El número es chico.”)</a:t>
            </a:r>
            <a:endParaRPr sz="1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ELIF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/>
        </p:nvSpPr>
        <p:spPr>
          <a:xfrm>
            <a:off x="1863050" y="4891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7" name="Google Shape;417;p54"/>
          <p:cNvSpPr txBox="1"/>
          <p:nvPr/>
        </p:nvSpPr>
        <p:spPr>
          <a:xfrm>
            <a:off x="483175" y="1991550"/>
            <a:ext cx="81495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última sentencia condicional que podemos encontrar es 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(sino, si),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podríamos decir que es un hermano de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se utiliza en continuación al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poder encadenar muchísimas más comprobaciones.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Google Shape;41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330775" y="1991550"/>
            <a:ext cx="83700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una porción de código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bloque de código,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si la condición anterior no se cumple, es decir, si el resultado del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algún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/>
        </p:nvSpPr>
        <p:spPr>
          <a:xfrm>
            <a:off x="3465471" y="1225724"/>
            <a:ext cx="5447400" cy="3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definimos una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edad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le asignamos un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 entero 24.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Después, a través del condicional, le decimos que queremos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“Es un adulto”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pantalla,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sólo si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cumple la condición de que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sea mayor o igual a 36. 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es igual a 24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imprimimos “La edad es 24”. Sino, imprimimos que no sabemos la edad.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56"/>
          <p:cNvSpPr txBox="1"/>
          <p:nvPr/>
        </p:nvSpPr>
        <p:spPr>
          <a:xfrm>
            <a:off x="1853025" y="3070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48741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6"/>
          <p:cNvSpPr txBox="1"/>
          <p:nvPr/>
        </p:nvSpPr>
        <p:spPr>
          <a:xfrm>
            <a:off x="228600" y="1371600"/>
            <a:ext cx="3140700" cy="3154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el siguiente ejemplo: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edad =  24</a:t>
            </a:r>
            <a:endParaRPr sz="17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 &gt;= 36: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(“Es un adulto.”)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elif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 == 24: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(“La edad es 24”)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(“No sabemos la edad”)</a:t>
            </a:r>
            <a:endParaRPr sz="17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2187" y="3423000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175" y="258247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175" y="3022098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512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/>
        </p:nvSpPr>
        <p:spPr>
          <a:xfrm>
            <a:off x="157341" y="1487866"/>
            <a:ext cx="5807523" cy="2986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comando =  “SALIR”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comando == “ENTRAR”: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print(“Bienvenido al sistema.”)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 == “SALUDO”: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print(“Hola! ¿Cómo estás?”)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comando == “SALIR”: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print(“Saliendo del sistema.”)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print(“No se reconoce el comando.”)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57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 sirve la sentencia Elif?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7"/>
          <p:cNvSpPr txBox="1"/>
          <p:nvPr/>
        </p:nvSpPr>
        <p:spPr>
          <a:xfrm>
            <a:off x="5986659" y="20223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Básicamente nos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poder darle múltiples opciones al programa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8"/>
          <p:cNvPicPr preferRelativeResize="0"/>
          <p:nvPr/>
        </p:nvPicPr>
        <p:blipFill rotWithShape="1">
          <a:blip r:embed="rId3">
            <a:alphaModFix/>
          </a:blip>
          <a:srcRect l="6549" r="18073"/>
          <a:stretch/>
        </p:blipFill>
        <p:spPr>
          <a:xfrm>
            <a:off x="1520975" y="85325"/>
            <a:ext cx="6102051" cy="45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/>
        </p:nvSpPr>
        <p:spPr>
          <a:xfrm>
            <a:off x="576700" y="1762950"/>
            <a:ext cx="81126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tiene varios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se ven las múltiples condiciones y si todo está bien, nos mostrará el resultado de cada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en el caso de múltiples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comprueba las condiciones de arriba a abajo hasta que se cumpla una de ellas, y de ser así, las demás no se comprueban.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1" name="Google Shape;46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9738" y="4240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/>
        </p:nvSpPr>
        <p:spPr>
          <a:xfrm>
            <a:off x="182498" y="1056528"/>
            <a:ext cx="3924790" cy="35802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sz="18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(“Sobresaliente.”)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(“Muy bien”)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(“Bien”)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(“Regular”)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(“Insuficiente”)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60"/>
          <p:cNvSpPr txBox="1"/>
          <p:nvPr/>
        </p:nvSpPr>
        <p:spPr>
          <a:xfrm>
            <a:off x="1952667" y="67428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</a:t>
            </a:r>
            <a:endParaRPr sz="35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9" name="Google Shape;46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0"/>
          <p:cNvSpPr txBox="1"/>
          <p:nvPr/>
        </p:nvSpPr>
        <p:spPr>
          <a:xfrm>
            <a:off x="4572000" y="1325893"/>
            <a:ext cx="4223100" cy="115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nos devolverá: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“Sobresaliente”, “Muy bien”, “Bien”, “Regular”</a:t>
            </a:r>
            <a:endParaRPr sz="18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0"/>
          <p:cNvSpPr txBox="1"/>
          <p:nvPr/>
        </p:nvSpPr>
        <p:spPr>
          <a:xfrm>
            <a:off x="4451721" y="2795092"/>
            <a:ext cx="46992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muestra 4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prints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Porque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recorre cada comprobación, si se cumple, ingresa y ejecuta el código, y luego pasa a la siguiente comprobación.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/>
        </p:nvSpPr>
        <p:spPr>
          <a:xfrm>
            <a:off x="244174" y="1107237"/>
            <a:ext cx="3795793" cy="34437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sz="17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7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(“Sobresaliente.”)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7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7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(“Muy bien”)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7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(“Bien”)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7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(“Regular”)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7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7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(“Insuficiente”)</a:t>
            </a:r>
            <a:endParaRPr sz="1700" b="0" i="0" u="none" strike="noStrike" cap="none" dirty="0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61"/>
          <p:cNvSpPr txBox="1"/>
          <p:nvPr/>
        </p:nvSpPr>
        <p:spPr>
          <a:xfrm>
            <a:off x="1973933" y="172363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</a:t>
            </a:r>
            <a:endParaRPr sz="35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0" name="Google Shape;48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1"/>
          <p:cNvSpPr txBox="1"/>
          <p:nvPr/>
        </p:nvSpPr>
        <p:spPr>
          <a:xfrm>
            <a:off x="4572000" y="1420887"/>
            <a:ext cx="4442400" cy="28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nos devolverá: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“Sobresaliente”</a:t>
            </a:r>
            <a:endParaRPr sz="18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muestra 1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Por qué el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recorre cada comprobación, si se cumple una, ingresa, realiza lo escrito en el bloque de código, y sale del programa,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es decir, no ejecuta ningún código más.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/>
          <p:nvPr/>
        </p:nvSpPr>
        <p:spPr>
          <a:xfrm>
            <a:off x="1963300" y="2274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¿Podemos arreglar los </a:t>
            </a:r>
            <a:r>
              <a:rPr lang="es-419" sz="3500" b="0" i="1" u="none" strike="noStrike" cap="non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ifs</a:t>
            </a:r>
            <a:r>
              <a:rPr lang="es-419" sz="35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sz="35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9" name="Google Shape;489;p62"/>
          <p:cNvSpPr txBox="1"/>
          <p:nvPr/>
        </p:nvSpPr>
        <p:spPr>
          <a:xfrm>
            <a:off x="390514" y="1047018"/>
            <a:ext cx="4096426" cy="35997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sz="18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(“Sobresaliente.”)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 and nota &lt; 9: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(“Muy bien”)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 and nota &lt; 7: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(“Bien”)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 and nota &lt; 6: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(“Regular”)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-419" sz="1800" b="1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(“Insuficiente”)</a:t>
            </a: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0" name="Google Shape;49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2"/>
          <p:cNvSpPr txBox="1"/>
          <p:nvPr/>
        </p:nvSpPr>
        <p:spPr>
          <a:xfrm>
            <a:off x="5195100" y="1305750"/>
            <a:ext cx="3948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Limitando la comprobación podemos imitar al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nos conviene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debido a que el </a:t>
            </a:r>
            <a:r>
              <a:rPr lang="es-419" sz="1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elif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muchísimo más fácil de utilizar y no debemos limitar nada.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/>
        </p:nvSpPr>
        <p:spPr>
          <a:xfrm>
            <a:off x="809552" y="2264663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Mayoría de edad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</a:t>
            </a:r>
            <a:endParaRPr sz="2000"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9" name="Google Shape;49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496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Mayoría de Edad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64"/>
          <p:cNvSpPr txBox="1"/>
          <p:nvPr/>
        </p:nvSpPr>
        <p:spPr>
          <a:xfrm>
            <a:off x="938100" y="1759300"/>
            <a:ext cx="7267800" cy="3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le pregunte al usuario su edad y muestre por pantalla si es mayor de edad o no.</a:t>
            </a:r>
            <a:endParaRPr sz="180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sng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800" b="1" i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					  </a:t>
            </a:r>
            <a:r>
              <a:rPr lang="es-419" sz="1800" b="1" i="0" u="none" strike="noStrike" cap="none" dirty="0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preguntarle al usuario, recuerda usar input</a:t>
            </a:r>
            <a:endParaRPr sz="1800" b="1" i="0" u="none" strike="noStrike" cap="none" dirty="0">
              <a:solidFill>
                <a:srgbClr val="111111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64"/>
          <p:cNvSpPr txBox="1"/>
          <p:nvPr/>
        </p:nvSpPr>
        <p:spPr>
          <a:xfrm>
            <a:off x="785700" y="960300"/>
            <a:ext cx="437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1800" i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i="1">
                <a:latin typeface="Anton"/>
                <a:ea typeface="Anton"/>
                <a:cs typeface="Anton"/>
                <a:sym typeface="Anton"/>
              </a:rPr>
              <a:t>Marvel vs CapCom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5" name="Google Shape;51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/>
        </p:nvSpPr>
        <p:spPr>
          <a:xfrm>
            <a:off x="2183550" y="2310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i="1">
                <a:latin typeface="Anton"/>
                <a:ea typeface="Anton"/>
                <a:cs typeface="Anton"/>
                <a:sym typeface="Anton"/>
              </a:rPr>
              <a:t>Marvel vs CapCom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4701975" y="3703100"/>
            <a:ext cx="4209000" cy="773100"/>
          </a:xfrm>
          <a:prstGeom prst="rect">
            <a:avLst/>
          </a:prstGeom>
          <a:noFill/>
          <a:ln w="9525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preguntarle al usuario, recuerda usar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467400" y="3495600"/>
            <a:ext cx="3857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</a:t>
            </a:r>
            <a:endParaRPr sz="1800" i="0" u="none" strike="noStrike" cap="non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te llamas?  Alan</a:t>
            </a:r>
            <a:endParaRPr sz="1800" i="0" u="none" strike="noStrike" cap="non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tu preferencia (M o C)?  C</a:t>
            </a:r>
            <a:endParaRPr sz="1800" i="0" u="none" strike="noStrike" cap="non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 grupo es B</a:t>
            </a:r>
            <a:endParaRPr sz="180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5" name="Google Shape;525;p66"/>
          <p:cNvSpPr txBox="1"/>
          <p:nvPr/>
        </p:nvSpPr>
        <p:spPr>
          <a:xfrm>
            <a:off x="304800" y="1371600"/>
            <a:ext cx="8447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curso se ha dividido en dos grupos: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s-419" sz="1800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acuerdo al nombre y a una preferencia (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Marvel o Capcom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</a:t>
            </a:r>
            <a:r>
              <a:rPr lang="es-419" sz="1800" b="0" i="0" u="none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s-419" sz="1800" b="1" i="0" u="none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A</a:t>
            </a:r>
            <a:r>
              <a:rPr lang="es-419" sz="1800" b="0" i="0" u="none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lang="es-419" sz="1800" b="0" i="0" u="none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formado por </a:t>
            </a:r>
            <a:r>
              <a:rPr lang="es-419" sz="1800" b="0" i="0" u="sng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fans de Marvel con un nombre anterior a la M </a:t>
            </a:r>
            <a:r>
              <a:rPr lang="es-419" sz="1800" b="0" i="0" u="none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los f</a:t>
            </a:r>
            <a:r>
              <a:rPr lang="es-419" sz="1800" b="0" i="0" u="sng" strike="noStrike" cap="none">
                <a:solidFill>
                  <a:srgbClr val="21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ans de Capcom con un nombre posterior a la N</a:t>
            </a:r>
            <a:r>
              <a:rPr lang="es-419" sz="1800" b="0" i="0" u="sng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21212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el </a:t>
            </a:r>
            <a:r>
              <a:rPr lang="es-419" sz="1800" b="1" i="0" u="none" strike="noStrike" cap="none">
                <a:solidFill>
                  <a:srgbClr val="21212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B </a:t>
            </a:r>
            <a:r>
              <a:rPr lang="es-419" sz="1800" b="0" i="0" u="none" strike="noStrike" cap="none">
                <a:solidFill>
                  <a:srgbClr val="21212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el resto.</a:t>
            </a: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Escribir un programa que pregunte al usuario su nombre y preferencia, y muestre por pantalla el grupo que le corresponde.</a:t>
            </a:r>
            <a:endParaRPr sz="1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6" name="Google Shape;526;p66"/>
          <p:cNvSpPr txBox="1"/>
          <p:nvPr/>
        </p:nvSpPr>
        <p:spPr>
          <a:xfrm>
            <a:off x="411100" y="757500"/>
            <a:ext cx="437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FLUJO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4" name="Google Shape;534;p67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6" name="Google Shape;556;p70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Flujo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de control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Diagrama de Flujo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24966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 el Flujo?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311725" y="1218900"/>
            <a:ext cx="8471100" cy="22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cómo controlar el flujo con python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antes de eso, ¿Qué es el flujo?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flujo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forma de entender la sucesión de las instrucciones de un programa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estas instrucciones se ejecutan una después de otras de forma ordenada y suelen tener el objetivo final de manipular información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075" y="3078250"/>
            <a:ext cx="3601851" cy="16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/>
        </p:nvSpPr>
        <p:spPr>
          <a:xfrm>
            <a:off x="436425" y="1686750"/>
            <a:ext cx="8229600" cy="26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para manipular datos no es suficiente con realizar cálculos o resolver expresiones,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necesitamos que de alguna forma nuestro programa pueda elegir, que sepa cómo actuar en función de determinadas situaciones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incluso repetir una tarea si es necesario.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estas situaciones, existen las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 de control de flujo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4966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 el Flujo?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 de control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050" y="2251300"/>
            <a:ext cx="6516976" cy="18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04800" y="1295400"/>
            <a:ext cx="8632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dividen en dos tipos, las de</a:t>
            </a:r>
            <a:r>
              <a:rPr lang="es-419" sz="1800" b="0" i="0" u="none" strike="noStrike" cap="none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>
                <a:solidFill>
                  <a:srgbClr val="21212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control condicional</a:t>
            </a:r>
            <a:r>
              <a:rPr lang="es-419" sz="1800" b="1" i="0" u="none" strike="noStrike" cap="none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las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control iterativo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(A las siguientes imágenes se le denomina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diagrama de flujo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063088" y="4444700"/>
            <a:ext cx="63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centraremos en las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sentencias de control condicional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587650" y="4429250"/>
            <a:ext cx="59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5059525" y="2699875"/>
            <a:ext cx="2790900" cy="14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app recomendada que se suele utilizar es </a:t>
            </a:r>
            <a:r>
              <a:rPr lang="es-419" sz="1800" b="0" i="0" u="sng" strike="noStrike" cap="non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Diagrams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886746" y="2404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Diagramas de Flujo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550" y="2266950"/>
            <a:ext cx="3892999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304800" y="1143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Expresan nuestros algoritmos en forma de diagrama mediante una representación gráfica basada en figuras geométricas que varían según la estructura de código.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725525" y="3500175"/>
            <a:ext cx="78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😉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Microsoft Office PowerPoint</Application>
  <PresentationFormat>Presentación en pantalla (16:9)</PresentationFormat>
  <Paragraphs>245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9" baseType="lpstr">
      <vt:lpstr>Calibri</vt:lpstr>
      <vt:lpstr>Helvetica Neue Light</vt:lpstr>
      <vt:lpstr>Lato</vt:lpstr>
      <vt:lpstr>Courier New</vt:lpstr>
      <vt:lpstr>Arial</vt:lpstr>
      <vt:lpstr>Helvetica Neue</vt:lpstr>
      <vt:lpstr>Anton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</cp:lastModifiedBy>
  <cp:revision>1</cp:revision>
  <dcterms:modified xsi:type="dcterms:W3CDTF">2022-10-17T21:35:09Z</dcterms:modified>
</cp:coreProperties>
</file>