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6858000" cy="9144000"/>
  <p:embeddedFontLst>
    <p:embeddedFont>
      <p:font typeface="Anton" pitchFamily="2" charset="0"/>
      <p:regular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Helvetica Neue" panose="020B0604020202020204" charset="0"/>
      <p:regular r:id="rId71"/>
      <p:bold r:id="rId72"/>
      <p:italic r:id="rId73"/>
      <p:boldItalic r:id="rId74"/>
    </p:embeddedFont>
    <p:embeddedFont>
      <p:font typeface="Helvetica Neue Light" panose="020B0604020202020204" charset="0"/>
      <p:regular r:id="rId75"/>
      <p:bold r:id="rId76"/>
      <p:italic r:id="rId77"/>
      <p:boldItalic r:id="rId78"/>
    </p:embeddedFont>
    <p:embeddedFont>
      <p:font typeface="Lato" panose="020F0502020204030203" pitchFamily="3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Y7GWHI99XzyrRCKE0Iioq14Td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7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 y Diccionarios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6.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335750"/>
            <a:ext cx="9144000" cy="63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/>
        </p:nvSpPr>
        <p:spPr>
          <a:xfrm>
            <a:off x="2464375" y="2448750"/>
            <a:ext cx="4236900" cy="2013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= {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0" i="0" u="none" strike="noStrike" cap="none">
                <a:solidFill>
                  <a:srgbClr val="0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[1,2,3,4],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unhashable type: 'set'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0601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152400" y="1295400"/>
            <a:ext cx="8863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incluir objetos mutables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listas, diccionarios, e incluso otros conjuntos 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3299125" y="2658300"/>
            <a:ext cx="2912100" cy="16047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 = set([1, 2, 3, 4])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2, 3, 4}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 = set(range(10))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{0, 1, 2, 3, 4, 5, 6, 7, 8, 9}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0488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304800" y="1524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misma forma podemos obtener un conjunto a partir de cualquier objeto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iterable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1457549" y="464000"/>
            <a:ext cx="634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3054325" y="2571750"/>
            <a:ext cx="3101400" cy="1402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list({1, 2, 3, 4})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[1, 2, 3, 4]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set([1, 1, 2, 2, 3, 3, 4, 4])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{1, 2, 3, 4}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381000" y="1524000"/>
            <a:ext cx="8494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set puede ser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convertido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una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viceversa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último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caso, los elementos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duplicados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unificados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1376999" y="438425"/>
            <a:ext cx="6390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 vs. Set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692525" y="1700625"/>
            <a:ext cx="3799800" cy="27744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conjunto = {‘a’, ‘b’, ‘c’, ‘d’, ‘e’, ‘f’}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conjunto[:3] = [‘A’, ‘B’, ‘C’]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7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sz="17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'set' object is not subscriptable</a:t>
            </a:r>
            <a:endParaRPr sz="17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4701025" y="1846125"/>
            <a:ext cx="3561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hablamos, las listas son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embargo, el set también es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no podemos hacer slicing, ni manejar un set por índice.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CONJUNTOS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Integradas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525600" y="1968975"/>
            <a:ext cx="8011500" cy="1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los conjuntos, hay funciones que son muy interesantes e importantes, las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en python tienen muchas funciones para utilizar, entre todas ellas vamos a nombrar las más importantes.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/>
        </p:nvSpPr>
        <p:spPr>
          <a:xfrm>
            <a:off x="1807200" y="403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731325" y="3020800"/>
            <a:ext cx="2781000" cy="16755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numeros.add(5)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/>
        </p:nvSpPr>
        <p:spPr>
          <a:xfrm>
            <a:off x="152400" y="1524000"/>
            <a:ext cx="8744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los conjuntos de la que estaremos hablando es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agregar un nuevo ítem al set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misma se escribe mi_conjunto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.add(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3690375" y="3242800"/>
            <a:ext cx="485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mi_conjunto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set al que se le desee agregar el ítem, 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ítem que deseemos agregar al set.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927575" y="1927475"/>
            <a:ext cx="3322200" cy="2259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numeros.add(3**2+1-12+5*)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{1,2,3,4,6,13}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807200" y="3316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 txBox="1"/>
          <p:nvPr/>
        </p:nvSpPr>
        <p:spPr>
          <a:xfrm>
            <a:off x="4418250" y="2507675"/>
            <a:ext cx="4122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add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realizar operaciones aritméticas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nuestro ítem.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un Conjunto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similitudes y diferencias entre list y set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set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un Diccionario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dict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1807200" y="285513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893175" y="2064750"/>
            <a:ext cx="3739500" cy="20346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numeros.update([5,6,7,8])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numeros.update(range(9,12))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{1,2,3,4,5,6,7,8,9,10,11}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533400" y="1524000"/>
            <a:ext cx="3990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añadir múltiples elementos a un set se usa la función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puede tomar como argumento una lista, tupla, string, conjunto o cualquier objeto de tipo iterable.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misma se escribe: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.update(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1807200" y="2664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set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3558525" y="1684975"/>
            <a:ext cx="5201100" cy="23994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sz="16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123.34, ‘Una cadena’, ‘Otra cadena’}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228600" y="1295400"/>
            <a:ext cx="31224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set, se puede usar exactamente la misma función para poder saber la longitud de un set, es decir, la cantidad de ítems dentro del mismo.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305750" y="2659225"/>
            <a:ext cx="5564100" cy="20565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numeros.discard(2)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123,34, ‘Una cadena’, ‘Otra cadena’}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datos.discard(‘Otra cadena’)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-5, 123,34, ‘Una cadena’}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305750" y="1371600"/>
            <a:ext cx="8391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deja agregar un ítem al set,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 todo lo contrario,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set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del set, si el elemento pasado como argumento 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conjunto es simplemente ignorado.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5961775" y="2985650"/>
            <a:ext cx="30159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.discard(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item_a_descartar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5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1807200" y="3495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5385375" y="1538675"/>
            <a:ext cx="3311700" cy="218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sz="16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numeros.remove(2)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numeros.remove(5)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6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sz="16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KeyError: 5</a:t>
            </a:r>
            <a:endParaRPr sz="16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 txBox="1"/>
          <p:nvPr/>
        </p:nvSpPr>
        <p:spPr>
          <a:xfrm>
            <a:off x="405250" y="1763850"/>
            <a:ext cx="47070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remove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igual al discard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con una diferencia, en discard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ítem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remover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existe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simplemente se ignora. En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este caso nos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un error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433800" y="3927775"/>
            <a:ext cx="827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.remove(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item _a_ remove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/>
        </p:nvSpPr>
        <p:spPr>
          <a:xfrm>
            <a:off x="1807200" y="458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757175" y="1785450"/>
            <a:ext cx="2875500" cy="2415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in numeros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‘4’ in numeros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/>
        </p:nvSpPr>
        <p:spPr>
          <a:xfrm>
            <a:off x="381000" y="2057400"/>
            <a:ext cx="5104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pertenece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set, utilizamos la palabra reservada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item_a_validar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mi_conjunto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4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4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4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4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4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4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 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4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4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4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4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4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1741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7118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34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02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65886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02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6618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/>
        </p:nvSpPr>
        <p:spPr>
          <a:xfrm>
            <a:off x="10601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1517825" y="3655350"/>
            <a:ext cx="72453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¡No se puede asignar un set vacío por que lo toma como diccionario!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467600" y="1706700"/>
            <a:ext cx="4348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set simplemente usando la función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mi_conjunto.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5224900" y="2088950"/>
            <a:ext cx="3000000" cy="10989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1134275" y="3897450"/>
            <a:ext cx="63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733125" y="1782925"/>
            <a:ext cx="5060100" cy="2337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while numeros: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print("Se está borrando: ", numeros.pop())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1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2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3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4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1" name="Google Shape;35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/>
        </p:nvSpPr>
        <p:spPr>
          <a:xfrm>
            <a:off x="228600" y="1600200"/>
            <a:ext cx="3304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retorna un elemento en forma aleatoria</a:t>
            </a: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(no podría ser de otra manera ya que los elementos no están ordenados). Así, el siguiente bucle imprime y remueve uno por uno los miembros de un conjunto.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/>
        </p:nvSpPr>
        <p:spPr>
          <a:xfrm>
            <a:off x="553325" y="1597800"/>
            <a:ext cx="82062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diccionario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dict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colección no ordenada de objetos. Es por eso que para identificar un valor cualquiera dentro de él, especificamos una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 diferencia de las listas y tuplas, cuyos elementos se identifican por su posición).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claves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suelen ser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cualquier otro objeto inmutable puede actuar como una clave. Los valores, por el contrario, pueden ser de cualquier tipo, incluso otros diccionarios.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/>
        </p:nvSpPr>
        <p:spPr>
          <a:xfrm>
            <a:off x="865200" y="4129500"/>
            <a:ext cx="7413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vacío se puede hacer diccionario = {}</a:t>
            </a:r>
            <a:endParaRPr sz="17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25661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¿Cómo se crean?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/>
        </p:nvSpPr>
        <p:spPr>
          <a:xfrm>
            <a:off x="457200" y="1371600"/>
            <a:ext cx="8409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se emplean llaves {}, y sus pares clave-valor se separan por comas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su vez, intercalamos la clave del valor con dos puntos (:)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1524000" y="2514600"/>
            <a:ext cx="61758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{"amarillo": “yellow”, "azul": “blue”, "rojo": “red”}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{"amarillo": “yellow”, "azul": “blue”, "rojo": “red”}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type(colores)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&lt;class 'dict'&gt;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/>
        </p:nvSpPr>
        <p:spPr>
          <a:xfrm>
            <a:off x="1048900" y="392850"/>
            <a:ext cx="6904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¿Cómo traer valor de Diccionarios?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616950" y="1686750"/>
            <a:ext cx="6020400" cy="25788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“yellow”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colores[“azul”]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“blue”</a:t>
            </a:r>
            <a:endParaRPr sz="17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{10:”diez”, 20:”veinte”}</a:t>
            </a:r>
            <a:endParaRPr sz="17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numeros[10]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“diez”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1" name="Google Shape;38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/>
        </p:nvSpPr>
        <p:spPr>
          <a:xfrm>
            <a:off x="6863200" y="2126675"/>
            <a:ext cx="17715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traer el valor de un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diccionario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su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1699200" y="2793250"/>
            <a:ext cx="6008100" cy="1415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 = “white”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“white”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304800" y="1447800"/>
            <a:ext cx="8541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al igual que las listas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que podemos reasignar sus ítems haciendo referencia con el índice.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/>
        </p:nvSpPr>
        <p:spPr>
          <a:xfrm>
            <a:off x="558500" y="1786125"/>
            <a:ext cx="5283600" cy="2358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edades = {"Juan": 26, "Esteban": 35, "Maria": 29}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 += 5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31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 *= 2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58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1060191" y="4486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/>
        </p:nvSpPr>
        <p:spPr>
          <a:xfrm>
            <a:off x="6109850" y="2376900"/>
            <a:ext cx="2594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operaciones en asignación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DICCIONARIOS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/>
        </p:nvSpPr>
        <p:spPr>
          <a:xfrm>
            <a:off x="17708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de Diccionarios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685575" y="1980225"/>
            <a:ext cx="7700100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en conjuntos, en los diccionarios encontramos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en python tienen muchas funciones para utilizar. Si bien hablaremos las desarrollaremos más adelante, a continuación vamos a nombrar las más importantes.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/>
        </p:nvSpPr>
        <p:spPr>
          <a:xfrm>
            <a:off x="1715650" y="2352450"/>
            <a:ext cx="5874900" cy="1192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numeros[“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 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1888300" y="352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9" name="Google Shape;4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304800" y="14478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una función de add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para agregar una nueva clave-valor se puede realizar de la siguiente manera: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493550" y="3748500"/>
            <a:ext cx="8128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una nueva clave que no existe “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y asignamos el valor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/>
        </p:nvSpPr>
        <p:spPr>
          <a:xfrm>
            <a:off x="1023850" y="1934575"/>
            <a:ext cx="7294200" cy="2120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numeros.update({“cinco”: 5, ”seis”: 6})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otro_dict = dict(siete=7)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numeros.update(otro_dict)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6, “siete”: 7}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1807200" y="3825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 txBox="1"/>
          <p:nvPr/>
        </p:nvSpPr>
        <p:spPr>
          <a:xfrm>
            <a:off x="0" y="1371600"/>
            <a:ext cx="879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actualiza un diccionario agregando los pares clave-valores.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/>
        </p:nvSpPr>
        <p:spPr>
          <a:xfrm>
            <a:off x="1906150" y="385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0" name="Google Shape;45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9"/>
          <p:cNvSpPr txBox="1"/>
          <p:nvPr/>
        </p:nvSpPr>
        <p:spPr>
          <a:xfrm>
            <a:off x="352050" y="2211013"/>
            <a:ext cx="843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update()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toma un diccionario o un objeto iterable de pares clave/valor (generalmente tuplas).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se llama a update() sin pasar parámetros, el diccionario permanece sin cambios.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/>
        </p:nvSpPr>
        <p:spPr>
          <a:xfrm>
            <a:off x="2069450" y="4792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diccionario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2" name="Google Shape;462;p51"/>
          <p:cNvSpPr txBox="1"/>
          <p:nvPr/>
        </p:nvSpPr>
        <p:spPr>
          <a:xfrm>
            <a:off x="1883000" y="3041050"/>
            <a:ext cx="5902500" cy="1168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3" name="Google Shape;46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1"/>
          <p:cNvSpPr txBox="1"/>
          <p:nvPr/>
        </p:nvSpPr>
        <p:spPr>
          <a:xfrm>
            <a:off x="366275" y="1642650"/>
            <a:ext cx="8266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 En dict, se puede usar exactamente la misma función para poder saber la longitud de un dict, es decir, la cantidad de ítems dentro del mismo.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2560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08050" y="1669200"/>
            <a:ext cx="7527900" cy="2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colección no ordenada de objetos únicos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no tiene elementos duplicados. Python provee este tipo de datos por defecto al igual que otras colecciones más convencionales como las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tuplas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/>
        </p:nvSpPr>
        <p:spPr>
          <a:xfrm>
            <a:off x="1807200" y="458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1882000" y="3028950"/>
            <a:ext cx="5844600" cy="1246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numeros[“dos”]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“tres”: 3, “cuatro”: 4}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6" name="Google Shape;4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3"/>
          <p:cNvSpPr txBox="1"/>
          <p:nvPr/>
        </p:nvSpPr>
        <p:spPr>
          <a:xfrm>
            <a:off x="412175" y="1524000"/>
            <a:ext cx="829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dict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del dict, si el elemento pasado como argumento 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dict es simplemente ignorado.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mi_dict[“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/>
        </p:nvSpPr>
        <p:spPr>
          <a:xfrm>
            <a:off x="747000" y="1861700"/>
            <a:ext cx="5821200" cy="24306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“dos” in numeros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4 in numeros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1807200" y="2623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9" name="Google Shape;4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 txBox="1"/>
          <p:nvPr/>
        </p:nvSpPr>
        <p:spPr>
          <a:xfrm>
            <a:off x="-9326" y="1325700"/>
            <a:ext cx="9153325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pertenece</a:t>
            </a:r>
            <a:r>
              <a:rPr lang="es-419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utilizamos la palabra reservada </a:t>
            </a:r>
            <a:r>
              <a:rPr lang="es-419" sz="1800" b="1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 Light"/>
                <a:cs typeface="Helvetica Neue Light"/>
                <a:sym typeface="Helvetica Neue"/>
              </a:rPr>
              <a:t>in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6868200" y="2047175"/>
            <a:ext cx="18153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clave_a_validar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2" name="Google Shape;502;p57"/>
          <p:cNvSpPr txBox="1"/>
          <p:nvPr/>
        </p:nvSpPr>
        <p:spPr>
          <a:xfrm>
            <a:off x="1865500" y="2813350"/>
            <a:ext cx="5542800" cy="11265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{}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3" name="Google Shape;50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7"/>
          <p:cNvSpPr txBox="1"/>
          <p:nvPr/>
        </p:nvSpPr>
        <p:spPr>
          <a:xfrm>
            <a:off x="304800" y="1447800"/>
            <a:ext cx="8510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dict simplemente usando la función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dict.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016000" y="4028075"/>
            <a:ext cx="4974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más cómoda es hacer mi_dict = {}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1605750" y="4313675"/>
            <a:ext cx="68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1944700" y="2814175"/>
            <a:ext cx="5566800" cy="1215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sz="17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numeros.pop(“uno”)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{”dos”: 2, “tres”: 3, “cuatro”: 4}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76200" y="1371600"/>
            <a:ext cx="8923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remueve específicamente una clave de diccionario y devuelve valor correspondiente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Lanza una excepción KeyError si la clave no es encontrada.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mi_dict.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(“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instrucciones sobre la variable grupo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5" name="Google Shape;52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/>
        </p:nvSpPr>
        <p:spPr>
          <a:xfrm>
            <a:off x="932775" y="1458150"/>
            <a:ext cx="7407000" cy="26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los usuarios: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Ramón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Eric, David</a:t>
            </a:r>
            <a:endParaRPr sz="18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los usuarios: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Miguel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Esteban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700" b="1" i="0" u="none" strike="noStrike" cap="non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= {"Miguel", "Blanca", "Mario", "Andrés"}</a:t>
            </a:r>
            <a:endParaRPr sz="1700" b="1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p61"/>
          <p:cNvSpPr txBox="1"/>
          <p:nvPr/>
        </p:nvSpPr>
        <p:spPr>
          <a:xfrm>
            <a:off x="2183550" y="38277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SETS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2" name="Google Shape;532;p61"/>
          <p:cNvSpPr txBox="1"/>
          <p:nvPr/>
        </p:nvSpPr>
        <p:spPr>
          <a:xfrm>
            <a:off x="932775" y="1061350"/>
            <a:ext cx="376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808050" y="1593000"/>
            <a:ext cx="7527900" cy="1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son ampliamente utilizados en lógica y matemática, y desde el lenguaje podemos sacar provecho de sus propiedades para crear código más eficiente y legible en menos tiempo.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543425" y="3592650"/>
            <a:ext cx="5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104163" y="3538800"/>
            <a:ext cx="849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5700" y="34220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3738450" y="1443400"/>
            <a:ext cx="16671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¡Para recordar!</a:t>
            </a:r>
            <a:endParaRPr sz="1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DICTS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instrucciones sobre la variable animales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estimado:10 minutos  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8" name="Google Shape;53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/>
        </p:nvSpPr>
        <p:spPr>
          <a:xfrm>
            <a:off x="750900" y="1187275"/>
            <a:ext cx="76422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estimado:10 minutos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Inicialmente el diccionario es: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animales = {"elefante": ""}</a:t>
            </a:r>
            <a:endParaRPr sz="1800" b="0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al diccionario las claves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tigre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respectivos valores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“Bobby”,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“Peepe”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“homero”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Modificá las claves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elefante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delfin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“Trompis”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“Manolo”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respectivamente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4" name="Google Shape;544;p63"/>
          <p:cNvSpPr txBox="1"/>
          <p:nvPr/>
        </p:nvSpPr>
        <p:spPr>
          <a:xfrm>
            <a:off x="2183550" y="3011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</a:t>
            </a:r>
            <a:r>
              <a:rPr lang="es-419" sz="3600" i="1">
                <a:latin typeface="Anton"/>
                <a:ea typeface="Anton"/>
                <a:cs typeface="Anton"/>
                <a:sym typeface="Anton"/>
              </a:rPr>
              <a:t>DICT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0" name="Google Shape;550;p64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6" name="Google Shape;556;p67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2039500" y="2343150"/>
            <a:ext cx="4636800" cy="1047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 =  {1, 2, 3, 4}</a:t>
            </a:r>
            <a:endParaRPr sz="14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otro_conjunto = {“Hola”, “como”, “estas”, “?”}</a:t>
            </a:r>
            <a:endParaRPr sz="14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conjunto_vacio = set()   #{ } [ (  ] )</a:t>
            </a:r>
            <a:endParaRPr sz="14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570696" y="382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Conjuntos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304800" y="13716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conjunto se describe como una lista de ítems separados por coma y contenido entre dos llaves.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12275" y="3724875"/>
            <a:ext cx="8250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conjunto vacío debemos decirle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set()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 contrario  si quisiéramos hacer como las listas y crearlo con {} python crea un diccionario, el cual veremos más adelante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039498" y="4444700"/>
            <a:ext cx="59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1060191" y="3825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1533750" y="2862675"/>
            <a:ext cx="6076500" cy="15189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mi_var = ‘Una variable’</a:t>
            </a:r>
            <a:endParaRPr sz="16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123.1,34.32, ‘Una cadena’, ‘Otra cadena’, mi_var}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52400" y="1371600"/>
            <a:ext cx="8697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colecciones tienen una restricción la cual sólo permite tener un sólo tipo de dato. Pero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 tenemos esa restricción.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tener un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heterogéneo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tuplas.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Microsoft Office PowerPoint</Application>
  <PresentationFormat>Presentación en pantalla (16:9)</PresentationFormat>
  <Paragraphs>337</Paragraphs>
  <Slides>63</Slides>
  <Notes>63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0" baseType="lpstr">
      <vt:lpstr>Lato</vt:lpstr>
      <vt:lpstr>Helvetica Neue Light</vt:lpstr>
      <vt:lpstr>Anton</vt:lpstr>
      <vt:lpstr>Calibri</vt:lpstr>
      <vt:lpstr>Arial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 lozano</cp:lastModifiedBy>
  <cp:revision>1</cp:revision>
  <dcterms:modified xsi:type="dcterms:W3CDTF">2023-11-09T21:20:06Z</dcterms:modified>
</cp:coreProperties>
</file>