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Anton"/>
      <p:regular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Lato Light"/>
      <p:regular r:id="rId48"/>
      <p:bold r:id="rId49"/>
      <p:italic r:id="rId50"/>
      <p:boldItalic r:id="rId51"/>
    </p:embeddedFont>
    <p:embeddedFont>
      <p:font typeface="Helvetica Neue"/>
      <p:regular r:id="rId52"/>
      <p:bold r:id="rId53"/>
      <p:italic r:id="rId54"/>
      <p:boldItalic r:id="rId55"/>
    </p:embeddedFont>
    <p:embeddedFont>
      <p:font typeface="Helvetica Neue Ligh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8E9E43-D63B-4FA1-813C-4E8C9351E038}">
  <a:tblStyle styleId="{AC8E9E43-D63B-4FA1-813C-4E8C9351E0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Lato-regular.fntdata"/><Relationship Id="rId43" Type="http://schemas.openxmlformats.org/officeDocument/2006/relationships/font" Target="fonts/Anton-regular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Light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La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Light-boldItalic.fntdata"/><Relationship Id="rId50" Type="http://schemas.openxmlformats.org/officeDocument/2006/relationships/font" Target="fonts/LatoLight-italic.fntdata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Light-bold.fntdata"/><Relationship Id="rId12" Type="http://schemas.openxmlformats.org/officeDocument/2006/relationships/slide" Target="slides/slide7.xml"/><Relationship Id="rId56" Type="http://schemas.openxmlformats.org/officeDocument/2006/relationships/font" Target="fonts/HelveticaNeueLight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28509e18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28509e18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828509e18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828509e18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28509e18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28509e18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28509e18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828509e18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828509e18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828509e18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28509e18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828509e18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828509e18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828509e18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828509e18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828509e18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1d0c61c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1d0c61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828509e18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828509e18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828509e18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828509e18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828509e18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828509e18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828509e18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828509e18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828509e18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828509e18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828509e18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828509e18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828509e18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828509e18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828509e18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828509e18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828509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828509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828509e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828509e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bee872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bee872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30c0a59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30c0a5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828509e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828509e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828509e1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828509e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828509e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828509e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828509e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828509e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828509e1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828509e1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828509e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828509e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828509e1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828509e1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28509e18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28509e18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28509e1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28509e1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828509e18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828509e18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28509e18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28509e18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28509e18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828509e18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28509e18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28509e18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5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19.png"/><Relationship Id="rId5" Type="http://schemas.openxmlformats.org/officeDocument/2006/relationships/image" Target="../media/image4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47.png"/><Relationship Id="rId5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5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50.png"/><Relationship Id="rId5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Relationship Id="rId4" Type="http://schemas.openxmlformats.org/officeDocument/2006/relationships/image" Target="../media/image5.png"/><Relationship Id="rId5" Type="http://schemas.openxmlformats.org/officeDocument/2006/relationships/image" Target="../media/image4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12.jpg"/><Relationship Id="rId5" Type="http://schemas.openxmlformats.org/officeDocument/2006/relationships/image" Target="../media/image20.jpg"/><Relationship Id="rId6" Type="http://schemas.openxmlformats.org/officeDocument/2006/relationships/image" Target="../media/image26.png"/><Relationship Id="rId7" Type="http://schemas.openxmlformats.org/officeDocument/2006/relationships/image" Target="../media/image8.png"/><Relationship Id="rId8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ugjs.org/api/getting-started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41400" y="2197075"/>
            <a:ext cx="6061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PUG &amp; EJS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36175" y="114972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10.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Siguiente paso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670050" y="1061600"/>
            <a:ext cx="7803900" cy="3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siguiente paso será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modificar la ruta “/hello”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actualmente está mostrando al usuario el mensaje “Hola mundo”. Lo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reemplazamos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la plantilla que creamos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ello usaremos la función “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render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que está disponible en el objeto res (response). Esta función recibe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dos parámetros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el primero es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plantilla a mostrar y el segundo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los valores a reemplazar.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lang="en-GB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430800" y="163250"/>
            <a:ext cx="8282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A continuación se puede ver el código final: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38" y="848032"/>
            <a:ext cx="8401926" cy="3191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00" y="4115346"/>
            <a:ext cx="4244201" cy="91177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/>
          <p:nvPr/>
        </p:nvSpPr>
        <p:spPr>
          <a:xfrm>
            <a:off x="4431950" y="3677725"/>
            <a:ext cx="2986800" cy="12510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497050" y="165250"/>
            <a:ext cx="6960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Implementación de pug en express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475" y="803575"/>
            <a:ext cx="5189619" cy="4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050" y="803575"/>
            <a:ext cx="1659605" cy="4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7915" y="803576"/>
            <a:ext cx="1498000" cy="2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0" y="315450"/>
            <a:ext cx="91440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EJS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75" y="1453962"/>
            <a:ext cx="4906925" cy="2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1273" y="1800777"/>
            <a:ext cx="3550301" cy="18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/>
        </p:nvSpPr>
        <p:spPr>
          <a:xfrm>
            <a:off x="359400" y="1624450"/>
            <a:ext cx="82131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EJS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encuentra entre los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motores de visualización temáticos más populares para node.js y express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5k estrellas en github y más de 8 millones de descargas por semana en npm.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EJS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significa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plantillas de JavaScript incrustadas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podemos usarlo tanto en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lado del servidor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en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 cliente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En esta presentación, nos centraremos en el lado del servidor.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EJS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fácil de configurar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y podemos incluir las partes repetibles de nuestro sitio (parciales) y pasar los datos a nuestras vistas.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3547450" y="448175"/>
            <a:ext cx="35574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EJS?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975" y="372028"/>
            <a:ext cx="3102264" cy="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903575" y="165250"/>
            <a:ext cx="649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Instalar EJS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815350" y="1148950"/>
            <a:ext cx="76347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esto abriremos la terminal, nos posicionamos en la ruta de nuestra aplicación y lo instalaremos con ayuda de npm con el siguiente comando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ejs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025" y="2789218"/>
            <a:ext cx="7006949" cy="157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329250" y="1642913"/>
            <a:ext cx="84855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onfiguramos EJS como el motor de visualización de nuestra aplicación Express usando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'view engine'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'ejs'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una carpeta de vistas: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views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EJS enviará una vista al usuario usando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res.render()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 importante tener en cuenta que res.render() buscará la vista en una carpeta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views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si definimos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pages/index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 views, </a:t>
            </a:r>
            <a:r>
              <a:rPr b="1"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res.render(‘pages/index’)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buscará en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views/pages/index.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272175" y="307125"/>
            <a:ext cx="4897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Configuración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50" y="196475"/>
            <a:ext cx="1087925" cy="11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/>
        </p:nvSpPr>
        <p:spPr>
          <a:xfrm>
            <a:off x="497050" y="165250"/>
            <a:ext cx="6960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Implementación de EJS en express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75" y="799529"/>
            <a:ext cx="5798748" cy="419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6624" y="799525"/>
            <a:ext cx="2083452" cy="36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740475" y="1307675"/>
            <a:ext cx="76503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&lt;%=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Incrusta en la plantilla el valor tal cual está</a:t>
            </a:r>
            <a:endParaRPr sz="20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&lt;%-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Incrusta en la plantilla el valor renderizado como HTML</a:t>
            </a:r>
            <a:endParaRPr sz="20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'Scriptlet': Admite instrucciones en JS para declaración </a:t>
            </a:r>
            <a:endParaRPr sz="20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variables y control de flujo</a:t>
            </a:r>
            <a:endParaRPr sz="20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1545900" y="378050"/>
            <a:ext cx="5936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Sintaxis básica (etiquetas)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99" y="167574"/>
            <a:ext cx="1035025" cy="10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/>
        </p:nvSpPr>
        <p:spPr>
          <a:xfrm>
            <a:off x="1838550" y="3598075"/>
            <a:ext cx="56865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&lt;%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estilo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"color:crimson;"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%&gt;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&lt;%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 %&gt;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=&lt;%=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estilo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%&gt;</a:t>
            </a:r>
            <a:r>
              <a:rPr lang="en-GB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&lt;%=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%&gt;</a:t>
            </a:r>
            <a:r>
              <a:rPr lang="en-GB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GB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&lt;% } %&gt;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Creando nuestras plantillas Parciales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671575" y="831650"/>
            <a:ext cx="78039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muchas aplicaciones que creamos, hay mucho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código que se reutiliza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En EJS llamamos a estos códigos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parciales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ejemplo que mostramos a continuación, los definimos dentro de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carpeta ‘partials’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450" y="2829350"/>
            <a:ext cx="5186026" cy="20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06550" y="1171050"/>
            <a:ext cx="46248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motor de plantillas Pug: sintaxis y uso, e integrarlo a Express.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motor de plantillas Ejs: sintaxis y uso, e integrarlo a Express.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 Plantillas Parciales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450" y="781400"/>
            <a:ext cx="4949860" cy="4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849" y="781400"/>
            <a:ext cx="1850525" cy="3028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 Plantillas Parciales en Vista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75" y="873250"/>
            <a:ext cx="5810125" cy="39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375" y="1349500"/>
            <a:ext cx="3746874" cy="29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EJS: Incorporando D</a:t>
            </a: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atos en Vistas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/>
        </p:nvSpPr>
        <p:spPr>
          <a:xfrm>
            <a:off x="671575" y="165250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Pasando datos a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 Vistas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 txBox="1"/>
          <p:nvPr/>
        </p:nvSpPr>
        <p:spPr>
          <a:xfrm>
            <a:off x="454050" y="1026850"/>
            <a:ext cx="82374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definir una variable y una lista para pasar a nuestra página de inicio. Volvamos al archivo server.js 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incorporemos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lo siguiente dentro de la ruta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app.get('/')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775" y="2352950"/>
            <a:ext cx="6026903" cy="25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/>
        </p:nvSpPr>
        <p:spPr>
          <a:xfrm>
            <a:off x="453300" y="229975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 datos en Vistas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/>
          <p:nvPr/>
        </p:nvSpPr>
        <p:spPr>
          <a:xfrm>
            <a:off x="453300" y="1160351"/>
            <a:ext cx="82374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Renderizar una variable única en EJS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utilizar una de las variables pasada, usamos directamente el nombre de la misma. En este caso: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&lt;%= tagline %&gt;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300" y="2434925"/>
            <a:ext cx="7424324" cy="13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/>
        </p:nvSpPr>
        <p:spPr>
          <a:xfrm>
            <a:off x="453300" y="242175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 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datos en Vistas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/>
          <p:nvPr/>
        </p:nvSpPr>
        <p:spPr>
          <a:xfrm>
            <a:off x="453300" y="965100"/>
            <a:ext cx="82374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Iterar sobre datos contenidos en una variable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Aquí utilizamos código JS. Por ejemplo, podemos usar .forEach: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Alternativamente, se puede utilizar también: for … of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625" y="1931675"/>
            <a:ext cx="7499925" cy="24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/>
        </p:nvSpPr>
        <p:spPr>
          <a:xfrm>
            <a:off x="453300" y="242175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 datos en Vistas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 txBox="1"/>
          <p:nvPr/>
        </p:nvSpPr>
        <p:spPr>
          <a:xfrm>
            <a:off x="453300" y="881438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ver en nuestro navegador la información que hemos añadido.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100" y="1520700"/>
            <a:ext cx="6037199" cy="33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Motores de Plantillas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40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{AC8E9E43-D63B-4FA1-813C-4E8C9351E038}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Incorporando Handlebars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los tres proyectos en carpetas separadas. No incluir los node_modules.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/>
                        <a:t>&gt;&gt;</a:t>
                      </a:r>
                      <a:r>
                        <a:rPr b="1" lang="en-GB" sz="20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 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rabicParenR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Utilizando la misma API de productos d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proyecto entregable de la clase anterior, construir un web server (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REST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 que incorpore: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lphaLcParenR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 formulario de carga de productos en la ruta raíz (configurar la ruta '/productos' para recibir el POST, y redirigir al mismo formulario).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lphaLcParenR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Una vista de los productos cargados (utilizando plantillas de handlebars) en la ruta GET '/productos'.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lphaLcParenR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Ambas páginas contarán con un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botón que redirija a la otra.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41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{AC8E9E43-D63B-4FA1-813C-4E8C9351E038}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Incorporando Handlebars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los tres proyectos en carpetas separadas. No incluir los node_modules.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/>
                        <a:t>&gt;&gt;</a:t>
                      </a:r>
                      <a:r>
                        <a:rPr b="1" lang="en-GB" sz="20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 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rabicParenR" startAt="2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Manteniendo la misma funcionalidad reemplazar el motor de plantillas handlebars por </a:t>
                      </a:r>
                      <a:r>
                        <a:rPr b="1" lang="en-GB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pug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rabicParenR" startAt="2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Manteniendo la misma funcionalidad reemplazar el motor de plantillas handlebars por </a:t>
                      </a:r>
                      <a:r>
                        <a:rPr b="1" lang="en-GB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ejs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rabicParenR" startAt="2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 escrito, indicar cuál de los tres motores de plantillas prefieres para tu proyecto y por qué.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218925" y="1758000"/>
            <a:ext cx="939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Pug &amp; Ejs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11900" y="1804788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Motores de Plantillas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535650" y="1758000"/>
            <a:ext cx="1107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Websockets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42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{AC8E9E43-D63B-4FA1-813C-4E8C9351E038}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Incorporando Handlebars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los tres proyectos en carpetas separadas. No incluir los node_modules.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las plantillas correspondientes que permitan recorrer el array de productos y representarlo en forma de tabla dinámica, siendo sus cabeceras el nombre de producto, el precio y su foto (la foto se mostrará como un imágen en la tabla)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el caso de no encontrarse datos, mostrar el mensaje: 'No hay productos'.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Sugerencias: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Utilizar iconfinder (https://www.iconfinder.com/free_icons) para obtener la url de las imágenes de los productos (click derecho sobre la imagen -&gt; copiar dirección de la imagen)</a:t>
                      </a:r>
                      <a:endParaRPr b="1" sz="1700">
                        <a:solidFill>
                          <a:srgbClr val="4D515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13" name="Google Shape;3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43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{AC8E9E43-D63B-4FA1-813C-4E8C9351E038}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Incorporando Handlebars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los tres proyectos en carpetas separadas. No incluir los node_modules.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8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8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Opcional:</a:t>
                      </a:r>
                      <a:endParaRPr b="1"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Utilizar bootstrap para maquetar la vista creada por dicho motor de plantillas y el formulario de ingreso de productos.</a:t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Ejemplos a continuación</a:t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20" name="Google Shape;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638" y="152400"/>
            <a:ext cx="258119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6906" y="152400"/>
            <a:ext cx="25671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644" y="152400"/>
            <a:ext cx="2567125" cy="484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369" y="152400"/>
            <a:ext cx="25059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/>
        </p:nvSpPr>
        <p:spPr>
          <a:xfrm>
            <a:off x="1956450" y="872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7" name="Google Shape;347;p47"/>
          <p:cNvSpPr txBox="1"/>
          <p:nvPr/>
        </p:nvSpPr>
        <p:spPr>
          <a:xfrm>
            <a:off x="2126675" y="2367750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-Motor de plantillas Pug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-Motor de plantillas EJS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53" name="Google Shape;3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9" name="Google Shape;3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0" y="315450"/>
            <a:ext cx="91440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Pug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550" y="230840"/>
            <a:ext cx="2695899" cy="201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00" y="2357447"/>
            <a:ext cx="3005175" cy="169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250" y="391650"/>
            <a:ext cx="3196575" cy="14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5922" y="2547225"/>
            <a:ext cx="2329725" cy="16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9427" y="656673"/>
            <a:ext cx="3417650" cy="34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329250" y="1624450"/>
            <a:ext cx="8485500" cy="3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Pug JS es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motor de plantillas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nos permite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utilizar archivos estáticos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plantillas, enviar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reemplazar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 las mismas y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transformar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estos archivos 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páginas HTML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se envían al cliente.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Express permite trabajar con muchos motores de plantillas, entre los que se encuentra Pug JS.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Pug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muy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fácil de implementar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solo bastará un par de líneas de código para indicarle a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use Pug JS como motor de plantillas.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272175" y="470075"/>
            <a:ext cx="4897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Pug?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150" y="57920"/>
            <a:ext cx="1399893" cy="14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903575" y="165250"/>
            <a:ext cx="649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Instalar Pug 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252" y="2910375"/>
            <a:ext cx="7475849" cy="146901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815350" y="1148950"/>
            <a:ext cx="76347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esto abriremos la terminal, nos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posicionamos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la ruta de nuestra aplicación y lo instalaremos con ayuda de npm con el siguiente comando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i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nstall pug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>
            <a:off x="5527950" y="3614300"/>
            <a:ext cx="1173000" cy="1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8"/>
          <p:cNvSpPr txBox="1"/>
          <p:nvPr/>
        </p:nvSpPr>
        <p:spPr>
          <a:xfrm>
            <a:off x="60675" y="114025"/>
            <a:ext cx="2193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😭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329250" y="1307675"/>
            <a:ext cx="84855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 paso es crear un directorio en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carpeta en la raíz de nuestro proyecto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guardar las plantillas que se utilizarán en la aplicación.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imagen (siguiente slide) se puede apreciar el nuevo directorio creado “views”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(panel lateral izquierdo).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 necesitamos indicarle a express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“views” será nuestro directorio de plantillas. Y también indicar cuál será el motor de plantillas que se utilizará (en este caso Pug JS). Lo configuramos con: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9144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○"/>
            </a:pP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'./views'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○"/>
            </a:pP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'view engine'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'pug'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1"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272175" y="307125"/>
            <a:ext cx="4897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Configuración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775" y="167574"/>
            <a:ext cx="1068059" cy="1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Crear nuestra primera plantilla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671575" y="831650"/>
            <a:ext cx="78039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que se ha configurado e instalado correctamente Pug js solo queda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nuestra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primera plantilla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mostrarla al cliente. Para ello crearemos el archivo hello.pug (.pug es la extensión de las plantillas) y la mostraremos al ingresar en la url: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localhost:8080/hello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725" y="2829350"/>
            <a:ext cx="6144198" cy="20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67225" y="275875"/>
            <a:ext cx="3767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Pug: sintaxis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67225" y="1316250"/>
            <a:ext cx="79062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Pug JS utiliza su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propia sintaxis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declarar atributos html sin necesidad de abrir y cerrar etiquetas. En cambio se usa la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tabulación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indicar que una etiqueta pertenece o está dentro de otra. 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mayor información visitar el sitio web oficial de pugjs:   </a:t>
            </a:r>
            <a:r>
              <a:rPr i="1"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https://pugjs.org/api/getting-started.html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línea 5 de </a:t>
            </a:r>
            <a:r>
              <a:rPr b="1" i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hello.pug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se está declarando una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nombre “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mensaje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”. Esta será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reemplazada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el valor que se enviará al momento de transformar de formato .pug a HTML.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1050" y="90988"/>
            <a:ext cx="4005374" cy="109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