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Anton"/>
      <p:regular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Lato Light"/>
      <p:regular r:id="rId44"/>
      <p:bold r:id="rId45"/>
      <p:italic r:id="rId46"/>
      <p:boldItalic r:id="rId47"/>
    </p:embeddedFont>
    <p:embeddedFont>
      <p:font typeface="Helvetica Neue"/>
      <p:regular r:id="rId48"/>
      <p:bold r:id="rId49"/>
      <p:italic r:id="rId50"/>
      <p:boldItalic r:id="rId51"/>
    </p:embeddedFont>
    <p:embeddedFont>
      <p:font typeface="Helvetica Neue L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LatoLight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LatoLight-italic.fntdata"/><Relationship Id="rId45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regular.fntdata"/><Relationship Id="rId47" Type="http://schemas.openxmlformats.org/officeDocument/2006/relationships/font" Target="fonts/LatoLight-boldItalic.fntdata"/><Relationship Id="rId49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Anton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53" Type="http://schemas.openxmlformats.org/officeDocument/2006/relationships/font" Target="fonts/HelveticaNeueLight-bold.fntdata"/><Relationship Id="rId52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55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1894ee3a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1894ee3a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894ee3a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894ee3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894ee3a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1894ee3a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894ee3a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1894ee3a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1894ee3a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1894ee3a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a00385d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a00385d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1894ee3a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1894ee3a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1894ee3a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1894ee3a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1894ee3a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1894ee3a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894ee3a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1894ee3a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1894ee3a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1894ee3a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894ee3a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1894ee3a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1894ee3a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1894ee3a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6a453b5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6a453b5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1894ee3a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1894ee3a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40f46ce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40f46ce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1894ee3a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1894ee3a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1894ee3a1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1894ee3a1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1894ee3a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1894ee3a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1894ee3a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1894ee3a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566007fb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566007fb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98ddfd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98ddfd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566007f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566007f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566007f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566007f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566007fb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566007fb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566007f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566007f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7edb21d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7edb21d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907f683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907f683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07f683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907f683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07f683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907f683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894ee3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1894ee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1894ee3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1894ee3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9.jp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32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6.jpg"/><Relationship Id="rId5" Type="http://schemas.openxmlformats.org/officeDocument/2006/relationships/image" Target="../media/image18.png"/><Relationship Id="rId6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6.jpg"/><Relationship Id="rId5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41400" y="1727025"/>
            <a:ext cx="60612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Websockets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11.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684475" y="531250"/>
            <a:ext cx="76269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¿Para qué se utiliza 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Websocket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478950" y="1533800"/>
            <a:ext cx="8186100" cy="3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establecer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conexiones de forma rápida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Websocket también resulta muy útil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redes sociales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establecer conexiones en directo con otras personas. Permite obtener altas velocidades de transmisión y limitar los tiempos de latencia.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67225" y="0"/>
            <a:ext cx="7906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V</a:t>
            </a: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entajas uso de Websocket en chat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67225" y="1040400"/>
            <a:ext cx="46455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Websocket crea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conexiones bidireccionales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permiten el intercambio de datos en ambos sentidos, lo cual hace posible el contacto directo con el navegador y, con ello, permite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cortos periodos de carga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cuanto se envía un mensaje, como podría ser uno en un chat de soporte técnico, este llega y se muestra directamente al otro lado.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621" y="1996024"/>
            <a:ext cx="3275675" cy="1983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605075" y="268600"/>
            <a:ext cx="76269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Websocket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: ejemplos de usos útiles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677575" y="1126025"/>
            <a:ext cx="77496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 ejemplo, algunos de los casos: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Juegos en línea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Plataformas de compra y de venta, como eBay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Chats de atención al usuario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Tickers de noticias deportivas en directo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Actualizaciones en tiempo real de las redes sociales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470925" y="80700"/>
            <a:ext cx="8059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Resumen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356100" y="999600"/>
            <a:ext cx="83985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100"/>
              <a:buFont typeface="Helvetica Neue Light"/>
              <a:buChar char="●"/>
            </a:pPr>
            <a:r>
              <a:rPr lang="en-GB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protocolo </a:t>
            </a:r>
            <a:r>
              <a:rPr b="1" lang="en-GB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Websocket </a:t>
            </a:r>
            <a:r>
              <a:rPr lang="en-GB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a las aplicaciones web reaccionar mucho más rápido que con la comunicación HTTP convencional. </a:t>
            </a:r>
            <a:r>
              <a:rPr lang="en-GB" sz="21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esto no significa que haya que reemplazar el protocolo tradicional: a pesar de la existencia de Websocket, </a:t>
            </a:r>
            <a:r>
              <a:rPr b="1" lang="en-GB" sz="21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 sigue siendo un estándar clave </a:t>
            </a:r>
            <a:r>
              <a:rPr lang="en-GB" sz="21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Internet.</a:t>
            </a:r>
            <a:endParaRPr sz="21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061" y="1913450"/>
            <a:ext cx="3191612" cy="16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532825" y="275550"/>
            <a:ext cx="41301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¿Que es Socket.io?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0900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738" y="-52727"/>
            <a:ext cx="2470998" cy="13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297950" y="1767000"/>
            <a:ext cx="54291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Socket.IO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biblioteca de JavaScript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aplicaciones web en tiempo real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Permite la comunicación bidireccional en tiempo real entre servidores y clientes web.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532825" y="275550"/>
            <a:ext cx="41301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¿Que es Socket.io?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441600" y="1527300"/>
            <a:ext cx="82608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Tiene dos partes: </a:t>
            </a:r>
            <a:endParaRPr b="1" sz="2000">
              <a:solidFill>
                <a:schemeClr val="dk1"/>
              </a:solidFill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biblioteca del lado del cliente que se ejecuta en el navegador.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biblioteca del lado del servidor para Node.js.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Ambos componentes tienen una API casi idéntica.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013" y="-52740"/>
            <a:ext cx="2470998" cy="13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1544900" y="374400"/>
            <a:ext cx="60660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Socket.io: Características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440375" y="1934975"/>
            <a:ext cx="811620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Fiabilidad: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Las conexiones se establecen incluso en presencia de: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proxies y balanceadores de carga.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irewall personal y software antivirus.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Soporte de reconexión automática: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menos que se le indique lo contrario, un cliente desconectado intentará siempre volver a conectarse, hasta que el servidor vuelva a estar disponible.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750" y="204325"/>
            <a:ext cx="12001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583225" y="1399425"/>
            <a:ext cx="8116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Sus principales características son: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Implementación Socket.io en Node.js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120875" y="4743300"/>
            <a:ext cx="26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Fuente: Eladio</a:t>
            </a:r>
            <a:r>
              <a:rPr i="1"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Rocha Vizcaino</a:t>
            </a:r>
            <a:endParaRPr i="1"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3662900" y="661013"/>
            <a:ext cx="3665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Pasos a seguir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610500" y="2057625"/>
            <a:ext cx="78063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rear nuestro directorio de trabajo e instalar socket.io y express.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instalados dichos módulos agregamos un archivo index.html y un server.js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Crearemos una carpeta (en este caso se llamará public). En esta carpeta agregaremos un index.js y un archivo style.css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98" y="142423"/>
            <a:ext cx="2270825" cy="15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2491875" y="1846338"/>
            <a:ext cx="5559900" cy="431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endParaRPr sz="16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2182225" y="291975"/>
            <a:ext cx="6870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Creación de proyecto e instalación de módulo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2329700" y="941775"/>
            <a:ext cx="62412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realizar la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inicialización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proyecto e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instalación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los módulos.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00" y="375375"/>
            <a:ext cx="1790725" cy="194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99" y="2723100"/>
            <a:ext cx="2336225" cy="21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3253800" y="3894325"/>
            <a:ext cx="5187900" cy="656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IOServer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'socket.io'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3168775" y="2521700"/>
            <a:ext cx="58020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configuramos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nuestro archivo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server.js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importando en primer lugar los módulos que instalamos anteriormente.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-263075" y="3510525"/>
            <a:ext cx="1502700" cy="5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 flipH="1" rot="10800000">
            <a:off x="-287525" y="3760900"/>
            <a:ext cx="1515000" cy="13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1"/>
          <p:cNvCxnSpPr/>
          <p:nvPr/>
        </p:nvCxnSpPr>
        <p:spPr>
          <a:xfrm flipH="1" rot="10800000">
            <a:off x="-281400" y="3968675"/>
            <a:ext cx="1185000" cy="12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06550" y="1283875"/>
            <a:ext cx="46248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la diferencia entre HTTP y Websocket.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Integrar Websocket a nuestro proyecto de Express.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Generar la inicialización sobre el cliente para conectarse al servidor mediante Websocket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/>
        </p:nvSpPr>
        <p:spPr>
          <a:xfrm>
            <a:off x="2781675" y="2557188"/>
            <a:ext cx="6271800" cy="2014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HttpServer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IOServer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'socket.io'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httpServer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HttpServer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IOServer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httpServer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2656875" y="240025"/>
            <a:ext cx="59226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Inicializaciones 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de proyecto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2599550" y="800550"/>
            <a:ext cx="6271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inicializar la función express(). También importaremos el módulo http que será necesario para que nuestros sockets funcionen.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304075" y="2335188"/>
            <a:ext cx="2419500" cy="2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Complementando la parte de las importaciones e inicializaciones el código quedaría de la siguiente forma.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76" y="356925"/>
            <a:ext cx="2012550" cy="148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2"/>
          <p:cNvCxnSpPr/>
          <p:nvPr/>
        </p:nvCxnSpPr>
        <p:spPr>
          <a:xfrm flipH="1">
            <a:off x="3725825" y="2099350"/>
            <a:ext cx="4532700" cy="249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/>
        </p:nvSpPr>
        <p:spPr>
          <a:xfrm>
            <a:off x="177775" y="2808925"/>
            <a:ext cx="8810400" cy="2185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Indicamos que queremos cargar los archivos estáticos que se encuentran en dicha carpeta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'./public'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Esta ruta carga nuestro archivo index.html en la raíz de la misma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sendFile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'index.html'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root: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__dirname 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El servidor funcionando en el puerto 3000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httpServer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'SERVER ON'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3221400" y="240025"/>
            <a:ext cx="59226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Inicialización del servidor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3262650" y="813625"/>
            <a:ext cx="57351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Configuramos el middleware para dejar disponibles las rutas al igual que los archivos estáticos, así el archivo index.html se mostrará al ingresar a la página.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Arrancamos el servidor con http.listen()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NO con app.listen()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75" y="417000"/>
            <a:ext cx="2891225" cy="21697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3"/>
          <p:cNvCxnSpPr/>
          <p:nvPr/>
        </p:nvCxnSpPr>
        <p:spPr>
          <a:xfrm flipH="1">
            <a:off x="-544200" y="2478075"/>
            <a:ext cx="8863800" cy="257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/>
        </p:nvSpPr>
        <p:spPr>
          <a:xfrm>
            <a:off x="1961400" y="329600"/>
            <a:ext cx="62343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Inicialización de la vista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1857475" y="813975"/>
            <a:ext cx="68970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nuestro archivo index.html agregamos la estructura inicial de nuestro y también referenciamos al index.js y al style.css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75" y="405800"/>
            <a:ext cx="1186525" cy="148615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388550" y="2086575"/>
            <a:ext cx="33264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incluye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script que contiene la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configuración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los sockets y es importante para que funcionen en nuestro cliente. Dicho script es parte del módulo socket.io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500" y="2226825"/>
            <a:ext cx="4944850" cy="23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34"/>
          <p:cNvCxnSpPr/>
          <p:nvPr/>
        </p:nvCxnSpPr>
        <p:spPr>
          <a:xfrm flipH="1">
            <a:off x="6022825" y="3339400"/>
            <a:ext cx="3292500" cy="4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4"/>
          <p:cNvSpPr txBox="1"/>
          <p:nvPr/>
        </p:nvSpPr>
        <p:spPr>
          <a:xfrm>
            <a:off x="195075" y="138475"/>
            <a:ext cx="47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https://socket.io/docs/v4/client-installation/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/>
        </p:nvSpPr>
        <p:spPr>
          <a:xfrm>
            <a:off x="52500" y="1742200"/>
            <a:ext cx="9039000" cy="3570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569CD6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100">
                <a:solidFill>
                  <a:srgbClr val="9CDCFE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>
                <a:solidFill>
                  <a:srgbClr val="9CDCFE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HttpServer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GB" sz="1100">
                <a:solidFill>
                  <a:srgbClr val="C586C0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CE9178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endParaRPr sz="1100">
              <a:solidFill>
                <a:srgbClr val="CE9178"/>
              </a:solidFill>
              <a:highlight>
                <a:srgbClr val="66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569CD6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100">
                <a:solidFill>
                  <a:srgbClr val="9CDCFE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100">
                <a:solidFill>
                  <a:srgbClr val="9CDCFE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IOServer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GB" sz="1100">
                <a:solidFill>
                  <a:srgbClr val="C586C0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CE9178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'socket.io'</a:t>
            </a:r>
            <a:endParaRPr sz="1100">
              <a:solidFill>
                <a:srgbClr val="CE9178"/>
              </a:solidFill>
              <a:highlight>
                <a:srgbClr val="66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569CD6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4FC1FF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httpServer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>
                <a:solidFill>
                  <a:srgbClr val="569CD6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4EC9B0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HttpServer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4FC1FF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D4D4D4"/>
              </a:solidFill>
              <a:highlight>
                <a:srgbClr val="66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569CD6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4FC1FF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>
                <a:solidFill>
                  <a:srgbClr val="569CD6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4EC9B0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IOServer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4FC1FF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httpServer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569CD6"/>
              </a:solidFill>
              <a:highlight>
                <a:srgbClr val="66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'./public'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sendFile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'index.html'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en-GB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root: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__dirname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4FC1FF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httpServer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-GB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'SERVER ON'</a:t>
            </a:r>
            <a:r>
              <a:rPr lang="en-GB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-GB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El servidor funcionando en el puerto 3000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4FC1FF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DCDCAA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CE9178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'connection'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100">
                <a:solidFill>
                  <a:srgbClr val="9CDCFE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100">
                <a:solidFill>
                  <a:srgbClr val="569CD6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100">
                <a:solidFill>
                  <a:srgbClr val="6A9955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//"connection" se ejecuta la primera vez que se abre una nueva conexión</a:t>
            </a:r>
            <a:endParaRPr sz="1100">
              <a:solidFill>
                <a:srgbClr val="6A9955"/>
              </a:solidFill>
              <a:highlight>
                <a:srgbClr val="66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>
                <a:solidFill>
                  <a:srgbClr val="9CDCFE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DCDCAA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CE9178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'Usuario conectado'</a:t>
            </a: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100">
                <a:solidFill>
                  <a:srgbClr val="6A9955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// Se imprimirá solo la primera vez que se ha abierto la conexión    </a:t>
            </a:r>
            <a:endParaRPr sz="1100">
              <a:solidFill>
                <a:srgbClr val="6A9955"/>
              </a:solidFill>
              <a:highlight>
                <a:srgbClr val="66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D4D4D4"/>
                </a:solidFill>
                <a:highlight>
                  <a:srgbClr val="660000"/>
                </a:highlight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 sz="1100">
              <a:solidFill>
                <a:srgbClr val="569CD6"/>
              </a:solidFill>
              <a:highlight>
                <a:srgbClr val="66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1766575" y="329600"/>
            <a:ext cx="64290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Inicialización del server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1675650" y="1001850"/>
            <a:ext cx="7078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código del archivo server.js quedaría de la siguiente forma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5" y="180100"/>
            <a:ext cx="11906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928100" y="46825"/>
            <a:ext cx="52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LADO SERVIDOR</a:t>
            </a:r>
            <a:endParaRPr>
              <a:highlight>
                <a:srgbClr val="00FFFF"/>
              </a:highlight>
            </a:endParaRPr>
          </a:p>
        </p:txBody>
      </p:sp>
      <p:cxnSp>
        <p:nvCxnSpPr>
          <p:cNvPr id="276" name="Google Shape;276;p35"/>
          <p:cNvCxnSpPr/>
          <p:nvPr/>
        </p:nvCxnSpPr>
        <p:spPr>
          <a:xfrm flipH="1" rot="10800000">
            <a:off x="-318050" y="889950"/>
            <a:ext cx="8973600" cy="42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5"/>
          <p:cNvSpPr txBox="1"/>
          <p:nvPr/>
        </p:nvSpPr>
        <p:spPr>
          <a:xfrm>
            <a:off x="-476875" y="614950"/>
            <a:ext cx="33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DOCUMENTACION OFICIAL DE EXPRESS https://socket.io/docs/v4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/>
        </p:nvSpPr>
        <p:spPr>
          <a:xfrm>
            <a:off x="420525" y="3675375"/>
            <a:ext cx="8421900" cy="1385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'connection'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"connection" se ejecuta la primera vez que se abre una nueva conexión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'Usuario conectado'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Se imprimirá solo la primera vez que se ha abierto la conexión    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253425" y="1299000"/>
            <a:ext cx="8756100" cy="1332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"connect"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 conecte!"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1442825" y="59000"/>
            <a:ext cx="64290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C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anal de Websocket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1039425" y="547575"/>
            <a:ext cx="71118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Cliente: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continuación procedemos a inicializar una constante en nuestro index.js que será el siguiente código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312375" y="2819200"/>
            <a:ext cx="85659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Server: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Una vez realizado lo anterior, nos vamos a nuestro archivo server.js y agregamos el siguiente código: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/>
        </p:nvSpPr>
        <p:spPr>
          <a:xfrm>
            <a:off x="280600" y="175125"/>
            <a:ext cx="18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LADO CLIENTE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312375" y="2659600"/>
            <a:ext cx="18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LADO SERVER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Implementación Socket.io en Node.js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/>
          <p:nvPr/>
        </p:nvSpPr>
        <p:spPr>
          <a:xfrm>
            <a:off x="120875" y="4743300"/>
            <a:ext cx="26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Fuente: Eladio Rocha Vizcaino</a:t>
            </a:r>
            <a:endParaRPr i="1"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/>
        </p:nvSpPr>
        <p:spPr>
          <a:xfrm>
            <a:off x="764700" y="1785525"/>
            <a:ext cx="7314600" cy="1185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Servidor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'connection'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'Usuario conectado'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'mi mensaje'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'Este es mi mensaje desde el servidor'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1989100" y="338750"/>
            <a:ext cx="58986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nvío de datos al cliente (</a:t>
            </a:r>
            <a:r>
              <a:rPr i="1" lang="en-GB"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servidor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390450" y="1131800"/>
            <a:ext cx="80631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emitir un mensaje de nuestro servidor al cliente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289050" y="3127150"/>
            <a:ext cx="8565900" cy="1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ver que hemos utilizado el objeto socket y este a su vez contiene diversos métodos, entre ellos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emit()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Este nos permite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enviar un mensaje del servidor al cliente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El primer parámetro que recibe es el nombre de nuestro evento y el segundo parámetro es la información que queremos transmitir.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00" y="144337"/>
            <a:ext cx="1780966" cy="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/>
        </p:nvSpPr>
        <p:spPr>
          <a:xfrm>
            <a:off x="2644650" y="48500"/>
            <a:ext cx="4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00FFFF"/>
                </a:highlight>
              </a:rPr>
              <a:t>CODIGO EN SERVIDOR:</a:t>
            </a:r>
            <a:endParaRPr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/>
        </p:nvSpPr>
        <p:spPr>
          <a:xfrm>
            <a:off x="416550" y="2594325"/>
            <a:ext cx="3666300" cy="985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Cliente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'mi mensaje'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2065300" y="329600"/>
            <a:ext cx="60405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Recepción de datos del </a:t>
            </a:r>
            <a:r>
              <a:rPr i="1" lang="en-GB"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servidor 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(cliente)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416550" y="1088450"/>
            <a:ext cx="83109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 continuando con nuestro evento personalizado. Veamos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cómo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podemos recibir la información en el cliente. En nuestro archivo .js agregamos el siguiente código.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412100" y="3893500"/>
            <a:ext cx="8565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Vemos que nos imprime un alert con el mensaje que recibimos desde el servidor.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00" y="144337"/>
            <a:ext cx="1780966" cy="9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 rotWithShape="1">
          <a:blip r:embed="rId5">
            <a:alphaModFix/>
          </a:blip>
          <a:srcRect b="0" l="53733" r="0" t="0"/>
          <a:stretch/>
        </p:blipFill>
        <p:spPr>
          <a:xfrm>
            <a:off x="4230300" y="2390400"/>
            <a:ext cx="3168825" cy="13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1525" y="2278623"/>
            <a:ext cx="4626399" cy="15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/>
          <p:nvPr/>
        </p:nvSpPr>
        <p:spPr>
          <a:xfrm>
            <a:off x="2406400" y="40725"/>
            <a:ext cx="35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00FFFF"/>
                </a:highlight>
              </a:rPr>
              <a:t>CÓDIGO</a:t>
            </a:r>
            <a:r>
              <a:rPr b="1" lang="en-GB">
                <a:highlight>
                  <a:srgbClr val="00FFFF"/>
                </a:highlight>
              </a:rPr>
              <a:t> EN EL FRONT/CLIENTE</a:t>
            </a:r>
            <a:endParaRPr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/>
        </p:nvSpPr>
        <p:spPr>
          <a:xfrm>
            <a:off x="297400" y="2807113"/>
            <a:ext cx="8608200" cy="1185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Cliente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'mi mensaje'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'notificacion'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'Mensaje recibido exitosamente'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40"/>
          <p:cNvSpPr txBox="1"/>
          <p:nvPr/>
        </p:nvSpPr>
        <p:spPr>
          <a:xfrm>
            <a:off x="2065300" y="329600"/>
            <a:ext cx="5856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Envío de 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datos al servidor (cliente)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416550" y="1088450"/>
            <a:ext cx="83109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ambién podemos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enviar información del cliente al servidor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forma bastante similar. Por ejemplo, supongamos que después de imprimir el alert queremos enviar un mensaje al servidor que notifique que el mensaje fue recibido con éxito.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8" name="Google Shape;3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00" y="144337"/>
            <a:ext cx="1780966" cy="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 txBox="1"/>
          <p:nvPr/>
        </p:nvSpPr>
        <p:spPr>
          <a:xfrm>
            <a:off x="446050" y="4146575"/>
            <a:ext cx="83109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ver que después del alert estamos emitiendo de la misma forma que lo hacíamos en el servidor.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2614100" y="40725"/>
            <a:ext cx="35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00FFFF"/>
                </a:highlight>
              </a:rPr>
              <a:t>CÓDIGO EN EL FRONT/CLIENTE</a:t>
            </a:r>
            <a:endParaRPr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/>
        </p:nvSpPr>
        <p:spPr>
          <a:xfrm>
            <a:off x="1633500" y="2070275"/>
            <a:ext cx="4977900" cy="985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Servidor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'notificacion'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2065300" y="329600"/>
            <a:ext cx="6000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Recepción de datos del cliente (servidor)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416550" y="1317050"/>
            <a:ext cx="8310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recibirlo en el cliente sería de la siguiente forma: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9" name="Google Shape;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00" y="144337"/>
            <a:ext cx="1780966" cy="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1"/>
          <p:cNvSpPr txBox="1"/>
          <p:nvPr/>
        </p:nvSpPr>
        <p:spPr>
          <a:xfrm>
            <a:off x="416550" y="3509925"/>
            <a:ext cx="8310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consola del servidor se mostrará el mensaje recibido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6725" y="4037300"/>
            <a:ext cx="30480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/>
        </p:nvSpPr>
        <p:spPr>
          <a:xfrm>
            <a:off x="2356725" y="0"/>
            <a:ext cx="4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00FFFF"/>
                </a:highlight>
              </a:rPr>
              <a:t>CODIGO EN SERVIDOR:</a:t>
            </a:r>
            <a:endParaRPr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11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Websockets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10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666950" y="1758000"/>
            <a:ext cx="9726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Pug &amp; Ejs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12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Aplicación chat con websocket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/>
        </p:nvSpPr>
        <p:spPr>
          <a:xfrm>
            <a:off x="1989100" y="338750"/>
            <a:ext cx="5898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Envío de datos a todos los clientes conectados (</a:t>
            </a:r>
            <a:r>
              <a:rPr i="1" lang="en-GB"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servidor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289050" y="4215300"/>
            <a:ext cx="85659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el método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io.sockets.emit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enviamos un mensaje global a todos los clientes conectados al canal de Websocket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0" name="Google Shape;3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00" y="56975"/>
            <a:ext cx="1574050" cy="131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42"/>
          <p:cNvGrpSpPr/>
          <p:nvPr/>
        </p:nvGrpSpPr>
        <p:grpSpPr>
          <a:xfrm>
            <a:off x="688800" y="1577113"/>
            <a:ext cx="7876200" cy="2586000"/>
            <a:chOff x="688800" y="1577113"/>
            <a:chExt cx="7876200" cy="2586000"/>
          </a:xfrm>
        </p:grpSpPr>
        <p:sp>
          <p:nvSpPr>
            <p:cNvPr id="353" name="Google Shape;353;p42"/>
            <p:cNvSpPr txBox="1"/>
            <p:nvPr/>
          </p:nvSpPr>
          <p:spPr>
            <a:xfrm>
              <a:off x="688800" y="1577113"/>
              <a:ext cx="7876200" cy="258600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4FC1FF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io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GB" sz="1300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on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300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'connection'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3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socket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300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=&gt;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{</a:t>
              </a:r>
              <a:endParaRPr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GB" sz="13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console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GB" sz="1300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log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300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'¡Nuevo cliente conectado!'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GB" sz="1300">
                  <a:solidFill>
                    <a:srgbClr val="6A9955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/* Envio los mensajes al cliente que se conectó*/</a:t>
              </a:r>
              <a:endParaRPr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GB" sz="13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socket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GB" sz="1300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emit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300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'mensajes'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300">
                  <a:solidFill>
                    <a:srgbClr val="4FC1FF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mensajes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GB" sz="1300">
                  <a:solidFill>
                    <a:srgbClr val="6A9955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/*Escucho los mensajes enviados por el cliente y se los propago a todos*/</a:t>
              </a:r>
              <a:endParaRPr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GB" sz="13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socket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GB" sz="1300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on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300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'mensaje'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3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300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=&gt;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{</a:t>
              </a:r>
              <a:endParaRPr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lang="en-GB" sz="1300">
                  <a:solidFill>
                    <a:srgbClr val="4FC1FF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mensajes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GB" sz="1300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push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({ </a:t>
              </a:r>
              <a:r>
                <a:rPr lang="en-GB" sz="13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socketid: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3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socket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GB" sz="13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id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3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mensaje: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GB" sz="13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data 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})</a:t>
              </a:r>
              <a:endParaRPr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lang="en-GB" sz="1300">
                  <a:solidFill>
                    <a:srgbClr val="4FC1FF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io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GB" sz="13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sockets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GB" sz="1300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emit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GB" sz="1300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'mensajes'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GB" sz="1300">
                  <a:solidFill>
                    <a:srgbClr val="4FC1FF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mensajes</a:t>
              </a: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});</a:t>
              </a:r>
              <a:endParaRPr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});</a:t>
              </a:r>
              <a:endParaRPr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1450400" y="3478250"/>
              <a:ext cx="4109400" cy="214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42"/>
          <p:cNvSpPr txBox="1"/>
          <p:nvPr/>
        </p:nvSpPr>
        <p:spPr>
          <a:xfrm>
            <a:off x="2528550" y="0"/>
            <a:ext cx="4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00FFFF"/>
                </a:highlight>
              </a:rPr>
              <a:t>CODIGO EN SERVIDOR:</a:t>
            </a:r>
            <a:endParaRPr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61" name="Google Shape;3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-Websocket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-Socket.IO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73" name="Google Shape;37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0" y="315450"/>
            <a:ext cx="91440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Websocket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350" y="1283559"/>
            <a:ext cx="4937300" cy="27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67150" y="4673475"/>
            <a:ext cx="13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Fuente: Ionos</a:t>
            </a:r>
            <a:endParaRPr i="1"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29250" y="1354100"/>
            <a:ext cx="84855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las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conexiones bidireccionales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como las que crea Websocket, se intercambian datos en ambas direcciones al mismo tiempo.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ventaja de usar Websocket 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acceder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más rápida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Websocket permite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comunicación directa y en tiempo real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entre una aplicación web y un servidor Websocket.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009375" y="393875"/>
            <a:ext cx="55584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Websocket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5876" y="3612721"/>
            <a:ext cx="3540250" cy="13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375" y="167575"/>
            <a:ext cx="1731824" cy="10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funciona un Websocket?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67225" y="275875"/>
            <a:ext cx="81873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¿Cómo se accede a una página web sin </a:t>
            </a: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Websocket</a:t>
            </a: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?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333150" y="1468650"/>
            <a:ext cx="82548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transmisión de páginas web en Internet suele realizarse mediante una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conexión HTTP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Este protocolo sirve para transmitir datos y hace posible la carga de las páginas web en el navegador. Para lograrlo el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cliente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envía, con cada acción del usuario, una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solicitud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enviada la solicitud, el servidor puede responder y mostrar el contenido solicitado. Se trata de un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rígido patrón de solicitud y respuesta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provoca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largos tiempos de espera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05350" y="1148950"/>
            <a:ext cx="79446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Websocket permitió por primera vez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acceder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web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dinámica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 real</a:t>
            </a:r>
            <a:r>
              <a:rPr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Basta con que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cliente establezca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conexión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que se confirma mediante el llamado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apretón de manos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Websocket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Protocol Handshake.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él,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cliente envía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 de identificación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necesarios para el intercambio de información.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05075" y="268600"/>
            <a:ext cx="76269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El protocolo 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Websocket</a:t>
            </a: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: principios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605075" y="268600"/>
            <a:ext cx="76269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El protocolo 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Websocket</a:t>
            </a: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: principios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493875" y="1148950"/>
            <a:ext cx="8186100" cy="3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canal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comunicación queda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“abierto”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tras el handshake.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activarse por sí mismo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poner toda la información a disposición del cliente, sin que este tenga que pedírselo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Si dispone de nueva información, se lo comunica al cliente,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sin necesidad de recibir una solicitud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específica para ello.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notificaciones push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las páginas web funcionan según este principio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