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Anton"/>
      <p:regular r:id="rId60"/>
    </p:embeddedFont>
    <p:embeddedFont>
      <p:font typeface="Lato"/>
      <p:regular r:id="rId61"/>
      <p:bold r:id="rId62"/>
      <p:italic r:id="rId63"/>
      <p:boldItalic r:id="rId64"/>
    </p:embeddedFont>
    <p:embeddedFont>
      <p:font typeface="Lato Light"/>
      <p:regular r:id="rId65"/>
      <p:bold r:id="rId66"/>
      <p:italic r:id="rId67"/>
      <p:boldItalic r:id="rId68"/>
    </p:embeddedFont>
    <p:embeddedFont>
      <p:font typeface="Helvetica Neue"/>
      <p:regular r:id="rId69"/>
      <p:bold r:id="rId70"/>
      <p:italic r:id="rId71"/>
      <p:boldItalic r:id="rId72"/>
    </p:embeddedFont>
    <p:embeddedFont>
      <p:font typeface="Helvetica Neue Light"/>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02B8A7-710F-48CF-B23D-62E161B2D821}">
  <a:tblStyle styleId="{7502B8A7-710F-48CF-B23D-62E161B2D8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Light-regular.fntdata"/><Relationship Id="rId72" Type="http://schemas.openxmlformats.org/officeDocument/2006/relationships/font" Target="fonts/HelveticaNeue-boldItalic.fntdata"/><Relationship Id="rId31" Type="http://schemas.openxmlformats.org/officeDocument/2006/relationships/slide" Target="slides/slide26.xml"/><Relationship Id="rId75" Type="http://schemas.openxmlformats.org/officeDocument/2006/relationships/font" Target="fonts/HelveticaNeueLight-italic.fntdata"/><Relationship Id="rId30" Type="http://schemas.openxmlformats.org/officeDocument/2006/relationships/slide" Target="slides/slide25.xml"/><Relationship Id="rId74" Type="http://schemas.openxmlformats.org/officeDocument/2006/relationships/font" Target="fonts/HelveticaNeueLight-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HelveticaNeueLight-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italic.fntdata"/><Relationship Id="rId70" Type="http://schemas.openxmlformats.org/officeDocument/2006/relationships/font" Target="fonts/HelveticaNeue-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5.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7.xml"/><Relationship Id="rId66" Type="http://schemas.openxmlformats.org/officeDocument/2006/relationships/font" Target="fonts/LatoLight-bold.fntdata"/><Relationship Id="rId21" Type="http://schemas.openxmlformats.org/officeDocument/2006/relationships/slide" Target="slides/slide16.xml"/><Relationship Id="rId65" Type="http://schemas.openxmlformats.org/officeDocument/2006/relationships/font" Target="fonts/LatoLight-regular.fntdata"/><Relationship Id="rId24" Type="http://schemas.openxmlformats.org/officeDocument/2006/relationships/slide" Target="slides/slide19.xml"/><Relationship Id="rId68" Type="http://schemas.openxmlformats.org/officeDocument/2006/relationships/font" Target="fonts/LatoLight-boldItalic.fntdata"/><Relationship Id="rId23" Type="http://schemas.openxmlformats.org/officeDocument/2006/relationships/slide" Target="slides/slide18.xml"/><Relationship Id="rId67" Type="http://schemas.openxmlformats.org/officeDocument/2006/relationships/font" Target="fonts/LatoLight-italic.fntdata"/><Relationship Id="rId60" Type="http://schemas.openxmlformats.org/officeDocument/2006/relationships/font" Target="fonts/Anton-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76361df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76361df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Obligatoria siempre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566007fb1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566007fb1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566007fb1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566007fb1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566007fb1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566007fb1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566007fb1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566007fb1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566007fb1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566007fb1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566007fb1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566007fb1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566007fb1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566007fb1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566007fb1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566007fb1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566007fb1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566007fb1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566007fb1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566007fb1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76361df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76361df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566007fb1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566007fb1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566007fb1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566007fb1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566007fb1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566007fb1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566007fb1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566007fb1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566007fb1_2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566007fb1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566007fb1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566007fb1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566007fb1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566007fb1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566007fb1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566007fb1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566007fb1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566007fb1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566007fb1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566007fb1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78ebbe8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78ebbe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566007fb1_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566007fb1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566007fb1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566007fb1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566007fb1_2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566007fb1_2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566007fb1_2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566007fb1_2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566007fb1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566007fb1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566007fb1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566007fb1_2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566007fb1_2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566007fb1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566007fb1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566007fb1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566007fb1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566007fb1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566007fb1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566007fb1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66007fb1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66007fb1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566007fb1_2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566007fb1_2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566007fb1_2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566007fb1_2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566007fb1_2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566007fb1_2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566007fb1_2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566007fb1_2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566007fb1_2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566007fb1_2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566007fb1_2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566007fb1_2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566007f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566007f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566007f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566007f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566007f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566007f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566007fb1_2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566007fb1_2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566007fb1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566007fb1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566007fb1_2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e566007fb1_2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e566007fb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e566007fb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566007fb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566007fb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566007fb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e566007f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e566007fb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e566007fb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566007fb1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566007fb1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566007fb1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566007fb1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566007fb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566007fb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566007fb1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566007fb1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png"/><Relationship Id="rId5"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26.png"/><Relationship Id="rId5" Type="http://schemas.openxmlformats.org/officeDocument/2006/relationships/image" Target="../media/image20.jpg"/><Relationship Id="rId6" Type="http://schemas.openxmlformats.org/officeDocument/2006/relationships/image" Target="../media/image24.png"/><Relationship Id="rId7" Type="http://schemas.openxmlformats.org/officeDocument/2006/relationships/image" Target="../media/image14.jpg"/><Relationship Id="rId8"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9.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8.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6.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0.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1.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1.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6.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2.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5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8.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7.png"/><Relationship Id="rId4" Type="http://schemas.openxmlformats.org/officeDocument/2006/relationships/image" Target="../media/image2.png"/><Relationship Id="rId5"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5.png"/><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5.png"/><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APLICACIÓN CHAT CON WEBSOCKET</a:t>
            </a:r>
            <a:endParaRPr i="1" sz="3600">
              <a:solidFill>
                <a:srgbClr val="121212"/>
              </a:solidFill>
              <a:latin typeface="Anton"/>
              <a:ea typeface="Anton"/>
              <a:cs typeface="Anton"/>
              <a:sym typeface="Anton"/>
            </a:endParaRPr>
          </a:p>
        </p:txBody>
      </p:sp>
      <p:sp>
        <p:nvSpPr>
          <p:cNvPr id="55" name="Google Shape;55;p13"/>
          <p:cNvSpPr txBox="1"/>
          <p:nvPr/>
        </p:nvSpPr>
        <p:spPr>
          <a:xfrm>
            <a:off x="2022750" y="1633175"/>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12. </a:t>
            </a:r>
            <a:r>
              <a:rPr lang="en-GB" sz="2000">
                <a:solidFill>
                  <a:srgbClr val="121212"/>
                </a:solidFill>
                <a:latin typeface="Helvetica Neue Light"/>
                <a:ea typeface="Helvetica Neue Light"/>
                <a:cs typeface="Helvetica Neue Light"/>
                <a:sym typeface="Helvetica Neue Light"/>
              </a:rPr>
              <a:t> Programación Backend</a:t>
            </a:r>
            <a:endParaRPr b="1" sz="2000">
              <a:solidFill>
                <a:srgbClr val="121212"/>
              </a:solidFill>
              <a:latin typeface="Helvetica Neue"/>
              <a:ea typeface="Helvetica Neue"/>
              <a:cs typeface="Helvetica Neue"/>
              <a:sym typeface="Helvetica Neue"/>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nvSpPr>
        <p:spPr>
          <a:xfrm>
            <a:off x="385325" y="1079925"/>
            <a:ext cx="8369100" cy="12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Recogeremos el evento </a:t>
            </a:r>
            <a:r>
              <a:rPr i="1" lang="en-GB" sz="2000">
                <a:solidFill>
                  <a:schemeClr val="dk1"/>
                </a:solidFill>
                <a:highlight>
                  <a:srgbClr val="FFFFFF"/>
                </a:highlight>
                <a:latin typeface="Helvetica Neue Light"/>
                <a:ea typeface="Helvetica Neue Light"/>
                <a:cs typeface="Helvetica Neue Light"/>
                <a:sym typeface="Helvetica Neue Light"/>
              </a:rPr>
              <a:t>messages </a:t>
            </a:r>
            <a:r>
              <a:rPr lang="en-GB" sz="2000">
                <a:solidFill>
                  <a:schemeClr val="dk1"/>
                </a:solidFill>
                <a:highlight>
                  <a:srgbClr val="FFFFFF"/>
                </a:highlight>
                <a:latin typeface="Helvetica Neue Light"/>
                <a:ea typeface="Helvetica Neue Light"/>
                <a:cs typeface="Helvetica Neue Light"/>
                <a:sym typeface="Helvetica Neue Light"/>
              </a:rPr>
              <a:t>en el archivo JavaScript de la parte cliente. Luego creamos la parte pública de la aplicación con un index.html y un main.js dentro de la carpeta ‘public’</a:t>
            </a:r>
            <a:endParaRPr i="1" sz="2000">
              <a:latin typeface="Helvetica Neue Light"/>
              <a:ea typeface="Helvetica Neue Light"/>
              <a:cs typeface="Helvetica Neue Light"/>
              <a:sym typeface="Helvetica Neue Light"/>
            </a:endParaRPr>
          </a:p>
        </p:txBody>
      </p:sp>
      <p:sp>
        <p:nvSpPr>
          <p:cNvPr id="149" name="Google Shape;149;p22"/>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50" name="Google Shape;150;p22"/>
          <p:cNvPicPr preferRelativeResize="0"/>
          <p:nvPr/>
        </p:nvPicPr>
        <p:blipFill>
          <a:blip r:embed="rId3">
            <a:alphaModFix/>
          </a:blip>
          <a:stretch>
            <a:fillRect/>
          </a:stretch>
        </p:blipFill>
        <p:spPr>
          <a:xfrm>
            <a:off x="7610900" y="167575"/>
            <a:ext cx="1186525" cy="1186525"/>
          </a:xfrm>
          <a:prstGeom prst="rect">
            <a:avLst/>
          </a:prstGeom>
          <a:noFill/>
          <a:ln>
            <a:noFill/>
          </a:ln>
        </p:spPr>
      </p:pic>
      <p:sp>
        <p:nvSpPr>
          <p:cNvPr id="151" name="Google Shape;151;p22"/>
          <p:cNvSpPr txBox="1"/>
          <p:nvPr/>
        </p:nvSpPr>
        <p:spPr>
          <a:xfrm>
            <a:off x="197075" y="2342925"/>
            <a:ext cx="4012500" cy="26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El index.html enlaza tanto el main.js como el script de </a:t>
            </a:r>
            <a:r>
              <a:rPr b="1" lang="en-GB" sz="2000">
                <a:solidFill>
                  <a:schemeClr val="dk1"/>
                </a:solidFill>
                <a:highlight>
                  <a:srgbClr val="FFFFFF"/>
                </a:highlight>
                <a:latin typeface="Helvetica Neue"/>
                <a:ea typeface="Helvetica Neue"/>
                <a:cs typeface="Helvetica Neue"/>
                <a:sym typeface="Helvetica Neue"/>
              </a:rPr>
              <a:t>socket.io</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rgbClr val="FFFFFF"/>
                </a:highlight>
                <a:latin typeface="Helvetica Neue Light"/>
                <a:ea typeface="Helvetica Neue Light"/>
                <a:cs typeface="Helvetica Neue Light"/>
                <a:sym typeface="Helvetica Neue Light"/>
              </a:rPr>
              <a:t>Recordemos que esta  librería funciona tanto en cliente como servidor precisamente para conseguir la conexión bidireccional.</a:t>
            </a:r>
            <a:endParaRPr i="1" sz="2000">
              <a:latin typeface="Helvetica Neue Light"/>
              <a:ea typeface="Helvetica Neue Light"/>
              <a:cs typeface="Helvetica Neue Light"/>
              <a:sym typeface="Helvetica Neue Light"/>
            </a:endParaRPr>
          </a:p>
        </p:txBody>
      </p:sp>
      <p:pic>
        <p:nvPicPr>
          <p:cNvPr id="152" name="Google Shape;152;p22"/>
          <p:cNvPicPr preferRelativeResize="0"/>
          <p:nvPr/>
        </p:nvPicPr>
        <p:blipFill>
          <a:blip r:embed="rId4">
            <a:alphaModFix/>
          </a:blip>
          <a:stretch>
            <a:fillRect/>
          </a:stretch>
        </p:blipFill>
        <p:spPr>
          <a:xfrm>
            <a:off x="4209475" y="2468525"/>
            <a:ext cx="4378526" cy="2427400"/>
          </a:xfrm>
          <a:prstGeom prst="rect">
            <a:avLst/>
          </a:prstGeom>
          <a:noFill/>
          <a:ln>
            <a:noFill/>
          </a:ln>
        </p:spPr>
      </p:pic>
      <p:pic>
        <p:nvPicPr>
          <p:cNvPr id="153" name="Google Shape;153;p22"/>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57" name="Shape 157"/>
        <p:cNvGrpSpPr/>
        <p:nvPr/>
      </p:nvGrpSpPr>
      <p:grpSpPr>
        <a:xfrm>
          <a:off x="0" y="0"/>
          <a:ext cx="0" cy="0"/>
          <a:chOff x="0" y="0"/>
          <a:chExt cx="0" cy="0"/>
        </a:xfrm>
      </p:grpSpPr>
      <p:sp>
        <p:nvSpPr>
          <p:cNvPr id="158" name="Google Shape;158;p2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Recibiendo mensajes</a:t>
            </a:r>
            <a:endParaRPr i="1" sz="3600">
              <a:solidFill>
                <a:schemeClr val="dk1"/>
              </a:solidFill>
              <a:latin typeface="Anton"/>
              <a:ea typeface="Anton"/>
              <a:cs typeface="Anton"/>
              <a:sym typeface="Anton"/>
            </a:endParaRPr>
          </a:p>
        </p:txBody>
      </p:sp>
      <p:pic>
        <p:nvPicPr>
          <p:cNvPr id="159" name="Google Shape;159;p2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nvSpPr>
        <p:spPr>
          <a:xfrm>
            <a:off x="385325" y="1079925"/>
            <a:ext cx="8369100" cy="368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main.js (parte cliente) conectamos el cliente con el servidor de </a:t>
            </a:r>
            <a:r>
              <a:rPr lang="en-GB" sz="2000">
                <a:solidFill>
                  <a:schemeClr val="dk1"/>
                </a:solidFill>
                <a:highlight>
                  <a:srgbClr val="FFFFFF"/>
                </a:highlight>
                <a:latin typeface="Helvetica Neue Light"/>
                <a:ea typeface="Helvetica Neue Light"/>
                <a:cs typeface="Helvetica Neue Light"/>
                <a:sym typeface="Helvetica Neue Light"/>
              </a:rPr>
              <a:t>websocket</a:t>
            </a:r>
            <a:r>
              <a:rPr lang="en-GB" sz="2000">
                <a:solidFill>
                  <a:schemeClr val="dk1"/>
                </a:solidFill>
                <a:highlight>
                  <a:srgbClr val="FFFFFF"/>
                </a:highlight>
                <a:latin typeface="Helvetica Neue Light"/>
                <a:ea typeface="Helvetica Neue Light"/>
                <a:cs typeface="Helvetica Neue Light"/>
                <a:sym typeface="Helvetica Neue Light"/>
              </a:rPr>
              <a:t> que tenemos en </a:t>
            </a:r>
            <a:r>
              <a:rPr b="1" i="1" lang="en-GB" sz="2000">
                <a:solidFill>
                  <a:schemeClr val="dk1"/>
                </a:solidFill>
                <a:highlight>
                  <a:srgbClr val="FFFFFF"/>
                </a:highlight>
                <a:latin typeface="Helvetica Neue"/>
                <a:ea typeface="Helvetica Neue"/>
                <a:cs typeface="Helvetica Neue"/>
                <a:sym typeface="Helvetica Neue"/>
              </a:rPr>
              <a:t>http://localhost:8080</a:t>
            </a:r>
            <a:r>
              <a:rPr lang="en-GB" sz="2000">
                <a:solidFill>
                  <a:schemeClr val="dk1"/>
                </a:solidFill>
                <a:highlight>
                  <a:srgbClr val="FFFFFF"/>
                </a:highlight>
                <a:latin typeface="Helvetica Neue Light"/>
                <a:ea typeface="Helvetica Neue Light"/>
                <a:cs typeface="Helvetica Neue Light"/>
                <a:sym typeface="Helvetica Neue Light"/>
              </a:rPr>
              <a:t> y escuchamos el evento </a:t>
            </a:r>
            <a:r>
              <a:rPr i="1" lang="en-GB" sz="2000">
                <a:solidFill>
                  <a:schemeClr val="dk1"/>
                </a:solidFill>
                <a:highlight>
                  <a:srgbClr val="FFFFFF"/>
                </a:highlight>
                <a:latin typeface="Helvetica Neue Light"/>
                <a:ea typeface="Helvetica Neue Light"/>
                <a:cs typeface="Helvetica Neue Light"/>
                <a:sym typeface="Helvetica Neue Light"/>
              </a:rPr>
              <a:t>messages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data </a:t>
            </a:r>
            <a:r>
              <a:rPr lang="en-GB" sz="2000">
                <a:solidFill>
                  <a:schemeClr val="dk1"/>
                </a:solidFill>
                <a:highlight>
                  <a:srgbClr val="FFFFFF"/>
                </a:highlight>
                <a:latin typeface="Helvetica Neue Light"/>
                <a:ea typeface="Helvetica Neue Light"/>
                <a:cs typeface="Helvetica Neue Light"/>
                <a:sym typeface="Helvetica Neue Light"/>
              </a:rPr>
              <a:t>tendrá el array de mensajes que envía el servidor. En lugar de imprimirlo por consola queremos que se muestre en el HTML</a:t>
            </a:r>
            <a:r>
              <a:rPr lang="en-GB" sz="2000">
                <a:solidFill>
                  <a:schemeClr val="dk1"/>
                </a:solidFill>
                <a:highlight>
                  <a:srgbClr val="FFFFFF"/>
                </a:highlight>
                <a:latin typeface="Helvetica Neue Light"/>
                <a:ea typeface="Helvetica Neue Light"/>
                <a:cs typeface="Helvetica Neue Light"/>
                <a:sym typeface="Helvetica Neue Light"/>
              </a:rPr>
              <a:t>,</a:t>
            </a:r>
            <a:r>
              <a:rPr lang="en-GB" sz="2000">
                <a:solidFill>
                  <a:schemeClr val="dk1"/>
                </a:solidFill>
                <a:highlight>
                  <a:srgbClr val="FFFFFF"/>
                </a:highlight>
                <a:latin typeface="Helvetica Neue Light"/>
                <a:ea typeface="Helvetica Neue Light"/>
                <a:cs typeface="Helvetica Neue Light"/>
                <a:sym typeface="Helvetica Neue Light"/>
              </a:rPr>
              <a:t> por lo tanto vamos a cambiar algunas cosas.</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65" name="Google Shape;165;p24"/>
          <p:cNvSpPr txBox="1"/>
          <p:nvPr/>
        </p:nvSpPr>
        <p:spPr>
          <a:xfrm>
            <a:off x="1428700" y="2345225"/>
            <a:ext cx="5777400" cy="107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 = </a:t>
            </a: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connect</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 =&gt;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166" name="Google Shape;166;p24"/>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Recibiendo mensajes</a:t>
            </a:r>
            <a:endParaRPr i="1" sz="3600">
              <a:latin typeface="Anton"/>
              <a:ea typeface="Anton"/>
              <a:cs typeface="Anton"/>
              <a:sym typeface="Anton"/>
            </a:endParaRPr>
          </a:p>
        </p:txBody>
      </p:sp>
      <p:pic>
        <p:nvPicPr>
          <p:cNvPr id="167" name="Google Shape;167;p24"/>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168" name="Google Shape;168;p24"/>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nvSpPr>
        <p:spPr>
          <a:xfrm>
            <a:off x="1146850" y="3797750"/>
            <a:ext cx="5787900" cy="384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app</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use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express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static</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'public'</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174" name="Google Shape;174;p25"/>
          <p:cNvSpPr txBox="1"/>
          <p:nvPr/>
        </p:nvSpPr>
        <p:spPr>
          <a:xfrm>
            <a:off x="1146850" y="2010000"/>
            <a:ext cx="5787900" cy="384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div</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808080"/>
                </a:solidFill>
                <a:highlight>
                  <a:srgbClr val="1E1E1E"/>
                </a:highlight>
                <a:latin typeface="Courier New"/>
                <a:ea typeface="Courier New"/>
                <a:cs typeface="Courier New"/>
                <a:sym typeface="Courier New"/>
              </a:rPr>
              <a:t>&gt;&lt;/</a:t>
            </a:r>
            <a:r>
              <a:rPr lang="en-GB" sz="1300">
                <a:solidFill>
                  <a:srgbClr val="569CD6"/>
                </a:solidFill>
                <a:highlight>
                  <a:srgbClr val="1E1E1E"/>
                </a:highlight>
                <a:latin typeface="Courier New"/>
                <a:ea typeface="Courier New"/>
                <a:cs typeface="Courier New"/>
                <a:sym typeface="Courier New"/>
              </a:rPr>
              <a:t>div</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p:txBody>
      </p:sp>
      <p:sp>
        <p:nvSpPr>
          <p:cNvPr id="175" name="Google Shape;175;p25"/>
          <p:cNvSpPr txBox="1"/>
          <p:nvPr/>
        </p:nvSpPr>
        <p:spPr>
          <a:xfrm>
            <a:off x="385325" y="1079925"/>
            <a:ext cx="7731900" cy="368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Primero añadimos un div con el id messages donde pondremos todos los mensajes que lleguen.</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Después en nuestro server.js tenemos que indicar cuál es la ruta que tendrán los ficheros estáticos. Lo haremos con el middleware </a:t>
            </a:r>
            <a:r>
              <a:rPr i="1" lang="en-GB" sz="2000">
                <a:solidFill>
                  <a:schemeClr val="dk1"/>
                </a:solidFill>
                <a:highlight>
                  <a:srgbClr val="FFFFFF"/>
                </a:highlight>
                <a:latin typeface="Helvetica Neue Light"/>
                <a:ea typeface="Helvetica Neue Light"/>
                <a:cs typeface="Helvetica Neue Light"/>
                <a:sym typeface="Helvetica Neue Light"/>
              </a:rPr>
              <a:t>express.static</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Siendo public la carpeta donde tenemos el index.html y el main.js.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data </a:t>
            </a:r>
            <a:r>
              <a:rPr lang="en-GB" sz="2000">
                <a:solidFill>
                  <a:schemeClr val="dk1"/>
                </a:solidFill>
                <a:highlight>
                  <a:srgbClr val="FFFFFF"/>
                </a:highlight>
                <a:latin typeface="Helvetica Neue Light"/>
                <a:ea typeface="Helvetica Neue Light"/>
                <a:cs typeface="Helvetica Neue Light"/>
                <a:sym typeface="Helvetica Neue Light"/>
              </a:rPr>
              <a:t>tendrá el array de mensajes que envía el servidor. En lugar de imprimirlo por consola queremos que se muestre en el HTML, por tanto a continuación, vamos a cambiar algunas cosas.</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76" name="Google Shape;176;p25"/>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Recibiendo mensajes</a:t>
            </a:r>
            <a:endParaRPr i="1" sz="3600">
              <a:latin typeface="Anton"/>
              <a:ea typeface="Anton"/>
              <a:cs typeface="Anton"/>
              <a:sym typeface="Anton"/>
            </a:endParaRPr>
          </a:p>
        </p:txBody>
      </p:sp>
      <p:pic>
        <p:nvPicPr>
          <p:cNvPr id="177" name="Google Shape;177;p25"/>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178" name="Google Shape;178;p25"/>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nvSpPr>
        <p:spPr>
          <a:xfrm>
            <a:off x="385325" y="1079925"/>
            <a:ext cx="8412000" cy="391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En main.js del cliente vamos a crear una función que llamaremos render() que se encargará de inyectar los mensajes </a:t>
            </a:r>
            <a:r>
              <a:rPr lang="en-GB" sz="1700">
                <a:solidFill>
                  <a:schemeClr val="dk1"/>
                </a:solidFill>
                <a:highlight>
                  <a:schemeClr val="lt1"/>
                </a:highlight>
                <a:latin typeface="Helvetica Neue Light"/>
                <a:ea typeface="Helvetica Neue Light"/>
                <a:cs typeface="Helvetica Neue Light"/>
                <a:sym typeface="Helvetica Neue Light"/>
              </a:rPr>
              <a:t>en el HTML</a:t>
            </a:r>
            <a:r>
              <a:rPr lang="en-GB" sz="1700">
                <a:solidFill>
                  <a:schemeClr val="dk1"/>
                </a:solidFill>
                <a:highlight>
                  <a:srgbClr val="FFFFFF"/>
                </a:highlight>
                <a:latin typeface="Helvetica Neue Light"/>
                <a:ea typeface="Helvetica Neue Light"/>
                <a:cs typeface="Helvetica Neue Light"/>
                <a:sym typeface="Helvetica Neue Light"/>
              </a:rPr>
              <a:t>:</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 que hace esta función es iterar sobre los datos que llegan a través del socket con la función map de JavaScript, y para cada elemento del array rellena una plantilla HTML con el nombre del autor y el texto del mensaje de cada elemento-mensaje.</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184" name="Google Shape;184;p26"/>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Recibiendo mensajes</a:t>
            </a:r>
            <a:endParaRPr i="1" sz="3600">
              <a:latin typeface="Anton"/>
              <a:ea typeface="Anton"/>
              <a:cs typeface="Anton"/>
              <a:sym typeface="Anton"/>
            </a:endParaRPr>
          </a:p>
        </p:txBody>
      </p:sp>
      <p:pic>
        <p:nvPicPr>
          <p:cNvPr id="185" name="Google Shape;185;p26"/>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186" name="Google Shape;186;p26"/>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187" name="Google Shape;187;p26"/>
          <p:cNvSpPr txBox="1"/>
          <p:nvPr/>
        </p:nvSpPr>
        <p:spPr>
          <a:xfrm>
            <a:off x="1416950" y="1833725"/>
            <a:ext cx="6303300" cy="1877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100">
                <a:solidFill>
                  <a:srgbClr val="569CD6"/>
                </a:solidFill>
                <a:highlight>
                  <a:srgbClr val="1E1E1E"/>
                </a:highlight>
                <a:latin typeface="Courier New"/>
                <a:ea typeface="Courier New"/>
                <a:cs typeface="Courier New"/>
                <a:sym typeface="Courier New"/>
              </a:rPr>
              <a:t>function</a:t>
            </a:r>
            <a:r>
              <a:rPr lang="en-GB" sz="1100">
                <a:solidFill>
                  <a:srgbClr val="D4D4D4"/>
                </a:solidFill>
                <a:highlight>
                  <a:srgbClr val="1E1E1E"/>
                </a:highlight>
                <a:latin typeface="Courier New"/>
                <a:ea typeface="Courier New"/>
                <a:cs typeface="Courier New"/>
                <a:sym typeface="Courier New"/>
              </a:rPr>
              <a:t> </a:t>
            </a:r>
            <a:r>
              <a:rPr lang="en-GB" sz="1100">
                <a:solidFill>
                  <a:srgbClr val="DCDCAA"/>
                </a:solidFill>
                <a:highlight>
                  <a:srgbClr val="1E1E1E"/>
                </a:highlight>
                <a:latin typeface="Courier New"/>
                <a:ea typeface="Courier New"/>
                <a:cs typeface="Courier New"/>
                <a:sym typeface="Courier New"/>
              </a:rPr>
              <a:t>render</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569CD6"/>
                </a:solidFill>
                <a:highlight>
                  <a:srgbClr val="1E1E1E"/>
                </a:highlight>
                <a:latin typeface="Courier New"/>
                <a:ea typeface="Courier New"/>
                <a:cs typeface="Courier New"/>
                <a:sym typeface="Courier New"/>
              </a:rPr>
              <a:t>const</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html</a:t>
            </a:r>
            <a:r>
              <a:rPr lang="en-GB" sz="1100">
                <a:solidFill>
                  <a:srgbClr val="D4D4D4"/>
                </a:solidFill>
                <a:highlight>
                  <a:srgbClr val="1E1E1E"/>
                </a:highlight>
                <a:latin typeface="Courier New"/>
                <a:ea typeface="Courier New"/>
                <a:cs typeface="Courier New"/>
                <a:sym typeface="Courier New"/>
              </a:rPr>
              <a:t> = </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map</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elem</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index</a:t>
            </a:r>
            <a:r>
              <a:rPr lang="en-GB" sz="1100">
                <a:solidFill>
                  <a:srgbClr val="D4D4D4"/>
                </a:solidFill>
                <a:highlight>
                  <a:srgbClr val="1E1E1E"/>
                </a:highlight>
                <a:latin typeface="Courier New"/>
                <a:ea typeface="Courier New"/>
                <a:cs typeface="Courier New"/>
                <a:sym typeface="Courier New"/>
              </a:rPr>
              <a:t>) =&gt;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C586C0"/>
                </a:solidFill>
                <a:highlight>
                  <a:srgbClr val="1E1E1E"/>
                </a:highlight>
                <a:latin typeface="Courier New"/>
                <a:ea typeface="Courier New"/>
                <a:cs typeface="Courier New"/>
                <a:sym typeface="Courier New"/>
              </a:rPr>
              <a:t>return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`&lt;div&gt;</a:t>
            </a:r>
            <a:endParaRPr sz="11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CE9178"/>
                </a:solidFill>
                <a:highlight>
                  <a:srgbClr val="1E1E1E"/>
                </a:highlight>
                <a:latin typeface="Courier New"/>
                <a:ea typeface="Courier New"/>
                <a:cs typeface="Courier New"/>
                <a:sym typeface="Courier New"/>
              </a:rPr>
              <a:t>            &lt;strong&gt;</a:t>
            </a:r>
            <a:r>
              <a:rPr lang="en-GB" sz="1100">
                <a:solidFill>
                  <a:srgbClr val="569CD6"/>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elem</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author</a:t>
            </a:r>
            <a:r>
              <a:rPr lang="en-GB" sz="1100">
                <a:solidFill>
                  <a:srgbClr val="569CD6"/>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&lt;/strong&gt;:</a:t>
            </a:r>
            <a:endParaRPr sz="11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CE9178"/>
                </a:solidFill>
                <a:highlight>
                  <a:srgbClr val="1E1E1E"/>
                </a:highlight>
                <a:latin typeface="Courier New"/>
                <a:ea typeface="Courier New"/>
                <a:cs typeface="Courier New"/>
                <a:sym typeface="Courier New"/>
              </a:rPr>
              <a:t>            &lt;em&gt;</a:t>
            </a:r>
            <a:r>
              <a:rPr lang="en-GB" sz="1100">
                <a:solidFill>
                  <a:srgbClr val="569CD6"/>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elem</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text</a:t>
            </a:r>
            <a:r>
              <a:rPr lang="en-GB" sz="1100">
                <a:solidFill>
                  <a:srgbClr val="569CD6"/>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&lt;/em&gt; &lt;/div&gt;`</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DCDCAA"/>
                </a:solidFill>
                <a:highlight>
                  <a:srgbClr val="1E1E1E"/>
                </a:highlight>
                <a:latin typeface="Courier New"/>
                <a:ea typeface="Courier New"/>
                <a:cs typeface="Courier New"/>
                <a:sym typeface="Courier New"/>
              </a:rPr>
              <a:t>join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 "</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document</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getElementById</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'messages'</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innerHTML</a:t>
            </a:r>
            <a:r>
              <a:rPr lang="en-GB" sz="1100">
                <a:solidFill>
                  <a:srgbClr val="D4D4D4"/>
                </a:solidFill>
                <a:highlight>
                  <a:srgbClr val="1E1E1E"/>
                </a:highlight>
                <a:latin typeface="Courier New"/>
                <a:ea typeface="Courier New"/>
                <a:cs typeface="Courier New"/>
                <a:sym typeface="Courier New"/>
              </a:rPr>
              <a:t> = </a:t>
            </a:r>
            <a:r>
              <a:rPr lang="en-GB" sz="1100">
                <a:solidFill>
                  <a:srgbClr val="9CDCFE"/>
                </a:solidFill>
                <a:highlight>
                  <a:srgbClr val="1E1E1E"/>
                </a:highlight>
                <a:latin typeface="Courier New"/>
                <a:ea typeface="Courier New"/>
                <a:cs typeface="Courier New"/>
                <a:sym typeface="Courier New"/>
              </a:rPr>
              <a:t>html</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4FC1FF"/>
                </a:solidFill>
                <a:highlight>
                  <a:srgbClr val="1E1E1E"/>
                </a:highlight>
                <a:latin typeface="Courier New"/>
                <a:ea typeface="Courier New"/>
                <a:cs typeface="Courier New"/>
                <a:sym typeface="Courier New"/>
              </a:rPr>
              <a:t>socket</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on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'messages'</a:t>
            </a:r>
            <a:r>
              <a:rPr lang="en-GB" sz="1100">
                <a:solidFill>
                  <a:srgbClr val="D4D4D4"/>
                </a:solidFill>
                <a:highlight>
                  <a:srgbClr val="1E1E1E"/>
                </a:highlight>
                <a:latin typeface="Courier New"/>
                <a:ea typeface="Courier New"/>
                <a:cs typeface="Courier New"/>
                <a:sym typeface="Courier New"/>
              </a:rPr>
              <a:t>, </a:t>
            </a:r>
            <a:r>
              <a:rPr lang="en-GB" sz="1100">
                <a:solidFill>
                  <a:srgbClr val="569CD6"/>
                </a:solidFill>
                <a:highlight>
                  <a:srgbClr val="1E1E1E"/>
                </a:highlight>
                <a:latin typeface="Courier New"/>
                <a:ea typeface="Courier New"/>
                <a:cs typeface="Courier New"/>
                <a:sym typeface="Courier New"/>
              </a:rPr>
              <a:t>function</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 { </a:t>
            </a:r>
            <a:r>
              <a:rPr lang="en-GB" sz="1100">
                <a:solidFill>
                  <a:srgbClr val="DCDCAA"/>
                </a:solidFill>
                <a:highlight>
                  <a:srgbClr val="1E1E1E"/>
                </a:highlight>
                <a:latin typeface="Courier New"/>
                <a:ea typeface="Courier New"/>
                <a:cs typeface="Courier New"/>
                <a:sym typeface="Courier New"/>
              </a:rPr>
              <a:t>render</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91" name="Shape 191"/>
        <p:cNvGrpSpPr/>
        <p:nvPr/>
      </p:nvGrpSpPr>
      <p:grpSpPr>
        <a:xfrm>
          <a:off x="0" y="0"/>
          <a:ext cx="0" cy="0"/>
          <a:chOff x="0" y="0"/>
          <a:chExt cx="0" cy="0"/>
        </a:xfrm>
      </p:grpSpPr>
      <p:sp>
        <p:nvSpPr>
          <p:cNvPr id="192" name="Google Shape;192;p2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Enviando mensajes</a:t>
            </a:r>
            <a:endParaRPr i="1" sz="3600">
              <a:solidFill>
                <a:schemeClr val="dk1"/>
              </a:solidFill>
              <a:latin typeface="Anton"/>
              <a:ea typeface="Anton"/>
              <a:cs typeface="Anton"/>
              <a:sym typeface="Anton"/>
            </a:endParaRPr>
          </a:p>
        </p:txBody>
      </p:sp>
      <p:pic>
        <p:nvPicPr>
          <p:cNvPr id="193" name="Google Shape;193;p2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nvSpPr>
        <p:spPr>
          <a:xfrm>
            <a:off x="766488" y="2833550"/>
            <a:ext cx="7611000" cy="1470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form</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onsubmit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a:t>
            </a:r>
            <a:r>
              <a:rPr lang="en-GB" sz="1300">
                <a:solidFill>
                  <a:srgbClr val="C586C0"/>
                </a:solidFill>
                <a:highlight>
                  <a:srgbClr val="1E1E1E"/>
                </a:highlight>
                <a:latin typeface="Courier New"/>
                <a:ea typeface="Courier New"/>
                <a:cs typeface="Courier New"/>
                <a:sym typeface="Courier New"/>
              </a:rPr>
              <a:t>return</a:t>
            </a:r>
            <a:r>
              <a:rPr lang="en-GB" sz="1300">
                <a:solidFill>
                  <a:srgbClr val="CE9178"/>
                </a:solidFill>
                <a:highlight>
                  <a:srgbClr val="1E1E1E"/>
                </a:highlight>
                <a:latin typeface="Courier New"/>
                <a:ea typeface="Courier New"/>
                <a:cs typeface="Courier New"/>
                <a:sym typeface="Courier New"/>
              </a:rPr>
              <a:t> </a:t>
            </a:r>
            <a:r>
              <a:rPr lang="en-GB" sz="1300">
                <a:solidFill>
                  <a:srgbClr val="DCDCAA"/>
                </a:solidFill>
                <a:highlight>
                  <a:srgbClr val="1E1E1E"/>
                </a:highlight>
                <a:latin typeface="Courier New"/>
                <a:ea typeface="Courier New"/>
                <a:cs typeface="Courier New"/>
                <a:sym typeface="Courier New"/>
              </a:rPr>
              <a:t>addMessage</a:t>
            </a:r>
            <a:r>
              <a:rPr lang="en-GB" sz="1300">
                <a:solidFill>
                  <a:srgbClr val="CE9178"/>
                </a:solidFill>
                <a:highlight>
                  <a:srgbClr val="1E1E1E"/>
                </a:highlight>
                <a:latin typeface="Courier New"/>
                <a:ea typeface="Courier New"/>
                <a:cs typeface="Courier New"/>
                <a:sym typeface="Courier New"/>
              </a:rPr>
              <a:t>(</a:t>
            </a:r>
            <a:r>
              <a:rPr lang="en-GB" sz="1300">
                <a:solidFill>
                  <a:srgbClr val="569CD6"/>
                </a:solidFill>
                <a:highlight>
                  <a:srgbClr val="1E1E1E"/>
                </a:highlight>
                <a:latin typeface="Courier New"/>
                <a:ea typeface="Courier New"/>
                <a:cs typeface="Courier New"/>
                <a:sym typeface="Courier New"/>
              </a:rPr>
              <a:t>this</a:t>
            </a:r>
            <a:r>
              <a:rPr lang="en-GB" sz="1300">
                <a:solidFill>
                  <a:srgbClr val="CE9178"/>
                </a:solidFill>
                <a:highlight>
                  <a:srgbClr val="1E1E1E"/>
                </a:highlight>
                <a:latin typeface="Courier New"/>
                <a:ea typeface="Courier New"/>
                <a:cs typeface="Courier New"/>
                <a:sym typeface="Courier New"/>
              </a:rPr>
              <a:t>)"</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input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type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"username"</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placeholder</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"Tu Nombre"</a:t>
            </a: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input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type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"texto"</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placeholder</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"Cuéntanos algo..."</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input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type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"submit"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value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"Enviar"</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form</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p:txBody>
      </p:sp>
      <p:sp>
        <p:nvSpPr>
          <p:cNvPr id="199" name="Google Shape;199;p28"/>
          <p:cNvSpPr txBox="1"/>
          <p:nvPr/>
        </p:nvSpPr>
        <p:spPr>
          <a:xfrm>
            <a:off x="551275" y="1079925"/>
            <a:ext cx="8246100" cy="158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Ahora vamos a enviar desde el frontend mensajes propios al servidor y que este se encargue de que todos los clientes web conectados </a:t>
            </a:r>
            <a:r>
              <a:rPr lang="en-GB" sz="2000">
                <a:solidFill>
                  <a:schemeClr val="dk1"/>
                </a:solidFill>
                <a:highlight>
                  <a:srgbClr val="FFFFFF"/>
                </a:highlight>
                <a:latin typeface="Helvetica Neue Light"/>
                <a:ea typeface="Helvetica Neue Light"/>
                <a:cs typeface="Helvetica Neue Light"/>
                <a:sym typeface="Helvetica Neue Light"/>
              </a:rPr>
              <a:t>reciban</a:t>
            </a:r>
            <a:r>
              <a:rPr lang="en-GB" sz="2000">
                <a:solidFill>
                  <a:schemeClr val="dk1"/>
                </a:solidFill>
                <a:highlight>
                  <a:srgbClr val="FFFFFF"/>
                </a:highlight>
                <a:latin typeface="Helvetica Neue Light"/>
                <a:ea typeface="Helvetica Neue Light"/>
                <a:cs typeface="Helvetica Neue Light"/>
                <a:sym typeface="Helvetica Neue Light"/>
              </a:rPr>
              <a:t> esos mensajes al instante, sin tener que preguntar si hay nuevos. Para poder enviar mensajes, necesitamos un formulario en nuestro HTML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00" name="Google Shape;200;p28"/>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Enviando mensajes</a:t>
            </a:r>
            <a:endParaRPr i="1" sz="3600">
              <a:latin typeface="Anton"/>
              <a:ea typeface="Anton"/>
              <a:cs typeface="Anton"/>
              <a:sym typeface="Anton"/>
            </a:endParaRPr>
          </a:p>
        </p:txBody>
      </p:sp>
      <p:pic>
        <p:nvPicPr>
          <p:cNvPr id="201" name="Google Shape;201;p28"/>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02" name="Google Shape;202;p2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6" name="Shape 206"/>
        <p:cNvGrpSpPr/>
        <p:nvPr/>
      </p:nvGrpSpPr>
      <p:grpSpPr>
        <a:xfrm>
          <a:off x="0" y="0"/>
          <a:ext cx="0" cy="0"/>
          <a:chOff x="0" y="0"/>
          <a:chExt cx="0" cy="0"/>
        </a:xfrm>
      </p:grpSpPr>
      <p:sp>
        <p:nvSpPr>
          <p:cNvPr id="207" name="Google Shape;207;p29"/>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08" name="Google Shape;208;p29"/>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Volvamos sobre </a:t>
            </a:r>
            <a:r>
              <a:rPr i="1" lang="en-GB" sz="4000">
                <a:latin typeface="Anton"/>
                <a:ea typeface="Anton"/>
                <a:cs typeface="Anton"/>
                <a:sym typeface="Anton"/>
              </a:rPr>
              <a:t>el último paso...</a:t>
            </a:r>
            <a:endParaRPr i="1" sz="4000">
              <a:latin typeface="Anton"/>
              <a:ea typeface="Anton"/>
              <a:cs typeface="Anton"/>
              <a:sym typeface="Anton"/>
            </a:endParaRPr>
          </a:p>
        </p:txBody>
      </p:sp>
      <p:sp>
        <p:nvSpPr>
          <p:cNvPr id="209" name="Google Shape;209;p29"/>
          <p:cNvSpPr txBox="1"/>
          <p:nvPr/>
        </p:nvSpPr>
        <p:spPr>
          <a:xfrm>
            <a:off x="361350" y="1159700"/>
            <a:ext cx="8421300" cy="3330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El formulario tendrá dos campos: uno para el nombre del autor y otro para el texto del mensaje, además del botón de submit para enviar.</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 que no tiene este formulario es un action, ya que eso provocaría que se </a:t>
            </a:r>
            <a:r>
              <a:rPr lang="en-GB" sz="2000">
                <a:solidFill>
                  <a:schemeClr val="dk1"/>
                </a:solidFill>
                <a:latin typeface="Helvetica Neue Light"/>
                <a:ea typeface="Helvetica Neue Light"/>
                <a:cs typeface="Helvetica Neue Light"/>
                <a:sym typeface="Helvetica Neue Light"/>
              </a:rPr>
              <a:t>recargue</a:t>
            </a:r>
            <a:r>
              <a:rPr lang="en-GB" sz="2000">
                <a:solidFill>
                  <a:schemeClr val="dk1"/>
                </a:solidFill>
                <a:latin typeface="Helvetica Neue Light"/>
                <a:ea typeface="Helvetica Neue Light"/>
                <a:cs typeface="Helvetica Neue Light"/>
                <a:sym typeface="Helvetica Neue Light"/>
              </a:rPr>
              <a:t> la página. </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Por ello, para saber cuando se envía el formulario utilizaremos el evento </a:t>
            </a:r>
            <a:r>
              <a:rPr b="1" lang="en-GB" sz="2000">
                <a:solidFill>
                  <a:schemeClr val="dk1"/>
                </a:solidFill>
                <a:latin typeface="Helvetica Neue"/>
                <a:ea typeface="Helvetica Neue"/>
                <a:cs typeface="Helvetica Neue"/>
                <a:sym typeface="Helvetica Neue"/>
              </a:rPr>
              <a:t>onsubmit</a:t>
            </a:r>
            <a:r>
              <a:rPr lang="en-GB" sz="2000">
                <a:solidFill>
                  <a:schemeClr val="dk1"/>
                </a:solidFill>
                <a:latin typeface="Helvetica Neue Light"/>
                <a:ea typeface="Helvetica Neue Light"/>
                <a:cs typeface="Helvetica Neue Light"/>
                <a:sym typeface="Helvetica Neue Light"/>
              </a:rPr>
              <a:t>, que llamará a la función addMessage de la aplicación cliente.</a:t>
            </a:r>
            <a:endParaRPr sz="2000">
              <a:solidFill>
                <a:schemeClr val="dk1"/>
              </a:solidFill>
              <a:latin typeface="Helvetica Neue Light"/>
              <a:ea typeface="Helvetica Neue Light"/>
              <a:cs typeface="Helvetica Neue Light"/>
              <a:sym typeface="Helvetica Neue Light"/>
            </a:endParaRPr>
          </a:p>
        </p:txBody>
      </p:sp>
      <p:pic>
        <p:nvPicPr>
          <p:cNvPr id="210" name="Google Shape;210;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nvSpPr>
        <p:spPr>
          <a:xfrm>
            <a:off x="551275" y="1079925"/>
            <a:ext cx="7818600" cy="37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Definamos la función en el fichero public/main.js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La función recoge el valor de los inputs del autor y el texto, y los envía por el socket con el mensaje new-me</a:t>
            </a:r>
            <a:r>
              <a:rPr lang="en-GB" sz="2000">
                <a:solidFill>
                  <a:schemeClr val="dk1"/>
                </a:solidFill>
                <a:highlight>
                  <a:srgbClr val="FFFFFF"/>
                </a:highlight>
                <a:latin typeface="Helvetica Neue Light"/>
                <a:ea typeface="Helvetica Neue Light"/>
                <a:cs typeface="Helvetica Neue Light"/>
                <a:sym typeface="Helvetica Neue Light"/>
              </a:rPr>
              <a:t>n</a:t>
            </a:r>
            <a:r>
              <a:rPr lang="en-GB" sz="2000">
                <a:solidFill>
                  <a:schemeClr val="dk1"/>
                </a:solidFill>
                <a:highlight>
                  <a:srgbClr val="FFFFFF"/>
                </a:highlight>
                <a:latin typeface="Helvetica Neue Light"/>
                <a:ea typeface="Helvetica Neue Light"/>
                <a:cs typeface="Helvetica Neue Light"/>
                <a:sym typeface="Helvetica Neue Light"/>
              </a:rPr>
              <a:t>sa</a:t>
            </a:r>
            <a:r>
              <a:rPr lang="en-GB" sz="2000">
                <a:solidFill>
                  <a:schemeClr val="dk1"/>
                </a:solidFill>
                <a:highlight>
                  <a:srgbClr val="FFFFFF"/>
                </a:highlight>
                <a:latin typeface="Helvetica Neue Light"/>
                <a:ea typeface="Helvetica Neue Light"/>
                <a:cs typeface="Helvetica Neue Light"/>
                <a:sym typeface="Helvetica Neue Light"/>
              </a:rPr>
              <a:t>j</a:t>
            </a:r>
            <a:r>
              <a:rPr lang="en-GB" sz="2000">
                <a:solidFill>
                  <a:schemeClr val="dk1"/>
                </a:solidFill>
                <a:highlight>
                  <a:srgbClr val="FFFFFF"/>
                </a:highlight>
                <a:latin typeface="Helvetica Neue Light"/>
                <a:ea typeface="Helvetica Neue Light"/>
                <a:cs typeface="Helvetica Neue Light"/>
                <a:sym typeface="Helvetica Neue Light"/>
              </a:rPr>
              <a:t>e para que lo escuche el servidor. Por tanto ahora es el momento de escuchar ese evento en el servidor.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16" name="Google Shape;216;p30"/>
          <p:cNvSpPr txBox="1"/>
          <p:nvPr/>
        </p:nvSpPr>
        <p:spPr>
          <a:xfrm>
            <a:off x="638750" y="1531900"/>
            <a:ext cx="7151700" cy="1995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function</a:t>
            </a:r>
            <a:r>
              <a:rPr lang="en-GB" sz="1300">
                <a:solidFill>
                  <a:srgbClr val="D4D4D4"/>
                </a:solidFill>
                <a:highlight>
                  <a:srgbClr val="1E1E1E"/>
                </a:highlight>
                <a:latin typeface="Courier New"/>
                <a:ea typeface="Courier New"/>
                <a:cs typeface="Courier New"/>
                <a:sym typeface="Courier New"/>
              </a:rPr>
              <a:t> </a:t>
            </a:r>
            <a:r>
              <a:rPr lang="en-GB" sz="1300">
                <a:solidFill>
                  <a:srgbClr val="DCDCAA"/>
                </a:solidFill>
                <a:highlight>
                  <a:srgbClr val="1E1E1E"/>
                </a:highlight>
                <a:latin typeface="Courier New"/>
                <a:ea typeface="Courier New"/>
                <a:cs typeface="Courier New"/>
                <a:sym typeface="Courier New"/>
              </a:rPr>
              <a:t>addMessage</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e</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mensaje</a:t>
            </a:r>
            <a:r>
              <a:rPr lang="en-GB" sz="1300">
                <a:solidFill>
                  <a:srgbClr val="D4D4D4"/>
                </a:solidFill>
                <a:highlight>
                  <a:srgbClr val="1E1E1E"/>
                </a:highlight>
                <a:latin typeface="Courier New"/>
                <a:ea typeface="Courier New"/>
                <a:cs typeface="Courier New"/>
                <a:sym typeface="Courier New"/>
              </a:rPr>
              <a:t> =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document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getElementById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'username'</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value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document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getElementById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'texto'</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value</a:t>
            </a:r>
            <a:endParaRPr sz="1300">
              <a:solidFill>
                <a:srgbClr val="9CDCFE"/>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'new-message'</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mensaje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C586C0"/>
                </a:solidFill>
                <a:highlight>
                  <a:srgbClr val="1E1E1E"/>
                </a:highlight>
                <a:latin typeface="Courier New"/>
                <a:ea typeface="Courier New"/>
                <a:cs typeface="Courier New"/>
                <a:sym typeface="Courier New"/>
              </a:rPr>
              <a:t>return</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false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217" name="Google Shape;217;p30"/>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Enviando mensajes</a:t>
            </a:r>
            <a:endParaRPr i="1" sz="3600">
              <a:latin typeface="Anton"/>
              <a:ea typeface="Anton"/>
              <a:cs typeface="Anton"/>
              <a:sym typeface="Anton"/>
            </a:endParaRPr>
          </a:p>
        </p:txBody>
      </p:sp>
      <p:pic>
        <p:nvPicPr>
          <p:cNvPr id="218" name="Google Shape;218;p30"/>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19" name="Google Shape;219;p3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nvSpPr>
        <p:spPr>
          <a:xfrm>
            <a:off x="539800" y="1079925"/>
            <a:ext cx="8496000" cy="40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Volvemos a server.js y modificamos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socket escuchará el evento </a:t>
            </a:r>
            <a:r>
              <a:rPr i="1" lang="en-GB" sz="1800">
                <a:solidFill>
                  <a:schemeClr val="dk1"/>
                </a:solidFill>
                <a:highlight>
                  <a:srgbClr val="FFFFFF"/>
                </a:highlight>
                <a:latin typeface="Helvetica Neue Light"/>
                <a:ea typeface="Helvetica Neue Light"/>
                <a:cs typeface="Helvetica Neue Light"/>
                <a:sym typeface="Helvetica Neue Light"/>
              </a:rPr>
              <a:t>new-message</a:t>
            </a:r>
            <a:r>
              <a:rPr lang="en-GB" sz="1800">
                <a:solidFill>
                  <a:schemeClr val="dk1"/>
                </a:solidFill>
                <a:highlight>
                  <a:srgbClr val="FFFFFF"/>
                </a:highlight>
                <a:latin typeface="Helvetica Neue Light"/>
                <a:ea typeface="Helvetica Neue Light"/>
                <a:cs typeface="Helvetica Neue Light"/>
                <a:sym typeface="Helvetica Neue Light"/>
              </a:rPr>
              <a:t> y cuando llegue traerá con el mismo los datos en </a:t>
            </a:r>
            <a:r>
              <a:rPr i="1" lang="en-GB" sz="1800">
                <a:solidFill>
                  <a:schemeClr val="dk1"/>
                </a:solidFill>
                <a:highlight>
                  <a:srgbClr val="FFFFFF"/>
                </a:highlight>
                <a:latin typeface="Helvetica Neue Light"/>
                <a:ea typeface="Helvetica Neue Light"/>
                <a:cs typeface="Helvetica Neue Light"/>
                <a:sym typeface="Helvetica Neue Light"/>
              </a:rPr>
              <a:t>data</a:t>
            </a:r>
            <a:r>
              <a:rPr lang="en-GB" sz="1800">
                <a:solidFill>
                  <a:schemeClr val="dk1"/>
                </a:solidFill>
                <a:highlight>
                  <a:srgbClr val="FFFFFF"/>
                </a:highlight>
                <a:latin typeface="Helvetica Neue Light"/>
                <a:ea typeface="Helvetica Neue Light"/>
                <a:cs typeface="Helvetica Neue Light"/>
                <a:sym typeface="Helvetica Neue Light"/>
              </a:rPr>
              <a:t>. Lo que haremos será añadir ese nuevo mensaje que nos llega en data al array de </a:t>
            </a:r>
            <a:r>
              <a:rPr i="1" lang="en-GB" sz="1800">
                <a:solidFill>
                  <a:schemeClr val="dk1"/>
                </a:solidFill>
                <a:highlight>
                  <a:srgbClr val="FFFFFF"/>
                </a:highlight>
                <a:latin typeface="Helvetica Neue Light"/>
                <a:ea typeface="Helvetica Neue Light"/>
                <a:cs typeface="Helvetica Neue Light"/>
                <a:sym typeface="Helvetica Neue Light"/>
              </a:rPr>
              <a:t>messages </a:t>
            </a:r>
            <a:r>
              <a:rPr lang="en-GB" sz="1800">
                <a:solidFill>
                  <a:schemeClr val="dk1"/>
                </a:solidFill>
                <a:highlight>
                  <a:srgbClr val="FFFFFF"/>
                </a:highlight>
                <a:latin typeface="Helvetica Neue Light"/>
                <a:ea typeface="Helvetica Neue Light"/>
                <a:cs typeface="Helvetica Neue Light"/>
                <a:sym typeface="Helvetica Neue Light"/>
              </a:rPr>
              <a:t>con el método push.</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225" name="Google Shape;225;p31"/>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Enviando mensajes</a:t>
            </a:r>
            <a:endParaRPr i="1" sz="3600">
              <a:latin typeface="Anton"/>
              <a:ea typeface="Anton"/>
              <a:cs typeface="Anton"/>
              <a:sym typeface="Anton"/>
            </a:endParaRPr>
          </a:p>
        </p:txBody>
      </p:sp>
      <p:pic>
        <p:nvPicPr>
          <p:cNvPr id="226" name="Google Shape;226;p31"/>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27" name="Google Shape;227;p31"/>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228" name="Google Shape;228;p31"/>
          <p:cNvSpPr txBox="1"/>
          <p:nvPr/>
        </p:nvSpPr>
        <p:spPr>
          <a:xfrm>
            <a:off x="539800" y="1583425"/>
            <a:ext cx="6991800" cy="2225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'connection'</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 </a:t>
            </a:r>
            <a:r>
              <a:rPr lang="en-GB" sz="1300">
                <a:solidFill>
                  <a:srgbClr val="D4D4D4"/>
                </a:solidFill>
                <a:highlight>
                  <a:srgbClr val="1E1E1E"/>
                </a:highlight>
                <a:latin typeface="Courier New"/>
                <a:ea typeface="Courier New"/>
                <a:cs typeface="Courier New"/>
                <a:sym typeface="Courier New"/>
              </a:rPr>
              <a:t>=&gt; </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'Un cliente se ha conectado'</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'new-message'</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 </a:t>
            </a:r>
            <a:r>
              <a:rPr lang="en-GB" sz="1300">
                <a:solidFill>
                  <a:srgbClr val="D4D4D4"/>
                </a:solidFill>
                <a:highlight>
                  <a:srgbClr val="1E1E1E"/>
                </a:highlight>
                <a:latin typeface="Courier New"/>
                <a:ea typeface="Courier New"/>
                <a:cs typeface="Courier New"/>
                <a:sym typeface="Courier New"/>
              </a:rPr>
              <a:t>=&gt;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push</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        io</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Desarrollar una Aplicación Web chat basada en Websocket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Probar la aplicación de chat en ambiente local y en glitch.com</a:t>
            </a:r>
            <a:endParaRPr sz="1800">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32" name="Shape 232"/>
        <p:cNvGrpSpPr/>
        <p:nvPr/>
      </p:nvGrpSpPr>
      <p:grpSpPr>
        <a:xfrm>
          <a:off x="0" y="0"/>
          <a:ext cx="0" cy="0"/>
          <a:chOff x="0" y="0"/>
          <a:chExt cx="0" cy="0"/>
        </a:xfrm>
      </p:grpSpPr>
      <p:sp>
        <p:nvSpPr>
          <p:cNvPr id="233" name="Google Shape;233;p32"/>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34" name="Google Shape;234;p32"/>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Volvamos sobre </a:t>
            </a:r>
            <a:r>
              <a:rPr i="1" lang="en-GB" sz="4000">
                <a:latin typeface="Anton"/>
                <a:ea typeface="Anton"/>
                <a:cs typeface="Anton"/>
                <a:sym typeface="Anton"/>
              </a:rPr>
              <a:t>el último paso...</a:t>
            </a:r>
            <a:endParaRPr i="1" sz="4000">
              <a:latin typeface="Anton"/>
              <a:ea typeface="Anton"/>
              <a:cs typeface="Anton"/>
              <a:sym typeface="Anton"/>
            </a:endParaRPr>
          </a:p>
        </p:txBody>
      </p:sp>
      <p:sp>
        <p:nvSpPr>
          <p:cNvPr id="235" name="Google Shape;235;p32"/>
          <p:cNvSpPr txBox="1"/>
          <p:nvPr/>
        </p:nvSpPr>
        <p:spPr>
          <a:xfrm>
            <a:off x="361350" y="1159700"/>
            <a:ext cx="8421300" cy="3330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Para notificar a los clientes conectados tenemos que avisarles de alguna forma.</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lo hacemos con </a:t>
            </a:r>
            <a:r>
              <a:rPr b="1" lang="en-GB" sz="2000">
                <a:solidFill>
                  <a:schemeClr val="dk1"/>
                </a:solidFill>
                <a:highlight>
                  <a:srgbClr val="00FFFF"/>
                </a:highlight>
                <a:latin typeface="Helvetica Neue"/>
                <a:ea typeface="Helvetica Neue"/>
                <a:cs typeface="Helvetica Neue"/>
                <a:sym typeface="Helvetica Neue"/>
              </a:rPr>
              <a:t>socket.emit</a:t>
            </a:r>
            <a:r>
              <a:rPr lang="en-GB" sz="2000">
                <a:solidFill>
                  <a:schemeClr val="dk1"/>
                </a:solidFill>
                <a:latin typeface="Helvetica Neue Light"/>
                <a:ea typeface="Helvetica Neue Light"/>
                <a:cs typeface="Helvetica Neue Light"/>
                <a:sym typeface="Helvetica Neue Light"/>
              </a:rPr>
              <a:t> estamos creando una comunicación 1:1, pero una sala de chat no es así, no es una comunicación privada. Tenemos que notificar a todos los clientes conectados.</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Esto lo conseguimos con </a:t>
            </a:r>
            <a:r>
              <a:rPr b="1" lang="en-GB" sz="2000">
                <a:solidFill>
                  <a:schemeClr val="dk1"/>
                </a:solidFill>
                <a:highlight>
                  <a:srgbClr val="00FFFF"/>
                </a:highlight>
                <a:latin typeface="Helvetica Neue"/>
                <a:ea typeface="Helvetica Neue"/>
                <a:cs typeface="Helvetica Neue"/>
                <a:sym typeface="Helvetica Neue"/>
              </a:rPr>
              <a:t>io.sockets.emit</a:t>
            </a:r>
            <a:r>
              <a:rPr lang="en-GB" sz="2000">
                <a:solidFill>
                  <a:schemeClr val="dk1"/>
                </a:solidFill>
                <a:latin typeface="Helvetica Neue Light"/>
                <a:ea typeface="Helvetica Neue Light"/>
                <a:cs typeface="Helvetica Neue Light"/>
                <a:sym typeface="Helvetica Neue Light"/>
              </a:rPr>
              <a:t>, que notificará a todos los sockets conectados.</a:t>
            </a:r>
            <a:endParaRPr sz="2000">
              <a:solidFill>
                <a:schemeClr val="dk1"/>
              </a:solidFill>
              <a:latin typeface="Helvetica Neue Light"/>
              <a:ea typeface="Helvetica Neue Light"/>
              <a:cs typeface="Helvetica Neue Light"/>
              <a:sym typeface="Helvetica Neue Light"/>
            </a:endParaRPr>
          </a:p>
        </p:txBody>
      </p:sp>
      <p:pic>
        <p:nvPicPr>
          <p:cNvPr id="236" name="Google Shape;236;p3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40" name="Shape 240"/>
        <p:cNvGrpSpPr/>
        <p:nvPr/>
      </p:nvGrpSpPr>
      <p:grpSpPr>
        <a:xfrm>
          <a:off x="0" y="0"/>
          <a:ext cx="0" cy="0"/>
          <a:chOff x="0" y="0"/>
          <a:chExt cx="0" cy="0"/>
        </a:xfrm>
      </p:grpSpPr>
      <p:sp>
        <p:nvSpPr>
          <p:cNvPr id="241" name="Google Shape;241;p3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Paso final</a:t>
            </a:r>
            <a:endParaRPr i="1" sz="3600">
              <a:solidFill>
                <a:schemeClr val="dk1"/>
              </a:solidFill>
              <a:latin typeface="Anton"/>
              <a:ea typeface="Anton"/>
              <a:cs typeface="Anton"/>
              <a:sym typeface="Anton"/>
            </a:endParaRPr>
          </a:p>
        </p:txBody>
      </p:sp>
      <p:pic>
        <p:nvPicPr>
          <p:cNvPr id="242" name="Google Shape;242;p3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nvSpPr>
        <p:spPr>
          <a:xfrm>
            <a:off x="539800" y="1079925"/>
            <a:ext cx="8496000" cy="8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 abrimos varios navegadores en la URL </a:t>
            </a:r>
            <a:r>
              <a:rPr b="1" i="1" lang="en-GB" sz="2000">
                <a:solidFill>
                  <a:schemeClr val="dk1"/>
                </a:solidFill>
                <a:highlight>
                  <a:srgbClr val="FFFFFF"/>
                </a:highlight>
                <a:latin typeface="Helvetica Neue"/>
                <a:ea typeface="Helvetica Neue"/>
                <a:cs typeface="Helvetica Neue"/>
                <a:sym typeface="Helvetica Neue"/>
              </a:rPr>
              <a:t>http://localhost:8080</a:t>
            </a:r>
            <a:r>
              <a:rPr lang="en-GB" sz="2000">
                <a:solidFill>
                  <a:schemeClr val="dk1"/>
                </a:solidFill>
                <a:highlight>
                  <a:srgbClr val="FFFFFF"/>
                </a:highlight>
                <a:latin typeface="Helvetica Neue Light"/>
                <a:ea typeface="Helvetica Neue Light"/>
                <a:cs typeface="Helvetica Neue Light"/>
                <a:sym typeface="Helvetica Neue Light"/>
              </a:rPr>
              <a:t>, podemos ver que la actualización es instantánea.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48" name="Google Shape;248;p34"/>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Probando la aplicación de Chat</a:t>
            </a:r>
            <a:endParaRPr i="1" sz="3600">
              <a:latin typeface="Anton"/>
              <a:ea typeface="Anton"/>
              <a:cs typeface="Anton"/>
              <a:sym typeface="Anton"/>
            </a:endParaRPr>
          </a:p>
        </p:txBody>
      </p:sp>
      <p:pic>
        <p:nvPicPr>
          <p:cNvPr id="249" name="Google Shape;249;p34"/>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50" name="Google Shape;250;p34"/>
          <p:cNvPicPr preferRelativeResize="0"/>
          <p:nvPr/>
        </p:nvPicPr>
        <p:blipFill>
          <a:blip r:embed="rId4">
            <a:alphaModFix/>
          </a:blip>
          <a:stretch>
            <a:fillRect/>
          </a:stretch>
        </p:blipFill>
        <p:spPr>
          <a:xfrm>
            <a:off x="619100" y="1955425"/>
            <a:ext cx="7612002" cy="2958678"/>
          </a:xfrm>
          <a:prstGeom prst="rect">
            <a:avLst/>
          </a:prstGeom>
          <a:noFill/>
          <a:ln>
            <a:noFill/>
          </a:ln>
        </p:spPr>
      </p:pic>
      <p:pic>
        <p:nvPicPr>
          <p:cNvPr id="251" name="Google Shape;251;p34"/>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252" name="Google Shape;252;p34"/>
          <p:cNvPicPr preferRelativeResize="0"/>
          <p:nvPr/>
        </p:nvPicPr>
        <p:blipFill>
          <a:blip r:embed="rId6">
            <a:alphaModFix/>
          </a:blip>
          <a:stretch>
            <a:fillRect/>
          </a:stretch>
        </p:blipFill>
        <p:spPr>
          <a:xfrm>
            <a:off x="1444950" y="3880551"/>
            <a:ext cx="5855299" cy="1034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5"/>
          <p:cNvPicPr preferRelativeResize="0"/>
          <p:nvPr/>
        </p:nvPicPr>
        <p:blipFill>
          <a:blip r:embed="rId3">
            <a:alphaModFix/>
          </a:blip>
          <a:stretch>
            <a:fillRect/>
          </a:stretch>
        </p:blipFill>
        <p:spPr>
          <a:xfrm>
            <a:off x="1020188" y="152400"/>
            <a:ext cx="7103625" cy="4838701"/>
          </a:xfrm>
          <a:prstGeom prst="rect">
            <a:avLst/>
          </a:prstGeom>
          <a:noFill/>
          <a:ln>
            <a:noFill/>
          </a:ln>
        </p:spPr>
      </p:pic>
      <p:pic>
        <p:nvPicPr>
          <p:cNvPr id="258" name="Google Shape;258;p35"/>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59" name="Google Shape;259;p35"/>
          <p:cNvPicPr preferRelativeResize="0"/>
          <p:nvPr/>
        </p:nvPicPr>
        <p:blipFill rotWithShape="1">
          <a:blip r:embed="rId5">
            <a:alphaModFix/>
          </a:blip>
          <a:srcRect b="0" l="0" r="0" t="0"/>
          <a:stretch/>
        </p:blipFill>
        <p:spPr>
          <a:xfrm>
            <a:off x="7509825" y="0"/>
            <a:ext cx="1634174" cy="63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36"/>
          <p:cNvSpPr txBox="1"/>
          <p:nvPr/>
        </p:nvSpPr>
        <p:spPr>
          <a:xfrm>
            <a:off x="0" y="270275"/>
            <a:ext cx="9144000" cy="66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Aplicación de Chat en glitch.com</a:t>
            </a:r>
            <a:endParaRPr i="1" sz="3600">
              <a:solidFill>
                <a:srgbClr val="E0FF00"/>
              </a:solidFill>
              <a:latin typeface="Anton"/>
              <a:ea typeface="Anton"/>
              <a:cs typeface="Anton"/>
              <a:sym typeface="Anton"/>
            </a:endParaRPr>
          </a:p>
        </p:txBody>
      </p:sp>
      <p:pic>
        <p:nvPicPr>
          <p:cNvPr id="265" name="Google Shape;265;p36"/>
          <p:cNvPicPr preferRelativeResize="0"/>
          <p:nvPr/>
        </p:nvPicPr>
        <p:blipFill>
          <a:blip r:embed="rId4">
            <a:alphaModFix/>
          </a:blip>
          <a:stretch>
            <a:fillRect/>
          </a:stretch>
        </p:blipFill>
        <p:spPr>
          <a:xfrm>
            <a:off x="152400" y="1045600"/>
            <a:ext cx="7044331" cy="3793101"/>
          </a:xfrm>
          <a:prstGeom prst="rect">
            <a:avLst/>
          </a:prstGeom>
          <a:noFill/>
          <a:ln>
            <a:noFill/>
          </a:ln>
        </p:spPr>
      </p:pic>
      <p:pic>
        <p:nvPicPr>
          <p:cNvPr id="266" name="Google Shape;266;p36"/>
          <p:cNvPicPr preferRelativeResize="0"/>
          <p:nvPr/>
        </p:nvPicPr>
        <p:blipFill>
          <a:blip r:embed="rId5">
            <a:alphaModFix/>
          </a:blip>
          <a:stretch>
            <a:fillRect/>
          </a:stretch>
        </p:blipFill>
        <p:spPr>
          <a:xfrm>
            <a:off x="392225" y="218625"/>
            <a:ext cx="873500" cy="721425"/>
          </a:xfrm>
          <a:prstGeom prst="rect">
            <a:avLst/>
          </a:prstGeom>
          <a:noFill/>
          <a:ln>
            <a:noFill/>
          </a:ln>
        </p:spPr>
      </p:pic>
      <p:pic>
        <p:nvPicPr>
          <p:cNvPr id="267" name="Google Shape;267;p36"/>
          <p:cNvPicPr preferRelativeResize="0"/>
          <p:nvPr/>
        </p:nvPicPr>
        <p:blipFill>
          <a:blip r:embed="rId6">
            <a:alphaModFix/>
          </a:blip>
          <a:stretch>
            <a:fillRect/>
          </a:stretch>
        </p:blipFill>
        <p:spPr>
          <a:xfrm>
            <a:off x="7285701" y="1518300"/>
            <a:ext cx="1774500" cy="1097400"/>
          </a:xfrm>
          <a:prstGeom prst="rect">
            <a:avLst/>
          </a:prstGeom>
          <a:noFill/>
          <a:ln>
            <a:noFill/>
          </a:ln>
        </p:spPr>
      </p:pic>
      <p:pic>
        <p:nvPicPr>
          <p:cNvPr id="268" name="Google Shape;268;p36"/>
          <p:cNvPicPr preferRelativeResize="0"/>
          <p:nvPr/>
        </p:nvPicPr>
        <p:blipFill>
          <a:blip r:embed="rId7">
            <a:alphaModFix/>
          </a:blip>
          <a:stretch>
            <a:fillRect/>
          </a:stretch>
        </p:blipFill>
        <p:spPr>
          <a:xfrm>
            <a:off x="7849650" y="95853"/>
            <a:ext cx="1150025" cy="966956"/>
          </a:xfrm>
          <a:prstGeom prst="rect">
            <a:avLst/>
          </a:prstGeom>
          <a:noFill/>
          <a:ln>
            <a:noFill/>
          </a:ln>
        </p:spPr>
      </p:pic>
      <p:pic>
        <p:nvPicPr>
          <p:cNvPr id="269" name="Google Shape;269;p36"/>
          <p:cNvPicPr preferRelativeResize="0"/>
          <p:nvPr/>
        </p:nvPicPr>
        <p:blipFill>
          <a:blip r:embed="rId8">
            <a:alphaModFix/>
          </a:blip>
          <a:stretch>
            <a:fillRect/>
          </a:stretch>
        </p:blipFill>
        <p:spPr>
          <a:xfrm>
            <a:off x="6804788" y="2868225"/>
            <a:ext cx="2736324" cy="1436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7"/>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275" name="Google Shape;275;p3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8"/>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281" name="Google Shape;281;p3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9"/>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287" name="Google Shape;287;p3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40"/>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293" name="Google Shape;293;p4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1"/>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299" name="Google Shape;299;p41"/>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12</a:t>
            </a:r>
            <a:endParaRPr>
              <a:latin typeface="Helvetica Neue"/>
              <a:ea typeface="Helvetica Neue"/>
              <a:cs typeface="Helvetica Neue"/>
              <a:sym typeface="Helvetica Neue"/>
            </a:endParaRPr>
          </a:p>
        </p:txBody>
      </p:sp>
      <p:sp>
        <p:nvSpPr>
          <p:cNvPr id="73" name="Google Shape;73;p1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Aplicación chat con </a:t>
            </a:r>
            <a:r>
              <a:rPr b="1" lang="en-GB" sz="1200">
                <a:solidFill>
                  <a:schemeClr val="dk1"/>
                </a:solidFill>
                <a:highlight>
                  <a:schemeClr val="lt1"/>
                </a:highlight>
              </a:rPr>
              <a:t>Websockets</a:t>
            </a:r>
            <a:endParaRPr b="1" sz="1200">
              <a:latin typeface="Helvetica Neue"/>
              <a:ea typeface="Helvetica Neue"/>
              <a:cs typeface="Helvetica Neue"/>
              <a:sym typeface="Helvetica Neue"/>
            </a:endParaRPr>
          </a:p>
        </p:txBody>
      </p:sp>
      <p:pic>
        <p:nvPicPr>
          <p:cNvPr id="74" name="Google Shape;74;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5" name="Google Shape;75;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11</a:t>
            </a:r>
            <a:endParaRPr>
              <a:latin typeface="Helvetica Neue"/>
              <a:ea typeface="Helvetica Neue"/>
              <a:cs typeface="Helvetica Neue"/>
              <a:sym typeface="Helvetica Neue"/>
            </a:endParaRPr>
          </a:p>
        </p:txBody>
      </p:sp>
      <p:sp>
        <p:nvSpPr>
          <p:cNvPr id="77" name="Google Shape;77;p1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Websockets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8" name="Google Shape;78;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79" name="Google Shape;79;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2" name="Google Shape;82;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3" name="Google Shape;83;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13</a:t>
            </a:r>
            <a:endParaRPr>
              <a:latin typeface="Helvetica Neue"/>
              <a:ea typeface="Helvetica Neue"/>
              <a:cs typeface="Helvetica Neue"/>
              <a:sym typeface="Helvetica Neue"/>
            </a:endParaRPr>
          </a:p>
        </p:txBody>
      </p:sp>
      <p:sp>
        <p:nvSpPr>
          <p:cNvPr id="86" name="Google Shape;86;p1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a:latin typeface="Helvetica Neue"/>
              <a:ea typeface="Helvetica Neue"/>
              <a:cs typeface="Helvetica Neue"/>
              <a:sym typeface="Helvetica Neue"/>
            </a:endParaRPr>
          </a:p>
        </p:txBody>
      </p:sp>
      <p:cxnSp>
        <p:nvCxnSpPr>
          <p:cNvPr id="87" name="Google Shape;87;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8" name="Google Shape;88;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1" name="Google Shape;91;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2" name="Google Shape;92;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2"/>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05" name="Google Shape;305;p4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3"/>
          <p:cNvPicPr preferRelativeResize="0"/>
          <p:nvPr/>
        </p:nvPicPr>
        <p:blipFill>
          <a:blip r:embed="rId3">
            <a:alphaModFix/>
          </a:blip>
          <a:stretch>
            <a:fillRect/>
          </a:stretch>
        </p:blipFill>
        <p:spPr>
          <a:xfrm>
            <a:off x="1207528" y="152400"/>
            <a:ext cx="6728945" cy="4838701"/>
          </a:xfrm>
          <a:prstGeom prst="rect">
            <a:avLst/>
          </a:prstGeom>
          <a:noFill/>
          <a:ln>
            <a:noFill/>
          </a:ln>
        </p:spPr>
      </p:pic>
      <p:pic>
        <p:nvPicPr>
          <p:cNvPr id="311" name="Google Shape;311;p43"/>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4"/>
          <p:cNvPicPr preferRelativeResize="0"/>
          <p:nvPr/>
        </p:nvPicPr>
        <p:blipFill>
          <a:blip r:embed="rId3">
            <a:alphaModFix/>
          </a:blip>
          <a:stretch>
            <a:fillRect/>
          </a:stretch>
        </p:blipFill>
        <p:spPr>
          <a:xfrm>
            <a:off x="152400" y="152400"/>
            <a:ext cx="8839200" cy="4769313"/>
          </a:xfrm>
          <a:prstGeom prst="rect">
            <a:avLst/>
          </a:prstGeom>
          <a:noFill/>
          <a:ln>
            <a:noFill/>
          </a:ln>
        </p:spPr>
      </p:pic>
      <p:pic>
        <p:nvPicPr>
          <p:cNvPr id="317" name="Google Shape;317;p44"/>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5"/>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23" name="Google Shape;323;p45"/>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6"/>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29" name="Google Shape;329;p4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7"/>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35" name="Google Shape;335;p4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8"/>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41" name="Google Shape;341;p4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9"/>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47" name="Google Shape;347;p4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0"/>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53" name="Google Shape;353;p5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1"/>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59" name="Google Shape;359;p51"/>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6"/>
          <p:cNvSpPr txBox="1"/>
          <p:nvPr/>
        </p:nvSpPr>
        <p:spPr>
          <a:xfrm>
            <a:off x="0" y="239250"/>
            <a:ext cx="9144000" cy="9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Aplicación chat con </a:t>
            </a:r>
            <a:r>
              <a:rPr i="1" lang="en-GB" sz="3600">
                <a:solidFill>
                  <a:srgbClr val="E0FF00"/>
                </a:solidFill>
                <a:latin typeface="Anton"/>
                <a:ea typeface="Anton"/>
                <a:cs typeface="Anton"/>
                <a:sym typeface="Anton"/>
              </a:rPr>
              <a:t>Websocket</a:t>
            </a:r>
            <a:endParaRPr i="1" sz="3600">
              <a:solidFill>
                <a:srgbClr val="E0FF00"/>
              </a:solidFill>
              <a:latin typeface="Anton"/>
              <a:ea typeface="Anton"/>
              <a:cs typeface="Anton"/>
              <a:sym typeface="Anton"/>
            </a:endParaRPr>
          </a:p>
        </p:txBody>
      </p:sp>
      <p:pic>
        <p:nvPicPr>
          <p:cNvPr id="98" name="Google Shape;98;p16"/>
          <p:cNvPicPr preferRelativeResize="0"/>
          <p:nvPr/>
        </p:nvPicPr>
        <p:blipFill>
          <a:blip r:embed="rId4">
            <a:alphaModFix/>
          </a:blip>
          <a:stretch>
            <a:fillRect/>
          </a:stretch>
        </p:blipFill>
        <p:spPr>
          <a:xfrm>
            <a:off x="450337" y="1207350"/>
            <a:ext cx="4267975" cy="2986750"/>
          </a:xfrm>
          <a:prstGeom prst="rect">
            <a:avLst/>
          </a:prstGeom>
          <a:noFill/>
          <a:ln>
            <a:noFill/>
          </a:ln>
        </p:spPr>
      </p:pic>
      <p:sp>
        <p:nvSpPr>
          <p:cNvPr id="99" name="Google Shape;99;p16"/>
          <p:cNvSpPr txBox="1"/>
          <p:nvPr/>
        </p:nvSpPr>
        <p:spPr>
          <a:xfrm>
            <a:off x="120875" y="4619750"/>
            <a:ext cx="198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200">
                <a:latin typeface="Helvetica Neue Light"/>
                <a:ea typeface="Helvetica Neue Light"/>
                <a:cs typeface="Helvetica Neue Light"/>
                <a:sym typeface="Helvetica Neue Light"/>
              </a:rPr>
              <a:t>Fuente: Carlos Azaustre</a:t>
            </a:r>
            <a:endParaRPr i="1" sz="1200">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2"/>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65" name="Google Shape;365;p5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3"/>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71" name="Google Shape;371;p53"/>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4"/>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77" name="Google Shape;377;p54"/>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5"/>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83" name="Google Shape;383;p55"/>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6"/>
          <p:cNvPicPr preferRelativeResize="0"/>
          <p:nvPr/>
        </p:nvPicPr>
        <p:blipFill>
          <a:blip r:embed="rId3">
            <a:alphaModFix/>
          </a:blip>
          <a:stretch>
            <a:fillRect/>
          </a:stretch>
        </p:blipFill>
        <p:spPr>
          <a:xfrm>
            <a:off x="152400" y="152400"/>
            <a:ext cx="8839200" cy="4759569"/>
          </a:xfrm>
          <a:prstGeom prst="rect">
            <a:avLst/>
          </a:prstGeom>
          <a:noFill/>
          <a:ln>
            <a:noFill/>
          </a:ln>
        </p:spPr>
      </p:pic>
      <p:pic>
        <p:nvPicPr>
          <p:cNvPr id="389" name="Google Shape;389;p5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7"/>
          <p:cNvPicPr preferRelativeResize="0"/>
          <p:nvPr/>
        </p:nvPicPr>
        <p:blipFill>
          <a:blip r:embed="rId3">
            <a:alphaModFix/>
          </a:blip>
          <a:stretch>
            <a:fillRect/>
          </a:stretch>
        </p:blipFill>
        <p:spPr>
          <a:xfrm>
            <a:off x="152400" y="152400"/>
            <a:ext cx="8839199" cy="4743390"/>
          </a:xfrm>
          <a:prstGeom prst="rect">
            <a:avLst/>
          </a:prstGeom>
          <a:noFill/>
          <a:ln>
            <a:noFill/>
          </a:ln>
        </p:spPr>
      </p:pic>
      <p:pic>
        <p:nvPicPr>
          <p:cNvPr id="395" name="Google Shape;395;p5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8"/>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WEBSOCKETS</a:t>
            </a:r>
            <a:endParaRPr i="1" sz="4000">
              <a:latin typeface="Anton"/>
              <a:ea typeface="Anton"/>
              <a:cs typeface="Anton"/>
              <a:sym typeface="Anton"/>
            </a:endParaRPr>
          </a:p>
        </p:txBody>
      </p:sp>
      <p:pic>
        <p:nvPicPr>
          <p:cNvPr id="401" name="Google Shape;401;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2" name="Google Shape;402;p58"/>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03" name="Google Shape;403;p58"/>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6</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graphicFrame>
        <p:nvGraphicFramePr>
          <p:cNvPr id="408" name="Google Shape;408;p59"/>
          <p:cNvGraphicFramePr/>
          <p:nvPr/>
        </p:nvGraphicFramePr>
        <p:xfrm>
          <a:off x="153263" y="191700"/>
          <a:ext cx="3000000" cy="3000000"/>
        </p:xfrm>
        <a:graphic>
          <a:graphicData uri="http://schemas.openxmlformats.org/drawingml/2006/table">
            <a:tbl>
              <a:tblPr>
                <a:noFill/>
                <a:tableStyleId>{7502B8A7-710F-48CF-B23D-62E161B2D821}</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WEBSOCKETS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 1:</a:t>
                      </a:r>
                      <a:r>
                        <a:rPr lang="en-GB" sz="1600">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Modificar el último entregable para que disponga de un canal de websocket que permita representar, por debajo del formulario de ingreso, una tabla con la lista de productos en tiempo real.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Puede haber varios clientes conectados simultáneamente y en cada uno de ellos se reflejarán los cambios que se realicen en los productos sin necesidad de recargar la vista.</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Cuando un cliente se conecte, recibirá la lista de productos a representar en la vista.</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solidFill>
                            <a:schemeClr val="dk1"/>
                          </a:solidFill>
                        </a:rPr>
                        <a:t>&gt;&gt;</a:t>
                      </a:r>
                      <a:r>
                        <a:rPr b="1" lang="en-GB" sz="1600">
                          <a:solidFill>
                            <a:srgbClr val="4D5156"/>
                          </a:solidFill>
                        </a:rPr>
                        <a:t> </a:t>
                      </a:r>
                      <a:r>
                        <a:rPr b="1" lang="en-GB" sz="1600">
                          <a:solidFill>
                            <a:schemeClr val="dk1"/>
                          </a:solidFill>
                          <a:latin typeface="Helvetica Neue"/>
                          <a:ea typeface="Helvetica Neue"/>
                          <a:cs typeface="Helvetica Neue"/>
                          <a:sym typeface="Helvetica Neue"/>
                        </a:rPr>
                        <a:t>Aspectos a incluir en el entregable:</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GB" sz="1600">
                          <a:solidFill>
                            <a:schemeClr val="dk1"/>
                          </a:solidFill>
                          <a:latin typeface="Helvetica Neue Light"/>
                          <a:ea typeface="Helvetica Neue Light"/>
                          <a:cs typeface="Helvetica Neue Light"/>
                          <a:sym typeface="Helvetica Neue Light"/>
                        </a:rPr>
                        <a:t>Para construir la tabla dinámica con los datos recibidos por websocket </a:t>
                      </a:r>
                      <a:r>
                        <a:rPr lang="en-GB" sz="1600">
                          <a:solidFill>
                            <a:schemeClr val="dk1"/>
                          </a:solidFill>
                          <a:highlight>
                            <a:srgbClr val="00FFFF"/>
                          </a:highlight>
                          <a:latin typeface="Helvetica Neue Light"/>
                          <a:ea typeface="Helvetica Neue Light"/>
                          <a:cs typeface="Helvetica Neue Light"/>
                          <a:sym typeface="Helvetica Neue Light"/>
                        </a:rPr>
                        <a:t>utilizar unmotor de plantillas a tu gusto Handlebars || PUG || EJS …</a:t>
                      </a:r>
                      <a:r>
                        <a:rPr lang="en-GB" sz="1600">
                          <a:solidFill>
                            <a:schemeClr val="dk1"/>
                          </a:solidFill>
                          <a:latin typeface="Helvetica Neue Light"/>
                          <a:ea typeface="Helvetica Neue Light"/>
                          <a:cs typeface="Helvetica Neue Light"/>
                          <a:sym typeface="Helvetica Neue Light"/>
                        </a:rPr>
                        <a:t>. </a:t>
                      </a:r>
                      <a:r>
                        <a:rPr lang="en-GB" sz="1600">
                          <a:solidFill>
                            <a:schemeClr val="dk1"/>
                          </a:solidFill>
                          <a:highlight>
                            <a:srgbClr val="FF0000"/>
                          </a:highlight>
                          <a:latin typeface="Helvetica Neue Light"/>
                          <a:ea typeface="Helvetica Neue Light"/>
                          <a:cs typeface="Helvetica Neue Light"/>
                          <a:sym typeface="Helvetica Neue Light"/>
                        </a:rPr>
                        <a:t>NO ES NECESARIO=&gt;</a:t>
                      </a:r>
                      <a:r>
                        <a:rPr lang="en-GB" sz="1600">
                          <a:solidFill>
                            <a:schemeClr val="dk1"/>
                          </a:solidFill>
                          <a:latin typeface="Helvetica Neue Light"/>
                          <a:ea typeface="Helvetica Neue Light"/>
                          <a:cs typeface="Helvetica Neue Light"/>
                          <a:sym typeface="Helvetica Neue Light"/>
                        </a:rPr>
                        <a:t> </a:t>
                      </a:r>
                      <a:r>
                        <a:rPr lang="en-GB" sz="1600">
                          <a:solidFill>
                            <a:schemeClr val="dk1"/>
                          </a:solidFill>
                          <a:highlight>
                            <a:srgbClr val="808080"/>
                          </a:highlight>
                          <a:latin typeface="Helvetica Neue Light"/>
                          <a:ea typeface="Helvetica Neue Light"/>
                          <a:cs typeface="Helvetica Neue Light"/>
                          <a:sym typeface="Helvetica Neue Light"/>
                        </a:rPr>
                        <a:t>Considerar usar archivos públicos para alojar la plantilla vacía, y obtenerla usando la función </a:t>
                      </a:r>
                      <a:r>
                        <a:rPr i="1" lang="en-GB" sz="1600">
                          <a:solidFill>
                            <a:schemeClr val="dk1"/>
                          </a:solidFill>
                          <a:highlight>
                            <a:srgbClr val="808080"/>
                          </a:highlight>
                          <a:latin typeface="Helvetica Neue Light"/>
                          <a:ea typeface="Helvetica Neue Light"/>
                          <a:cs typeface="Helvetica Neue Light"/>
                          <a:sym typeface="Helvetica Neue Light"/>
                        </a:rPr>
                        <a:t>fetch( ) ???</a:t>
                      </a:r>
                      <a:r>
                        <a:rPr lang="en-GB" sz="1600">
                          <a:solidFill>
                            <a:schemeClr val="dk1"/>
                          </a:solidFill>
                          <a:latin typeface="Helvetica Neue Light"/>
                          <a:ea typeface="Helvetica Neue Light"/>
                          <a:cs typeface="Helvetica Neue Light"/>
                          <a:sym typeface="Helvetica Neue Light"/>
                        </a:rPr>
                        <a:t>.</a:t>
                      </a:r>
                      <a:r>
                        <a:rPr lang="en-GB" sz="1600">
                          <a:solidFill>
                            <a:schemeClr val="dk1"/>
                          </a:solidFill>
                          <a:highlight>
                            <a:srgbClr val="808080"/>
                          </a:highlight>
                          <a:latin typeface="Helvetica Neue Light"/>
                          <a:ea typeface="Helvetica Neue Light"/>
                          <a:cs typeface="Helvetica Neue Light"/>
                          <a:sym typeface="Helvetica Neue Light"/>
                        </a:rPr>
                        <a:t> </a:t>
                      </a:r>
                      <a:r>
                        <a:rPr i="1" lang="en-GB" sz="1600">
                          <a:solidFill>
                            <a:schemeClr val="dk1"/>
                          </a:solidFill>
                          <a:highlight>
                            <a:srgbClr val="808080"/>
                          </a:highlight>
                          <a:latin typeface="Helvetica Neue Light"/>
                          <a:ea typeface="Helvetica Neue Light"/>
                          <a:cs typeface="Helvetica Neue Light"/>
                          <a:sym typeface="Helvetica Neue Light"/>
                        </a:rPr>
                        <a:t>Recordar que fetch devuelve una promesa</a:t>
                      </a:r>
                      <a:r>
                        <a:rPr lang="en-GB" sz="1600">
                          <a:solidFill>
                            <a:schemeClr val="dk1"/>
                          </a:solidFill>
                          <a:highlight>
                            <a:srgbClr val="808080"/>
                          </a:highlight>
                          <a:latin typeface="Helvetica Neue Light"/>
                          <a:ea typeface="Helvetica Neue Light"/>
                          <a:cs typeface="Helvetica Neue Light"/>
                          <a:sym typeface="Helvetica Neue Light"/>
                        </a:rPr>
                        <a:t>.</a:t>
                      </a:r>
                      <a:endParaRPr sz="1600">
                        <a:solidFill>
                          <a:schemeClr val="dk1"/>
                        </a:solidFill>
                        <a:highlight>
                          <a:srgbClr val="808080"/>
                        </a:highlight>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09" name="Google Shape;409;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0" name="Google Shape;410;p59"/>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60"/>
          <p:cNvPicPr preferRelativeResize="0"/>
          <p:nvPr/>
        </p:nvPicPr>
        <p:blipFill rotWithShape="1">
          <a:blip r:embed="rId3">
            <a:alphaModFix/>
          </a:blip>
          <a:srcRect b="0" l="0" r="50414" t="0"/>
          <a:stretch/>
        </p:blipFill>
        <p:spPr>
          <a:xfrm>
            <a:off x="2721225" y="394350"/>
            <a:ext cx="4027001" cy="4354801"/>
          </a:xfrm>
          <a:prstGeom prst="rect">
            <a:avLst/>
          </a:prstGeom>
          <a:noFill/>
          <a:ln>
            <a:noFill/>
          </a:ln>
        </p:spPr>
      </p:pic>
      <p:pic>
        <p:nvPicPr>
          <p:cNvPr id="416" name="Google Shape;416;p6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graphicFrame>
        <p:nvGraphicFramePr>
          <p:cNvPr id="421" name="Google Shape;421;p61"/>
          <p:cNvGraphicFramePr/>
          <p:nvPr/>
        </p:nvGraphicFramePr>
        <p:xfrm>
          <a:off x="153263" y="191700"/>
          <a:ext cx="3000000" cy="3000000"/>
        </p:xfrm>
        <a:graphic>
          <a:graphicData uri="http://schemas.openxmlformats.org/drawingml/2006/table">
            <a:tbl>
              <a:tblPr>
                <a:noFill/>
                <a:tableStyleId>{7502B8A7-710F-48CF-B23D-62E161B2D821}</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WEBSOCKETS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r>
                        <a:rPr b="1" lang="en-GB" sz="1500"/>
                        <a:t>&gt;&gt;</a:t>
                      </a:r>
                      <a:r>
                        <a:rPr b="1" lang="en-GB" sz="1500">
                          <a:solidFill>
                            <a:srgbClr val="4D5156"/>
                          </a:solidFill>
                        </a:rPr>
                        <a:t> </a:t>
                      </a:r>
                      <a:r>
                        <a:rPr b="1" lang="en-GB" sz="1500">
                          <a:latin typeface="Helvetica Neue"/>
                          <a:ea typeface="Helvetica Neue"/>
                          <a:cs typeface="Helvetica Neue"/>
                          <a:sym typeface="Helvetica Neue"/>
                        </a:rPr>
                        <a:t>Consigna 2:</a:t>
                      </a:r>
                      <a:r>
                        <a:rPr lang="en-GB" sz="1500">
                          <a:latin typeface="Helvetica Neue Light"/>
                          <a:ea typeface="Helvetica Neue Light"/>
                          <a:cs typeface="Helvetica Neue Light"/>
                          <a:sym typeface="Helvetica Neue Light"/>
                        </a:rPr>
                        <a:t>  </a:t>
                      </a:r>
                      <a:r>
                        <a:rPr lang="en-GB" sz="1500">
                          <a:solidFill>
                            <a:schemeClr val="dk1"/>
                          </a:solidFill>
                          <a:latin typeface="Helvetica Neue Light"/>
                          <a:ea typeface="Helvetica Neue Light"/>
                          <a:cs typeface="Helvetica Neue Light"/>
                          <a:sym typeface="Helvetica Neue Light"/>
                        </a:rPr>
                        <a:t>Añadiremos al proyecto un canal de chat entre los clientes y el servidor.</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500">
                          <a:solidFill>
                            <a:schemeClr val="dk1"/>
                          </a:solidFill>
                        </a:rPr>
                        <a:t>&gt;&gt;</a:t>
                      </a:r>
                      <a:r>
                        <a:rPr b="1" lang="en-GB" sz="1500">
                          <a:solidFill>
                            <a:srgbClr val="4D5156"/>
                          </a:solidFill>
                        </a:rPr>
                        <a:t> </a:t>
                      </a:r>
                      <a:r>
                        <a:rPr b="1" lang="en-GB" sz="1500">
                          <a:solidFill>
                            <a:schemeClr val="dk1"/>
                          </a:solidFill>
                          <a:latin typeface="Helvetica Neue"/>
                          <a:ea typeface="Helvetica Neue"/>
                          <a:cs typeface="Helvetica Neue"/>
                          <a:sym typeface="Helvetica Neue"/>
                        </a:rPr>
                        <a:t>Aspectos a incluir en el entregable:</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En la parte inferior del formulario de ingreso se presentará el centro de mensajes almacenados en el servidor, donde figuren los mensajes de todos los usuarios identificados por su email.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formato a representar será: email (texto negrita en azul) [fecha y hora (DD/MM/YYYY HH:MM:SS)](texto normal en marrón) : mensaje (texto italic en verde)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Además incorporar dos elementos de entrada: uno para que el usuario ingrese su email (obligatorio para poder utilizar el chat) y otro para ingresar mensajes y enviarlos mediante un botón.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Los mensajes deben persistir en el servidor en un archivo.</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22" name="Google Shape;422;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3" name="Google Shape;423;p61"/>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3" name="Shape 103"/>
        <p:cNvGrpSpPr/>
        <p:nvPr/>
      </p:nvGrpSpPr>
      <p:grpSpPr>
        <a:xfrm>
          <a:off x="0" y="0"/>
          <a:ext cx="0" cy="0"/>
          <a:chOff x="0" y="0"/>
          <a:chExt cx="0" cy="0"/>
        </a:xfrm>
      </p:grpSpPr>
      <p:sp>
        <p:nvSpPr>
          <p:cNvPr id="104" name="Google Shape;104;p1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Iniciando</a:t>
            </a:r>
            <a:endParaRPr i="1" sz="3600">
              <a:solidFill>
                <a:schemeClr val="dk1"/>
              </a:solidFill>
              <a:latin typeface="Anton"/>
              <a:ea typeface="Anton"/>
              <a:cs typeface="Anton"/>
              <a:sym typeface="Anton"/>
            </a:endParaRPr>
          </a:p>
        </p:txBody>
      </p:sp>
      <p:pic>
        <p:nvPicPr>
          <p:cNvPr id="105" name="Google Shape;105;p1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62"/>
          <p:cNvPicPr preferRelativeResize="0"/>
          <p:nvPr/>
        </p:nvPicPr>
        <p:blipFill>
          <a:blip r:embed="rId3">
            <a:alphaModFix/>
          </a:blip>
          <a:stretch>
            <a:fillRect/>
          </a:stretch>
        </p:blipFill>
        <p:spPr>
          <a:xfrm>
            <a:off x="969475" y="192563"/>
            <a:ext cx="7205039" cy="4758363"/>
          </a:xfrm>
          <a:prstGeom prst="rect">
            <a:avLst/>
          </a:prstGeom>
          <a:noFill/>
          <a:ln>
            <a:noFill/>
          </a:ln>
        </p:spPr>
      </p:pic>
      <p:pic>
        <p:nvPicPr>
          <p:cNvPr id="429" name="Google Shape;429;p62"/>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30" name="Google Shape;430;p62"/>
          <p:cNvPicPr preferRelativeResize="0"/>
          <p:nvPr/>
        </p:nvPicPr>
        <p:blipFill rotWithShape="1">
          <a:blip r:embed="rId5">
            <a:alphaModFix/>
          </a:blip>
          <a:srcRect b="0" l="0" r="0" t="0"/>
          <a:stretch/>
        </p:blipFill>
        <p:spPr>
          <a:xfrm>
            <a:off x="7509837" y="0"/>
            <a:ext cx="1634174" cy="6398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4" name="Shape 434"/>
        <p:cNvGrpSpPr/>
        <p:nvPr/>
      </p:nvGrpSpPr>
      <p:grpSpPr>
        <a:xfrm>
          <a:off x="0" y="0"/>
          <a:ext cx="0" cy="0"/>
          <a:chOff x="0" y="0"/>
          <a:chExt cx="0" cy="0"/>
        </a:xfrm>
      </p:grpSpPr>
      <p:sp>
        <p:nvSpPr>
          <p:cNvPr id="435" name="Google Shape;435;p63"/>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36" name="Google Shape;436;p63"/>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0" name="Shape 440"/>
        <p:cNvGrpSpPr/>
        <p:nvPr/>
      </p:nvGrpSpPr>
      <p:grpSpPr>
        <a:xfrm>
          <a:off x="0" y="0"/>
          <a:ext cx="0" cy="0"/>
          <a:chOff x="0" y="0"/>
          <a:chExt cx="0" cy="0"/>
        </a:xfrm>
      </p:grpSpPr>
      <p:sp>
        <p:nvSpPr>
          <p:cNvPr id="441" name="Google Shape;441;p64"/>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42" name="Google Shape;442;p64"/>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-Implementación en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-D</a:t>
            </a:r>
            <a:r>
              <a:rPr lang="en-GB" sz="2200">
                <a:solidFill>
                  <a:srgbClr val="E0FF00"/>
                </a:solidFill>
                <a:latin typeface="Helvetica Neue Light"/>
                <a:ea typeface="Helvetica Neue Light"/>
                <a:cs typeface="Helvetica Neue Light"/>
                <a:sym typeface="Helvetica Neue Light"/>
              </a:rPr>
              <a:t>espliegue en Glitch</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6" name="Shape 446"/>
        <p:cNvGrpSpPr/>
        <p:nvPr/>
      </p:nvGrpSpPr>
      <p:grpSpPr>
        <a:xfrm>
          <a:off x="0" y="0"/>
          <a:ext cx="0" cy="0"/>
          <a:chOff x="0" y="0"/>
          <a:chExt cx="0" cy="0"/>
        </a:xfrm>
      </p:grpSpPr>
      <p:sp>
        <p:nvSpPr>
          <p:cNvPr id="447" name="Google Shape;447;p65"/>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48" name="Google Shape;448;p65"/>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52" name="Shape 452"/>
        <p:cNvGrpSpPr/>
        <p:nvPr/>
      </p:nvGrpSpPr>
      <p:grpSpPr>
        <a:xfrm>
          <a:off x="0" y="0"/>
          <a:ext cx="0" cy="0"/>
          <a:chOff x="0" y="0"/>
          <a:chExt cx="0" cy="0"/>
        </a:xfrm>
      </p:grpSpPr>
      <p:sp>
        <p:nvSpPr>
          <p:cNvPr id="453" name="Google Shape;453;p6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54" name="Google Shape;454;p6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nvSpPr>
        <p:spPr>
          <a:xfrm>
            <a:off x="516850" y="1086425"/>
            <a:ext cx="8117100" cy="113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Empezamos creando un paquete de Node con </a:t>
            </a:r>
            <a:r>
              <a:rPr b="1" lang="en-GB" sz="2000">
                <a:solidFill>
                  <a:schemeClr val="dk1"/>
                </a:solidFill>
                <a:highlight>
                  <a:srgbClr val="FFFFFF"/>
                </a:highlight>
                <a:latin typeface="Helvetica Neue"/>
                <a:ea typeface="Helvetica Neue"/>
                <a:cs typeface="Helvetica Neue"/>
                <a:sym typeface="Helvetica Neue"/>
              </a:rPr>
              <a:t>npm init -y</a:t>
            </a:r>
            <a:r>
              <a:rPr lang="en-GB" sz="2000">
                <a:solidFill>
                  <a:schemeClr val="dk1"/>
                </a:solidFill>
                <a:highlight>
                  <a:srgbClr val="FFFFFF"/>
                </a:highlight>
                <a:latin typeface="Helvetica Neue Light"/>
                <a:ea typeface="Helvetica Neue Light"/>
                <a:cs typeface="Helvetica Neue Light"/>
                <a:sym typeface="Helvetica Neue Light"/>
              </a:rPr>
              <a:t> para generar un </a:t>
            </a:r>
            <a:r>
              <a:rPr b="1" lang="en-GB" sz="2000">
                <a:solidFill>
                  <a:schemeClr val="dk1"/>
                </a:solidFill>
                <a:highlight>
                  <a:srgbClr val="FFFFFF"/>
                </a:highlight>
                <a:latin typeface="Helvetica Neue"/>
                <a:ea typeface="Helvetica Neue"/>
                <a:cs typeface="Helvetica Neue"/>
                <a:sym typeface="Helvetica Neue"/>
              </a:rPr>
              <a:t>package.json</a:t>
            </a:r>
            <a:r>
              <a:rPr lang="en-GB" sz="2000">
                <a:solidFill>
                  <a:schemeClr val="dk1"/>
                </a:solidFill>
                <a:highlight>
                  <a:srgbClr val="FFFFFF"/>
                </a:highlight>
                <a:latin typeface="Helvetica Neue Light"/>
                <a:ea typeface="Helvetica Neue Light"/>
                <a:cs typeface="Helvetica Neue Light"/>
                <a:sym typeface="Helvetica Neue Light"/>
              </a:rPr>
              <a:t> con las opciones por defecto.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Además vamos a incluir el script: </a:t>
            </a:r>
            <a:r>
              <a:rPr i="1" lang="en-GB" sz="2000">
                <a:solidFill>
                  <a:schemeClr val="dk1"/>
                </a:solidFill>
                <a:highlight>
                  <a:srgbClr val="FFFFFF"/>
                </a:highlight>
                <a:latin typeface="Helvetica Neue Light"/>
                <a:ea typeface="Helvetica Neue Light"/>
                <a:cs typeface="Helvetica Neue Light"/>
                <a:sym typeface="Helvetica Neue Light"/>
              </a:rPr>
              <a:t>"start": "node server.js"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11" name="Google Shape;111;p18"/>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12" name="Google Shape;112;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3" name="Google Shape;113;p18"/>
          <p:cNvPicPr preferRelativeResize="0"/>
          <p:nvPr/>
        </p:nvPicPr>
        <p:blipFill>
          <a:blip r:embed="rId4">
            <a:alphaModFix/>
          </a:blip>
          <a:stretch>
            <a:fillRect/>
          </a:stretch>
        </p:blipFill>
        <p:spPr>
          <a:xfrm>
            <a:off x="7610900" y="167575"/>
            <a:ext cx="1186525" cy="1186525"/>
          </a:xfrm>
          <a:prstGeom prst="rect">
            <a:avLst/>
          </a:prstGeom>
          <a:noFill/>
          <a:ln>
            <a:noFill/>
          </a:ln>
        </p:spPr>
      </p:pic>
      <p:pic>
        <p:nvPicPr>
          <p:cNvPr id="114" name="Google Shape;114;p18"/>
          <p:cNvPicPr preferRelativeResize="0"/>
          <p:nvPr/>
        </p:nvPicPr>
        <p:blipFill>
          <a:blip r:embed="rId5">
            <a:alphaModFix/>
          </a:blip>
          <a:stretch>
            <a:fillRect/>
          </a:stretch>
        </p:blipFill>
        <p:spPr>
          <a:xfrm>
            <a:off x="1165350" y="2384750"/>
            <a:ext cx="6182696" cy="2530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616800" y="1079925"/>
            <a:ext cx="79104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Ahora crearemos un fichero </a:t>
            </a:r>
            <a:r>
              <a:rPr b="1" i="1" lang="en-GB" sz="2000">
                <a:solidFill>
                  <a:schemeClr val="dk1"/>
                </a:solidFill>
                <a:highlight>
                  <a:srgbClr val="FFFFFF"/>
                </a:highlight>
                <a:latin typeface="Helvetica Neue"/>
                <a:ea typeface="Helvetica Neue"/>
                <a:cs typeface="Helvetica Neue"/>
                <a:sym typeface="Helvetica Neue"/>
              </a:rPr>
              <a:t>server.js</a:t>
            </a:r>
            <a:r>
              <a:rPr lang="en-GB" sz="2000">
                <a:solidFill>
                  <a:schemeClr val="dk1"/>
                </a:solidFill>
                <a:highlight>
                  <a:srgbClr val="FFFFFF"/>
                </a:highlight>
                <a:latin typeface="Helvetica Neue Light"/>
                <a:ea typeface="Helvetica Neue Light"/>
                <a:cs typeface="Helvetica Neue Light"/>
                <a:sym typeface="Helvetica Neue Light"/>
              </a:rPr>
              <a:t> que será nuestro servidor web. Necesitaremos instalar las librerías express y socket.io que instalamos vía npm:  </a:t>
            </a:r>
            <a:r>
              <a:rPr b="1" i="1" lang="en-GB" sz="2000">
                <a:solidFill>
                  <a:schemeClr val="dk1"/>
                </a:solidFill>
                <a:highlight>
                  <a:srgbClr val="FFFFFF"/>
                </a:highlight>
                <a:latin typeface="Helvetica Neue"/>
                <a:ea typeface="Helvetica Neue"/>
                <a:cs typeface="Helvetica Neue"/>
                <a:sym typeface="Helvetica Neue"/>
              </a:rPr>
              <a:t>npm install express socket.io</a:t>
            </a:r>
            <a:endParaRPr sz="2000">
              <a:latin typeface="Helvetica Neue Light"/>
              <a:ea typeface="Helvetica Neue Light"/>
              <a:cs typeface="Helvetica Neue Light"/>
              <a:sym typeface="Helvetica Neue Light"/>
            </a:endParaRPr>
          </a:p>
        </p:txBody>
      </p:sp>
      <p:pic>
        <p:nvPicPr>
          <p:cNvPr id="120" name="Google Shape;120;p1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21" name="Google Shape;121;p19"/>
          <p:cNvSpPr txBox="1"/>
          <p:nvPr/>
        </p:nvSpPr>
        <p:spPr>
          <a:xfrm>
            <a:off x="616800" y="2312188"/>
            <a:ext cx="7910400" cy="12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server.js creamos una aplicación como hicimos para el desafío anterior.</a:t>
            </a:r>
            <a:endParaRPr sz="2000">
              <a:latin typeface="Helvetica Neue Light"/>
              <a:ea typeface="Helvetica Neue Light"/>
              <a:cs typeface="Helvetica Neue Light"/>
              <a:sym typeface="Helvetica Neue Light"/>
            </a:endParaRPr>
          </a:p>
        </p:txBody>
      </p:sp>
      <p:sp>
        <p:nvSpPr>
          <p:cNvPr id="122" name="Google Shape;122;p19"/>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23" name="Google Shape;123;p19"/>
          <p:cNvPicPr preferRelativeResize="0"/>
          <p:nvPr/>
        </p:nvPicPr>
        <p:blipFill>
          <a:blip r:embed="rId4">
            <a:alphaModFix/>
          </a:blip>
          <a:stretch>
            <a:fillRect/>
          </a:stretch>
        </p:blipFill>
        <p:spPr>
          <a:xfrm>
            <a:off x="7610900" y="167575"/>
            <a:ext cx="1186525" cy="118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745525" y="3613625"/>
            <a:ext cx="6634800" cy="1305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"Juan"</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"¡Hola! ¿Que tal?"</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"Pedro"</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"¡Muy bien! ¿Y vos?"</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"Ana"</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"¡Genial!"</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p:txBody>
      </p:sp>
      <p:sp>
        <p:nvSpPr>
          <p:cNvPr id="129" name="Google Shape;129;p20"/>
          <p:cNvSpPr txBox="1"/>
          <p:nvPr/>
        </p:nvSpPr>
        <p:spPr>
          <a:xfrm>
            <a:off x="552450" y="1711975"/>
            <a:ext cx="7567800" cy="845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httpS</a:t>
            </a:r>
            <a:r>
              <a:rPr lang="en-GB" sz="1300">
                <a:solidFill>
                  <a:srgbClr val="569CD6"/>
                </a:solidFill>
                <a:highlight>
                  <a:srgbClr val="1E1E1E"/>
                </a:highlight>
                <a:latin typeface="Courier New"/>
                <a:ea typeface="Courier New"/>
                <a:cs typeface="Courier New"/>
                <a:sym typeface="Courier New"/>
              </a:rPr>
              <a:t>erver</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listen</a:t>
            </a:r>
            <a:r>
              <a:rPr lang="en-GB" sz="1300">
                <a:solidFill>
                  <a:srgbClr val="D4D4D4"/>
                </a:solidFill>
                <a:highlight>
                  <a:srgbClr val="1E1E1E"/>
                </a:highlight>
                <a:latin typeface="Courier New"/>
                <a:ea typeface="Courier New"/>
                <a:cs typeface="Courier New"/>
                <a:sym typeface="Courier New"/>
              </a:rPr>
              <a:t>(</a:t>
            </a:r>
            <a:r>
              <a:rPr lang="en-GB" sz="1300">
                <a:solidFill>
                  <a:srgbClr val="B5CEA8"/>
                </a:solidFill>
                <a:highlight>
                  <a:srgbClr val="1E1E1E"/>
                </a:highlight>
                <a:latin typeface="Courier New"/>
                <a:ea typeface="Courier New"/>
                <a:cs typeface="Courier New"/>
                <a:sym typeface="Courier New"/>
              </a:rPr>
              <a:t>8080</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function</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'Servidor corriendo en http://localhost:8080'</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130" name="Google Shape;130;p20"/>
          <p:cNvSpPr txBox="1"/>
          <p:nvPr/>
        </p:nvSpPr>
        <p:spPr>
          <a:xfrm>
            <a:off x="616800" y="1079925"/>
            <a:ext cx="7910400" cy="56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Pondremos el servidor a escuchar en localhost con el puerto 8080</a:t>
            </a:r>
            <a:endParaRPr sz="2000">
              <a:latin typeface="Helvetica Neue Light"/>
              <a:ea typeface="Helvetica Neue Light"/>
              <a:cs typeface="Helvetica Neue Light"/>
              <a:sym typeface="Helvetica Neue Light"/>
            </a:endParaRPr>
          </a:p>
        </p:txBody>
      </p:sp>
      <p:pic>
        <p:nvPicPr>
          <p:cNvPr id="131" name="Google Shape;131;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32" name="Google Shape;132;p20"/>
          <p:cNvSpPr txBox="1"/>
          <p:nvPr/>
        </p:nvSpPr>
        <p:spPr>
          <a:xfrm>
            <a:off x="616800" y="2702545"/>
            <a:ext cx="7910400" cy="7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probar nuestro chat vamos a tener un array de mensajes de prueba que enviaremos cuando se conecte un cliente web.</a:t>
            </a:r>
            <a:endParaRPr sz="2000">
              <a:latin typeface="Helvetica Neue Light"/>
              <a:ea typeface="Helvetica Neue Light"/>
              <a:cs typeface="Helvetica Neue Light"/>
              <a:sym typeface="Helvetica Neue Light"/>
            </a:endParaRPr>
          </a:p>
        </p:txBody>
      </p:sp>
      <p:sp>
        <p:nvSpPr>
          <p:cNvPr id="133" name="Google Shape;133;p20"/>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34" name="Google Shape;134;p20"/>
          <p:cNvPicPr preferRelativeResize="0"/>
          <p:nvPr/>
        </p:nvPicPr>
        <p:blipFill>
          <a:blip r:embed="rId4">
            <a:alphaModFix/>
          </a:blip>
          <a:stretch>
            <a:fillRect/>
          </a:stretch>
        </p:blipFill>
        <p:spPr>
          <a:xfrm>
            <a:off x="7610900" y="167575"/>
            <a:ext cx="1186525" cy="118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616800" y="1079925"/>
            <a:ext cx="7910400" cy="33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Ahora necesitamos que el servidor de websocket, el cual tenemos en la variable io, esté atento a que se realice una conexión.</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Eso lo logramos con </a:t>
            </a:r>
            <a:r>
              <a:rPr b="1" i="1" lang="en-GB" sz="2000">
                <a:solidFill>
                  <a:schemeClr val="dk1"/>
                </a:solidFill>
                <a:highlight>
                  <a:srgbClr val="FFFFFF"/>
                </a:highlight>
                <a:latin typeface="Helvetica Neue"/>
                <a:ea typeface="Helvetica Neue"/>
                <a:cs typeface="Helvetica Neue"/>
                <a:sym typeface="Helvetica Neue"/>
              </a:rPr>
              <a:t>io.on()</a:t>
            </a:r>
            <a:r>
              <a:rPr lang="en-GB" sz="2000">
                <a:solidFill>
                  <a:schemeClr val="dk1"/>
                </a:solidFill>
                <a:highlight>
                  <a:srgbClr val="FFFFFF"/>
                </a:highlight>
                <a:latin typeface="Helvetica Neue Light"/>
                <a:ea typeface="Helvetica Neue Light"/>
                <a:cs typeface="Helvetica Neue Light"/>
                <a:sym typeface="Helvetica Neue Light"/>
              </a:rPr>
              <a:t> y pasándole el mensaje </a:t>
            </a:r>
            <a:r>
              <a:rPr i="1" lang="en-GB" sz="2000">
                <a:solidFill>
                  <a:schemeClr val="dk1"/>
                </a:solidFill>
                <a:highlight>
                  <a:srgbClr val="FFFFFF"/>
                </a:highlight>
                <a:latin typeface="Helvetica Neue Light"/>
                <a:ea typeface="Helvetica Neue Light"/>
                <a:cs typeface="Helvetica Neue Light"/>
                <a:sym typeface="Helvetica Neue Light"/>
              </a:rPr>
              <a:t>connection</a:t>
            </a:r>
            <a:r>
              <a:rPr lang="en-GB" sz="2000">
                <a:solidFill>
                  <a:schemeClr val="dk1"/>
                </a:solidFill>
                <a:highlight>
                  <a:srgbClr val="FFFFFF"/>
                </a:highlight>
                <a:latin typeface="Helvetica Neue Light"/>
                <a:ea typeface="Helvetica Neue Light"/>
                <a:cs typeface="Helvetica Neue Light"/>
                <a:sym typeface="Helvetica Neue Light"/>
              </a:rPr>
              <a:t>. Dentro de éste método enviaremos el array de objetos mensaje con el evento </a:t>
            </a:r>
            <a:r>
              <a:rPr i="1" lang="en-GB" sz="2000">
                <a:solidFill>
                  <a:schemeClr val="dk1"/>
                </a:solidFill>
                <a:highlight>
                  <a:srgbClr val="FFFFFF"/>
                </a:highlight>
                <a:latin typeface="Helvetica Neue Light"/>
                <a:ea typeface="Helvetica Neue Light"/>
                <a:cs typeface="Helvetica Neue Light"/>
                <a:sym typeface="Helvetica Neue Light"/>
              </a:rPr>
              <a:t>‘messages’</a:t>
            </a:r>
            <a:endParaRPr i="1" sz="2000">
              <a:latin typeface="Helvetica Neue Light"/>
              <a:ea typeface="Helvetica Neue Light"/>
              <a:cs typeface="Helvetica Neue Light"/>
              <a:sym typeface="Helvetica Neue Light"/>
            </a:endParaRPr>
          </a:p>
        </p:txBody>
      </p:sp>
      <p:sp>
        <p:nvSpPr>
          <p:cNvPr id="140" name="Google Shape;140;p21"/>
          <p:cNvSpPr txBox="1"/>
          <p:nvPr/>
        </p:nvSpPr>
        <p:spPr>
          <a:xfrm>
            <a:off x="737950" y="2034150"/>
            <a:ext cx="6991800" cy="107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'connection'</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function</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'Un cliente se ha conectado'</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pic>
        <p:nvPicPr>
          <p:cNvPr id="141" name="Google Shape;141;p2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42" name="Google Shape;142;p21"/>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43" name="Google Shape;143;p21"/>
          <p:cNvPicPr preferRelativeResize="0"/>
          <p:nvPr/>
        </p:nvPicPr>
        <p:blipFill>
          <a:blip r:embed="rId4">
            <a:alphaModFix/>
          </a:blip>
          <a:stretch>
            <a:fillRect/>
          </a:stretch>
        </p:blipFill>
        <p:spPr>
          <a:xfrm>
            <a:off x="7610900" y="167575"/>
            <a:ext cx="1186525" cy="118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