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Anton"/>
      <p:regular r:id="rId38"/>
    </p:embeddedFont>
    <p:embeddedFont>
      <p:font typeface="Lato"/>
      <p:regular r:id="rId39"/>
      <p:bold r:id="rId40"/>
      <p:italic r:id="rId41"/>
      <p:boldItalic r:id="rId42"/>
    </p:embeddedFont>
    <p:embeddedFont>
      <p:font typeface="Lato Light"/>
      <p:regular r:id="rId43"/>
      <p:bold r:id="rId44"/>
      <p:italic r:id="rId45"/>
      <p:boldItalic r:id="rId46"/>
    </p:embeddedFont>
    <p:embeddedFont>
      <p:font typeface="Helvetica Neue"/>
      <p:regular r:id="rId47"/>
      <p:bold r:id="rId48"/>
      <p:italic r:id="rId49"/>
      <p:boldItalic r:id="rId50"/>
    </p:embeddedFont>
    <p:embeddedFont>
      <p:font typeface="Helvetica Neue Light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44" Type="http://schemas.openxmlformats.org/officeDocument/2006/relationships/font" Target="fonts/LatoLight-bold.fntdata"/><Relationship Id="rId43" Type="http://schemas.openxmlformats.org/officeDocument/2006/relationships/font" Target="fonts/LatoLight-regular.fntdata"/><Relationship Id="rId46" Type="http://schemas.openxmlformats.org/officeDocument/2006/relationships/font" Target="fonts/LatoLight-boldItalic.fntdata"/><Relationship Id="rId45" Type="http://schemas.openxmlformats.org/officeDocument/2006/relationships/font" Target="fonts/Lato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HelveticaNeue-bold.fntdata"/><Relationship Id="rId47" Type="http://schemas.openxmlformats.org/officeDocument/2006/relationships/font" Target="fonts/HelveticaNeue-regular.fntdata"/><Relationship Id="rId49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font" Target="fonts/Lato-regular.fntdata"/><Relationship Id="rId38" Type="http://schemas.openxmlformats.org/officeDocument/2006/relationships/font" Target="fonts/Anton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HelveticaNeueLight-regular.fntdata"/><Relationship Id="rId50" Type="http://schemas.openxmlformats.org/officeDocument/2006/relationships/font" Target="fonts/HelveticaNeue-boldItalic.fntdata"/><Relationship Id="rId53" Type="http://schemas.openxmlformats.org/officeDocument/2006/relationships/font" Target="fonts/HelveticaNeueLight-italic.fntdata"/><Relationship Id="rId52" Type="http://schemas.openxmlformats.org/officeDocument/2006/relationships/font" Target="fonts/HelveticaNeueLigh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font" Target="fonts/HelveticaNeueLigh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Continúa en la siguiente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2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2.png"/><Relationship Id="rId6" Type="http://schemas.openxmlformats.org/officeDocument/2006/relationships/image" Target="../media/image1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nodejs.org/es/" TargetMode="External"/><Relationship Id="rId4" Type="http://schemas.openxmlformats.org/officeDocument/2006/relationships/hyperlink" Target="https://code.visualstudio.com/" TargetMode="External"/><Relationship Id="rId5" Type="http://schemas.openxmlformats.org/officeDocument/2006/relationships/hyperlink" Target="https://git-scm.com/" TargetMode="External"/><Relationship Id="rId6" Type="http://schemas.openxmlformats.org/officeDocument/2006/relationships/hyperlink" Target="https://cmder.net/" TargetMode="External"/><Relationship Id="rId7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658600" y="1968100"/>
            <a:ext cx="38268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Administradores de Paquetes - NPM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022750" y="1163150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</a:t>
            </a: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b="0" i="0" lang="en-GB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Programación Backend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/>
        </p:nvSpPr>
        <p:spPr>
          <a:xfrm>
            <a:off x="1296000" y="2077200"/>
            <a:ext cx="6552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Módulos nativos en Node.js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/>
        </p:nvSpPr>
        <p:spPr>
          <a:xfrm>
            <a:off x="622500" y="952525"/>
            <a:ext cx="7899000" cy="3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 módulo es un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conjunto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funciones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objetos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JavaScript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las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aplicaciones pueden usar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Node.js posee varios módulos incorporados (nativos) compilados en binario. Estos módulos básicos están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definidos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el código fuente de Node en la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carpeta lib/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módulos básicos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tienen la preferencia de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cargarse primero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su identificador es pasado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desde require()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000" u="none" cap="none" strike="noStrike">
              <a:solidFill>
                <a:schemeClr val="dk1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ejemplo,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require('fs')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siempre devolverá lo construido en el módulo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fs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(FileSystem), incluso si hay un fichero con ese nombre.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/>
        </p:nvSpPr>
        <p:spPr>
          <a:xfrm>
            <a:off x="1038150" y="436475"/>
            <a:ext cx="70677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Administradores de Paquetes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 (Package Managers)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2175" y="1904075"/>
            <a:ext cx="3439650" cy="22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/>
        </p:nvSpPr>
        <p:spPr>
          <a:xfrm>
            <a:off x="435900" y="1180500"/>
            <a:ext cx="8209200" cy="3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Package Managers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(o Administradores de paquetes) sirven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no tener que descargar, instalar y mantener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las dependencias de un proyecto a mano. 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Estas aplicaciones facilitan la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descarga e instalación de las librerías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utiliza el proyecto.</a:t>
            </a:r>
            <a:endParaRPr b="0" i="0" sz="2000" u="none" cap="none" strike="noStrike">
              <a:solidFill>
                <a:schemeClr val="dk1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requiere que conozcamos el nombre exacto de la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librería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(y versión deseada si es necesario) y contar con conexión a Internet. 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Mediante un comando se descargará de un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repositorio centralizado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versión correspondiente de la dependencia especificada y se agregará al proyecto.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1464125" y="317650"/>
            <a:ext cx="56661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Concepto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NPM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/>
        </p:nvSpPr>
        <p:spPr>
          <a:xfrm>
            <a:off x="435900" y="1104300"/>
            <a:ext cx="70227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NodeJS cuenta con su propio Administrador de Paquetes: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NPM </a:t>
            </a:r>
            <a:r>
              <a:rPr b="0" i="1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(NodeJS Package Manager)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508500" y="317650"/>
            <a:ext cx="6621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¿Que es NPM?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5813" y="2054700"/>
            <a:ext cx="4942874" cy="27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/>
        </p:nvSpPr>
        <p:spPr>
          <a:xfrm>
            <a:off x="629525" y="470050"/>
            <a:ext cx="65007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Instalando dependencias con NPM 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852150" y="2156600"/>
            <a:ext cx="7581600" cy="26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dependencias pueden instalarse en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forma global o local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instalamos una dependencia en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forma global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todos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nuestros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programas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desarrollados en NodeJS contarán con esa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librería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y con la versión que haya sido instalada.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cambio, si instalamos en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forma local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podremos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elegir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exactamente qué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librería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con qué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versión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contará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cada proyecto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desarrollemos.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1000" y="1235650"/>
            <a:ext cx="4610199" cy="85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4418" y="1213393"/>
            <a:ext cx="899025" cy="8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1181763" y="55125"/>
            <a:ext cx="6877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¡A tener en cuenta!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544125" y="1044225"/>
            <a:ext cx="7629600" cy="3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instalación local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dependencias es la opción es la más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recomendable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para poder tener múltiples proyectos usando distintas versiones de una misma librería sin generar problemas de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compatibilidad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actualizar a una nueva versión que no sea retrocompatible con las anteriores.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 embargo, muchas veces es útil instalar en forma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global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n-GB" sz="18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librerías utilitarias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(por ejemplo librerías de testing) que son usadas para facilitar las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tareas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programación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revisión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durante la etapa de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desarrollo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pero que no son necesarias para el uso de la aplicación.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99" name="Google Shape;19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/>
        </p:nvSpPr>
        <p:spPr>
          <a:xfrm>
            <a:off x="862650" y="853613"/>
            <a:ext cx="74187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Advertencia</a:t>
            </a: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Es posible que al instalar dependencias en forma global se nos solicite tener permisos de administrador, ya que estaremos editando archivos de configuración y agregando contenidos en carpetas del sistema.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5" name="Google Shape;20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7438" y="2557413"/>
            <a:ext cx="3309119" cy="17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El archivo ”package.json” 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2" name="Google Shape;21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979775" y="11347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Comprender qué es Node.js y su uso en un entorno Backend.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Comprender la función que cumple npm en Node.js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Conocer el proceso de instalación de dependencias.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GB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/>
        </p:nvSpPr>
        <p:spPr>
          <a:xfrm>
            <a:off x="447800" y="317975"/>
            <a:ext cx="41433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n-GB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Package.json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8" name="Google Shape;21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350" y="1011550"/>
            <a:ext cx="4598776" cy="342929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2"/>
          <p:cNvSpPr txBox="1"/>
          <p:nvPr/>
        </p:nvSpPr>
        <p:spPr>
          <a:xfrm>
            <a:off x="5046575" y="923150"/>
            <a:ext cx="3663300" cy="3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un archivo de configuración en formato </a:t>
            </a:r>
            <a:r>
              <a:rPr b="1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JSON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es parte de un proyecto Node.js.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crearlo mediante la instrucción: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npm init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especificar en este archivo la lista de dependencias, que son las librerías que usa el proyecto para funcionar o para realizar distintos tipos de testing.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6" name="Google Shape;226;p33"/>
          <p:cNvSpPr txBox="1"/>
          <p:nvPr/>
        </p:nvSpPr>
        <p:spPr>
          <a:xfrm>
            <a:off x="0" y="62075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Manejo automatizado de dependencias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326975" y="943350"/>
            <a:ext cx="8653200" cy="39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Siempre que hayamos especificado nuestras dependencias en el archivo de configuración (package.json) podremos actualizar y mantener de forma fácil y segura las dependencias del proyecto con el comando </a:t>
            </a:r>
            <a:r>
              <a:rPr b="1" i="1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npm install</a:t>
            </a:r>
            <a:endParaRPr b="1" i="1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Además podemos hacer que npm agregue como dependencia al package.json un módulo que estamos instalando. Si lo queremos como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dependencia del proyecto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al comando </a:t>
            </a:r>
            <a:r>
              <a:rPr b="0" i="1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‘install’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le agregamos el nombre del módulo: </a:t>
            </a:r>
            <a:r>
              <a:rPr b="1" i="1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npm install &lt;algún-módulo&gt;</a:t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sólo es una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dependencia del entorno de desarrollo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le agregamos </a:t>
            </a:r>
            <a:r>
              <a:rPr b="0" i="1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--save-dev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ó </a:t>
            </a:r>
            <a:r>
              <a:rPr b="0" i="1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-D</a:t>
            </a:r>
            <a:r>
              <a:rPr b="0" i="0" lang="en-GB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: </a:t>
            </a:r>
            <a:r>
              <a:rPr b="1" i="1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npm install --save-dev &lt;algún-módulo-dev&gt;</a:t>
            </a:r>
            <a:r>
              <a:rPr b="1" i="0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ó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npm install -D &lt;algún-módulo-dev&gt;</a:t>
            </a:r>
            <a:r>
              <a:rPr b="1" i="0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8" name="Google Shape;22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Versionado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4" name="Google Shape;23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/>
        </p:nvSpPr>
        <p:spPr>
          <a:xfrm>
            <a:off x="458250" y="1905350"/>
            <a:ext cx="8380200" cy="29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Major Release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primer número corresponde a actualizaciones grandes/significativas que incluyen muchas nuevas características, o que cambian de manera significativa el funcionamiento de las existentes.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Minor Release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segundo número corresponde a actualizaciones pequeñas que agregan pocas cosas nuevas o actualizan algún detalle del funcionamiento de la librería.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Patches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El tercer número corresponde a arreglos o parches que corrigen defectos en las funcionalidades de la librería.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0" name="Google Shape;240;p35"/>
          <p:cNvSpPr txBox="1"/>
          <p:nvPr/>
        </p:nvSpPr>
        <p:spPr>
          <a:xfrm>
            <a:off x="482150" y="169300"/>
            <a:ext cx="82275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Versionado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1" name="Google Shape;24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 txBox="1"/>
          <p:nvPr/>
        </p:nvSpPr>
        <p:spPr>
          <a:xfrm>
            <a:off x="610675" y="934900"/>
            <a:ext cx="63318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librerías de NPM siguen un estándar de versionado de tres números, separados entre sí por un punto: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3" name="Google Shape;24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5150" y="865875"/>
            <a:ext cx="2073401" cy="8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/>
        </p:nvSpPr>
        <p:spPr>
          <a:xfrm>
            <a:off x="458250" y="424450"/>
            <a:ext cx="82275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Manejo Avanzado del Versionado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9" name="Google Shape;24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6"/>
          <p:cNvSpPr txBox="1"/>
          <p:nvPr/>
        </p:nvSpPr>
        <p:spPr>
          <a:xfrm>
            <a:off x="334500" y="1973838"/>
            <a:ext cx="84750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Cada una de las versiones de las dependencias está precedida por un símbolo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~ ^ *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 que indica la forma en la que deseamos que se actualice ese módulo cada vez que ejecutemos npm install</a:t>
            </a:r>
            <a:endParaRPr b="0" i="0" sz="2000" u="none" cap="none" strike="noStrike">
              <a:solidFill>
                <a:srgbClr val="000000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/>
        </p:nvSpPr>
        <p:spPr>
          <a:xfrm>
            <a:off x="614850" y="1525113"/>
            <a:ext cx="7914300" cy="25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escribimos en nuestro package.json: ~0.13.0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➢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salga la versión 0.13.1 se actualizará en nuestro proyecto, ya que es un Patch.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➢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salga la versión 0.14.0 no se actualizará, ya que es una Minor Release.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➢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salga la versión 1.1.0 no se actualizará, ya que es una Major Release.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6" name="Google Shape;256;p37"/>
          <p:cNvSpPr txBox="1"/>
          <p:nvPr/>
        </p:nvSpPr>
        <p:spPr>
          <a:xfrm>
            <a:off x="482150" y="169300"/>
            <a:ext cx="82275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~ (solo patches)</a:t>
            </a:r>
            <a:endParaRPr b="0" i="0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7" name="Google Shape;25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/>
        </p:nvSpPr>
        <p:spPr>
          <a:xfrm>
            <a:off x="552900" y="1201150"/>
            <a:ext cx="8038200" cy="30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escribimos en nuestro package.json: ^0.13.0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➢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salga la versión 0.13.1 se actualizará en nuestro proyecto, ya que es un Patch.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➢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salga la versión 0.14.0 se actualizará, ya que es una Minor Release.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➢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salga la versión 1.1.0 no se actualizará, ya que es una Major Release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3" name="Google Shape;263;p38"/>
          <p:cNvSpPr txBox="1"/>
          <p:nvPr/>
        </p:nvSpPr>
        <p:spPr>
          <a:xfrm>
            <a:off x="482150" y="169300"/>
            <a:ext cx="82275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^ (patches y actualizaciones menores)</a:t>
            </a:r>
            <a:endParaRPr b="0" i="0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4" name="Google Shape;26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/>
        </p:nvSpPr>
        <p:spPr>
          <a:xfrm>
            <a:off x="552900" y="1201150"/>
            <a:ext cx="8038200" cy="30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escribimos en nuestro package.json: *0.13.0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➢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Cuando salga la versión 0.13.1 se actualizará en nuestro proyecto, ya que es un Patch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➢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salga la versión 0.14.0 se actualizará, ya que es una Minor Release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➢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salga la versión 1.1.0 se actualizará, ya que es una Major Release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0" name="Google Shape;270;p39"/>
          <p:cNvSpPr txBox="1"/>
          <p:nvPr/>
        </p:nvSpPr>
        <p:spPr>
          <a:xfrm>
            <a:off x="482150" y="169300"/>
            <a:ext cx="82275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* (todas las actualizaciones)</a:t>
            </a:r>
            <a:endParaRPr b="0" i="0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1" name="Google Shape;27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Calculadora de edad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Vamos a practicar lo aprendido hasta ahora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GB" sz="18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</a:t>
            </a:r>
            <a:r>
              <a:rPr b="0" i="1" lang="en-GB" sz="18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o: 5/10 mi</a:t>
            </a:r>
            <a:r>
              <a:rPr b="0" i="1" lang="en-GB" sz="18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nutos</a:t>
            </a:r>
            <a:endParaRPr b="0" i="0" sz="2000" u="none" cap="none" strike="noStrike">
              <a:solidFill>
                <a:srgbClr val="000000"/>
              </a:solidFill>
              <a:highlight>
                <a:schemeClr val="accent6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7" name="Google Shape;27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1"/>
          <p:cNvSpPr txBox="1"/>
          <p:nvPr/>
        </p:nvSpPr>
        <p:spPr>
          <a:xfrm>
            <a:off x="442500" y="602475"/>
            <a:ext cx="8259000" cy="42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un proyecto en node.js que permita calcular </a:t>
            </a:r>
            <a:r>
              <a:rPr b="1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cuántos años y días totales transcurrieron desde la fecha de tu nacimiento</a:t>
            </a: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Para ello utilizar la dependencia </a:t>
            </a:r>
            <a:r>
              <a:rPr b="1" i="1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moment</a:t>
            </a: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instalándola en forma local desde </a:t>
            </a:r>
            <a:r>
              <a:rPr b="0" i="1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npm</a:t>
            </a: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Imprimir los resultados por consola. Hacer las modificaciones necesarias para que sólo se actualicen los </a:t>
            </a:r>
            <a:r>
              <a:rPr b="1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patches</a:t>
            </a: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la librería recién instalada.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Un ejemplo de salida:</a:t>
            </a:r>
            <a:endParaRPr b="1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Hoy es 11/01/2021</a:t>
            </a:r>
            <a:endParaRPr b="0" i="1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Nací el 29/11/1968</a:t>
            </a:r>
            <a:endParaRPr b="0" i="1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Desde mi nacimiento han pasado 52 años.</a:t>
            </a:r>
            <a:endParaRPr b="0" i="1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Desde mi nacimiento han pasado 19036 días.</a:t>
            </a:r>
            <a:endParaRPr b="0" i="1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Ayuda:</a:t>
            </a:r>
            <a:endParaRPr b="1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Utilizar los métodos diff y format de la librería </a:t>
            </a:r>
            <a:r>
              <a:rPr b="0" i="1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moment.</a:t>
            </a:r>
            <a:endParaRPr b="0" i="1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5" name="Google Shape;285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3609625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761125" y="1758000"/>
            <a:ext cx="18549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Administradores de Paquetes - </a:t>
            </a: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NPM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377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highlight>
                  <a:schemeClr val="lt1"/>
                </a:highlight>
              </a:rPr>
              <a:t>Manejo de Archivos en Javascript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15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2" name="Google Shape;8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144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Servidores Web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7" name="Google Shape;87;p15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15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5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5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1" name="Google Shape;9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1398000" y="2320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291" name="Google Shape;29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/>
        </p:nvSpPr>
        <p:spPr>
          <a:xfrm>
            <a:off x="1956450" y="10244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n-GB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7" name="Google Shape;297;p43"/>
          <p:cNvSpPr txBox="1"/>
          <p:nvPr/>
        </p:nvSpPr>
        <p:spPr>
          <a:xfrm>
            <a:off x="1586100" y="2013575"/>
            <a:ext cx="5971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-Node.js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-NPM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-Package.json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-Nodemon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303" name="Google Shape;30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9" name="Google Shape;30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1852500" y="609725"/>
            <a:ext cx="5439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Qué es Node.js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5613" y="1543425"/>
            <a:ext cx="4972776" cy="234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/>
        </p:nvSpPr>
        <p:spPr>
          <a:xfrm>
            <a:off x="852150" y="1566327"/>
            <a:ext cx="7439700" cy="3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Node.js es un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entorno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tiempo de ejecución de JavaScript.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Node.js fue creado por los desarrolladores originales de JavaScript e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incluye todo lo que se necesita para </a:t>
            </a:r>
            <a:r>
              <a:rPr b="1" i="0" lang="en-GB" sz="20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ejecutar un programa escrito en JavaScript por fuera del navegador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000" u="none" cap="none" strike="noStrike">
              <a:solidFill>
                <a:schemeClr val="dk1"/>
              </a:solidFill>
              <a:highlight>
                <a:srgbClr val="00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basa en el motor de tiempo de ejecución JavaScript V8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el mismo que usa Chrome para convertir el Javascript en código máquina.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Node.js está escrito en C++ y dispone de módulos nativos.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981375" y="548150"/>
            <a:ext cx="26634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7358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99812" y="181011"/>
            <a:ext cx="2144376" cy="1312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38100">
              <a:srgbClr val="000000"/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/>
        </p:nvSpPr>
        <p:spPr>
          <a:xfrm>
            <a:off x="1296000" y="603600"/>
            <a:ext cx="6552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Escribir nuestro primer programa en Node.js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199" y="2126100"/>
            <a:ext cx="6178526" cy="245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99551" y="1592701"/>
            <a:ext cx="2185741" cy="14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/>
        </p:nvSpPr>
        <p:spPr>
          <a:xfrm>
            <a:off x="460500" y="989150"/>
            <a:ext cx="8293800" cy="3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➢"/>
            </a:pPr>
            <a:r>
              <a:rPr b="1" i="0" lang="en-GB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Node.js </a:t>
            </a:r>
            <a:r>
              <a:rPr b="1" i="0" lang="en-GB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16.x.x</a:t>
            </a:r>
            <a:r>
              <a:rPr b="0" i="0" lang="en-GB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n-GB" sz="20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https://nodejs.org/es/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➢"/>
            </a:pPr>
            <a:r>
              <a:rPr b="1" i="0" lang="en-GB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 Studio code</a:t>
            </a:r>
            <a:r>
              <a:rPr b="0" i="0" lang="en-GB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n-GB" sz="2000" u="sng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https://code.visualstudio.com/</a:t>
            </a:r>
            <a:endParaRPr b="1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➢"/>
            </a:pPr>
            <a:r>
              <a:rPr b="1" i="0" lang="en-GB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b="0" i="0" lang="en-GB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n-GB" sz="2000" u="sng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</a:t>
            </a: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➢"/>
            </a:pP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consola (elegir una según corresponda):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○"/>
            </a:pPr>
            <a:r>
              <a:rPr b="1" i="0" lang="en-GB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PowerShell</a:t>
            </a: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(Windows 10, ya viene instalada)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○"/>
            </a:pPr>
            <a:r>
              <a:rPr b="1" i="0" lang="en-GB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Cmder mini</a:t>
            </a: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</a:t>
            </a:r>
            <a:r>
              <a:rPr b="0" i="0" lang="en-GB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Windows &lt; 10</a:t>
            </a: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r>
              <a:rPr b="0" i="0" lang="en-GB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n-GB" sz="2000" u="sng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https://cmder.net/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○"/>
            </a:pPr>
            <a:r>
              <a:rPr b="1" i="0" lang="en-GB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Bash</a:t>
            </a: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(se descarga junto con </a:t>
            </a:r>
            <a:r>
              <a:rPr b="1" i="0" lang="en-GB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b="0" i="0" lang="en-GB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1912950" y="320700"/>
            <a:ext cx="5318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Requerimientos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360000" y="187325"/>
            <a:ext cx="354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00FFFF"/>
                </a:highlight>
              </a:rPr>
              <a:t>Mostrar ejemplo en vivo</a:t>
            </a:r>
            <a:endParaRPr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/>
        </p:nvSpPr>
        <p:spPr>
          <a:xfrm>
            <a:off x="809300" y="418050"/>
            <a:ext cx="68628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600">
                <a:latin typeface="Anton"/>
                <a:ea typeface="Anton"/>
                <a:cs typeface="Anton"/>
                <a:sym typeface="Anton"/>
              </a:rPr>
              <a:t>DESAFIO </a:t>
            </a:r>
            <a:r>
              <a:rPr lang="en-GB" sz="2600">
                <a:latin typeface="Anton"/>
                <a:ea typeface="Anton"/>
                <a:cs typeface="Anton"/>
                <a:sym typeface="Anton"/>
              </a:rPr>
              <a:t>GENÉRICO</a:t>
            </a:r>
            <a:r>
              <a:rPr lang="en-GB" sz="2600">
                <a:latin typeface="Anton"/>
                <a:ea typeface="Anton"/>
                <a:cs typeface="Anton"/>
                <a:sym typeface="Anton"/>
              </a:rPr>
              <a:t> – </a:t>
            </a:r>
            <a:r>
              <a:rPr b="0" i="0" lang="en-GB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ARRAY DE OBJETOS</a:t>
            </a:r>
            <a:endParaRPr b="0" i="0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809300" y="1039925"/>
            <a:ext cx="8259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Desarrollar un proyecto en node.js que declare un array de objetos de este tipo:</a:t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974600" y="1783325"/>
            <a:ext cx="6205200" cy="22359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productos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b="0" i="0" sz="13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b="0" i="0" lang="en-GB" sz="13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b="0" i="0" lang="en-GB" sz="13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'Escuadra'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precio:</a:t>
            </a:r>
            <a:r>
              <a:rPr b="0" i="0" lang="en-GB" sz="13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323.45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0" i="0" sz="13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b="0" i="0" lang="en-GB" sz="13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b="0" i="0" lang="en-GB" sz="13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'Calculadora'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precio:</a:t>
            </a:r>
            <a:r>
              <a:rPr b="0" i="0" lang="en-GB" sz="13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234.56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0" i="0" sz="13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b="0" i="0" lang="en-GB" sz="13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b="0" i="0" lang="en-GB" sz="13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'Globo Terráqueo'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precio:</a:t>
            </a:r>
            <a:r>
              <a:rPr b="0" i="0" lang="en-GB" sz="13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45.67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0" i="0" sz="13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b="0" i="0" lang="en-GB" sz="13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b="0" i="0" lang="en-GB" sz="13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'Paleta Pintura'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precio:</a:t>
            </a:r>
            <a:r>
              <a:rPr b="0" i="0" lang="en-GB" sz="13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456.78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0" i="0" sz="13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b="0" i="0" lang="en-GB" sz="13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b="0" i="0" lang="en-GB" sz="13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'Reloj'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precio:</a:t>
            </a:r>
            <a:r>
              <a:rPr b="0" i="0" lang="en-GB" sz="13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67.89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0" i="0" sz="13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b="0" i="0" lang="en-GB" sz="13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nombre:</a:t>
            </a:r>
            <a:r>
              <a:rPr b="0" i="0" lang="en-GB" sz="1300" u="none" cap="none" strike="noStrike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'Agenda'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3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precio:</a:t>
            </a:r>
            <a:r>
              <a:rPr b="0" i="0" lang="en-GB" sz="13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78.90</a:t>
            </a: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3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442500" y="314175"/>
            <a:ext cx="6227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600">
                <a:latin typeface="Anton"/>
                <a:ea typeface="Anton"/>
                <a:cs typeface="Anton"/>
                <a:sym typeface="Anton"/>
              </a:rPr>
              <a:t>DESAFIO </a:t>
            </a:r>
            <a:r>
              <a:rPr lang="en-GB" sz="2600">
                <a:latin typeface="Anton"/>
                <a:ea typeface="Anton"/>
                <a:cs typeface="Anton"/>
                <a:sym typeface="Anton"/>
              </a:rPr>
              <a:t>GENÉRICO</a:t>
            </a:r>
            <a:r>
              <a:rPr lang="en-GB" sz="2600">
                <a:latin typeface="Anton"/>
                <a:ea typeface="Anton"/>
                <a:cs typeface="Anton"/>
                <a:sym typeface="Anton"/>
              </a:rPr>
              <a:t> </a:t>
            </a:r>
            <a:r>
              <a:rPr b="0" i="0" lang="en-GB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- ARRAY DE OBJETOS</a:t>
            </a:r>
            <a:endParaRPr b="0" i="0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442500" y="911650"/>
            <a:ext cx="82590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obtenga la siguiente información de dicho array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A) Los nombres de los productos en un string separados por comas. (reduce + foreach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+ for)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B) El precio total (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reduce + for + foreach)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C) El precio promedio 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(reduce + for + foreach)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D) El producto con menor precio (for (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aux</a:t>
            </a: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))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E) El producto con mayor precio 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(for (aux))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F) Con los datos de los puntos 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</a:t>
            </a: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al 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</a:t>
            </a: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crear un objeto y representarlo por consola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Const resultado = {a: 100, b: res2, c:  res3….}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(Math.trunc)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Aclaración</a:t>
            </a: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todos los valores monetarios serán expresados con 2 decimales</a:t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GB" sz="16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</a:t>
            </a:r>
            <a:r>
              <a:rPr i="1" lang="en-GB" sz="16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5</a:t>
            </a:r>
            <a:r>
              <a:rPr b="0" i="1" lang="en-GB" sz="16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minutos</a:t>
            </a:r>
            <a:endParaRPr b="0" i="1" sz="1600" u="none" cap="none" strike="noStrike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