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Anton"/>
      <p:regular r:id="rId41"/>
    </p:embeddedFont>
    <p:embeddedFont>
      <p:font typeface="Lato"/>
      <p:regular r:id="rId42"/>
      <p:bold r:id="rId43"/>
      <p:italic r:id="rId44"/>
      <p:boldItalic r:id="rId45"/>
    </p:embeddedFont>
    <p:embeddedFont>
      <p:font typeface="Lato Light"/>
      <p:regular r:id="rId46"/>
      <p:bold r:id="rId47"/>
      <p:italic r:id="rId48"/>
      <p:boldItalic r:id="rId49"/>
    </p:embeddedFont>
    <p:embeddedFont>
      <p:font typeface="Helvetica Neue"/>
      <p:regular r:id="rId50"/>
      <p:bold r:id="rId51"/>
      <p:italic r:id="rId52"/>
      <p:boldItalic r:id="rId53"/>
    </p:embeddedFont>
    <p:embeddedFont>
      <p:font typeface="Helvetica Neue Light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A37874-40F1-4F5B-BEA1-4CAB572E37AE}">
  <a:tblStyle styleId="{DCA37874-40F1-4F5B-BEA1-4CAB572E37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Lato-regular.fntdata"/><Relationship Id="rId41" Type="http://schemas.openxmlformats.org/officeDocument/2006/relationships/font" Target="fonts/Anton-regular.fntdata"/><Relationship Id="rId44" Type="http://schemas.openxmlformats.org/officeDocument/2006/relationships/font" Target="fonts/Lato-italic.fntdata"/><Relationship Id="rId43" Type="http://schemas.openxmlformats.org/officeDocument/2006/relationships/font" Target="fonts/Lato-bold.fntdata"/><Relationship Id="rId46" Type="http://schemas.openxmlformats.org/officeDocument/2006/relationships/font" Target="fonts/LatoLight-regular.fntdata"/><Relationship Id="rId45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Light-italic.fntdata"/><Relationship Id="rId47" Type="http://schemas.openxmlformats.org/officeDocument/2006/relationships/font" Target="fonts/LatoLight-bold.fntdata"/><Relationship Id="rId49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HelveticaNeue-bold.fntdata"/><Relationship Id="rId50" Type="http://schemas.openxmlformats.org/officeDocument/2006/relationships/font" Target="fonts/HelveticaNeue-regular.fntdata"/><Relationship Id="rId53" Type="http://schemas.openxmlformats.org/officeDocument/2006/relationships/font" Target="fonts/HelveticaNeue-boldItalic.fntdata"/><Relationship Id="rId52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55" Type="http://schemas.openxmlformats.org/officeDocument/2006/relationships/font" Target="fonts/HelveticaNeueLight-bold.fntdata"/><Relationship Id="rId10" Type="http://schemas.openxmlformats.org/officeDocument/2006/relationships/slide" Target="slides/slide5.xml"/><Relationship Id="rId54" Type="http://schemas.openxmlformats.org/officeDocument/2006/relationships/font" Target="fonts/HelveticaNeueLight-regular.fntdata"/><Relationship Id="rId13" Type="http://schemas.openxmlformats.org/officeDocument/2006/relationships/slide" Target="slides/slide8.xml"/><Relationship Id="rId57" Type="http://schemas.openxmlformats.org/officeDocument/2006/relationships/font" Target="fonts/HelveticaNeueLight-boldItalic.fntdata"/><Relationship Id="rId12" Type="http://schemas.openxmlformats.org/officeDocument/2006/relationships/slide" Target="slides/slide7.xml"/><Relationship Id="rId56" Type="http://schemas.openxmlformats.org/officeDocument/2006/relationships/font" Target="fonts/HelveticaNeueLigh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Espacio para compartir pantalla y mostrar la consola del navegador. </a:t>
            </a:r>
            <a:r>
              <a:rPr b="1" lang="en-GB">
                <a:solidFill>
                  <a:schemeClr val="dk1"/>
                </a:solidFill>
              </a:rPr>
              <a:t>IMPORTANTE! Lo van a necesitar para el desafío entregable.</a:t>
            </a:r>
            <a:endParaRPr b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Espacio para compartir pantalla y cargar el servidor del desafío anterior a glitch.com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f9bc478b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f9bc478b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f9bc478b5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f9bc478b5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jp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glitch.com" TargetMode="External"/><Relationship Id="rId4" Type="http://schemas.openxmlformats.org/officeDocument/2006/relationships/hyperlink" Target="https://glitch.com/edit/#!/hello-express" TargetMode="External"/><Relationship Id="rId5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17.png"/><Relationship Id="rId6" Type="http://schemas.openxmlformats.org/officeDocument/2006/relationships/image" Target="../media/image13.png"/><Relationship Id="rId7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22.png"/><Relationship Id="rId5" Type="http://schemas.openxmlformats.org/officeDocument/2006/relationships/hyperlink" Target="https://glitch.com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33.png"/><Relationship Id="rId5" Type="http://schemas.openxmlformats.org/officeDocument/2006/relationships/hyperlink" Target="https://glitch.com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26.png"/><Relationship Id="rId5" Type="http://schemas.openxmlformats.org/officeDocument/2006/relationships/hyperlink" Target="https://glitc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hyperlink" Target="https://glitc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32.png"/><Relationship Id="rId5" Type="http://schemas.openxmlformats.org/officeDocument/2006/relationships/hyperlink" Target="https://glitch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hyperlink" Target="https://glitch.com/" TargetMode="External"/><Relationship Id="rId5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31.png"/><Relationship Id="rId5" Type="http://schemas.openxmlformats.org/officeDocument/2006/relationships/hyperlink" Target="https://glitch.com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5.jpg"/><Relationship Id="rId5" Type="http://schemas.openxmlformats.org/officeDocument/2006/relationships/image" Target="../media/image10.jpg"/><Relationship Id="rId6" Type="http://schemas.openxmlformats.org/officeDocument/2006/relationships/image" Target="../media/image3.jpg"/><Relationship Id="rId7" Type="http://schemas.openxmlformats.org/officeDocument/2006/relationships/image" Target="../media/image18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localhost:3000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658600" y="1968100"/>
            <a:ext cx="38268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Servidores Web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022750" y="1163150"/>
            <a:ext cx="467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</a:t>
            </a:r>
            <a:r>
              <a:rPr b="1" lang="en-GB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r>
              <a:rPr b="1" i="0" lang="en-GB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b="0" i="0" lang="en-GB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Programación Backend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Servidor en Node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222850" y="2592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GB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MENSAJE SEGÚN LA HORA</a:t>
            </a:r>
            <a:endParaRPr b="0" i="0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416325" y="1247400"/>
            <a:ext cx="82590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Desarrollar un servidor en node.js que escuche peticiones en el puerto 8080 y responda un mensaje de acuerdo a la hora actual: 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la hora actual se encuentra entre las 6 y las 12 hs será 'Buenos días!'.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Entre las 13 y las 19 hs será 'Buenas tardes!'. 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20 a 5 hs será 'Buenas noches!'.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mostrará por consola cuando el servidor esté listo para operar y en qué puerto lo está haciendo.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GB" sz="16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5/10 minutos</a:t>
            </a:r>
            <a:endParaRPr b="0" i="1" sz="1600" u="none" cap="none" strike="noStrike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1300250" y="1577225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Implementación de un servidor http en Express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1181763" y="55125"/>
            <a:ext cx="6877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Introducción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496400" y="1151550"/>
            <a:ext cx="8157000" cy="3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NodeJS cuenta con módulos nativos para manejar el envío y recepción de peticiones de tipo http/s, sin embargo, usaremos para nuestra aplicación un módulo externo llamado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express</a:t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Algunas de sus principales características son:</a:t>
            </a:r>
            <a:endParaRPr b="0" i="1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★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muy popular y fácil de usar.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★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Nos facilitará la tarea de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crear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los distintos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puntos de entrada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nuestro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servidor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★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permite personalizar la manera en que se maneja cada petición en forma más simple y rápida.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/>
        </p:nvSpPr>
        <p:spPr>
          <a:xfrm>
            <a:off x="472300" y="1485937"/>
            <a:ext cx="8104800" cy="3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Express es un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framework web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minimalista, con posibilidad de ser utilizado tanto para aplicaciones/páginas web como para aplicaciones de servicios. Como todo módulo, lo primero que debemos realizar es agregarlo como dependencia en nuestro proyecto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Instalación desde la consola: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GB" sz="20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npm install express</a:t>
            </a:r>
            <a:endParaRPr b="1" i="1" sz="2000" u="none" cap="none" strike="noStrike">
              <a:solidFill>
                <a:schemeClr val="dk1"/>
              </a:solidFill>
              <a:highlight>
                <a:srgbClr val="00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1" name="Google Shape;181;p26"/>
          <p:cNvPicPr preferRelativeResize="0"/>
          <p:nvPr/>
        </p:nvPicPr>
        <p:blipFill rotWithShape="1">
          <a:blip r:embed="rId3">
            <a:alphaModFix/>
          </a:blip>
          <a:srcRect b="26365" l="0" r="0" t="21385"/>
          <a:stretch/>
        </p:blipFill>
        <p:spPr>
          <a:xfrm>
            <a:off x="4131325" y="3155925"/>
            <a:ext cx="4623124" cy="100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/>
          <p:nvPr/>
        </p:nvSpPr>
        <p:spPr>
          <a:xfrm>
            <a:off x="2480950" y="454225"/>
            <a:ext cx="44421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Express.js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3" name="Google Shape;18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6025" y="291400"/>
            <a:ext cx="2444450" cy="109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/>
        </p:nvSpPr>
        <p:spPr>
          <a:xfrm>
            <a:off x="686825" y="296650"/>
            <a:ext cx="75480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n-GB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Uso del módulo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1" name="Google Shape;19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/>
        </p:nvSpPr>
        <p:spPr>
          <a:xfrm>
            <a:off x="712500" y="819550"/>
            <a:ext cx="7623000" cy="19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poder usar el módulo, lo primero que debemos hacer es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importarlo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al comienzo de nuestro archivo. El objeto obtenido luego del import es una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función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Al ejecutarla, nos devolverá la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aplicación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servidor que configuraremos posteriormente con los detalles de nuestra aplicación. 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Ejemplo de inicialización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864900" y="3251625"/>
            <a:ext cx="4729800" cy="1042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5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GB" sz="15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5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b="0" i="0" lang="en-GB" sz="15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GB" sz="15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b="0" i="0" lang="en-GB" sz="15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5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'express'</a:t>
            </a:r>
            <a:r>
              <a:rPr b="0" i="0" lang="en-GB" sz="15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5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GB" sz="15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5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en-GB" sz="15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GB" sz="15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b="0" i="0" lang="en-GB" sz="15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/>
        </p:nvSpPr>
        <p:spPr>
          <a:xfrm>
            <a:off x="686825" y="296650"/>
            <a:ext cx="76488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n-GB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Conexión del servidor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9" name="Google Shape;19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8"/>
          <p:cNvSpPr txBox="1"/>
          <p:nvPr/>
        </p:nvSpPr>
        <p:spPr>
          <a:xfrm>
            <a:off x="712500" y="2365850"/>
            <a:ext cx="7623000" cy="24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Ejemplo de conexión</a:t>
            </a:r>
            <a:endParaRPr b="1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el puerto elegido es el cero (0), express elegirá un puerto al azar entre los disponibles del sistema operativo en ese momento.</a:t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712500" y="795575"/>
            <a:ext cx="7841100" cy="15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Debemos indicar en qué puerto de nuestra computadora queremos que nuestra aplicación comience a escuchar peticiones. Este puerto será de uso exclusivo de nuestro servidor, y no podrá ser compartido con otras aplicaciones.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812900" y="2759295"/>
            <a:ext cx="7342800" cy="1273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GB" sz="11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8080</a:t>
            </a:r>
            <a:endParaRPr b="0" i="0" sz="1100" u="none" cap="none" strike="noStrike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() 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GB" sz="11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1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`Servidor http escuchando en el puerto 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0" i="0" lang="en-GB" sz="11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GB" sz="11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/>
        </p:nvSpPr>
        <p:spPr>
          <a:xfrm>
            <a:off x="686825" y="296650"/>
            <a:ext cx="76488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n-GB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Manejo de errores de conexión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8" name="Google Shape;20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 txBox="1"/>
          <p:nvPr/>
        </p:nvSpPr>
        <p:spPr>
          <a:xfrm>
            <a:off x="760500" y="1979450"/>
            <a:ext cx="7623000" cy="27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Ejemplo de conexión (con evento de error)</a:t>
            </a:r>
            <a:endParaRPr b="1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b="1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argumento</a:t>
            </a:r>
            <a:r>
              <a:rPr b="0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error </a:t>
            </a:r>
            <a:r>
              <a:rPr b="0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del callback configurado para el </a:t>
            </a:r>
            <a:r>
              <a:rPr b="1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evento error</a:t>
            </a:r>
            <a:r>
              <a:rPr b="0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nos da la descripción del error ocurrido.</a:t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712500" y="795575"/>
            <a:ext cx="78411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indicar una situación de error en la puesta en marcha del servidor, podemos configurar el evento ‘error’ a través del método ‘on’ sobre la salida de ‘listen’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886800" y="2421650"/>
            <a:ext cx="7342800" cy="1503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GB" sz="11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8080</a:t>
            </a:r>
            <a:endParaRPr b="0" i="0" sz="1100" u="none" cap="none" strike="noStrike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() 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GB" sz="11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1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`Servidor http escuchando en el puerto 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0" i="0" lang="en-GB" sz="11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GB" sz="11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1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"error"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1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1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1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`Error en servidor 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i="0" lang="en-GB" sz="11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GB" sz="11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/>
        </p:nvSpPr>
        <p:spPr>
          <a:xfrm>
            <a:off x="686825" y="296650"/>
            <a:ext cx="73272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n-GB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Configuración petición Get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7" name="Google Shape;21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0"/>
          <p:cNvSpPr txBox="1"/>
          <p:nvPr/>
        </p:nvSpPr>
        <p:spPr>
          <a:xfrm>
            <a:off x="610575" y="871775"/>
            <a:ext cx="7520400" cy="41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queremos obtener algún tipo de información del servidor utilizamos peticiones de tipo </a:t>
            </a:r>
            <a:r>
              <a:rPr b="1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GET</a:t>
            </a:r>
            <a:r>
              <a:rPr b="0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Este tipo de peticiones son las más comunes. Entonces, configuraremos en nuestro servidor un manejador para estas peticiones. Como respuesta, devolveremos el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resultado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deseado en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forma de objeto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Ejemplo de manejador de peticiones GET a la ruta raiz del servidor</a:t>
            </a:r>
            <a:endParaRPr b="1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9" name="Google Shape;219;p30"/>
          <p:cNvSpPr txBox="1"/>
          <p:nvPr/>
        </p:nvSpPr>
        <p:spPr>
          <a:xfrm>
            <a:off x="665100" y="3473350"/>
            <a:ext cx="7342800" cy="985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en-GB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4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i="0" lang="en-GB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4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b="0" i="0" lang="en-GB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b="0" i="0" lang="en-GB" sz="14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b="0" i="0" lang="en-GB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4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0" i="0" lang="en-GB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i="0" lang="en-GB" sz="14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-GB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4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GB" sz="14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0" i="0" lang="en-GB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4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b="0" i="0" lang="en-GB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0" i="0" lang="en-GB" sz="14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mensaje: </a:t>
            </a:r>
            <a:r>
              <a:rPr b="0" i="0" lang="en-GB" sz="14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'hola mundo'</a:t>
            </a:r>
            <a:r>
              <a:rPr b="0" i="0" lang="en-GB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})</a:t>
            </a:r>
            <a:endParaRPr b="0" i="0" sz="14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618475" y="4619300"/>
            <a:ext cx="734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req = request (petición) / res = response (respuesta)</a:t>
            </a:r>
            <a:endParaRPr b="0" i="1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-7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1"/>
          <p:cNvSpPr txBox="1"/>
          <p:nvPr/>
        </p:nvSpPr>
        <p:spPr>
          <a:xfrm>
            <a:off x="809552" y="18702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Nuestro primer Despliegue en un servidor en la nube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979775" y="1134750"/>
            <a:ext cx="46248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Creación de un servidor web (😍)</a:t>
            </a:r>
            <a: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usando el módulo HTTP.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Creación de un servidor web usando el módulo Express.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el despliegue</a:t>
            </a:r>
            <a: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nuestra aplicación backend en la nube.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GB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3" name="Google Shape;233;p32"/>
          <p:cNvSpPr txBox="1"/>
          <p:nvPr/>
        </p:nvSpPr>
        <p:spPr>
          <a:xfrm>
            <a:off x="0" y="62075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Despliegue en la nube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4" name="Google Shape;234;p32"/>
          <p:cNvSpPr txBox="1"/>
          <p:nvPr/>
        </p:nvSpPr>
        <p:spPr>
          <a:xfrm>
            <a:off x="326975" y="943350"/>
            <a:ext cx="8653200" cy="39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Tomaremos el servidor del desafío anterior y lo desplegaremos en la nube.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Utilizaremos el servicio gratuito provisto por </a:t>
            </a:r>
            <a:r>
              <a:rPr b="0" i="0" lang="en-GB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Glitch.com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Nos basaremos en un proyecto base provisto por el sitio, que contiene algunas carpetas y archivos para arrancar un proyecto ExpressJS desde cero. Podemos acceder a este proyecto en la siguiente URL: </a:t>
            </a:r>
            <a:r>
              <a:rPr b="0" i="0" lang="en-GB" sz="1800" u="sng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https://glitch.com/edit/#!/hello-express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❏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necesario crear una cuenta (gratuita) para que nuestros proyectos persistan por más de 5 días desplegados. Utilizaremos esta funcionalidad en próximos desafíos durante el curso.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5" name="Google Shape;235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0300" y="1056825"/>
            <a:ext cx="3889270" cy="390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3"/>
          <p:cNvSpPr txBox="1"/>
          <p:nvPr/>
        </p:nvSpPr>
        <p:spPr>
          <a:xfrm>
            <a:off x="430750" y="148875"/>
            <a:ext cx="80448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Despliegue del servidor en glitch.com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3" name="Google Shape;243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0750" y="2402150"/>
            <a:ext cx="4422474" cy="259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61375" y="1334325"/>
            <a:ext cx="2179250" cy="6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0750" y="1056825"/>
            <a:ext cx="1920957" cy="118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377" y="152400"/>
            <a:ext cx="8521245" cy="435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4"/>
          <p:cNvSpPr txBox="1"/>
          <p:nvPr/>
        </p:nvSpPr>
        <p:spPr>
          <a:xfrm>
            <a:off x="265025" y="4583700"/>
            <a:ext cx="23082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https://glitch.com/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132" y="152400"/>
            <a:ext cx="8573735" cy="4354827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5"/>
          <p:cNvSpPr txBox="1"/>
          <p:nvPr/>
        </p:nvSpPr>
        <p:spPr>
          <a:xfrm>
            <a:off x="265025" y="4583700"/>
            <a:ext cx="23082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https://glitch.com/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627" y="152400"/>
            <a:ext cx="8500746" cy="435482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6"/>
          <p:cNvSpPr txBox="1"/>
          <p:nvPr/>
        </p:nvSpPr>
        <p:spPr>
          <a:xfrm>
            <a:off x="265025" y="4583700"/>
            <a:ext cx="23082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https://glitch.com/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7539" y="152400"/>
            <a:ext cx="8268921" cy="435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7"/>
          <p:cNvSpPr txBox="1"/>
          <p:nvPr/>
        </p:nvSpPr>
        <p:spPr>
          <a:xfrm>
            <a:off x="265025" y="4583700"/>
            <a:ext cx="23082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https://glitch.com/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088" y="152400"/>
            <a:ext cx="8447824" cy="4354824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8"/>
          <p:cNvSpPr txBox="1"/>
          <p:nvPr/>
        </p:nvSpPr>
        <p:spPr>
          <a:xfrm>
            <a:off x="265025" y="4583700"/>
            <a:ext cx="23082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https://glitch.com/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9"/>
          <p:cNvSpPr txBox="1"/>
          <p:nvPr/>
        </p:nvSpPr>
        <p:spPr>
          <a:xfrm>
            <a:off x="265025" y="4583700"/>
            <a:ext cx="23082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https://glitch.com/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87" name="Google Shape;287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228" y="152400"/>
            <a:ext cx="8205544" cy="427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858" y="152400"/>
            <a:ext cx="8748285" cy="4354824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0"/>
          <p:cNvSpPr txBox="1"/>
          <p:nvPr/>
        </p:nvSpPr>
        <p:spPr>
          <a:xfrm>
            <a:off x="265025" y="4583700"/>
            <a:ext cx="23082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https://glitch.com/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 txBox="1"/>
          <p:nvPr/>
        </p:nvSpPr>
        <p:spPr>
          <a:xfrm>
            <a:off x="1443000" y="2520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SERVIDOR CON EXPRESS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0" name="Google Shape;30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1"/>
          <p:cNvSpPr/>
          <p:nvPr/>
        </p:nvSpPr>
        <p:spPr>
          <a:xfrm>
            <a:off x="482397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3609625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761125" y="1758000"/>
            <a:ext cx="18549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Servidores Web</a:t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377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Administradores de Paquetes - NPM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cxnSp>
        <p:nvCxnSpPr>
          <p:cNvPr id="78" name="Google Shape;78;p15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15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" name="Google Shape;80;p15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15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2" name="Google Shape;8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6144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Express </a:t>
            </a: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1" i="0" lang="en-GB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vanzado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7" name="Google Shape;87;p15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15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15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15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1" name="Google Shape;9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1398000" y="2320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" name="Google Shape;307;p42"/>
          <p:cNvGraphicFramePr/>
          <p:nvPr/>
        </p:nvGraphicFramePr>
        <p:xfrm>
          <a:off x="153263" y="19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{DCA37874-40F1-4F5B-BEA1-4CAB572E37AE}</a:tableStyleId>
              </a:tblPr>
              <a:tblGrid>
                <a:gridCol w="2945825"/>
                <a:gridCol w="3822275"/>
                <a:gridCol w="2069375"/>
              </a:tblGrid>
              <a:tr h="720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Servidor con express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09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link a un repositorio en Github y url de proyecto subido a glitch</a:t>
                      </a:r>
                      <a:b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</a:b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Observación: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 incluir la carpeta </a:t>
                      </a:r>
                      <a:r>
                        <a:rPr i="1"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node_modules</a:t>
                      </a:r>
                      <a:endParaRPr i="1"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70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en-GB" sz="200">
                          <a:solidFill>
                            <a:srgbClr val="4D5156"/>
                          </a:solidFill>
                        </a:rPr>
                      </a:br>
                      <a:r>
                        <a:rPr b="1" lang="en-GB" sz="1700"/>
                        <a:t>&gt;&gt;</a:t>
                      </a:r>
                      <a:r>
                        <a:rPr b="1" lang="en-GB" sz="17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sz="1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endParaRPr sz="17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AutoNum type="arabicParenR"/>
                      </a:pPr>
                      <a:r>
                        <a:rPr lang="en-GB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Realizar un proyecto de servidor basado en node.js que utilice el módulo express e implemente los siguientes endpoints en el puerto 8080:</a:t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65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AutoNum type="alphaLcParenR"/>
                      </a:pPr>
                      <a:r>
                        <a:rPr lang="en-GB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Ruta get '/productos' que devuelva un array con todos los productos disponibles en el servidor</a:t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65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AutoNum type="alphaLcParenR"/>
                      </a:pPr>
                      <a:r>
                        <a:rPr lang="en-GB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Ruta get '/productoRandom' que devuelva un producto elegido al azar entre todos los productos disponibles</a:t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AutoNum type="arabicParenR"/>
                      </a:pPr>
                      <a:r>
                        <a:rPr lang="en-GB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Incluir un archivo de texto 'productos.txt' y utilizar la clase Contenedor del desafío anterior para acceder a los datos persistidos del servidor.</a:t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Antes de iniciar el servidor, colocar en el archivo 'productos.txt' tres productos como en el ejemplo del desafío anterior.</a:t>
                      </a:r>
                      <a:endParaRPr sz="19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308" name="Google Shape;30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10304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5" name="Google Shape;315;p43"/>
          <p:cNvGraphicFramePr/>
          <p:nvPr/>
        </p:nvGraphicFramePr>
        <p:xfrm>
          <a:off x="153263" y="11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{DCA37874-40F1-4F5B-BEA1-4CAB572E37AE}</a:tableStyleId>
              </a:tblPr>
              <a:tblGrid>
                <a:gridCol w="2945825"/>
                <a:gridCol w="3822275"/>
                <a:gridCol w="2069375"/>
              </a:tblGrid>
              <a:tr h="5733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Servidor con express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6318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link a un repositorio en Github y url de proyecto subido a glitch</a:t>
                      </a:r>
                      <a:b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</a:b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Observación: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 incluir la carpeta </a:t>
                      </a:r>
                      <a:r>
                        <a:rPr i="1"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node_modules</a:t>
                      </a:r>
                      <a:endParaRPr b="1"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6542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316" name="Google Shape;316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0387" y="6546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3"/>
          <p:cNvSpPr txBox="1"/>
          <p:nvPr/>
        </p:nvSpPr>
        <p:spPr>
          <a:xfrm>
            <a:off x="269675" y="1523675"/>
            <a:ext cx="8484900" cy="32769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"Escuadra"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123.45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"thumbnail"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"https://cdn3.iconfinder.com/data/icons/education-209/64/ruler-triangle-stationary-school-256.png"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7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"Calculadora"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234.56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"thumbnail"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"https://cdn3.iconfinder.com/data/icons/education-209/64/calculator-math-tool-school-256.png"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7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"Globo Terráqueo"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345.67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"thumbnail"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"https://cdn3.iconfinder.com/data/icons/education-209/64/globe-earth-geograhy-planet-school-256.png"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7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323" name="Google Shape;32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5"/>
          <p:cNvSpPr txBox="1"/>
          <p:nvPr/>
        </p:nvSpPr>
        <p:spPr>
          <a:xfrm>
            <a:off x="1956450" y="10244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n-GB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29" name="Google Shape;329;p45"/>
          <p:cNvSpPr txBox="1"/>
          <p:nvPr/>
        </p:nvSpPr>
        <p:spPr>
          <a:xfrm>
            <a:off x="1586100" y="2013575"/>
            <a:ext cx="59718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-Servidores con módulo HTTP y Express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-Despliegue en Glitch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335" name="Google Shape;33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41" name="Google Shape;34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2291725" y="275425"/>
            <a:ext cx="6177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Nuestro primer servidor HTTP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575" y="1762775"/>
            <a:ext cx="6177081" cy="322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5300" y="1612675"/>
            <a:ext cx="2091225" cy="15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83325" y="1134625"/>
            <a:ext cx="2985400" cy="22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8575" y="378250"/>
            <a:ext cx="2310300" cy="14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/>
        </p:nvSpPr>
        <p:spPr>
          <a:xfrm>
            <a:off x="249300" y="1654225"/>
            <a:ext cx="8645400" cy="30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Vamos a instalar la dependencia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nodemon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forma global usando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npm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Nodemon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nos ayuda en el desarrollo relanzando la ejecución de Node.js en el caso de que algún archivo de nuestro proyecto cambie.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Instalamos la librería desde una terminal ejecutando: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npm i -g nodemon</a:t>
            </a:r>
            <a:endParaRPr b="0" i="0" sz="1800" u="none" cap="none" strike="noStrike">
              <a:solidFill>
                <a:schemeClr val="dk1"/>
              </a:solidFill>
              <a:highlight>
                <a:srgbClr val="0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2606400" y="531225"/>
            <a:ext cx="45894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Instalar Nodemon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8500" y="110312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19875" y="238874"/>
            <a:ext cx="1186525" cy="1350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1464125" y="470050"/>
            <a:ext cx="56661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Módulo HTTP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620175" y="1388050"/>
            <a:ext cx="7899000" cy="3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HTTP es un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módulo nativo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Node.js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Trabaja con el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protocolo HTTP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que es el que se utiliza en Internet para transferir datos en la Web.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Nos va a servir para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crear un servidor HTTP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acepte solicitudes desde un cliente web.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poder utilizarlo en nuestro código, tenemos que requerirlo mediante la instrucción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require('http')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guardarlo en una variable para su posterior uso.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/>
        </p:nvSpPr>
        <p:spPr>
          <a:xfrm>
            <a:off x="2186338" y="470050"/>
            <a:ext cx="5343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Servidor HTTP paso a paso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152400" y="2347075"/>
            <a:ext cx="8839200" cy="22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partir de este momento tenemos una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variable http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(que en realidad es un objeto) sobre la que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podemos invocar métodos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estaban en el módulo requerido. 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ejemplo, una de las tareas implementadas en el módulo HTTP es la de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crear un servidor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que se hace con el módulo "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createServer()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". 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Este método recibirá un callback que se ejecutará cada vez que el servidor reciba una petición.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591" y="383300"/>
            <a:ext cx="1947800" cy="8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843700" y="1626800"/>
            <a:ext cx="5343900" cy="48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GB" sz="195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GB" sz="19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950" u="none" cap="none" strike="noStrike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b="0" i="0" lang="en-GB" sz="19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GB" sz="195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b="0" i="0" lang="en-GB" sz="19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95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'http'</a:t>
            </a:r>
            <a:r>
              <a:rPr b="0" i="0" lang="en-GB" sz="19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/>
        </p:nvSpPr>
        <p:spPr>
          <a:xfrm>
            <a:off x="66700" y="3656000"/>
            <a:ext cx="88392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muy pocas líneas de código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generamos un servidor web que está escuchando en un puerto dado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Ahora podemos guardar ese archivo con extensión .js, por ejemplo “servidor.js”.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2186338" y="470050"/>
            <a:ext cx="5343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Servidor HTTP paso a paso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591" y="383300"/>
            <a:ext cx="1947800" cy="8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345550" y="1391438"/>
            <a:ext cx="8281500" cy="2192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100" u="none" cap="none" strike="noStrike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1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'http'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GB" sz="1100" u="none" cap="none" strike="noStrike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createServer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0" i="0" lang="en-GB" sz="11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peticion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1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respuesta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GB" sz="11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respuesta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1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'Hola mundo'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connectedServer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(8</a:t>
            </a:r>
            <a:r>
              <a:rPr b="0" i="0" lang="en-GB" sz="11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080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() 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GB" sz="11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1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`Servidor Http escuchando en el puerto 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connectedServer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0" i="0" lang="en-GB" sz="11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GB" sz="11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206700" y="76200"/>
            <a:ext cx="87306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Ahora: ¡Poner en ejecución el archivo con Node.JS para iniciar el servidor!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131125" y="1316100"/>
            <a:ext cx="8928000" cy="3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Vamos desde la línea de comandos a la carpeta donde guardamos el archivo </a:t>
            </a:r>
            <a:r>
              <a:rPr b="0" i="1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servidor.js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ejecutamos el comando "node" seguido del nombre del archivo que pretendemos ejecutar: </a:t>
            </a:r>
            <a:r>
              <a:rPr b="1" i="1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 servidor.js</a:t>
            </a:r>
            <a:endParaRPr b="1" i="1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AutoNum type="arabicPeriod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la consola de comandos aparecerá el mensaje que informa que nuestro servidor está escuchando en el puerto 8080.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AutoNum type="arabicPeriod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modo de comprobar si realmente el servidor está escuchando a solicitudes de clientes en dicho puerto es acceder con un navegador a la dirección: </a:t>
            </a:r>
            <a:r>
              <a:rPr b="0" i="0" lang="en-GB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 http://localhost:8080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AutoNum type="arabicPeriod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la vista del navegador se mostrará el mensaje </a:t>
            </a:r>
            <a:r>
              <a:rPr b="0" i="1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"Hola mundo!”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devuelto por el servidor.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