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Anton"/>
      <p:regular r:id="rId54"/>
    </p:embeddedFont>
    <p:embeddedFont>
      <p:font typeface="Lato"/>
      <p:regular r:id="rId55"/>
      <p:bold r:id="rId56"/>
      <p:italic r:id="rId57"/>
      <p:boldItalic r:id="rId58"/>
    </p:embeddedFont>
    <p:embeddedFont>
      <p:font typeface="Lato Light"/>
      <p:regular r:id="rId59"/>
      <p:bold r:id="rId60"/>
      <p:italic r:id="rId61"/>
      <p:boldItalic r:id="rId62"/>
    </p:embeddedFont>
    <p:embeddedFont>
      <p:font typeface="Helvetica Neue"/>
      <p:regular r:id="rId63"/>
      <p:bold r:id="rId64"/>
      <p:italic r:id="rId65"/>
      <p:boldItalic r:id="rId66"/>
    </p:embeddedFont>
    <p:embeddedFont>
      <p:font typeface="Helvetica Neue Ligh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HelveticaNeueLight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LatoLight-boldItalic.fntdata"/><Relationship Id="rId61" Type="http://schemas.openxmlformats.org/officeDocument/2006/relationships/font" Target="fonts/LatoLight-italic.fntdata"/><Relationship Id="rId20" Type="http://schemas.openxmlformats.org/officeDocument/2006/relationships/slide" Target="slides/slide16.xml"/><Relationship Id="rId64" Type="http://schemas.openxmlformats.org/officeDocument/2006/relationships/font" Target="fonts/HelveticaNeue-bold.fntdata"/><Relationship Id="rId63" Type="http://schemas.openxmlformats.org/officeDocument/2006/relationships/font" Target="fonts/HelveticaNeue-regular.fntdata"/><Relationship Id="rId22" Type="http://schemas.openxmlformats.org/officeDocument/2006/relationships/slide" Target="slides/slide18.xml"/><Relationship Id="rId66" Type="http://schemas.openxmlformats.org/officeDocument/2006/relationships/font" Target="fonts/HelveticaNeue-boldItalic.fntdata"/><Relationship Id="rId21" Type="http://schemas.openxmlformats.org/officeDocument/2006/relationships/slide" Target="slides/slide17.xml"/><Relationship Id="rId65" Type="http://schemas.openxmlformats.org/officeDocument/2006/relationships/font" Target="fonts/HelveticaNeue-italic.fntdata"/><Relationship Id="rId24" Type="http://schemas.openxmlformats.org/officeDocument/2006/relationships/slide" Target="slides/slide20.xml"/><Relationship Id="rId68" Type="http://schemas.openxmlformats.org/officeDocument/2006/relationships/font" Target="fonts/HelveticaNeueLight-bold.fntdata"/><Relationship Id="rId23" Type="http://schemas.openxmlformats.org/officeDocument/2006/relationships/slide" Target="slides/slide19.xml"/><Relationship Id="rId67" Type="http://schemas.openxmlformats.org/officeDocument/2006/relationships/font" Target="fonts/HelveticaNeueLight-regular.fntdata"/><Relationship Id="rId60" Type="http://schemas.openxmlformats.org/officeDocument/2006/relationships/font" Target="fonts/LatoLight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HelveticaNeueLigh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Lato-regular.fntdata"/><Relationship Id="rId10" Type="http://schemas.openxmlformats.org/officeDocument/2006/relationships/slide" Target="slides/slide6.xml"/><Relationship Id="rId54" Type="http://schemas.openxmlformats.org/officeDocument/2006/relationships/font" Target="fonts/Anton-regular.fntdata"/><Relationship Id="rId13" Type="http://schemas.openxmlformats.org/officeDocument/2006/relationships/slide" Target="slides/slide9.xml"/><Relationship Id="rId57" Type="http://schemas.openxmlformats.org/officeDocument/2006/relationships/font" Target="fonts/Lato-italic.fntdata"/><Relationship Id="rId12" Type="http://schemas.openxmlformats.org/officeDocument/2006/relationships/slide" Target="slides/slide8.xml"/><Relationship Id="rId56" Type="http://schemas.openxmlformats.org/officeDocument/2006/relationships/font" Target="fonts/Lato-bold.fntdata"/><Relationship Id="rId15" Type="http://schemas.openxmlformats.org/officeDocument/2006/relationships/slide" Target="slides/slide11.xml"/><Relationship Id="rId59" Type="http://schemas.openxmlformats.org/officeDocument/2006/relationships/font" Target="fonts/LatoLight-regular.fntdata"/><Relationship Id="rId14" Type="http://schemas.openxmlformats.org/officeDocument/2006/relationships/slide" Target="slides/slide10.xml"/><Relationship Id="rId58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9c09881f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9c09881f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9c09881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9c09881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9c09881f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9c09881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9c09881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9c09881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9c09881f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9c09881f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9c09881f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9c09881f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9c09881f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9c09881f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9c09881f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9c09881f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9c09881f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9c09881f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9c09881f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9c09881f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9c09881f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9c09881f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9c09881f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9c09881f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9c09881f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9c09881f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9c09881f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9c09881f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9c09881f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9c09881f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9c09881f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9c09881f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ff77da9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ff77da9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9c09881f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9c09881f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9c09881f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9c09881f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9c09881f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9c09881f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9c09881f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9c09881f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9c09881f9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f9c09881f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9c09881f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9c09881f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9c09881f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9c09881f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9c09881f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9c09881f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9c09881f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9c09881f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9c09881f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9c09881f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9c09881f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9c09881f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9c09881f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9c09881f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9c09881f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9c09881f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c0988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c0988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9c09881f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9c09881f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9c09881f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9c09881f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9c09881f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9c09881f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9c09881f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9c09881f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9c09881f9_0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f9c09881f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9c09881f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9c09881f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4aee553e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4aee553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4aee553e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4aee553e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4aee553e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4aee553e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4aee553e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4aee553e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09881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9c09881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9c09881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9c09881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c09881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c09881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9c09881f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9c09881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c09881f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c09881f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42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ervicio/api/usuarios" TargetMode="External"/><Relationship Id="rId4" Type="http://schemas.openxmlformats.org/officeDocument/2006/relationships/hyperlink" Target="http://servicio/api/usuarios" TargetMode="External"/><Relationship Id="rId5" Type="http://schemas.openxmlformats.org/officeDocument/2006/relationships/hyperlink" Target="http://servicio/api/usuarios/1" TargetMode="External"/><Relationship Id="rId6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servicio/api/usuarios/1" TargetMode="External"/><Relationship Id="rId4" Type="http://schemas.openxmlformats.org/officeDocument/2006/relationships/hyperlink" Target="http://servicio/api/usuarios?domicilio=CABA" TargetMode="External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Relationship Id="rId4" Type="http://schemas.openxmlformats.org/officeDocument/2006/relationships/image" Target="../media/image37.jpg"/><Relationship Id="rId5" Type="http://schemas.openxmlformats.org/officeDocument/2006/relationships/image" Target="../media/image4.png"/><Relationship Id="rId6" Type="http://schemas.openxmlformats.org/officeDocument/2006/relationships/image" Target="../media/image36.png"/><Relationship Id="rId7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postman.com/downloads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4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thunderclient.io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png"/><Relationship Id="rId4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Relationship Id="rId4" Type="http://schemas.openxmlformats.org/officeDocument/2006/relationships/image" Target="../media/image4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41400" y="1727025"/>
            <a:ext cx="6061200" cy="1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Express Avanzado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7.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92800" y="132350"/>
            <a:ext cx="23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*ojo la diapositiva 39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8850" y="1143800"/>
            <a:ext cx="4186011" cy="3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1922425" y="317650"/>
            <a:ext cx="5536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HTTP: Códigos de estado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186300" y="1141300"/>
            <a:ext cx="8771400" cy="26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mensaje de respuesta de HTTP tiene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estado numérico de tres cifras que indica el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petición</a:t>
            </a:r>
            <a:endParaRPr sz="20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(Informativo):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fue recibida, y continúa su procesamiento.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2xx</a:t>
            </a:r>
            <a:r>
              <a:rPr i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(Éxito): 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fue recibida con éxito, comprendida y procesada. </a:t>
            </a:r>
            <a:endParaRPr sz="20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(Redirección):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Más acciones son requeridas para completar la petición.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4xx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i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Error del cliente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tiene algún error, y no puede ser procesada.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5xx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Error del servidor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): El servidor falló al intentar procesar una petición 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aparentemente válida.</a:t>
            </a:r>
            <a:endParaRPr sz="2000"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25" y="317648"/>
            <a:ext cx="1610600" cy="65497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85125" y="0"/>
            <a:ext cx="42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*en la </a:t>
            </a:r>
            <a:r>
              <a:rPr lang="en-GB">
                <a:highlight>
                  <a:srgbClr val="00FFFF"/>
                </a:highlight>
              </a:rPr>
              <a:t>próxima</a:t>
            </a:r>
            <a:r>
              <a:rPr lang="en-GB">
                <a:highlight>
                  <a:srgbClr val="00FFFF"/>
                </a:highlight>
              </a:rPr>
              <a:t> diapo estan los mas comunes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544125" y="55125"/>
            <a:ext cx="7940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Códigos de Estado más comunes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625" y="1044225"/>
            <a:ext cx="6656675" cy="141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125" y="2837388"/>
            <a:ext cx="2763175" cy="15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625" y="2675300"/>
            <a:ext cx="3642350" cy="190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688" y="152400"/>
            <a:ext cx="51186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129475" y="528875"/>
            <a:ext cx="68850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Conceptos de API, REST y API REST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464" y="1585200"/>
            <a:ext cx="6885073" cy="27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68375" y="150675"/>
            <a:ext cx="3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*mostrar mejor en paint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1899450" y="1771825"/>
            <a:ext cx="5345100" cy="26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tipo de API que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dispone de interfaz gráfica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exclusivamente para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comunicación entre sistemas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mediante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protocolo HTTP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3834850" y="393850"/>
            <a:ext cx="3732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API REST?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650" y="167575"/>
            <a:ext cx="3438975" cy="9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328825" y="283725"/>
            <a:ext cx="8425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Formatos XML y</a:t>
            </a:r>
            <a:r>
              <a:rPr i="1" lang="en-GB" sz="4000">
                <a:highlight>
                  <a:srgbClr val="00FFFF"/>
                </a:highlight>
                <a:latin typeface="Anton"/>
                <a:ea typeface="Anton"/>
                <a:cs typeface="Anton"/>
                <a:sym typeface="Anton"/>
              </a:rPr>
              <a:t> JSON</a:t>
            </a:r>
            <a:endParaRPr i="1" sz="4000">
              <a:highlight>
                <a:srgbClr val="00FFFF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996350" y="1501425"/>
            <a:ext cx="3144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XML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50" y="2086341"/>
            <a:ext cx="3144900" cy="2122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625" y="2106925"/>
            <a:ext cx="3144900" cy="208168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4877625" y="1501425"/>
            <a:ext cx="3144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JSON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Características API REST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Arquitectura Cliente-Servidor sin estado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486725" y="1545225"/>
            <a:ext cx="79035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Cada mensaje HTTP contiene toda la información necesaria para comprender la petición.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Como resultado, ni el cliente ni el servidor necesitan recordar ningún estado de las comunicaciones entre mensajes.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Esta restricción mantiene al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cliente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y al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servidor débilmente acoplados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: el cliente no necesita conocer los detalles de implementación del servidor y el servidor se “despreocupa” de cómo son usados los datos que envía al cliente.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Operaciones comunes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486725" y="1545225"/>
            <a:ext cx="79035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Todos los recursos detrás de nuestra API deben poder ser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consumidos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mediante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peticiones HTTP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preferentemente sus principales (POST, GET, PUT y DELETE).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Con frecuencia estas operaciones se equiparan a las operaciones </a:t>
            </a:r>
            <a:r>
              <a:rPr lang="en-GB" sz="2000"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CRUD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en bases de datos (en inglés: Create, Read, Update, Delete, en español: Alta, Lectura, Modificación, y Baja).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Al tratarse de peticiones HTTP, éstas deberán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devolver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con sus respuestas los correspondientes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códigos de estado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informando el resultado de las mismas.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979775" y="1134750"/>
            <a:ext cx="46248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el concepto de </a:t>
            </a:r>
            <a:r>
              <a:rPr lang="en-GB" sz="1800"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API REST</a:t>
            </a:r>
            <a:endParaRPr sz="1800"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los verbos </a:t>
            </a:r>
            <a:r>
              <a:rPr lang="en-GB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get, post, put y delete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el servidor basado en Express.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Usar </a:t>
            </a:r>
            <a:r>
              <a:rPr lang="en-GB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Postman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generar request.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677625" y="149050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Interfaz uniforme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436725" y="1087075"/>
            <a:ext cx="7903500" cy="20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 un sistema REST, cada acción (más correctamente, cada recurso) debe contar con una </a:t>
            </a:r>
            <a:r>
              <a:rPr lang="en-GB" sz="1800"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URI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(Uniform Resource Identifier), un identificador único.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Ésta nos facilita el acceso a la información, tanto para consultarla, como para modificarla o eliminarla, pero también para compartir su ubicación exacta a terceros.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500" y="2985022"/>
            <a:ext cx="4670858" cy="16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/>
          <p:nvPr/>
        </p:nvSpPr>
        <p:spPr>
          <a:xfrm>
            <a:off x="1942150" y="2997325"/>
            <a:ext cx="5223000" cy="17592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347775" y="101800"/>
            <a:ext cx="4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*seguir los </a:t>
            </a:r>
            <a:r>
              <a:rPr lang="en-GB">
                <a:highlight>
                  <a:srgbClr val="00FFFF"/>
                </a:highlight>
              </a:rPr>
              <a:t>estándares</a:t>
            </a:r>
            <a:r>
              <a:rPr lang="en-GB">
                <a:highlight>
                  <a:srgbClr val="00FFFF"/>
                </a:highlight>
              </a:rPr>
              <a:t> de la industria.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Utilización de hipermedios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486725" y="1545225"/>
            <a:ext cx="79035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Cada vez que se hace una petición al servidor y este devuelve una respuesta, parte de la información devuelta pueden ser también hipervínculos de navegación asociada a otros recursos del cliente.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Como resultado de esto, es posible navegar de un recurso REST a muchos otros, simplemente siguiendo enlaces sin requerir el uso de registros u otra infraestructura adicional.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highlight>
                  <a:srgbClr val="00FFFF"/>
                </a:highlight>
                <a:latin typeface="Anton"/>
                <a:ea typeface="Anton"/>
                <a:cs typeface="Anton"/>
                <a:sym typeface="Anton"/>
              </a:rPr>
              <a:t>E</a:t>
            </a:r>
            <a:r>
              <a:rPr i="1" lang="en-GB" sz="4000">
                <a:highlight>
                  <a:srgbClr val="00FFFF"/>
                </a:highlight>
                <a:latin typeface="Anton"/>
                <a:ea typeface="Anton"/>
                <a:cs typeface="Anton"/>
                <a:sym typeface="Anton"/>
              </a:rPr>
              <a:t>jemplo Concreto:</a:t>
            </a:r>
            <a:endParaRPr i="1" sz="4000">
              <a:highlight>
                <a:srgbClr val="00FFFF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544125" y="930825"/>
            <a:ext cx="79035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Listar usuarios: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Petición HTTP de tipo GET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http://servicio/api/usuarios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Agregar usuario: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Petición HTTP de tipo POST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http://servicio/api/usuarios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 (Agregando a la petición el registro correspondiente con los datos del nuevo usuario)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Obtener al usuario 1: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En caso de querer acceder a un elemento en particular dentro de un recurso, se lo puede hacer fácilmente si se conoce su identificador (URI): Petición HTTP de tipo GET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http://servicio/api/usuarios/1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170625" y="77375"/>
            <a:ext cx="30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*Todo eso para llegar a esto 😂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highlight>
                  <a:srgbClr val="00FFFF"/>
                </a:highlight>
                <a:latin typeface="Anton"/>
                <a:ea typeface="Anton"/>
                <a:cs typeface="Anton"/>
                <a:sym typeface="Anton"/>
              </a:rPr>
              <a:t>Ejemplo Concreto:</a:t>
            </a:r>
            <a:endParaRPr i="1" sz="4000">
              <a:highlight>
                <a:srgbClr val="00FFFF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544125" y="930825"/>
            <a:ext cx="79035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Modificar al usuario 1: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Para actualizar un dato del usuario, un cliente REST podría primero descargar el registro anterior usando GET. El cliente después modificaría el objeto para ese dato, y lo enviaría al servidor utilizando una petición HTTP de tipo PUT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la URL: </a:t>
            </a:r>
            <a:r>
              <a:rPr lang="en-GB" sz="20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http://servicio/api/usuarios/1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Obtener usuarios con domicilio en CABA: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Si en cambio es necesario realizar una búsqueda por algún criterio, se pueden enviar parámetros en una petición HTTP. Éstos se pueden añadir al final de la misma con la siguiente sintaxis: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Petición HTTP de tipo GET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http://servicio/api/usuarios?domicilio=CABA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/>
        </p:nvSpPr>
        <p:spPr>
          <a:xfrm>
            <a:off x="532650" y="178425"/>
            <a:ext cx="80007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Manejo de peticiones HTTP con Express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488" y="1168150"/>
            <a:ext cx="66770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60675" y="0"/>
            <a:ext cx="51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*tenemos hasta diciembre para entender este diagrama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/>
        </p:nvSpPr>
        <p:spPr>
          <a:xfrm>
            <a:off x="468450" y="60375"/>
            <a:ext cx="6870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MEGA EJEMPLO CLASICO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292800" y="767800"/>
            <a:ext cx="7550400" cy="422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//GET SIN NADA</a:t>
            </a:r>
            <a:endParaRPr sz="6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app.get('/', (req, res) =&gt; {</a:t>
            </a:r>
            <a:endParaRPr sz="6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 */</a:t>
            </a:r>
            <a:endParaRPr sz="6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//GET CON QUERY TIPO SEARCH (OJO QUE ES EL MISMO!)</a:t>
            </a:r>
            <a:endParaRPr sz="6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//GET CON ID IDENTIFICADOR EN LA URL TIPO PARAMS</a:t>
            </a:r>
            <a:endParaRPr sz="6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'/:id'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//POST CON BODY (SIN ID!!)</a:t>
            </a:r>
            <a:endParaRPr sz="6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//PUT CON ID PARAMS SIEMPRE y BODY!</a:t>
            </a:r>
            <a:endParaRPr sz="6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'/:id'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//DELETE CON ID PARAMS SIEMPRE</a:t>
            </a:r>
            <a:endParaRPr sz="6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'/:id'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/>
        </p:nvSpPr>
        <p:spPr>
          <a:xfrm>
            <a:off x="480675" y="378025"/>
            <a:ext cx="6870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Express: atención de peticiones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287225" y="1235650"/>
            <a:ext cx="856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definir cómo se debe manejar cada tipo de petición usaremos los métodos nombrados de acuerdo al tipo de petición que manejan: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get(), post(), delete(), y put()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 reciben como primer argumento la ruta que van a estar escuchando, y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solo manejarán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peticiones que coincidan en ruta y en tipo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Luego, el segundo argumento será el callback con que se manejará la petición.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 tendrá dos parámetros: el primero con la petición (request) en sí y el segundo con la respuesta (response) que espera devolver.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/>
        </p:nvSpPr>
        <p:spPr>
          <a:xfrm>
            <a:off x="480675" y="378025"/>
            <a:ext cx="6870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(Pedir)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287225" y="1083250"/>
            <a:ext cx="8357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tipo de petición puede tener diferentes características. Por ejemplo, algunas peticiones </a:t>
            </a:r>
            <a:r>
              <a:rPr b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requieren el envío de ningún dato extra 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particular para obtener el recurso buscado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Este es el caso de la petición 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Como respuesta a la petición,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devolverá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deseado 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de objeto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75" y="2990125"/>
            <a:ext cx="6241500" cy="17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con parámetros de búsqueda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267900" y="926050"/>
            <a:ext cx="7601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peticiones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incorporar detalles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sobre la búsqueda que se quiere realizar.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3400" y="1866899"/>
            <a:ext cx="3810225" cy="263425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267900" y="1748950"/>
            <a:ext cx="47193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Estos parámetros se agregan al final de la URL, mediante un signo de interrogación 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‘?’ y enumerando pares ‘clave=valor’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separados por un ampersand ‘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&amp;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’ si hay más de uno.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recibirlos, los mismos se encontrarán en el objeto ‘query’ dentro del objeto petición (req).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con identificador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267900" y="926050"/>
            <a:ext cx="84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que se quiera acceder a un recurso en particular ya conocido, es necesario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enviar un identificador unívoco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URL.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/>
        </p:nvSpPr>
        <p:spPr>
          <a:xfrm>
            <a:off x="267900" y="2305500"/>
            <a:ext cx="84120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enviar este tipo de parámetros, el mismo se escribirá luego del nombre del recurso (en la URL), separado por una barra.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ejemplo: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http://miservidor.com/api/mensajes/1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(En este ejemplo estamos queriendo acceder al mensaje nro 1 de nuestros recursos.)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 Avanzado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Servidores Web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Router &amp; Multer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2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con identificador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 txBox="1"/>
          <p:nvPr/>
        </p:nvSpPr>
        <p:spPr>
          <a:xfrm>
            <a:off x="256425" y="924150"/>
            <a:ext cx="8412000" cy="1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acceder al campo identificador desde el lado del servidor, Express utiliza una sintaxis que permite indicar anteponiendo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‘dos puntos’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antes del nombre del campo identificador, al especificar la ruta escuchada. Luego, para acceder al valor del mismo, se hará a través del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campo ‘params’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objeto petición (req) recibido en el callback.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150" y="3174685"/>
            <a:ext cx="6863976" cy="163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Get endpoints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2" name="Google Shape;3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4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Dada la siguiente constante: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frase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 cómo están'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servidor con API Rest usando node.js y express que contenga los siguientes endpoints get: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1) '/api/frase' -&gt; devuelve la frase en forma completa en un campo ‘frase’.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2) '/api/letras/:num  -&gt; devuelve por número de orden la letra dentro de esa frase (num 1 refiere a la primera letra), en un campo ‘letra’.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3) '/api/palabras/:num  -&gt; devuelve por número de orden la palabra dentro de esa frase (num 1 refiere a la primera palabra), en un campo ‘palabra’.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0" name="Google Shape;33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 txBox="1"/>
          <p:nvPr/>
        </p:nvSpPr>
        <p:spPr>
          <a:xfrm>
            <a:off x="236675" y="602475"/>
            <a:ext cx="84648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Aclaraciones: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 En el caso de las consignas 2) y 3), si se ingresa un parámetro no numérico o que esté fuera del rango de la cantidad total de letras o palabras (según el caso), el servidor debe devolver un objeto con la descripción de dicho error. Por ejemplo: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 error: "El parámetro no es un número" } cuando el parámetro no es numérico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 error: "El parámetro está fuera de rango" } cuando no está entre 1 y el total de letras/palabras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 El servidor escuchará peticiones en el puerto 8080 y mostrará en la consola un mensaje de conexión que muestre dicho puerto, junto a los mensajes de error si ocurriesen.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7" name="Google Shape;33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Otras operaciones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3" name="Google Shape;3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/>
        </p:nvSpPr>
        <p:spPr>
          <a:xfrm>
            <a:off x="738450" y="55125"/>
            <a:ext cx="7332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¡Importante! Configuración extra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9" name="Google Shape;349;p47"/>
          <p:cNvSpPr txBox="1"/>
          <p:nvPr/>
        </p:nvSpPr>
        <p:spPr>
          <a:xfrm>
            <a:off x="418500" y="880625"/>
            <a:ext cx="821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que nuestro servidor express pueda interpretar en forma automática mensajes de tipo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en formato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urlencoded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al recibirlos, debemos indicarlo en forma explícita, agregando las siguiente líneas luego de crearlo.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0" name="Google Shape;3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7"/>
          <p:cNvSpPr txBox="1"/>
          <p:nvPr/>
        </p:nvSpPr>
        <p:spPr>
          <a:xfrm>
            <a:off x="429450" y="3304225"/>
            <a:ext cx="80019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Aclaración: 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{extended:true} precisa que el objeto req.body contendrá valores de cualquier tipo en lugar de solo cadenas. 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¡Sin esta línea, el servidor no sabrá cómo interpretar los objetos recibidos!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47"/>
          <p:cNvSpPr txBox="1"/>
          <p:nvPr/>
        </p:nvSpPr>
        <p:spPr>
          <a:xfrm>
            <a:off x="1204375" y="2511375"/>
            <a:ext cx="5064300" cy="67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urlencoded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extended: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}))</a:t>
            </a:r>
            <a:endParaRPr sz="1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8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POST (Enviar)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9" name="Google Shape;35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8"/>
          <p:cNvSpPr txBox="1"/>
          <p:nvPr/>
        </p:nvSpPr>
        <p:spPr>
          <a:xfrm>
            <a:off x="256425" y="924150"/>
            <a:ext cx="84120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Algunas peticiones requieren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envío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algún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cliente hacia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Por ejemplo, al crear un nuevo registro. Este es el caso de la petición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acceder al cuerpo del mensaje, incluído en la petición, lo haremos a través del campo ‘body’ del objeto petición recibido en el callback. En este caso, estamos devolviendo como respuesta el mismo registro que se envió en la petición.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1" name="Google Shape;36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875" y="3306800"/>
            <a:ext cx="7240587" cy="1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9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PUT (Actualizar)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8" name="Google Shape;3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9"/>
          <p:cNvSpPr txBox="1"/>
          <p:nvPr/>
        </p:nvSpPr>
        <p:spPr>
          <a:xfrm>
            <a:off x="256425" y="924150"/>
            <a:ext cx="79986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es posible mezclar varios mecanismos de pasaje de datos/parámetros, como es el caso de las peticiones de tipo PUT, en las que se desea actualizar un registro con uno nuevo.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0" name="Google Shape;37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950" y="2219325"/>
            <a:ext cx="5103300" cy="24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9"/>
          <p:cNvSpPr txBox="1"/>
          <p:nvPr/>
        </p:nvSpPr>
        <p:spPr>
          <a:xfrm>
            <a:off x="405750" y="2219325"/>
            <a:ext cx="30345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debe proveer el identificador del registro a reemplazar y el dato con el que se lo quiere sobreescribir.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0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DELETE (Borrar)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8" name="Google Shape;37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 txBox="1"/>
          <p:nvPr/>
        </p:nvSpPr>
        <p:spPr>
          <a:xfrm>
            <a:off x="256425" y="924150"/>
            <a:ext cx="84120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quisiéramos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eliminar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recurso, debemos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identificar unívocamente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sobre cuál de todos los disponibles se desea realizar la operación.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0" name="Google Shape;38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1944150"/>
            <a:ext cx="7632627" cy="25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00" y="1701486"/>
            <a:ext cx="7144965" cy="3060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975" y="705150"/>
            <a:ext cx="2565678" cy="13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1"/>
          <p:cNvSpPr txBox="1"/>
          <p:nvPr/>
        </p:nvSpPr>
        <p:spPr>
          <a:xfrm>
            <a:off x="2771275" y="379275"/>
            <a:ext cx="33555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Postman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9" name="Google Shape;389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6100" y="1872987"/>
            <a:ext cx="1186525" cy="940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800" y="379275"/>
            <a:ext cx="2565675" cy="11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1541550" y="1511600"/>
            <a:ext cx="61341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Aplicaciones RESTful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/>
        </p:nvSpPr>
        <p:spPr>
          <a:xfrm>
            <a:off x="519750" y="1141850"/>
            <a:ext cx="74022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Postman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nace como una herramienta que principalmente nos permite crear peticiones sobre APIs de una forma muy sencilla y de esta manera, probar las APIs.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usuario de Postman puede ser un desarrollador que esté comprobando el funcionamiento de una API para desarrollar sobre ella o un operador que esté realizando tareas de monitorización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sobre una API.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Instalación: 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https://www.postman.com/downloads/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6" name="Google Shape;39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2"/>
          <p:cNvSpPr txBox="1"/>
          <p:nvPr/>
        </p:nvSpPr>
        <p:spPr>
          <a:xfrm>
            <a:off x="1621925" y="161475"/>
            <a:ext cx="5664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¿Qué es Postman?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8" name="Google Shape;39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45" y="161470"/>
            <a:ext cx="1602444" cy="9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4914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28600"/>
            <a:ext cx="7263130" cy="47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"/>
          <p:cNvSpPr txBox="1"/>
          <p:nvPr/>
        </p:nvSpPr>
        <p:spPr>
          <a:xfrm>
            <a:off x="519750" y="1141850"/>
            <a:ext cx="74022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varias alternativas a postman, incluso algunas incluyen extensiones para el VSCode, como es el caso de: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Thunder Client (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https://www.thunderclient.io/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), el cual pueden descargar desde el VSCode mismo, y utilizar de manera muy similar a Postman. Sus funcionalidades son algo más reducidas, pero para operaciones sencillas es más que suficiente.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7" name="Google Shape;41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5"/>
          <p:cNvSpPr txBox="1"/>
          <p:nvPr/>
        </p:nvSpPr>
        <p:spPr>
          <a:xfrm>
            <a:off x="1621925" y="161475"/>
            <a:ext cx="5664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Alternativas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9" name="Google Shape;41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Operaciones con el servidor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5" name="Google Shape;4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7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servidor que permita realizar la suma entre dos números utilizando tres rutas en estos formatos (Ejemplo con números 5 y 6)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a) Ruta get '/api/sumar/5/6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b) Ruta get '/api/sumar?num1=5&amp;num2=62)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c) Ruta get '/api/operacion/5+6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hace falta validar los datos a sumar, asumimos que los ingresamos correctamente.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servidor escuchará en el puerto 8080 y mostrará todos los mensajes de conexión/error que correspondan.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3" name="Google Shape;43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39" name="Google Shape;43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9"/>
          <p:cNvSpPr txBox="1"/>
          <p:nvPr/>
        </p:nvSpPr>
        <p:spPr>
          <a:xfrm>
            <a:off x="1956450" y="4148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5" name="Google Shape;445;p59"/>
          <p:cNvSpPr txBox="1"/>
          <p:nvPr/>
        </p:nvSpPr>
        <p:spPr>
          <a:xfrm>
            <a:off x="2180400" y="20485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-Aplicaciones Restful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-Manejo de peticiones HTTP con Express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-Postman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51" name="Google Shape;45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7" name="Google Shape;45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367225" y="701000"/>
            <a:ext cx="31848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Introducción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89975" y="2091700"/>
            <a:ext cx="82608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diversos tipos de aplicaciones: uno de los tipos más nombrados en la actualidad son las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Aplicaciones RESTFul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Cuando hablamos de aplicaciones RESTful, </a:t>
            </a:r>
            <a:r>
              <a:rPr lang="en-GB" sz="2000"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referimos a aplicaciones que operan en forma de servicios web, respondiendo consultas a otros sistemas a través de internet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 Dichas aplicaciones lo hacen respetando algunas reglas y convenciones que detallaremos a lo largo de esta clase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376" y="640551"/>
            <a:ext cx="1452550" cy="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1333700" y="754100"/>
            <a:ext cx="6476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Protocolo HTTP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699" y="1733675"/>
            <a:ext cx="6476602" cy="24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1464125" y="3176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Repasemos el protocolo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35900" y="1180500"/>
            <a:ext cx="8209200" cy="3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protocolo que se utiliza a la hora 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intercambiar datos a través de internet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protocolo se basa en un </a:t>
            </a:r>
            <a:r>
              <a:rPr b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esquema 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petición-respuesta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</a:t>
            </a:r>
            <a:r>
              <a:rPr b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clientes 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realizan solicitudes de transmisión de datos, y un </a:t>
            </a:r>
            <a:r>
              <a:rPr b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 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atiende la peticiones. </a:t>
            </a:r>
            <a:endParaRPr sz="20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 establece varios tipos de peticiones, siendo las principales: </a:t>
            </a:r>
            <a:r>
              <a:rPr i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POST, GET, PUT, y DELETE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2800" y="1143025"/>
            <a:ext cx="4276393" cy="375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5950" y="1132325"/>
            <a:ext cx="4244605" cy="3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