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Anton"/>
      <p:regular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Lato Light"/>
      <p:regular r:id="rId33"/>
      <p:bold r:id="rId34"/>
      <p:italic r:id="rId35"/>
      <p:boldItalic r:id="rId36"/>
    </p:embeddedFont>
    <p:embeddedFont>
      <p:font typeface="Helvetica Neue"/>
      <p:regular r:id="rId37"/>
      <p:bold r:id="rId38"/>
      <p:italic r:id="rId39"/>
      <p:boldItalic r:id="rId40"/>
    </p:embeddedFont>
    <p:embeddedFont>
      <p:font typeface="Helvetica Neue Light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6.xml"/><Relationship Id="rId42" Type="http://schemas.openxmlformats.org/officeDocument/2006/relationships/font" Target="fonts/HelveticaNeueLight-bold.fntdata"/><Relationship Id="rId41" Type="http://schemas.openxmlformats.org/officeDocument/2006/relationships/font" Target="fonts/HelveticaNeueLight-regular.fntdata"/><Relationship Id="rId22" Type="http://schemas.openxmlformats.org/officeDocument/2006/relationships/slide" Target="slides/slide18.xml"/><Relationship Id="rId44" Type="http://schemas.openxmlformats.org/officeDocument/2006/relationships/font" Target="fonts/HelveticaNeueLight-boldItalic.fntdata"/><Relationship Id="rId21" Type="http://schemas.openxmlformats.org/officeDocument/2006/relationships/slide" Target="slides/slide17.xml"/><Relationship Id="rId43" Type="http://schemas.openxmlformats.org/officeDocument/2006/relationships/font" Target="fonts/HelveticaNeueLight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Anton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7.xml"/><Relationship Id="rId33" Type="http://schemas.openxmlformats.org/officeDocument/2006/relationships/font" Target="fonts/LatoLight-regular.fntdata"/><Relationship Id="rId10" Type="http://schemas.openxmlformats.org/officeDocument/2006/relationships/slide" Target="slides/slide6.xml"/><Relationship Id="rId32" Type="http://schemas.openxmlformats.org/officeDocument/2006/relationships/font" Target="fonts/Lato-boldItalic.fntdata"/><Relationship Id="rId13" Type="http://schemas.openxmlformats.org/officeDocument/2006/relationships/slide" Target="slides/slide9.xml"/><Relationship Id="rId35" Type="http://schemas.openxmlformats.org/officeDocument/2006/relationships/font" Target="fonts/LatoLight-italic.fntdata"/><Relationship Id="rId12" Type="http://schemas.openxmlformats.org/officeDocument/2006/relationships/slide" Target="slides/slide8.xml"/><Relationship Id="rId34" Type="http://schemas.openxmlformats.org/officeDocument/2006/relationships/font" Target="fonts/LatoLight-bold.fntdata"/><Relationship Id="rId15" Type="http://schemas.openxmlformats.org/officeDocument/2006/relationships/slide" Target="slides/slide11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10.xml"/><Relationship Id="rId36" Type="http://schemas.openxmlformats.org/officeDocument/2006/relationships/font" Target="fonts/LatoLight-boldItalic.fntdata"/><Relationship Id="rId17" Type="http://schemas.openxmlformats.org/officeDocument/2006/relationships/slide" Target="slides/slide13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12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87edb21d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87edb21d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04a39b7a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04a39b7a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04a39b7a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04a39b7a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dcd3f765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dcd3f765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04a39b7a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04a39b7a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04a39b7a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04a39b7a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04a39b7a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04a39b7a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04a39b7a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04a39b7a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0579453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0579453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0579453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0579453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05794532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05794532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f27a6452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f27a6452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828509e1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828509e1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828509e1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828509e1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828509e1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828509e1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828509e1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b828509e1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f27a6452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f27a6452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87edb21d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87edb21d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04a39b7a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04a39b7a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04a39b7a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04a39b7a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a39b7a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a39b7a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dcd3f765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dcd3f765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04a39b7a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04a39b7a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Relationship Id="rId4" Type="http://schemas.openxmlformats.org/officeDocument/2006/relationships/image" Target="../media/image27.jp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hyperlink" Target="https://handlebarsjs.com/examples/simple-expression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Relationship Id="rId4" Type="http://schemas.openxmlformats.org/officeDocument/2006/relationships/image" Target="../media/image7.png"/><Relationship Id="rId5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Relationship Id="rId4" Type="http://schemas.openxmlformats.org/officeDocument/2006/relationships/image" Target="../media/image26.png"/><Relationship Id="rId5" Type="http://schemas.openxmlformats.org/officeDocument/2006/relationships/image" Target="../media/image32.png"/><Relationship Id="rId6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29.png"/><Relationship Id="rId5" Type="http://schemas.openxmlformats.org/officeDocument/2006/relationships/image" Target="../media/image24.png"/><Relationship Id="rId6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Relationship Id="rId4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41400" y="1727025"/>
            <a:ext cx="60612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MVC &amp; </a:t>
            </a: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Motores de Plantillas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022750" y="1163150"/>
            <a:ext cx="46794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9.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Programación Backend</a:t>
            </a:r>
            <a:endParaRPr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/>
        </p:nvSpPr>
        <p:spPr>
          <a:xfrm>
            <a:off x="714900" y="3479500"/>
            <a:ext cx="7714200" cy="15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Al procesar este fichero, el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motor de plantillas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lo recorrerá, parseará y sustituirá esa "etiqueta clave"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{{nombre}}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por el valor que le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hayamos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indicado (por ejemplo el nombre del visitante) de forma que tengamos una presentación personalizada.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1464125" y="317650"/>
            <a:ext cx="56661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Ejemplo genérico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1450" y="233487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875" y="1083251"/>
            <a:ext cx="6686576" cy="2318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5225" y="2702400"/>
            <a:ext cx="3406625" cy="50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 flipH="1">
            <a:off x="1825450" y="1465925"/>
            <a:ext cx="4443300" cy="13398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1038150" y="436475"/>
            <a:ext cx="70677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Handlebars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726" y="1497975"/>
            <a:ext cx="5617776" cy="230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9250" y="1260822"/>
            <a:ext cx="3004024" cy="200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/>
        </p:nvSpPr>
        <p:spPr>
          <a:xfrm>
            <a:off x="467400" y="1198488"/>
            <a:ext cx="82092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➢"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Handlebars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un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lenguaje de plantillas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simple.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➢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Las plantillas de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Handlebars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tienen el aspecto de texto normal con </a:t>
            </a:r>
            <a:r>
              <a:rPr b="1"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expresiones</a:t>
            </a:r>
            <a:r>
              <a:rPr i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</a:t>
            </a: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Handlebars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incrustadas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r>
              <a:rPr lang="en-GB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{{ + </a:t>
            </a:r>
            <a:r>
              <a:rPr lang="en-GB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algunos</a:t>
            </a:r>
            <a:r>
              <a:rPr lang="en-GB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8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contenidos </a:t>
            </a:r>
            <a:r>
              <a:rPr lang="en-GB" sz="18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 }}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➢"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Cuando se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ejecuta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la plantilla, las </a:t>
            </a:r>
            <a:r>
              <a:rPr b="1"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expresiones</a:t>
            </a:r>
            <a:r>
              <a:rPr i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Handlebars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reemplazan 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con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valores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 un objeto de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entrada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3182325" y="317675"/>
            <a:ext cx="44286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¿Qué es Handlebars?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0900" y="1675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025" y="317650"/>
            <a:ext cx="2792551" cy="7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671575" y="165250"/>
            <a:ext cx="71538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Handlebars Online 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625" y="797050"/>
            <a:ext cx="7153701" cy="380279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585725" y="4583013"/>
            <a:ext cx="68196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https://handlebarsjs.com/examples/simple-expressions.html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/>
        </p:nvSpPr>
        <p:spPr>
          <a:xfrm>
            <a:off x="734900" y="1078350"/>
            <a:ext cx="767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Handlebars en express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894" y="2177250"/>
            <a:ext cx="7674213" cy="17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025" y="1488646"/>
            <a:ext cx="2646150" cy="12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643675" y="317000"/>
            <a:ext cx="36027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Introducción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401175" y="1074450"/>
            <a:ext cx="81642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Handlebars puede funcionar de dos formas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desde el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lado del servidor</a:t>
            </a:r>
            <a:endParaRPr b="1"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➢"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desde el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lado del cliente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Esta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versatilidad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hace que podamos decidir mejor cómo queremos realizar nuestras aplicaciones, ya que si es una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SPA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tal vez el enfoque del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lado del cliente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sea más sencillo y útil, pero si queremos un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website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tal vez generar todo en el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servidor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sea más útil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5974" y="2112475"/>
            <a:ext cx="718325" cy="4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2595" y="1488650"/>
            <a:ext cx="821850" cy="4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/>
        </p:nvSpPr>
        <p:spPr>
          <a:xfrm>
            <a:off x="643675" y="317000"/>
            <a:ext cx="78336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Instalar Handlebars del lado del Servidor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/>
          <p:nvPr/>
        </p:nvSpPr>
        <p:spPr>
          <a:xfrm>
            <a:off x="348750" y="1077500"/>
            <a:ext cx="8405700" cy="3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Para utilizar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Handlebars 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del </a:t>
            </a:r>
            <a:r>
              <a:rPr b="1"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lado del servidor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así integrarlo con express ejecutamos el siguiente comando</a:t>
            </a: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7F7F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npm install express-handlebars</a:t>
            </a:r>
            <a:endParaRPr sz="1600">
              <a:solidFill>
                <a:srgbClr val="F7F7F7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Así npm va a descargar todos los componentes necesarios para que podamos incorporar este motor en nuestro proyecto.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8475" y="2600050"/>
            <a:ext cx="5682550" cy="10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/>
        </p:nvSpPr>
        <p:spPr>
          <a:xfrm>
            <a:off x="450900" y="317000"/>
            <a:ext cx="7833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handlebars en Node.js (código de servidor)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00" y="975675"/>
            <a:ext cx="6977392" cy="398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1813" y="850400"/>
            <a:ext cx="1952625" cy="36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/>
        </p:nvSpPr>
        <p:spPr>
          <a:xfrm>
            <a:off x="60675" y="52950"/>
            <a:ext cx="66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FFFF"/>
                </a:highlight>
              </a:rPr>
              <a:t>*mostrar mi ejemplo y extenderlo. </a:t>
            </a:r>
            <a:endParaRPr>
              <a:highlight>
                <a:srgbClr val="00FFFF"/>
              </a:highlight>
            </a:endParaRPr>
          </a:p>
        </p:txBody>
      </p:sp>
      <p:cxnSp>
        <p:nvCxnSpPr>
          <p:cNvPr id="212" name="Google Shape;212;p29"/>
          <p:cNvCxnSpPr/>
          <p:nvPr/>
        </p:nvCxnSpPr>
        <p:spPr>
          <a:xfrm>
            <a:off x="60675" y="4749225"/>
            <a:ext cx="2981100" cy="6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9"/>
          <p:cNvCxnSpPr/>
          <p:nvPr/>
        </p:nvCxnSpPr>
        <p:spPr>
          <a:xfrm>
            <a:off x="249450" y="2666675"/>
            <a:ext cx="1179000" cy="6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9"/>
          <p:cNvCxnSpPr/>
          <p:nvPr/>
        </p:nvCxnSpPr>
        <p:spPr>
          <a:xfrm>
            <a:off x="286700" y="1879400"/>
            <a:ext cx="3738600" cy="1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/>
        </p:nvSpPr>
        <p:spPr>
          <a:xfrm>
            <a:off x="450900" y="317000"/>
            <a:ext cx="8194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handlebars en Node.js (código de servidor y vista)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25" y="1700100"/>
            <a:ext cx="5356949" cy="288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850" y="894539"/>
            <a:ext cx="5835051" cy="1963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1233" y="2660425"/>
            <a:ext cx="4248968" cy="232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/>
          <p:nvPr/>
        </p:nvSpPr>
        <p:spPr>
          <a:xfrm>
            <a:off x="127875" y="114025"/>
            <a:ext cx="1557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😭</a:t>
            </a:r>
            <a:endParaRPr sz="2300"/>
          </a:p>
        </p:txBody>
      </p:sp>
      <p:cxnSp>
        <p:nvCxnSpPr>
          <p:cNvPr id="225" name="Google Shape;225;p30"/>
          <p:cNvCxnSpPr/>
          <p:nvPr/>
        </p:nvCxnSpPr>
        <p:spPr>
          <a:xfrm flipH="1" rot="10800000">
            <a:off x="5613075" y="2166675"/>
            <a:ext cx="1128000" cy="20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0"/>
          <p:cNvCxnSpPr/>
          <p:nvPr/>
        </p:nvCxnSpPr>
        <p:spPr>
          <a:xfrm flipH="1" rot="10800000">
            <a:off x="-161600" y="1911600"/>
            <a:ext cx="570900" cy="6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/>
        </p:nvSpPr>
        <p:spPr>
          <a:xfrm>
            <a:off x="450900" y="317000"/>
            <a:ext cx="8194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600">
                <a:latin typeface="Anton"/>
                <a:ea typeface="Anton"/>
                <a:cs typeface="Anton"/>
                <a:sym typeface="Anton"/>
              </a:rPr>
              <a:t>Ejemplo handlebars en Node.js (código de vista y salida)</a:t>
            </a:r>
            <a:endParaRPr i="1" sz="2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2" name="Google Shape;2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100" y="1344500"/>
            <a:ext cx="3879124" cy="151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0100" y="3141225"/>
            <a:ext cx="3879125" cy="152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8400" y="1002000"/>
            <a:ext cx="2260199" cy="39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006550" y="1171050"/>
            <a:ext cx="4910700" cy="30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latin typeface="Helvetica Neue Light"/>
                <a:ea typeface="Helvetica Neue Light"/>
                <a:cs typeface="Helvetica Neue Light"/>
                <a:sym typeface="Helvetica Neue Light"/>
              </a:rPr>
              <a:t>Entender qué es un motor de plantillas y su implementación en el backend.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Conocer el motor de plantillas Handlebars: sintaxis y uso, e integrarlo a Express</a:t>
            </a:r>
            <a:endParaRPr sz="1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0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</a:t>
            </a:r>
            <a:r>
              <a:rPr i="1" lang="en-GB" sz="3000">
                <a:latin typeface="Anton"/>
                <a:ea typeface="Anton"/>
                <a:cs typeface="Anton"/>
                <a:sym typeface="Anton"/>
              </a:rPr>
              <a:t>DE LA CLASE</a:t>
            </a:r>
            <a:endParaRPr i="1" sz="3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241" name="Google Shape;24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/>
        </p:nvSpPr>
        <p:spPr>
          <a:xfrm>
            <a:off x="1956450" y="872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8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i="1" sz="48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2180400" y="2367750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-Introducción a los motores de plantillas y su uso con Express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-</a:t>
            </a: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Motor de plantillas </a:t>
            </a:r>
            <a:r>
              <a:rPr lang="en-GB" sz="2200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Handlebars</a:t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253" name="Google Shape;2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#DEMOCRATIZANDOLAEDUCACIÓN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59" name="Google Shape;2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3609625" y="1163625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9193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9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761125" y="1758000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</a:rPr>
              <a:t>Motores de Plantillas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535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8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511900" y="1804775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highlight>
                  <a:schemeClr val="lt1"/>
                </a:highlight>
              </a:rPr>
              <a:t>Router &amp; Multer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/>
          <p:nvPr/>
        </p:nvCxnSpPr>
        <p:spPr>
          <a:xfrm>
            <a:off x="1377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Clase 10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161850" y="1804788"/>
            <a:ext cx="1854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1398000" y="2320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6619650" y="1758000"/>
            <a:ext cx="9393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200">
                <a:latin typeface="Helvetica Neue"/>
                <a:ea typeface="Helvetica Neue"/>
                <a:cs typeface="Helvetica Neue"/>
                <a:sym typeface="Helvetica Neue"/>
              </a:rPr>
              <a:t>Pug &amp; Ejs</a:t>
            </a:r>
            <a:endParaRPr b="1"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/>
        </p:nvSpPr>
        <p:spPr>
          <a:xfrm>
            <a:off x="1093125" y="1688750"/>
            <a:ext cx="70677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Motores de plantillas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(Template engines)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2547375" y="318750"/>
            <a:ext cx="59487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Concepto MVC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900">
                <a:latin typeface="Anton"/>
                <a:ea typeface="Anton"/>
                <a:cs typeface="Anton"/>
                <a:sym typeface="Anton"/>
              </a:rPr>
              <a:t>Modelo Vista Controlador</a:t>
            </a:r>
            <a:endParaRPr i="1" sz="39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44125" y="1741325"/>
            <a:ext cx="8106300" cy="31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 la programación en general y en la programación web en particular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xiste el denominado patrón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MVC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i="1"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(Modelo Vista Controlador)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Este patrón trata de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separar los datos de su presentación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. Por decirlo en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términos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web, separar el código del programador del código del diseñador web. 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Las plantillas (templates) son una aproximación más para resolver este problema.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125" y="189148"/>
            <a:ext cx="2170326" cy="12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133975" y="65150"/>
            <a:ext cx="248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00FFFF"/>
                </a:highlight>
              </a:rPr>
              <a:t>*Hacer un dibujo</a:t>
            </a:r>
            <a:endParaRPr>
              <a:highlight>
                <a:srgbClr val="00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2767125" y="401350"/>
            <a:ext cx="36348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Esquemas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1675" y="1643875"/>
            <a:ext cx="5357675" cy="27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4638525" y="471150"/>
            <a:ext cx="37017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Motores de Plantillas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544125" y="2116400"/>
            <a:ext cx="8106300" cy="26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plantilla contiene la presentación ya preparada en </a:t>
            </a:r>
            <a:r>
              <a:rPr b="1" lang="en-GB" sz="2000">
                <a:solidFill>
                  <a:schemeClr val="dk1"/>
                </a:solidFill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lenguaje Pseudo HTML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inserta 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él la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información dinámica 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 le ordena el "controlador".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 sintaxis a utilizar depende del motor de plantillas utilizado.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●"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motores de plantillas suelen tener un pequeño lenguaje de script que permite generar código dinámico.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75" y="331350"/>
            <a:ext cx="3556974" cy="15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1003575" y="131325"/>
            <a:ext cx="8087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Ventajas de utilizar un motor de plantillas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44125" y="1196625"/>
            <a:ext cx="8119500" cy="3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El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código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resultante es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más organizado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, y tenemos garantía de que no habrá HTML mal formado.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Podemos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separar nuestro equipo en dos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Los motores de plantilla nos permiten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reutilizar secciones de código 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ayudando así a mantener nuestro proyecto optimizado.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Con los motores de plantillas podemos separar, optimizar y organizar nuestro código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00288"/>
            <a:ext cx="851100" cy="851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900513" y="2094300"/>
            <a:ext cx="74397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8215B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215BC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1300700" y="283725"/>
            <a:ext cx="7453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Desv</a:t>
            </a: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entajas de NO utilizar un motor de plantillas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512250" y="1316500"/>
            <a:ext cx="8119500" cy="3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El riesgo de hacer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HTML mal formado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es mucho mayor.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El código resultante puede resultar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difícil de documentar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y de compartir con otros desarrolladores.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Si utilizamos código para generar HTML siempre será incómodo trabajar con </a:t>
            </a:r>
            <a:r>
              <a:rPr b="1" lang="en-GB" sz="2000">
                <a:latin typeface="Helvetica Neue"/>
                <a:ea typeface="Helvetica Neue"/>
                <a:cs typeface="Helvetica Neue"/>
                <a:sym typeface="Helvetica Neue"/>
              </a:rPr>
              <a:t>caracteres especiales</a:t>
            </a: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-GB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Hay tendencia a no separar la lógica de aplicación de la presentación.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898" y="240623"/>
            <a:ext cx="1011800" cy="9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