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nton"/>
      <p:regular r:id="rId46"/>
    </p:embeddedFont>
    <p:embeddedFont>
      <p:font typeface="Lato"/>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EC8ADA-3B5B-4B31-A126-8E8959433212}">
  <a:tblStyle styleId="{55EC8ADA-3B5B-4B31-A126-8E89594332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Anton-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regular.fntdata"/><Relationship Id="rId50" Type="http://schemas.openxmlformats.org/officeDocument/2006/relationships/font" Target="fonts/Lato-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6.xml"/><Relationship Id="rId55" Type="http://schemas.openxmlformats.org/officeDocument/2006/relationships/font" Target="fonts/HelveticaNeueLight-regular.fntdata"/><Relationship Id="rId10" Type="http://schemas.openxmlformats.org/officeDocument/2006/relationships/slide" Target="slides/slide5.xml"/><Relationship Id="rId54" Type="http://schemas.openxmlformats.org/officeDocument/2006/relationships/font" Target="fonts/HelveticaNeue-boldItalic.fntdata"/><Relationship Id="rId13" Type="http://schemas.openxmlformats.org/officeDocument/2006/relationships/slide" Target="slides/slide8.xml"/><Relationship Id="rId57" Type="http://schemas.openxmlformats.org/officeDocument/2006/relationships/font" Target="fonts/HelveticaNeueLight-italic.fntdata"/><Relationship Id="rId12" Type="http://schemas.openxmlformats.org/officeDocument/2006/relationships/slide" Target="slides/slide7.xml"/><Relationship Id="rId56" Type="http://schemas.openxmlformats.org/officeDocument/2006/relationships/font" Target="fonts/HelveticaNeueLight-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HelveticaNeue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16ea940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316ea940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bc0dab2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bc0dab2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d86d9d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d86d9d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16ea940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316ea940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16ea940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16ea940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316ea940b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316ea940b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316ea940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316ea940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16ea940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16ea940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316ea940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316ea940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316ea940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316ea940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bc0dab2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bc0dab2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316ea940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316ea940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16ea940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316ea940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bc0dab2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bc0dab2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316ea940b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316ea940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316ea940b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316ea940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316ea940b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316ea940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316ea940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316ea940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316ea940b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316ea940b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316ea940b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f316ea940b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16ea940b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16ea940b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16ea940b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316ea940b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d86d9d1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d86d9d1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bc0dab2e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bc0dab2e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bc0dab2e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bc0dab2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316ea940b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316ea940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316ea940b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316ea940b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48ed4210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48ed4210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8ed421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8ed421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48ed421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48ed421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316ea94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316ea94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48ed4210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48ed4210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316ea94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316ea94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316ea940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316ea940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16ea940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316ea940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16ea940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16ea940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16ea940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16ea940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abeljs.io/" TargetMode="External"/><Relationship Id="rId4" Type="http://schemas.openxmlformats.org/officeDocument/2006/relationships/image" Target="../media/image34.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ebpack.js.org/concepts/" TargetMode="External"/><Relationship Id="rId4" Type="http://schemas.openxmlformats.org/officeDocument/2006/relationships/image" Target="../media/image46.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hyperlink" Target="https://desarrolloweb.com/articulos/configuracion-webpack-config-j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4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4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4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25.png"/><Relationship Id="rId6"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11.png"/><Relationship Id="rId5" Type="http://schemas.openxmlformats.org/officeDocument/2006/relationships/image" Target="../media/image36.jp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28500" y="1727025"/>
            <a:ext cx="8022600" cy="7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Webpack: Module Bundler</a:t>
            </a:r>
            <a:endParaRPr i="1" sz="3600">
              <a:solidFill>
                <a:schemeClr val="dk1"/>
              </a:solidFill>
              <a:latin typeface="Anton"/>
              <a:ea typeface="Anton"/>
              <a:cs typeface="Anton"/>
              <a:sym typeface="Anton"/>
            </a:endParaRPr>
          </a:p>
          <a:p>
            <a:pPr indent="0" lvl="0" marL="0" rtl="0" algn="ctr">
              <a:spcBef>
                <a:spcPts val="0"/>
              </a:spcBef>
              <a:spcAft>
                <a:spcPts val="0"/>
              </a:spcAft>
              <a:buNone/>
            </a:pPr>
            <a:r>
              <a:t/>
            </a:r>
            <a:endParaRPr i="1" sz="3600">
              <a:solidFill>
                <a:schemeClr val="dk1"/>
              </a:solidFill>
              <a:latin typeface="Anton"/>
              <a:ea typeface="Anton"/>
              <a:cs typeface="Anton"/>
              <a:sym typeface="Anton"/>
            </a:endParaRPr>
          </a:p>
          <a:p>
            <a:pPr indent="0" lvl="0" marL="0" rtl="0" algn="l">
              <a:spcBef>
                <a:spcPts val="0"/>
              </a:spcBef>
              <a:spcAft>
                <a:spcPts val="0"/>
              </a:spcAft>
              <a:buNone/>
            </a:pPr>
            <a:r>
              <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329250" y="898675"/>
            <a:ext cx="8425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 modo de ejemplo, vamos a generar tres archivos con contenido javascript (a1, a2, a3) y los vamos a empaquetar en un sólo archivo de salida </a:t>
            </a:r>
            <a:r>
              <a:rPr lang="en-GB" sz="1800">
                <a:solidFill>
                  <a:schemeClr val="dk1"/>
                </a:solidFill>
                <a:highlight>
                  <a:schemeClr val="lt1"/>
                </a:highlight>
                <a:latin typeface="Helvetica Neue Light"/>
                <a:ea typeface="Helvetica Neue Light"/>
                <a:cs typeface="Helvetica Neue Light"/>
                <a:sym typeface="Helvetica Neue Light"/>
              </a:rPr>
              <a:t>ejecutando un comando definido en el </a:t>
            </a:r>
            <a:r>
              <a:rPr i="1" lang="en-GB" sz="1800">
                <a:solidFill>
                  <a:schemeClr val="dk1"/>
                </a:solidFill>
                <a:highlight>
                  <a:schemeClr val="lt1"/>
                </a:highlight>
                <a:latin typeface="Helvetica Neue Light"/>
                <a:ea typeface="Helvetica Neue Light"/>
                <a:cs typeface="Helvetica Neue Light"/>
                <a:sym typeface="Helvetica Neue Light"/>
              </a:rPr>
              <a:t>package.json</a:t>
            </a:r>
            <a:r>
              <a:rPr lang="en-GB" sz="1800">
                <a:solidFill>
                  <a:schemeClr val="dk1"/>
                </a:solidFill>
                <a:highlight>
                  <a:schemeClr val="lt1"/>
                </a:highlight>
                <a:latin typeface="Helvetica Neue Light"/>
                <a:ea typeface="Helvetica Neue Light"/>
                <a:cs typeface="Helvetica Neue Light"/>
                <a:sym typeface="Helvetica Neue Light"/>
              </a:rPr>
              <a:t> del proyecto: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sz="18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br>
              <a:rPr b="1" lang="en-GB" sz="1800">
                <a:solidFill>
                  <a:schemeClr val="dk1"/>
                </a:solidFill>
                <a:highlight>
                  <a:srgbClr val="FFFFFF"/>
                </a:highlight>
                <a:latin typeface="Helvetica Neue"/>
                <a:ea typeface="Helvetica Neue"/>
                <a:cs typeface="Helvetica Neue"/>
                <a:sym typeface="Helvetica Neue"/>
              </a:rPr>
            </a:br>
            <a:r>
              <a:rPr lang="en-GB" sz="1800">
                <a:solidFill>
                  <a:schemeClr val="dk1"/>
                </a:solidFill>
                <a:highlight>
                  <a:srgbClr val="FFFFFF"/>
                </a:highlight>
                <a:latin typeface="Helvetica Neue Light"/>
                <a:ea typeface="Helvetica Neue Light"/>
                <a:cs typeface="Helvetica Neue Light"/>
                <a:sym typeface="Helvetica Neue Light"/>
              </a:rPr>
              <a:t>Por defecto, esto creará una carpeta </a:t>
            </a:r>
            <a:r>
              <a:rPr i="1" lang="en-GB" sz="1800">
                <a:solidFill>
                  <a:schemeClr val="dk1"/>
                </a:solidFill>
                <a:highlight>
                  <a:srgbClr val="FFFFFF"/>
                </a:highlight>
                <a:latin typeface="Helvetica Neue Light"/>
                <a:ea typeface="Helvetica Neue Light"/>
                <a:cs typeface="Helvetica Neue Light"/>
                <a:sym typeface="Helvetica Neue Light"/>
              </a:rPr>
              <a:t>dist</a:t>
            </a:r>
            <a:r>
              <a:rPr lang="en-GB" sz="1800">
                <a:solidFill>
                  <a:schemeClr val="dk1"/>
                </a:solidFill>
                <a:highlight>
                  <a:srgbClr val="FFFFFF"/>
                </a:highlight>
                <a:latin typeface="Helvetica Neue Light"/>
                <a:ea typeface="Helvetica Neue Light"/>
                <a:cs typeface="Helvetica Neue Light"/>
                <a:sym typeface="Helvetica Neue Light"/>
              </a:rPr>
              <a:t> con un archivo </a:t>
            </a:r>
            <a:r>
              <a:rPr i="1" lang="en-GB" sz="1800">
                <a:solidFill>
                  <a:schemeClr val="dk1"/>
                </a:solidFill>
                <a:highlight>
                  <a:srgbClr val="FFFFFF"/>
                </a:highlight>
                <a:latin typeface="Helvetica Neue Light"/>
                <a:ea typeface="Helvetica Neue Light"/>
                <a:cs typeface="Helvetica Neue Light"/>
                <a:sym typeface="Helvetica Neue Light"/>
              </a:rPr>
              <a:t>main.js</a:t>
            </a:r>
            <a:r>
              <a:rPr lang="en-GB" sz="1800">
                <a:solidFill>
                  <a:schemeClr val="dk1"/>
                </a:solidFill>
                <a:highlight>
                  <a:srgbClr val="FFFFFF"/>
                </a:highlight>
                <a:latin typeface="Helvetica Neue Light"/>
                <a:ea typeface="Helvetica Neue Light"/>
                <a:cs typeface="Helvetica Neue Light"/>
                <a:sym typeface="Helvetica Neue Light"/>
              </a:rPr>
              <a:t> dentro, que contiene la versión empaquetada de todos los archivos especificados.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00FFFF"/>
                </a:highlight>
                <a:latin typeface="Helvetica Neue Light"/>
                <a:ea typeface="Helvetica Neue Light"/>
                <a:cs typeface="Helvetica Neue Light"/>
                <a:sym typeface="Helvetica Neue Light"/>
              </a:rPr>
              <a:t>En caso de no especificar, buscará un archivo index.js dentro de una carpeta src por defecto, e incluirá en forma recursiva todas las dependencias de ese archivo y de sus dependencias.</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151" name="Google Shape;151;p22"/>
          <p:cNvSpPr txBox="1"/>
          <p:nvPr/>
        </p:nvSpPr>
        <p:spPr>
          <a:xfrm>
            <a:off x="1733825" y="167575"/>
            <a:ext cx="56832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Empaquetando módulos</a:t>
            </a:r>
            <a:endParaRPr i="1" sz="3600">
              <a:latin typeface="Anton"/>
              <a:ea typeface="Anton"/>
              <a:cs typeface="Anton"/>
              <a:sym typeface="Anton"/>
            </a:endParaRPr>
          </a:p>
        </p:txBody>
      </p:sp>
      <p:pic>
        <p:nvPicPr>
          <p:cNvPr id="152" name="Google Shape;152;p22"/>
          <p:cNvPicPr preferRelativeResize="0"/>
          <p:nvPr/>
        </p:nvPicPr>
        <p:blipFill>
          <a:blip r:embed="rId3">
            <a:alphaModFix/>
          </a:blip>
          <a:stretch>
            <a:fillRect/>
          </a:stretch>
        </p:blipFill>
        <p:spPr>
          <a:xfrm>
            <a:off x="7628225" y="15175"/>
            <a:ext cx="1186525" cy="1186525"/>
          </a:xfrm>
          <a:prstGeom prst="rect">
            <a:avLst/>
          </a:prstGeom>
          <a:noFill/>
          <a:ln>
            <a:noFill/>
          </a:ln>
        </p:spPr>
      </p:pic>
      <p:pic>
        <p:nvPicPr>
          <p:cNvPr id="153" name="Google Shape;153;p2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54" name="Google Shape;154;p22"/>
          <p:cNvPicPr preferRelativeResize="0"/>
          <p:nvPr/>
        </p:nvPicPr>
        <p:blipFill>
          <a:blip r:embed="rId5">
            <a:alphaModFix/>
          </a:blip>
          <a:stretch>
            <a:fillRect/>
          </a:stretch>
        </p:blipFill>
        <p:spPr>
          <a:xfrm>
            <a:off x="464625" y="113378"/>
            <a:ext cx="1186526" cy="839473"/>
          </a:xfrm>
          <a:prstGeom prst="rect">
            <a:avLst/>
          </a:prstGeom>
          <a:noFill/>
          <a:ln>
            <a:noFill/>
          </a:ln>
        </p:spPr>
      </p:pic>
      <p:sp>
        <p:nvSpPr>
          <p:cNvPr id="155" name="Google Shape;155;p22"/>
          <p:cNvSpPr txBox="1"/>
          <p:nvPr/>
        </p:nvSpPr>
        <p:spPr>
          <a:xfrm>
            <a:off x="614875" y="2026800"/>
            <a:ext cx="56865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"scripts"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"build"</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"webpack ./a1.js ./a2.js ./a3.js"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package.json</a:t>
            </a:r>
            <a:endParaRPr i="1" sz="2600">
              <a:latin typeface="Anton"/>
              <a:ea typeface="Anton"/>
              <a:cs typeface="Anton"/>
              <a:sym typeface="Anton"/>
            </a:endParaRPr>
          </a:p>
        </p:txBody>
      </p:sp>
      <p:pic>
        <p:nvPicPr>
          <p:cNvPr id="161" name="Google Shape;161;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2" name="Google Shape;162;p23"/>
          <p:cNvSpPr txBox="1"/>
          <p:nvPr/>
        </p:nvSpPr>
        <p:spPr>
          <a:xfrm>
            <a:off x="387800" y="758625"/>
            <a:ext cx="5686500" cy="4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"name"</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"ejemplo-webpack"</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"version"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"description"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"main"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"./dist/main.js"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"scripts"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"build"</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"webpack ./a1.js ./a2.js ./a3.js --mode=production"</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"dev"</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"webpack ./a1.js ./a2.js ./a3.js -w --mode=development"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"start"</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"node ."</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"keywords"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"author"</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"license"</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"ISC"</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"devDependencies"</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"webpack"</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"^5.53.0"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"webpack-cli"</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"^4.8.0"</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
        <p:nvSpPr>
          <p:cNvPr id="163" name="Google Shape;163;p23"/>
          <p:cNvSpPr txBox="1"/>
          <p:nvPr/>
        </p:nvSpPr>
        <p:spPr>
          <a:xfrm>
            <a:off x="6367675" y="822475"/>
            <a:ext cx="23868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00FFFF"/>
                </a:highlight>
                <a:latin typeface="Helvetica Neue Light"/>
                <a:ea typeface="Helvetica Neue Light"/>
                <a:cs typeface="Helvetica Neue Light"/>
                <a:sym typeface="Helvetica Neue Light"/>
              </a:rPr>
              <a:t>El modo modo desarrollo o producción define si el código generado tendrá formato de lectura amigable y comentarios, o si estará minificado, respectivamente.</a:t>
            </a:r>
            <a:endParaRPr sz="2000">
              <a:solidFill>
                <a:schemeClr val="dk1"/>
              </a:solidFill>
              <a:highlight>
                <a:srgbClr val="00FFFF"/>
              </a:highlight>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286025" y="91375"/>
            <a:ext cx="78882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Aclaración para nuevas versiones de node:</a:t>
            </a:r>
            <a:endParaRPr i="1" sz="2600">
              <a:latin typeface="Anton"/>
              <a:ea typeface="Anton"/>
              <a:cs typeface="Anton"/>
              <a:sym typeface="Anton"/>
            </a:endParaRPr>
          </a:p>
        </p:txBody>
      </p:sp>
      <p:pic>
        <p:nvPicPr>
          <p:cNvPr id="169" name="Google Shape;169;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0" name="Google Shape;170;p24"/>
          <p:cNvSpPr txBox="1"/>
          <p:nvPr/>
        </p:nvSpPr>
        <p:spPr>
          <a:xfrm>
            <a:off x="329250" y="898675"/>
            <a:ext cx="8425200" cy="14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Webpack utiliza una versión de una librería interna de node que fue deprecada en Node v17. Para quienes quieran/deban usar esta última versión, pueden agregar una configuración del entorno de ejecución previa al lanzamiento del programa, cargando la siguiente variable de entorno:</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(para linux/mac):</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(o para windows cmd):</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171" name="Google Shape;171;p24"/>
          <p:cNvSpPr txBox="1"/>
          <p:nvPr/>
        </p:nvSpPr>
        <p:spPr>
          <a:xfrm>
            <a:off x="671325" y="2973125"/>
            <a:ext cx="5686500" cy="4002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onsolas"/>
                <a:ea typeface="Consolas"/>
                <a:cs typeface="Consolas"/>
                <a:sym typeface="Consolas"/>
              </a:rPr>
              <a:t>NODE_OPTIONS=--openssl-legacy-provider npm start</a:t>
            </a:r>
            <a:endParaRPr>
              <a:solidFill>
                <a:schemeClr val="lt1"/>
              </a:solidFill>
              <a:latin typeface="Consolas"/>
              <a:ea typeface="Consolas"/>
              <a:cs typeface="Consolas"/>
              <a:sym typeface="Consolas"/>
            </a:endParaRPr>
          </a:p>
        </p:txBody>
      </p:sp>
      <p:sp>
        <p:nvSpPr>
          <p:cNvPr id="172" name="Google Shape;172;p24"/>
          <p:cNvSpPr txBox="1"/>
          <p:nvPr/>
        </p:nvSpPr>
        <p:spPr>
          <a:xfrm>
            <a:off x="671325" y="3963725"/>
            <a:ext cx="5686500" cy="4002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onsolas"/>
                <a:ea typeface="Consolas"/>
                <a:cs typeface="Consolas"/>
                <a:sym typeface="Consolas"/>
              </a:rPr>
              <a:t>set NODE_OPTIONS=--openssl-legacy-provider &amp;&amp; npm start</a:t>
            </a:r>
            <a:endParaRPr>
              <a:solidFill>
                <a:schemeClr val="lt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6" name="Shape 176"/>
        <p:cNvGrpSpPr/>
        <p:nvPr/>
      </p:nvGrpSpPr>
      <p:grpSpPr>
        <a:xfrm>
          <a:off x="0" y="0"/>
          <a:ext cx="0" cy="0"/>
          <a:chOff x="0" y="0"/>
          <a:chExt cx="0" cy="0"/>
        </a:xfrm>
      </p:grpSpPr>
      <p:sp>
        <p:nvSpPr>
          <p:cNvPr id="177" name="Google Shape;177;p25"/>
          <p:cNvSpPr txBox="1"/>
          <p:nvPr/>
        </p:nvSpPr>
        <p:spPr>
          <a:xfrm>
            <a:off x="0" y="243775"/>
            <a:ext cx="9144000" cy="5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Web oficial </a:t>
            </a:r>
            <a:r>
              <a:rPr i="1" lang="en-GB" sz="3600" u="sng">
                <a:solidFill>
                  <a:schemeClr val="hlink"/>
                </a:solidFill>
                <a:latin typeface="Anton"/>
                <a:ea typeface="Anton"/>
                <a:cs typeface="Anton"/>
                <a:sym typeface="Anton"/>
                <a:hlinkClick r:id="rId3"/>
              </a:rPr>
              <a:t>https://webpack.js.org/</a:t>
            </a:r>
            <a:endParaRPr i="1" sz="3600">
              <a:latin typeface="Anton"/>
              <a:ea typeface="Anton"/>
              <a:cs typeface="Anton"/>
              <a:sym typeface="Anton"/>
            </a:endParaRPr>
          </a:p>
        </p:txBody>
      </p:sp>
      <p:sp>
        <p:nvSpPr>
          <p:cNvPr id="178" name="Google Shape;178;p25"/>
          <p:cNvSpPr/>
          <p:nvPr/>
        </p:nvSpPr>
        <p:spPr>
          <a:xfrm>
            <a:off x="5038750" y="1121700"/>
            <a:ext cx="352200" cy="582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5"/>
          <p:cNvPicPr preferRelativeResize="0"/>
          <p:nvPr/>
        </p:nvPicPr>
        <p:blipFill>
          <a:blip r:embed="rId4">
            <a:alphaModFix/>
          </a:blip>
          <a:stretch>
            <a:fillRect/>
          </a:stretch>
        </p:blipFill>
        <p:spPr>
          <a:xfrm>
            <a:off x="0" y="1037216"/>
            <a:ext cx="9144002" cy="3983468"/>
          </a:xfrm>
          <a:prstGeom prst="rect">
            <a:avLst/>
          </a:prstGeom>
          <a:noFill/>
          <a:ln>
            <a:noFill/>
          </a:ln>
        </p:spPr>
      </p:pic>
      <p:pic>
        <p:nvPicPr>
          <p:cNvPr id="180" name="Google Shape;180;p25"/>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84" name="Shape 184"/>
        <p:cNvGrpSpPr/>
        <p:nvPr/>
      </p:nvGrpSpPr>
      <p:grpSpPr>
        <a:xfrm>
          <a:off x="0" y="0"/>
          <a:ext cx="0" cy="0"/>
          <a:chOff x="0" y="0"/>
          <a:chExt cx="0" cy="0"/>
        </a:xfrm>
      </p:grpSpPr>
      <p:sp>
        <p:nvSpPr>
          <p:cNvPr id="185" name="Google Shape;185;p26"/>
          <p:cNvSpPr txBox="1"/>
          <p:nvPr/>
        </p:nvSpPr>
        <p:spPr>
          <a:xfrm>
            <a:off x="125" y="-61025"/>
            <a:ext cx="9144000" cy="12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Documentación </a:t>
            </a:r>
            <a:r>
              <a:rPr i="1" lang="en-GB" sz="3600" u="sng">
                <a:solidFill>
                  <a:schemeClr val="hlink"/>
                </a:solidFill>
                <a:latin typeface="Anton"/>
                <a:ea typeface="Anton"/>
                <a:cs typeface="Anton"/>
                <a:sym typeface="Anton"/>
                <a:hlinkClick r:id="rId3"/>
              </a:rPr>
              <a:t>https://webpack.js.org/concepts/</a:t>
            </a:r>
            <a:endParaRPr i="1" sz="3600">
              <a:latin typeface="Anton"/>
              <a:ea typeface="Anton"/>
              <a:cs typeface="Anton"/>
              <a:sym typeface="Anton"/>
            </a:endParaRPr>
          </a:p>
        </p:txBody>
      </p:sp>
      <p:pic>
        <p:nvPicPr>
          <p:cNvPr id="186" name="Google Shape;186;p26"/>
          <p:cNvPicPr preferRelativeResize="0"/>
          <p:nvPr/>
        </p:nvPicPr>
        <p:blipFill>
          <a:blip r:embed="rId4">
            <a:alphaModFix/>
          </a:blip>
          <a:stretch>
            <a:fillRect/>
          </a:stretch>
        </p:blipFill>
        <p:spPr>
          <a:xfrm>
            <a:off x="417363" y="1180925"/>
            <a:ext cx="8309274" cy="3858826"/>
          </a:xfrm>
          <a:prstGeom prst="rect">
            <a:avLst/>
          </a:prstGeom>
          <a:noFill/>
          <a:ln>
            <a:noFill/>
          </a:ln>
        </p:spPr>
      </p:pic>
      <p:pic>
        <p:nvPicPr>
          <p:cNvPr id="187" name="Google Shape;187;p26"/>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MENSAJERÍA CON WEBPACK</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193" name="Google Shape;193;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4" name="Google Shape;194;p2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0" name="Google Shape;200;p28"/>
          <p:cNvSpPr txBox="1"/>
          <p:nvPr/>
        </p:nvSpPr>
        <p:spPr>
          <a:xfrm>
            <a:off x="442500" y="743300"/>
            <a:ext cx="8259000" cy="3121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tres archivos javascript que contengan una variable por cada archivo llamadas </a:t>
            </a:r>
            <a:r>
              <a:rPr i="1" lang="en-GB" sz="1600">
                <a:solidFill>
                  <a:schemeClr val="dk1"/>
                </a:solidFill>
                <a:highlight>
                  <a:schemeClr val="lt1"/>
                </a:highlight>
                <a:latin typeface="Helvetica Neue Light"/>
                <a:ea typeface="Helvetica Neue Light"/>
                <a:cs typeface="Helvetica Neue Light"/>
                <a:sym typeface="Helvetica Neue Light"/>
              </a:rPr>
              <a:t>mensaje1</a:t>
            </a:r>
            <a:r>
              <a:rPr lang="en-GB" sz="1600">
                <a:solidFill>
                  <a:schemeClr val="dk1"/>
                </a:solidFill>
                <a:highlight>
                  <a:schemeClr val="lt1"/>
                </a:highlight>
                <a:latin typeface="Helvetica Neue Light"/>
                <a:ea typeface="Helvetica Neue Light"/>
                <a:cs typeface="Helvetica Neue Light"/>
                <a:sym typeface="Helvetica Neue Light"/>
              </a:rPr>
              <a:t>, </a:t>
            </a:r>
            <a:r>
              <a:rPr i="1" lang="en-GB" sz="1600">
                <a:solidFill>
                  <a:schemeClr val="dk1"/>
                </a:solidFill>
                <a:highlight>
                  <a:schemeClr val="lt1"/>
                </a:highlight>
                <a:latin typeface="Helvetica Neue Light"/>
                <a:ea typeface="Helvetica Neue Light"/>
                <a:cs typeface="Helvetica Neue Light"/>
                <a:sym typeface="Helvetica Neue Light"/>
              </a:rPr>
              <a:t>mensaje2 </a:t>
            </a:r>
            <a:r>
              <a:rPr lang="en-GB" sz="1600">
                <a:solidFill>
                  <a:schemeClr val="dk1"/>
                </a:solidFill>
                <a:highlight>
                  <a:schemeClr val="lt1"/>
                </a:highlight>
                <a:latin typeface="Helvetica Neue Light"/>
                <a:ea typeface="Helvetica Neue Light"/>
                <a:cs typeface="Helvetica Neue Light"/>
                <a:sym typeface="Helvetica Neue Light"/>
              </a:rPr>
              <a:t>y </a:t>
            </a:r>
            <a:r>
              <a:rPr i="1" lang="en-GB" sz="1600">
                <a:solidFill>
                  <a:schemeClr val="dk1"/>
                </a:solidFill>
                <a:highlight>
                  <a:schemeClr val="lt1"/>
                </a:highlight>
                <a:latin typeface="Helvetica Neue Light"/>
                <a:ea typeface="Helvetica Neue Light"/>
                <a:cs typeface="Helvetica Neue Light"/>
                <a:sym typeface="Helvetica Neue Light"/>
              </a:rPr>
              <a:t>mensaje3 </a:t>
            </a:r>
            <a:r>
              <a:rPr lang="en-GB" sz="1600">
                <a:solidFill>
                  <a:schemeClr val="dk1"/>
                </a:solidFill>
                <a:highlight>
                  <a:schemeClr val="lt1"/>
                </a:highlight>
                <a:latin typeface="Helvetica Neue Light"/>
                <a:ea typeface="Helvetica Neue Light"/>
                <a:cs typeface="Helvetica Neue Light"/>
                <a:sym typeface="Helvetica Neue Light"/>
              </a:rPr>
              <a:t>respectivamente.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cada archivo, cargar la variable con un frase y representarla en consola luego de: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 segundo para el caso del mensaje 1.</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Dos segundos para el mensaje 2.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50000"/>
              </a:lnSpc>
              <a:spcBef>
                <a:spcPts val="0"/>
              </a:spcBef>
              <a:spcAft>
                <a:spcPts val="0"/>
              </a:spcAft>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Tres segundos para el mensaje 3.</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un proyecto que permita utilizar webpack como dependencia de desarrollo para empaquetar los tres archivos en uno sólo.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Escribir el script correspondiente para ejecutar el proceso automático, generando la versión de producción del proyecto.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01" name="Google Shape;201;p2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0"/>
          <p:cNvSpPr txBox="1"/>
          <p:nvPr/>
        </p:nvSpPr>
        <p:spPr>
          <a:xfrm>
            <a:off x="0" y="124450"/>
            <a:ext cx="9144000" cy="6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Proyecto Webpack + Typescript</a:t>
            </a:r>
            <a:endParaRPr i="1" sz="3600">
              <a:solidFill>
                <a:srgbClr val="E0FF00"/>
              </a:solidFill>
              <a:latin typeface="Anton"/>
              <a:ea typeface="Anton"/>
              <a:cs typeface="Anton"/>
              <a:sym typeface="Anton"/>
            </a:endParaRPr>
          </a:p>
        </p:txBody>
      </p:sp>
      <p:pic>
        <p:nvPicPr>
          <p:cNvPr id="212" name="Google Shape;212;p30"/>
          <p:cNvPicPr preferRelativeResize="0"/>
          <p:nvPr/>
        </p:nvPicPr>
        <p:blipFill>
          <a:blip r:embed="rId4">
            <a:alphaModFix/>
          </a:blip>
          <a:stretch>
            <a:fillRect/>
          </a:stretch>
        </p:blipFill>
        <p:spPr>
          <a:xfrm>
            <a:off x="904875" y="773050"/>
            <a:ext cx="7334250" cy="3638550"/>
          </a:xfrm>
          <a:prstGeom prst="rect">
            <a:avLst/>
          </a:prstGeom>
          <a:noFill/>
          <a:ln>
            <a:noFill/>
          </a:ln>
        </p:spPr>
      </p:pic>
      <p:sp>
        <p:nvSpPr>
          <p:cNvPr id="213" name="Google Shape;213;p30"/>
          <p:cNvSpPr txBox="1"/>
          <p:nvPr/>
        </p:nvSpPr>
        <p:spPr>
          <a:xfrm>
            <a:off x="134300" y="4660050"/>
            <a:ext cx="20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Helvetica Neue Light"/>
                <a:ea typeface="Helvetica Neue Light"/>
                <a:cs typeface="Helvetica Neue Light"/>
                <a:sym typeface="Helvetica Neue Light"/>
              </a:rPr>
              <a:t>Fuente: </a:t>
            </a:r>
            <a:r>
              <a:rPr i="1" lang="en-GB" u="sng">
                <a:solidFill>
                  <a:schemeClr val="hlink"/>
                </a:solidFill>
                <a:latin typeface="Helvetica Neue Light"/>
                <a:ea typeface="Helvetica Neue Light"/>
                <a:cs typeface="Helvetica Neue Light"/>
                <a:sym typeface="Helvetica Neue Light"/>
                <a:hlinkClick r:id="rId5"/>
              </a:rPr>
              <a:t>Desarrolloweb</a:t>
            </a:r>
            <a:endParaRPr i="1">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359400" y="1367725"/>
            <a:ext cx="8425200" cy="37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Desarrollaremos un proyecto en el cual integraremos un servidor en node.js con </a:t>
            </a:r>
            <a:r>
              <a:rPr b="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y </a:t>
            </a:r>
            <a:r>
              <a:rPr b="1" lang="en-GB" sz="2000">
                <a:solidFill>
                  <a:schemeClr val="dk1"/>
                </a:solidFill>
                <a:highlight>
                  <a:srgbClr val="FFFFFF"/>
                </a:highlight>
                <a:latin typeface="Helvetica Neue"/>
                <a:ea typeface="Helvetica Neue"/>
                <a:cs typeface="Helvetica Neue"/>
                <a:sym typeface="Helvetica Neue"/>
              </a:rPr>
              <a:t>Typescript </a:t>
            </a:r>
            <a:r>
              <a:rPr lang="en-GB" sz="2000">
                <a:solidFill>
                  <a:schemeClr val="dk1"/>
                </a:solidFill>
                <a:highlight>
                  <a:srgbClr val="FFFFFF"/>
                </a:highlight>
                <a:latin typeface="Helvetica Neue Light"/>
                <a:ea typeface="Helvetica Neue Light"/>
                <a:cs typeface="Helvetica Neue Light"/>
                <a:sym typeface="Helvetica Neue Light"/>
              </a:rPr>
              <a:t>vinculados, que permitirán importar nuestros módulos </a:t>
            </a:r>
            <a:r>
              <a:rPr i="1" lang="en-GB" sz="2000">
                <a:solidFill>
                  <a:schemeClr val="dk1"/>
                </a:solidFill>
                <a:highlight>
                  <a:srgbClr val="FFFFFF"/>
                </a:highlight>
                <a:latin typeface="Helvetica Neue Light"/>
                <a:ea typeface="Helvetica Neue Light"/>
                <a:cs typeface="Helvetica Neue Light"/>
                <a:sym typeface="Helvetica Neue Light"/>
              </a:rPr>
              <a:t>CommonJS </a:t>
            </a:r>
            <a:r>
              <a:rPr lang="en-GB" sz="2000">
                <a:solidFill>
                  <a:schemeClr val="dk1"/>
                </a:solidFill>
                <a:highlight>
                  <a:srgbClr val="FFFFFF"/>
                </a:highlight>
                <a:latin typeface="Helvetica Neue Light"/>
                <a:ea typeface="Helvetica Neue Light"/>
                <a:cs typeface="Helvetica Neue Light"/>
                <a:sym typeface="Helvetica Neue Light"/>
              </a:rPr>
              <a:t>y </a:t>
            </a:r>
            <a:r>
              <a:rPr i="1" lang="en-GB" sz="2000">
                <a:solidFill>
                  <a:schemeClr val="dk1"/>
                </a:solidFill>
                <a:highlight>
                  <a:srgbClr val="FFFFFF"/>
                </a:highlight>
                <a:latin typeface="Helvetica Neue Light"/>
                <a:ea typeface="Helvetica Neue Light"/>
                <a:cs typeface="Helvetica Neue Light"/>
                <a:sym typeface="Helvetica Neue Light"/>
              </a:rPr>
              <a:t>ES Modules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u="sng">
                <a:solidFill>
                  <a:schemeClr val="dk1"/>
                </a:solidFill>
                <a:highlight>
                  <a:srgbClr val="FFFFFF"/>
                </a:highlight>
                <a:latin typeface="Helvetica Neue Light"/>
                <a:ea typeface="Helvetica Neue Light"/>
                <a:cs typeface="Helvetica Neue Light"/>
                <a:sym typeface="Helvetica Neue Light"/>
              </a:rPr>
              <a:t>Vamos a seguir esta serie de pasos para crear el proyecto desde cero</a:t>
            </a:r>
            <a:endParaRPr sz="2000" u="sng">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Generamos la carpeta de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Inicializamos un proyecto de node con</a:t>
            </a:r>
            <a:r>
              <a:rPr b="1" lang="en-GB" sz="2000">
                <a:solidFill>
                  <a:schemeClr val="dk1"/>
                </a:solidFill>
                <a:highlight>
                  <a:srgbClr val="FFFFFF"/>
                </a:highlight>
                <a:latin typeface="Helvetica Neue"/>
                <a:ea typeface="Helvetica Neue"/>
                <a:cs typeface="Helvetica Neue"/>
                <a:sym typeface="Helvetica Neue"/>
              </a:rPr>
              <a:t> npm init -y</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Dentro del proyecto creamos un carpeta </a:t>
            </a:r>
            <a:r>
              <a:rPr b="1" lang="en-GB" sz="2000">
                <a:solidFill>
                  <a:schemeClr val="dk1"/>
                </a:solidFill>
                <a:highlight>
                  <a:srgbClr val="FFFFFF"/>
                </a:highlight>
                <a:latin typeface="Helvetica Neue"/>
                <a:ea typeface="Helvetica Neue"/>
                <a:cs typeface="Helvetica Neue"/>
                <a:sym typeface="Helvetica Neue"/>
              </a:rPr>
              <a:t>src </a:t>
            </a:r>
            <a:r>
              <a:rPr lang="en-GB" sz="2000">
                <a:solidFill>
                  <a:schemeClr val="dk1"/>
                </a:solidFill>
                <a:highlight>
                  <a:srgbClr val="FFFFFF"/>
                </a:highlight>
                <a:latin typeface="Helvetica Neue Light"/>
                <a:ea typeface="Helvetica Neue Light"/>
                <a:cs typeface="Helvetica Neue Light"/>
                <a:sym typeface="Helvetica Neue Light"/>
              </a:rPr>
              <a:t>con un archivo</a:t>
            </a:r>
            <a:r>
              <a:rPr b="1" lang="en-GB" sz="2000">
                <a:solidFill>
                  <a:schemeClr val="dk1"/>
                </a:solidFill>
                <a:highlight>
                  <a:srgbClr val="FFFFFF"/>
                </a:highlight>
                <a:latin typeface="Helvetica Neue"/>
                <a:ea typeface="Helvetica Neue"/>
                <a:cs typeface="Helvetica Neue"/>
                <a:sym typeface="Helvetica Neue"/>
              </a:rPr>
              <a:t> index.ts.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Instalamos las dependencias de desarrollo: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npm i -D </a:t>
            </a:r>
            <a:r>
              <a:rPr b="1" lang="en-GB" sz="2000">
                <a:solidFill>
                  <a:schemeClr val="dk1"/>
                </a:solidFill>
                <a:highlight>
                  <a:schemeClr val="lt1"/>
                </a:highlight>
                <a:latin typeface="Helvetica Neue"/>
                <a:ea typeface="Helvetica Neue"/>
                <a:cs typeface="Helvetica Neue"/>
                <a:sym typeface="Helvetica Neue"/>
              </a:rPr>
              <a:t>typescript </a:t>
            </a:r>
            <a:r>
              <a:rPr b="1" lang="en-GB" sz="2000">
                <a:solidFill>
                  <a:schemeClr val="dk1"/>
                </a:solidFill>
                <a:highlight>
                  <a:srgbClr val="FFFFFF"/>
                </a:highlight>
                <a:latin typeface="Helvetica Neue"/>
                <a:ea typeface="Helvetica Neue"/>
                <a:cs typeface="Helvetica Neue"/>
                <a:sym typeface="Helvetica Neue"/>
              </a:rPr>
              <a:t>ts-loader webpack webpack-cli</a:t>
            </a:r>
            <a:endParaRPr b="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	webpack-node-externals</a:t>
            </a:r>
            <a:endParaRPr b="1" sz="2000">
              <a:solidFill>
                <a:schemeClr val="dk1"/>
              </a:solidFill>
              <a:highlight>
                <a:srgbClr val="FFFFFF"/>
              </a:highlight>
              <a:latin typeface="Helvetica Neue"/>
              <a:ea typeface="Helvetica Neue"/>
              <a:cs typeface="Helvetica Neue"/>
              <a:sym typeface="Helvetica Neue"/>
            </a:endParaRPr>
          </a:p>
        </p:txBody>
      </p:sp>
      <p:sp>
        <p:nvSpPr>
          <p:cNvPr id="219" name="Google Shape;219;p31"/>
          <p:cNvSpPr txBox="1"/>
          <p:nvPr/>
        </p:nvSpPr>
        <p:spPr>
          <a:xfrm>
            <a:off x="1968500" y="372025"/>
            <a:ext cx="56787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Creación del proyecto: pasos</a:t>
            </a:r>
            <a:endParaRPr i="1" sz="3600">
              <a:latin typeface="Anton"/>
              <a:ea typeface="Anton"/>
              <a:cs typeface="Anton"/>
              <a:sym typeface="Anton"/>
            </a:endParaRPr>
          </a:p>
        </p:txBody>
      </p:sp>
      <p:pic>
        <p:nvPicPr>
          <p:cNvPr id="220" name="Google Shape;220;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1" name="Google Shape;221;p31"/>
          <p:cNvPicPr preferRelativeResize="0"/>
          <p:nvPr/>
        </p:nvPicPr>
        <p:blipFill>
          <a:blip r:embed="rId4">
            <a:alphaModFix/>
          </a:blip>
          <a:stretch>
            <a:fillRect/>
          </a:stretch>
        </p:blipFill>
        <p:spPr>
          <a:xfrm>
            <a:off x="7628225" y="91375"/>
            <a:ext cx="1186525" cy="1186525"/>
          </a:xfrm>
          <a:prstGeom prst="rect">
            <a:avLst/>
          </a:prstGeom>
          <a:noFill/>
          <a:ln>
            <a:noFill/>
          </a:ln>
        </p:spPr>
      </p:pic>
      <p:pic>
        <p:nvPicPr>
          <p:cNvPr id="222" name="Google Shape;222;p31"/>
          <p:cNvPicPr preferRelativeResize="0"/>
          <p:nvPr/>
        </p:nvPicPr>
        <p:blipFill>
          <a:blip r:embed="rId5">
            <a:alphaModFix/>
          </a:blip>
          <a:stretch>
            <a:fillRect/>
          </a:stretch>
        </p:blipFill>
        <p:spPr>
          <a:xfrm>
            <a:off x="152400" y="196450"/>
            <a:ext cx="1816100" cy="102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360225"/>
            <a:ext cx="4624800" cy="463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Comprender el concepto de </a:t>
            </a:r>
            <a:r>
              <a:rPr lang="en-GB" sz="1700">
                <a:solidFill>
                  <a:schemeClr val="dk1"/>
                </a:solidFill>
                <a:highlight>
                  <a:srgbClr val="00FFFF"/>
                </a:highlight>
                <a:latin typeface="Helvetica Neue Light"/>
                <a:ea typeface="Helvetica Neue Light"/>
                <a:cs typeface="Helvetica Neue Light"/>
                <a:sym typeface="Helvetica Neue Light"/>
              </a:rPr>
              <a:t>bundler</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Instalación y uso de Webpack mediante Node.js.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Integración de Webpack y Typescript en un proyecto Node.js.</a:t>
            </a:r>
            <a:endParaRPr sz="17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nvSpPr>
        <p:spPr>
          <a:xfrm>
            <a:off x="359400" y="1367725"/>
            <a:ext cx="8425200" cy="3467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Instalamos las dependencias del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npm i express </a:t>
            </a:r>
            <a:r>
              <a:rPr b="1" i="1" lang="en-GB" sz="2000">
                <a:solidFill>
                  <a:schemeClr val="dk1"/>
                </a:solidFill>
                <a:highlight>
                  <a:schemeClr val="lt1"/>
                </a:highlight>
                <a:latin typeface="Helvetica Neue"/>
                <a:ea typeface="Helvetica Neue"/>
                <a:cs typeface="Helvetica Neue"/>
                <a:sym typeface="Helvetica Neue"/>
              </a:rPr>
              <a:t>@types/express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Creamos el archivo </a:t>
            </a:r>
            <a:r>
              <a:rPr i="1" lang="en-GB" sz="2000">
                <a:solidFill>
                  <a:schemeClr val="dk1"/>
                </a:solidFill>
                <a:highlight>
                  <a:srgbClr val="FFFFFF"/>
                </a:highlight>
                <a:latin typeface="Helvetica Neue Light"/>
                <a:ea typeface="Helvetica Neue Light"/>
                <a:cs typeface="Helvetica Neue Light"/>
                <a:sym typeface="Helvetica Neue Light"/>
              </a:rPr>
              <a:t>tsconfig.json</a:t>
            </a:r>
            <a:r>
              <a:rPr lang="en-GB" sz="2000">
                <a:solidFill>
                  <a:schemeClr val="dk1"/>
                </a:solidFill>
                <a:highlight>
                  <a:srgbClr val="FFFFFF"/>
                </a:highlight>
                <a:latin typeface="Helvetica Neue Light"/>
                <a:ea typeface="Helvetica Neue Light"/>
                <a:cs typeface="Helvetica Neue Light"/>
                <a:sym typeface="Helvetica Neue Light"/>
              </a:rPr>
              <a:t> (configuración del transpilador typescript) con el comando </a:t>
            </a:r>
            <a:r>
              <a:rPr b="1" i="1" lang="en-GB" sz="2000">
                <a:solidFill>
                  <a:schemeClr val="dk1"/>
                </a:solidFill>
                <a:highlight>
                  <a:srgbClr val="FFFFFF"/>
                </a:highlight>
                <a:latin typeface="Helvetica Neue"/>
                <a:ea typeface="Helvetica Neue"/>
                <a:cs typeface="Helvetica Neue"/>
                <a:sym typeface="Helvetica Neue"/>
              </a:rPr>
              <a:t>./node_modules/.bin/tsc --init</a:t>
            </a:r>
            <a:endParaRPr b="1" i="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Modificamos </a:t>
            </a:r>
            <a:r>
              <a:rPr i="1" lang="en-GB" sz="2000">
                <a:solidFill>
                  <a:schemeClr val="dk1"/>
                </a:solidFill>
                <a:highlight>
                  <a:srgbClr val="FFFFFF"/>
                </a:highlight>
                <a:latin typeface="Helvetica Neue Light"/>
                <a:ea typeface="Helvetica Neue Light"/>
                <a:cs typeface="Helvetica Neue Light"/>
                <a:sym typeface="Helvetica Neue Light"/>
              </a:rPr>
              <a:t>tsconfig.json </a:t>
            </a:r>
            <a:r>
              <a:rPr lang="en-GB" sz="2000">
                <a:solidFill>
                  <a:schemeClr val="dk1"/>
                </a:solidFill>
                <a:highlight>
                  <a:srgbClr val="FFFFFF"/>
                </a:highlight>
                <a:latin typeface="Helvetica Neue Light"/>
                <a:ea typeface="Helvetica Neue Light"/>
                <a:cs typeface="Helvetica Neue Light"/>
                <a:sym typeface="Helvetica Neue Light"/>
              </a:rPr>
              <a:t>dejando la clave </a:t>
            </a:r>
            <a:r>
              <a:rPr b="1" i="1" lang="en-GB" sz="2000">
                <a:solidFill>
                  <a:schemeClr val="dk1"/>
                </a:solidFill>
                <a:highlight>
                  <a:srgbClr val="FFFFFF"/>
                </a:highlight>
                <a:latin typeface="Helvetica Neue"/>
                <a:ea typeface="Helvetica Neue"/>
                <a:cs typeface="Helvetica Neue"/>
                <a:sym typeface="Helvetica Neue"/>
              </a:rPr>
              <a:t>"noImplicitAny"</a:t>
            </a:r>
            <a:r>
              <a:rPr lang="en-GB" sz="2000">
                <a:solidFill>
                  <a:schemeClr val="dk1"/>
                </a:solidFill>
                <a:highlight>
                  <a:srgbClr val="FFFFFF"/>
                </a:highlight>
                <a:latin typeface="Helvetica Neue Light"/>
                <a:ea typeface="Helvetica Neue Light"/>
                <a:cs typeface="Helvetica Neue Light"/>
                <a:sym typeface="Helvetica Neue Light"/>
              </a:rPr>
              <a:t> en </a:t>
            </a:r>
            <a:r>
              <a:rPr b="1" lang="en-GB" sz="2000">
                <a:solidFill>
                  <a:schemeClr val="dk1"/>
                </a:solidFill>
                <a:highlight>
                  <a:srgbClr val="FFFFFF"/>
                </a:highlight>
                <a:latin typeface="Helvetica Neue"/>
                <a:ea typeface="Helvetica Neue"/>
                <a:cs typeface="Helvetica Neue"/>
                <a:sym typeface="Helvetica Neue"/>
              </a:rPr>
              <a:t>false </a:t>
            </a:r>
            <a:r>
              <a:rPr lang="en-GB" sz="2000">
                <a:solidFill>
                  <a:schemeClr val="dk1"/>
                </a:solidFill>
                <a:highlight>
                  <a:srgbClr val="FFFFFF"/>
                </a:highlight>
                <a:latin typeface="Helvetica Neue Light"/>
                <a:ea typeface="Helvetica Neue Light"/>
                <a:cs typeface="Helvetica Neue Light"/>
                <a:sym typeface="Helvetica Neue Light"/>
              </a:rPr>
              <a:t>(deshabilita la generación de errores en expresiones y declaraciones con cualquier tipo implícito)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Creamos el archivo </a:t>
            </a:r>
            <a:r>
              <a:rPr b="1" i="1" lang="en-GB" sz="2000">
                <a:solidFill>
                  <a:schemeClr val="dk1"/>
                </a:solidFill>
                <a:highlight>
                  <a:srgbClr val="FFFFFF"/>
                </a:highlight>
                <a:latin typeface="Helvetica Neue"/>
                <a:ea typeface="Helvetica Neue"/>
                <a:cs typeface="Helvetica Neue"/>
                <a:sym typeface="Helvetica Neue"/>
              </a:rPr>
              <a:t>webpack.config.js</a:t>
            </a:r>
            <a:r>
              <a:rPr lang="en-GB" sz="2000">
                <a:solidFill>
                  <a:schemeClr val="dk1"/>
                </a:solidFill>
                <a:highlight>
                  <a:srgbClr val="FFFFFF"/>
                </a:highlight>
                <a:latin typeface="Helvetica Neue Light"/>
                <a:ea typeface="Helvetica Neue Light"/>
                <a:cs typeface="Helvetica Neue Light"/>
                <a:sym typeface="Helvetica Neue Light"/>
              </a:rPr>
              <a:t> y le agregamos el siguiente contenido: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p:txBody>
      </p:sp>
      <p:pic>
        <p:nvPicPr>
          <p:cNvPr id="228" name="Google Shape;228;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2"/>
          <p:cNvPicPr preferRelativeResize="0"/>
          <p:nvPr/>
        </p:nvPicPr>
        <p:blipFill>
          <a:blip r:embed="rId4">
            <a:alphaModFix/>
          </a:blip>
          <a:stretch>
            <a:fillRect/>
          </a:stretch>
        </p:blipFill>
        <p:spPr>
          <a:xfrm>
            <a:off x="7628225" y="91375"/>
            <a:ext cx="1186525" cy="1186525"/>
          </a:xfrm>
          <a:prstGeom prst="rect">
            <a:avLst/>
          </a:prstGeom>
          <a:noFill/>
          <a:ln>
            <a:noFill/>
          </a:ln>
        </p:spPr>
      </p:pic>
      <p:sp>
        <p:nvSpPr>
          <p:cNvPr id="230" name="Google Shape;230;p32"/>
          <p:cNvSpPr txBox="1"/>
          <p:nvPr/>
        </p:nvSpPr>
        <p:spPr>
          <a:xfrm>
            <a:off x="1968500" y="372025"/>
            <a:ext cx="56787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Creación del proyecto: pasos</a:t>
            </a:r>
            <a:endParaRPr i="1" sz="3600">
              <a:latin typeface="Anton"/>
              <a:ea typeface="Anton"/>
              <a:cs typeface="Anton"/>
              <a:sym typeface="Anton"/>
            </a:endParaRPr>
          </a:p>
        </p:txBody>
      </p:sp>
      <p:pic>
        <p:nvPicPr>
          <p:cNvPr id="231" name="Google Shape;231;p32"/>
          <p:cNvPicPr preferRelativeResize="0"/>
          <p:nvPr/>
        </p:nvPicPr>
        <p:blipFill>
          <a:blip r:embed="rId5">
            <a:alphaModFix/>
          </a:blip>
          <a:stretch>
            <a:fillRect/>
          </a:stretch>
        </p:blipFill>
        <p:spPr>
          <a:xfrm>
            <a:off x="152400" y="196450"/>
            <a:ext cx="1816100" cy="102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nvSpPr>
        <p:spPr>
          <a:xfrm>
            <a:off x="286025" y="15175"/>
            <a:ext cx="31155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webpack.config.js</a:t>
            </a:r>
            <a:endParaRPr i="1" sz="2600">
              <a:latin typeface="Anton"/>
              <a:ea typeface="Anton"/>
              <a:cs typeface="Anton"/>
              <a:sym typeface="Anton"/>
            </a:endParaRPr>
          </a:p>
        </p:txBody>
      </p:sp>
      <p:pic>
        <p:nvPicPr>
          <p:cNvPr id="237" name="Google Shape;237;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8" name="Google Shape;238;p33"/>
          <p:cNvSpPr txBox="1"/>
          <p:nvPr/>
        </p:nvSpPr>
        <p:spPr>
          <a:xfrm>
            <a:off x="4164450" y="372450"/>
            <a:ext cx="4774800" cy="46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1700" u="sng">
                <a:solidFill>
                  <a:schemeClr val="dk1"/>
                </a:solidFill>
                <a:highlight>
                  <a:srgbClr val="FFFFFF"/>
                </a:highlight>
                <a:latin typeface="Helvetica Neue"/>
                <a:ea typeface="Helvetica Neue"/>
                <a:cs typeface="Helvetica Neue"/>
                <a:sym typeface="Helvetica Neue"/>
              </a:rPr>
              <a:t>Propiedades que podemos configurar</a:t>
            </a:r>
            <a:endParaRPr b="1" i="1" sz="1700" u="sng">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7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mode</a:t>
            </a:r>
            <a:r>
              <a:rPr lang="en-GB" sz="1700">
                <a:solidFill>
                  <a:schemeClr val="dk1"/>
                </a:solidFill>
                <a:highlight>
                  <a:srgbClr val="FFFFFF"/>
                </a:highlight>
                <a:latin typeface="Helvetica Neue Light"/>
                <a:ea typeface="Helvetica Neue Light"/>
                <a:cs typeface="Helvetica Neue Light"/>
                <a:sym typeface="Helvetica Neue Light"/>
              </a:rPr>
              <a:t>: para el modo de trabajo (</a:t>
            </a:r>
            <a:r>
              <a:rPr i="1" lang="en-GB" sz="1700">
                <a:solidFill>
                  <a:schemeClr val="dk1"/>
                </a:solidFill>
                <a:highlight>
                  <a:srgbClr val="FFFFFF"/>
                </a:highlight>
                <a:latin typeface="Helvetica Neue Light"/>
                <a:ea typeface="Helvetica Neue Light"/>
                <a:cs typeface="Helvetica Neue Light"/>
                <a:sym typeface="Helvetica Neue Light"/>
              </a:rPr>
              <a:t>development</a:t>
            </a:r>
            <a:r>
              <a:rPr lang="en-GB" sz="1700">
                <a:solidFill>
                  <a:schemeClr val="dk1"/>
                </a:solidFill>
                <a:highlight>
                  <a:srgbClr val="FFFFFF"/>
                </a:highlight>
                <a:latin typeface="Helvetica Neue Light"/>
                <a:ea typeface="Helvetica Neue Light"/>
                <a:cs typeface="Helvetica Neue Light"/>
                <a:sym typeface="Helvetica Neue Light"/>
              </a:rPr>
              <a:t> ó </a:t>
            </a:r>
            <a:r>
              <a:rPr i="1" lang="en-GB" sz="1700">
                <a:solidFill>
                  <a:schemeClr val="dk1"/>
                </a:solidFill>
                <a:highlight>
                  <a:srgbClr val="FFFFFF"/>
                </a:highlight>
                <a:latin typeface="Helvetica Neue Light"/>
                <a:ea typeface="Helvetica Neue Light"/>
                <a:cs typeface="Helvetica Neue Light"/>
                <a:sym typeface="Helvetica Neue Light"/>
              </a:rPr>
              <a:t>production</a:t>
            </a:r>
            <a:r>
              <a:rPr lang="en-GB" sz="1700">
                <a:solidFill>
                  <a:schemeClr val="dk1"/>
                </a:solidFill>
                <a:highlight>
                  <a:srgbClr val="FFFFFF"/>
                </a:highlight>
                <a:latin typeface="Helvetica Neue Light"/>
                <a:ea typeface="Helvetica Neue Light"/>
                <a:cs typeface="Helvetica Neue Light"/>
                <a:sym typeface="Helvetica Neue Light"/>
              </a:rPr>
              <a:t>)</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entry</a:t>
            </a:r>
            <a:r>
              <a:rPr lang="en-GB" sz="1700">
                <a:solidFill>
                  <a:schemeClr val="dk1"/>
                </a:solidFill>
                <a:highlight>
                  <a:srgbClr val="FFFFFF"/>
                </a:highlight>
                <a:latin typeface="Helvetica Neue Light"/>
                <a:ea typeface="Helvetica Neue Light"/>
                <a:cs typeface="Helvetica Neue Light"/>
                <a:sym typeface="Helvetica Neue Light"/>
              </a:rPr>
              <a:t>: para definir el punto de entrada de nuestro código.</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chemeClr val="lt1"/>
                </a:highlight>
                <a:latin typeface="Helvetica Neue"/>
                <a:ea typeface="Helvetica Neue"/>
                <a:cs typeface="Helvetica Neue"/>
                <a:sym typeface="Helvetica Neue"/>
              </a:rPr>
              <a:t>externals</a:t>
            </a:r>
            <a:r>
              <a:rPr lang="en-GB" sz="1700">
                <a:solidFill>
                  <a:schemeClr val="dk1"/>
                </a:solidFill>
                <a:highlight>
                  <a:schemeClr val="lt1"/>
                </a:highlight>
                <a:latin typeface="Helvetica Neue Light"/>
                <a:ea typeface="Helvetica Neue Light"/>
                <a:cs typeface="Helvetica Neue Light"/>
                <a:sym typeface="Helvetica Neue Light"/>
              </a:rPr>
              <a:t>: permite el correcto funcionamiento con algunas librerías externas (en este caso, express)</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700">
                <a:solidFill>
                  <a:schemeClr val="dk1"/>
                </a:solidFill>
                <a:highlight>
                  <a:srgbClr val="FFFFFF"/>
                </a:highlight>
                <a:latin typeface="Helvetica Neue"/>
                <a:ea typeface="Helvetica Neue"/>
                <a:cs typeface="Helvetica Neue"/>
                <a:sym typeface="Helvetica Neue"/>
              </a:rPr>
              <a:t>output</a:t>
            </a:r>
            <a:r>
              <a:rPr lang="en-GB" sz="1700">
                <a:solidFill>
                  <a:schemeClr val="dk1"/>
                </a:solidFill>
                <a:highlight>
                  <a:srgbClr val="FFFFFF"/>
                </a:highlight>
                <a:latin typeface="Helvetica Neue Light"/>
                <a:ea typeface="Helvetica Neue Light"/>
                <a:cs typeface="Helvetica Neue Light"/>
                <a:sym typeface="Helvetica Neue Light"/>
              </a:rPr>
              <a:t>: para definir el punto de salida.</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resolve</a:t>
            </a:r>
            <a:r>
              <a:rPr lang="en-GB" sz="1700">
                <a:solidFill>
                  <a:schemeClr val="dk1"/>
                </a:solidFill>
                <a:highlight>
                  <a:srgbClr val="FFFFFF"/>
                </a:highlight>
                <a:latin typeface="Helvetica Neue Light"/>
                <a:ea typeface="Helvetica Neue Light"/>
                <a:cs typeface="Helvetica Neue Light"/>
                <a:sym typeface="Helvetica Neue Light"/>
              </a:rPr>
              <a:t>: configura cómo se resuelven los módulos</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highlight>
                  <a:srgbClr val="FFFFFF"/>
                </a:highlight>
                <a:latin typeface="Helvetica Neue"/>
                <a:ea typeface="Helvetica Neue"/>
                <a:cs typeface="Helvetica Neue"/>
                <a:sym typeface="Helvetica Neue"/>
              </a:rPr>
              <a:t>module</a:t>
            </a:r>
            <a:r>
              <a:rPr lang="en-GB" sz="1700">
                <a:solidFill>
                  <a:schemeClr val="dk1"/>
                </a:solidFill>
                <a:highlight>
                  <a:srgbClr val="FFFFFF"/>
                </a:highlight>
                <a:latin typeface="Helvetica Neue Light"/>
                <a:ea typeface="Helvetica Neue Light"/>
                <a:cs typeface="Helvetica Neue Light"/>
                <a:sym typeface="Helvetica Neue Light"/>
              </a:rPr>
              <a:t>: sirve para aclararle a Webpack cómo debe procesar los loaders que queramos usar para un proyecto.</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239" name="Google Shape;239;p33"/>
          <p:cNvSpPr txBox="1"/>
          <p:nvPr/>
        </p:nvSpPr>
        <p:spPr>
          <a:xfrm>
            <a:off x="200236" y="547011"/>
            <a:ext cx="3702000" cy="448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800">
                <a:solidFill>
                  <a:srgbClr val="569CD6"/>
                </a:solidFill>
                <a:highlight>
                  <a:srgbClr val="1E1E1E"/>
                </a:highlight>
                <a:latin typeface="Courier New"/>
                <a:ea typeface="Courier New"/>
                <a:cs typeface="Courier New"/>
                <a:sym typeface="Courier New"/>
              </a:rPr>
              <a:t>const</a:t>
            </a:r>
            <a:r>
              <a:rPr lang="en-GB" sz="800">
                <a:solidFill>
                  <a:srgbClr val="D4D4D4"/>
                </a:solidFill>
                <a:highlight>
                  <a:srgbClr val="1E1E1E"/>
                </a:highlight>
                <a:latin typeface="Courier New"/>
                <a:ea typeface="Courier New"/>
                <a:cs typeface="Courier New"/>
                <a:sym typeface="Courier New"/>
              </a:rPr>
              <a:t> </a:t>
            </a:r>
            <a:r>
              <a:rPr lang="en-GB" sz="800">
                <a:solidFill>
                  <a:srgbClr val="4FC1FF"/>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 = </a:t>
            </a:r>
            <a:r>
              <a:rPr lang="en-GB" sz="800">
                <a:solidFill>
                  <a:srgbClr val="DCDCAA"/>
                </a:solidFill>
                <a:highlight>
                  <a:srgbClr val="1E1E1E"/>
                </a:highlight>
                <a:latin typeface="Courier New"/>
                <a:ea typeface="Courier New"/>
                <a:cs typeface="Courier New"/>
                <a:sym typeface="Courier New"/>
              </a:rPr>
              <a:t>require</a:t>
            </a:r>
            <a:r>
              <a:rPr lang="en-GB" sz="800">
                <a:solidFill>
                  <a:srgbClr val="D4D4D4"/>
                </a:solidFill>
                <a:highlight>
                  <a:srgbClr val="1E1E1E"/>
                </a:highlight>
                <a:latin typeface="Courier New"/>
                <a:ea typeface="Courier New"/>
                <a:cs typeface="Courier New"/>
                <a:sym typeface="Courier New"/>
              </a:rPr>
              <a:t>(</a:t>
            </a:r>
            <a:r>
              <a:rPr lang="en-GB" sz="800">
                <a:solidFill>
                  <a:srgbClr val="CE9178"/>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569CD6"/>
                </a:solidFill>
                <a:highlight>
                  <a:srgbClr val="1E1E1E"/>
                </a:highlight>
                <a:latin typeface="Courier New"/>
                <a:ea typeface="Courier New"/>
                <a:cs typeface="Courier New"/>
                <a:sym typeface="Courier New"/>
              </a:rPr>
              <a:t>const</a:t>
            </a:r>
            <a:r>
              <a:rPr lang="en-GB" sz="800">
                <a:solidFill>
                  <a:srgbClr val="D4D4D4"/>
                </a:solidFill>
                <a:highlight>
                  <a:srgbClr val="1E1E1E"/>
                </a:highlight>
                <a:latin typeface="Courier New"/>
                <a:ea typeface="Courier New"/>
                <a:cs typeface="Courier New"/>
                <a:sym typeface="Courier New"/>
              </a:rPr>
              <a:t> </a:t>
            </a:r>
            <a:r>
              <a:rPr lang="en-GB" sz="800">
                <a:solidFill>
                  <a:srgbClr val="4FC1FF"/>
                </a:solidFill>
                <a:highlight>
                  <a:srgbClr val="1E1E1E"/>
                </a:highlight>
                <a:latin typeface="Courier New"/>
                <a:ea typeface="Courier New"/>
                <a:cs typeface="Courier New"/>
                <a:sym typeface="Courier New"/>
              </a:rPr>
              <a:t>nodeExternals</a:t>
            </a:r>
            <a:r>
              <a:rPr lang="en-GB" sz="800">
                <a:solidFill>
                  <a:srgbClr val="D4D4D4"/>
                </a:solidFill>
                <a:highlight>
                  <a:srgbClr val="1E1E1E"/>
                </a:highlight>
                <a:latin typeface="Courier New"/>
                <a:ea typeface="Courier New"/>
                <a:cs typeface="Courier New"/>
                <a:sym typeface="Courier New"/>
              </a:rPr>
              <a:t> = </a:t>
            </a:r>
            <a:r>
              <a:rPr lang="en-GB" sz="800">
                <a:solidFill>
                  <a:srgbClr val="DCDCAA"/>
                </a:solidFill>
                <a:highlight>
                  <a:srgbClr val="1E1E1E"/>
                </a:highlight>
                <a:latin typeface="Courier New"/>
                <a:ea typeface="Courier New"/>
                <a:cs typeface="Courier New"/>
                <a:sym typeface="Courier New"/>
              </a:rPr>
              <a:t>require</a:t>
            </a:r>
            <a:r>
              <a:rPr lang="en-GB" sz="800">
                <a:solidFill>
                  <a:srgbClr val="D4D4D4"/>
                </a:solidFill>
                <a:highlight>
                  <a:srgbClr val="1E1E1E"/>
                </a:highlight>
                <a:latin typeface="Courier New"/>
                <a:ea typeface="Courier New"/>
                <a:cs typeface="Courier New"/>
                <a:sym typeface="Courier New"/>
              </a:rPr>
              <a:t>(</a:t>
            </a:r>
            <a:r>
              <a:rPr lang="en-GB" sz="800">
                <a:solidFill>
                  <a:srgbClr val="CE9178"/>
                </a:solidFill>
                <a:highlight>
                  <a:srgbClr val="1E1E1E"/>
                </a:highlight>
                <a:latin typeface="Courier New"/>
                <a:ea typeface="Courier New"/>
                <a:cs typeface="Courier New"/>
                <a:sym typeface="Courier New"/>
              </a:rPr>
              <a:t>'webpack-node-externals'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4EC9B0"/>
                </a:solidFill>
                <a:highlight>
                  <a:srgbClr val="1E1E1E"/>
                </a:highlight>
                <a:latin typeface="Courier New"/>
                <a:ea typeface="Courier New"/>
                <a:cs typeface="Courier New"/>
                <a:sym typeface="Courier New"/>
              </a:rPr>
              <a:t>module</a:t>
            </a:r>
            <a:r>
              <a:rPr lang="en-GB" sz="800">
                <a:solidFill>
                  <a:srgbClr val="D4D4D4"/>
                </a:solidFill>
                <a:highlight>
                  <a:srgbClr val="1E1E1E"/>
                </a:highlight>
                <a:latin typeface="Courier New"/>
                <a:ea typeface="Courier New"/>
                <a:cs typeface="Courier New"/>
                <a:sym typeface="Courier New"/>
              </a:rPr>
              <a:t>.</a:t>
            </a:r>
            <a:r>
              <a:rPr lang="en-GB" sz="800">
                <a:solidFill>
                  <a:srgbClr val="4EC9B0"/>
                </a:solidFill>
                <a:highlight>
                  <a:srgbClr val="1E1E1E"/>
                </a:highlight>
                <a:latin typeface="Courier New"/>
                <a:ea typeface="Courier New"/>
                <a:cs typeface="Courier New"/>
                <a:sym typeface="Courier New"/>
              </a:rPr>
              <a:t>exports</a:t>
            </a:r>
            <a:r>
              <a:rPr lang="en-GB" sz="800">
                <a:solidFill>
                  <a:srgbClr val="D4D4D4"/>
                </a:solidFill>
                <a:highlight>
                  <a:srgbClr val="1E1E1E"/>
                </a:highlight>
                <a:latin typeface="Courier New"/>
                <a:ea typeface="Courier New"/>
                <a:cs typeface="Courier New"/>
                <a:sym typeface="Courier New"/>
              </a:rPr>
              <a:t> =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mode: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'production'</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entry:</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'./src/index.ts'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target:</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"node"</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9CDCFE"/>
                </a:solidFill>
                <a:highlight>
                  <a:srgbClr val="1E1E1E"/>
                </a:highlight>
                <a:latin typeface="Courier New"/>
                <a:ea typeface="Courier New"/>
                <a:cs typeface="Courier New"/>
                <a:sym typeface="Courier New"/>
              </a:rPr>
              <a:t>   externals:</a:t>
            </a:r>
            <a:r>
              <a:rPr lang="en-GB" sz="800">
                <a:solidFill>
                  <a:srgbClr val="D4D4D4"/>
                </a:solidFill>
                <a:highlight>
                  <a:srgbClr val="1E1E1E"/>
                </a:highlight>
                <a:latin typeface="Courier New"/>
                <a:ea typeface="Courier New"/>
                <a:cs typeface="Courier New"/>
                <a:sym typeface="Courier New"/>
              </a:rPr>
              <a:t> [</a:t>
            </a:r>
            <a:r>
              <a:rPr lang="en-GB" sz="800">
                <a:solidFill>
                  <a:srgbClr val="DCDCAA"/>
                </a:solidFill>
                <a:highlight>
                  <a:srgbClr val="1E1E1E"/>
                </a:highlight>
                <a:latin typeface="Courier New"/>
                <a:ea typeface="Courier New"/>
                <a:cs typeface="Courier New"/>
                <a:sym typeface="Courier New"/>
              </a:rPr>
              <a:t>nodeExternals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output:</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path</a:t>
            </a:r>
            <a:r>
              <a:rPr lang="en-GB" sz="800">
                <a:solidFill>
                  <a:srgbClr val="D4D4D4"/>
                </a:solidFill>
                <a:highlight>
                  <a:srgbClr val="1E1E1E"/>
                </a:highlight>
                <a:latin typeface="Courier New"/>
                <a:ea typeface="Courier New"/>
                <a:cs typeface="Courier New"/>
                <a:sym typeface="Courier New"/>
              </a:rPr>
              <a:t>.</a:t>
            </a:r>
            <a:r>
              <a:rPr lang="en-GB" sz="800">
                <a:solidFill>
                  <a:srgbClr val="DCDCAA"/>
                </a:solidFill>
                <a:highlight>
                  <a:srgbClr val="1E1E1E"/>
                </a:highlight>
                <a:latin typeface="Courier New"/>
                <a:ea typeface="Courier New"/>
                <a:cs typeface="Courier New"/>
                <a:sym typeface="Courier New"/>
              </a:rPr>
              <a:t>resolve</a:t>
            </a:r>
            <a:r>
              <a:rPr lang="en-GB" sz="800">
                <a:solidFill>
                  <a:srgbClr val="D4D4D4"/>
                </a:solidFill>
                <a:highlight>
                  <a:srgbClr val="1E1E1E"/>
                </a:highlight>
                <a:latin typeface="Courier New"/>
                <a:ea typeface="Courier New"/>
                <a:cs typeface="Courier New"/>
                <a:sym typeface="Courier New"/>
              </a:rPr>
              <a:t>(</a:t>
            </a:r>
            <a:r>
              <a:rPr lang="en-GB" sz="800">
                <a:solidFill>
                  <a:srgbClr val="9CDCFE"/>
                </a:solidFill>
                <a:highlight>
                  <a:srgbClr val="1E1E1E"/>
                </a:highlight>
                <a:latin typeface="Courier New"/>
                <a:ea typeface="Courier New"/>
                <a:cs typeface="Courier New"/>
                <a:sym typeface="Courier New"/>
              </a:rPr>
              <a:t>__dirname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'dist'</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filename: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'main.js'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resolve:</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extensions:</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'.ts'</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'.js'</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module:</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rules:</a:t>
            </a: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test:</a:t>
            </a:r>
            <a:r>
              <a:rPr lang="en-GB" sz="800">
                <a:solidFill>
                  <a:srgbClr val="D16969"/>
                </a:solidFill>
                <a:highlight>
                  <a:srgbClr val="1E1E1E"/>
                </a:highlight>
                <a:latin typeface="Courier New"/>
                <a:ea typeface="Courier New"/>
                <a:cs typeface="Courier New"/>
                <a:sym typeface="Courier New"/>
              </a:rPr>
              <a:t> /</a:t>
            </a:r>
            <a:r>
              <a:rPr lang="en-GB" sz="800">
                <a:solidFill>
                  <a:srgbClr val="D7BA7D"/>
                </a:solidFill>
                <a:highlight>
                  <a:srgbClr val="1E1E1E"/>
                </a:highlight>
                <a:latin typeface="Courier New"/>
                <a:ea typeface="Courier New"/>
                <a:cs typeface="Courier New"/>
                <a:sym typeface="Courier New"/>
              </a:rPr>
              <a:t>\.</a:t>
            </a:r>
            <a:r>
              <a:rPr lang="en-GB" sz="800">
                <a:solidFill>
                  <a:srgbClr val="D16969"/>
                </a:solidFill>
                <a:highlight>
                  <a:srgbClr val="1E1E1E"/>
                </a:highlight>
                <a:latin typeface="Courier New"/>
                <a:ea typeface="Courier New"/>
                <a:cs typeface="Courier New"/>
                <a:sym typeface="Courier New"/>
              </a:rPr>
              <a:t>tsx</a:t>
            </a:r>
            <a:r>
              <a:rPr lang="en-GB" sz="800">
                <a:solidFill>
                  <a:srgbClr val="D7BA7D"/>
                </a:solidFill>
                <a:highlight>
                  <a:srgbClr val="1E1E1E"/>
                </a:highlight>
                <a:latin typeface="Courier New"/>
                <a:ea typeface="Courier New"/>
                <a:cs typeface="Courier New"/>
                <a:sym typeface="Courier New"/>
              </a:rPr>
              <a:t>?</a:t>
            </a:r>
            <a:r>
              <a:rPr lang="en-GB" sz="800">
                <a:solidFill>
                  <a:srgbClr val="D16969"/>
                </a:solidFill>
                <a:highlight>
                  <a:srgbClr val="1E1E1E"/>
                </a:highlight>
                <a:latin typeface="Courier New"/>
                <a:ea typeface="Courier New"/>
                <a:cs typeface="Courier New"/>
                <a:sym typeface="Courier New"/>
              </a:rPr>
              <a:t>/</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use:</a:t>
            </a:r>
            <a:r>
              <a:rPr lang="en-GB" sz="800">
                <a:solidFill>
                  <a:srgbClr val="D4D4D4"/>
                </a:solidFill>
                <a:highlight>
                  <a:srgbClr val="1E1E1E"/>
                </a:highlight>
                <a:latin typeface="Courier New"/>
                <a:ea typeface="Courier New"/>
                <a:cs typeface="Courier New"/>
                <a:sym typeface="Courier New"/>
              </a:rPr>
              <a:t> </a:t>
            </a:r>
            <a:r>
              <a:rPr lang="en-GB" sz="800">
                <a:solidFill>
                  <a:srgbClr val="CE9178"/>
                </a:solidFill>
                <a:highlight>
                  <a:srgbClr val="1E1E1E"/>
                </a:highlight>
                <a:latin typeface="Courier New"/>
                <a:ea typeface="Courier New"/>
                <a:cs typeface="Courier New"/>
                <a:sym typeface="Courier New"/>
              </a:rPr>
              <a:t>'ts-loader'</a:t>
            </a:r>
            <a:r>
              <a:rPr lang="en-GB"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r>
              <a:rPr lang="en-GB" sz="800">
                <a:solidFill>
                  <a:srgbClr val="9CDCFE"/>
                </a:solidFill>
                <a:highlight>
                  <a:srgbClr val="1E1E1E"/>
                </a:highlight>
                <a:latin typeface="Courier New"/>
                <a:ea typeface="Courier New"/>
                <a:cs typeface="Courier New"/>
                <a:sym typeface="Courier New"/>
              </a:rPr>
              <a:t>exclude:</a:t>
            </a:r>
            <a:r>
              <a:rPr lang="en-GB" sz="800">
                <a:solidFill>
                  <a:srgbClr val="D16969"/>
                </a:solidFill>
                <a:highlight>
                  <a:srgbClr val="1E1E1E"/>
                </a:highlight>
                <a:latin typeface="Courier New"/>
                <a:ea typeface="Courier New"/>
                <a:cs typeface="Courier New"/>
                <a:sym typeface="Courier New"/>
              </a:rPr>
              <a:t> /node_modules/</a:t>
            </a:r>
            <a:endParaRPr sz="800">
              <a:solidFill>
                <a:srgbClr val="D16969"/>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00">
                <a:solidFill>
                  <a:srgbClr val="D4D4D4"/>
                </a:solidFill>
                <a:highlight>
                  <a:srgbClr val="1E1E1E"/>
                </a:highlight>
                <a:latin typeface="Courier New"/>
                <a:ea typeface="Courier New"/>
                <a:cs typeface="Courier New"/>
                <a:sym typeface="Courier New"/>
              </a:rPr>
              <a:t>}</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3" name="Shape 243"/>
        <p:cNvGrpSpPr/>
        <p:nvPr/>
      </p:nvGrpSpPr>
      <p:grpSpPr>
        <a:xfrm>
          <a:off x="0" y="0"/>
          <a:ext cx="0" cy="0"/>
          <a:chOff x="0" y="0"/>
          <a:chExt cx="0" cy="0"/>
        </a:xfrm>
      </p:grpSpPr>
      <p:sp>
        <p:nvSpPr>
          <p:cNvPr id="244" name="Google Shape;244;p34"/>
          <p:cNvSpPr txBox="1"/>
          <p:nvPr/>
        </p:nvSpPr>
        <p:spPr>
          <a:xfrm>
            <a:off x="160925" y="202825"/>
            <a:ext cx="84606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Aclaraciones acerca de la configuración de webpack</a:t>
            </a:r>
            <a:endParaRPr i="1" sz="3600">
              <a:latin typeface="Anton"/>
              <a:ea typeface="Anton"/>
              <a:cs typeface="Anton"/>
              <a:sym typeface="Anton"/>
            </a:endParaRPr>
          </a:p>
        </p:txBody>
      </p:sp>
      <p:sp>
        <p:nvSpPr>
          <p:cNvPr id="245" name="Google Shape;245;p34"/>
          <p:cNvSpPr txBox="1"/>
          <p:nvPr/>
        </p:nvSpPr>
        <p:spPr>
          <a:xfrm>
            <a:off x="258300" y="1159900"/>
            <a:ext cx="8627400" cy="3747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Los </a:t>
            </a:r>
            <a:r>
              <a:rPr b="1" lang="en-GB" sz="1800">
                <a:solidFill>
                  <a:schemeClr val="dk1"/>
                </a:solidFill>
                <a:latin typeface="Helvetica Neue"/>
                <a:ea typeface="Helvetica Neue"/>
                <a:cs typeface="Helvetica Neue"/>
                <a:sym typeface="Helvetica Neue"/>
              </a:rPr>
              <a:t>loaders </a:t>
            </a:r>
            <a:r>
              <a:rPr lang="en-GB" sz="1800">
                <a:solidFill>
                  <a:schemeClr val="dk1"/>
                </a:solidFill>
                <a:latin typeface="Helvetica Neue Light"/>
                <a:ea typeface="Helvetica Neue Light"/>
                <a:cs typeface="Helvetica Neue Light"/>
                <a:sym typeface="Helvetica Neue Light"/>
              </a:rPr>
              <a:t>son transformaciones que se aplican en el código fuente de nuestras aplicaciones. Existen decenas de ellos, para usar cantidad de tecnologías y transformar código de preprocesadores, código HTML, Javascript, etc. Son como una especie de tareas que Webpack se encargará de realizar sobre nuestro código, cada una especializada en algo en concreto.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b="1" lang="en-GB" sz="1800">
                <a:solidFill>
                  <a:schemeClr val="dk1"/>
                </a:solidFill>
                <a:latin typeface="Helvetica Neue"/>
                <a:ea typeface="Helvetica Neue"/>
                <a:cs typeface="Helvetica Neue"/>
                <a:sym typeface="Helvetica Neue"/>
              </a:rPr>
              <a:t>ts-loader</a:t>
            </a:r>
            <a:r>
              <a:rPr lang="en-GB" sz="1800">
                <a:solidFill>
                  <a:schemeClr val="dk1"/>
                </a:solidFill>
                <a:latin typeface="Helvetica Neue Light"/>
                <a:ea typeface="Helvetica Neue Light"/>
                <a:cs typeface="Helvetica Neue Light"/>
                <a:sym typeface="Helvetica Neue Light"/>
              </a:rPr>
              <a:t> es un TypeScript loader para webpack.</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Mediante las </a:t>
            </a:r>
            <a:r>
              <a:rPr b="1" lang="en-GB" sz="1800">
                <a:solidFill>
                  <a:schemeClr val="dk1"/>
                </a:solidFill>
                <a:latin typeface="Helvetica Neue"/>
                <a:ea typeface="Helvetica Neue"/>
                <a:cs typeface="Helvetica Neue"/>
                <a:sym typeface="Helvetica Neue"/>
              </a:rPr>
              <a:t>rules</a:t>
            </a:r>
            <a:r>
              <a:rPr lang="en-GB" sz="1800">
                <a:solidFill>
                  <a:schemeClr val="dk1"/>
                </a:solidFill>
                <a:latin typeface="Helvetica Neue Light"/>
                <a:ea typeface="Helvetica Neue Light"/>
                <a:cs typeface="Helvetica Neue Light"/>
                <a:sym typeface="Helvetica Neue Light"/>
              </a:rPr>
              <a:t> definidas dentro de la entrada </a:t>
            </a:r>
            <a:r>
              <a:rPr b="1" i="1" lang="en-GB" sz="1800">
                <a:solidFill>
                  <a:schemeClr val="dk1"/>
                </a:solidFill>
                <a:latin typeface="Helvetica Neue"/>
                <a:ea typeface="Helvetica Neue"/>
                <a:cs typeface="Helvetica Neue"/>
                <a:sym typeface="Helvetica Neue"/>
              </a:rPr>
              <a:t>module</a:t>
            </a:r>
            <a:r>
              <a:rPr i="1" lang="en-GB" sz="1800">
                <a:solidFill>
                  <a:schemeClr val="dk1"/>
                </a:solidFill>
                <a:latin typeface="Helvetica Neue Light"/>
                <a:ea typeface="Helvetica Neue Light"/>
                <a:cs typeface="Helvetica Neue Light"/>
                <a:sym typeface="Helvetica Neue Light"/>
              </a:rPr>
              <a:t>,</a:t>
            </a:r>
            <a:r>
              <a:rPr b="1" i="1" lang="en-GB" sz="1800">
                <a:solidFill>
                  <a:schemeClr val="dk1"/>
                </a:solidFill>
                <a:latin typeface="Helvetica Neue"/>
                <a:ea typeface="Helvetica Neue"/>
                <a:cs typeface="Helvetica Neue"/>
                <a:sym typeface="Helvetica Neue"/>
              </a:rPr>
              <a:t> </a:t>
            </a:r>
            <a:r>
              <a:rPr lang="en-GB" sz="1800">
                <a:solidFill>
                  <a:schemeClr val="dk1"/>
                </a:solidFill>
                <a:latin typeface="Helvetica Neue Light"/>
                <a:ea typeface="Helvetica Neue Light"/>
                <a:cs typeface="Helvetica Neue Light"/>
                <a:sym typeface="Helvetica Neue Light"/>
              </a:rPr>
              <a:t>podemos establecer a qué archivos se aplican los loaders que sean necesarios.</a:t>
            </a:r>
            <a:endParaRPr sz="1800">
              <a:solidFill>
                <a:schemeClr val="dk1"/>
              </a:solidFill>
              <a:latin typeface="Helvetica Neue Light"/>
              <a:ea typeface="Helvetica Neue Light"/>
              <a:cs typeface="Helvetica Neue Light"/>
              <a:sym typeface="Helvetica Neue Light"/>
            </a:endParaRPr>
          </a:p>
        </p:txBody>
      </p:sp>
      <p:pic>
        <p:nvPicPr>
          <p:cNvPr id="246" name="Google Shape;246;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2" name="Google Shape;252;p35"/>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9"/>
            </a:pPr>
            <a:r>
              <a:rPr lang="en-GB" sz="2000">
                <a:solidFill>
                  <a:schemeClr val="dk1"/>
                </a:solidFill>
                <a:highlight>
                  <a:schemeClr val="lt1"/>
                </a:highlight>
                <a:latin typeface="Helvetica Neue Light"/>
                <a:ea typeface="Helvetica Neue Light"/>
                <a:cs typeface="Helvetica Neue Light"/>
                <a:sym typeface="Helvetica Neue Light"/>
              </a:rPr>
              <a:t>En el </a:t>
            </a:r>
            <a:r>
              <a:rPr b="1" i="1" lang="en-GB" sz="2000">
                <a:solidFill>
                  <a:schemeClr val="dk1"/>
                </a:solidFill>
                <a:highlight>
                  <a:schemeClr val="lt1"/>
                </a:highlight>
                <a:latin typeface="Helvetica Neue"/>
                <a:ea typeface="Helvetica Neue"/>
                <a:cs typeface="Helvetica Neue"/>
                <a:sym typeface="Helvetica Neue"/>
              </a:rPr>
              <a:t>package.json</a:t>
            </a:r>
            <a:r>
              <a:rPr lang="en-GB" sz="2000">
                <a:solidFill>
                  <a:schemeClr val="dk1"/>
                </a:solidFill>
                <a:highlight>
                  <a:schemeClr val="lt1"/>
                </a:highlight>
                <a:latin typeface="Helvetica Neue Light"/>
                <a:ea typeface="Helvetica Neue Light"/>
                <a:cs typeface="Helvetica Neue Light"/>
                <a:sym typeface="Helvetica Neue Light"/>
              </a:rPr>
              <a:t> agregamos lo marcado en </a:t>
            </a:r>
            <a:r>
              <a:rPr lang="en-GB" sz="2000">
                <a:solidFill>
                  <a:srgbClr val="CC0000"/>
                </a:solidFill>
                <a:highlight>
                  <a:schemeClr val="lt1"/>
                </a:highlight>
                <a:latin typeface="Helvetica Neue Light"/>
                <a:ea typeface="Helvetica Neue Light"/>
                <a:cs typeface="Helvetica Neue Light"/>
                <a:sym typeface="Helvetica Neue Light"/>
              </a:rPr>
              <a:t>rojo</a:t>
            </a:r>
            <a:endParaRPr b="1" i="1" sz="2000">
              <a:solidFill>
                <a:srgbClr val="CC0000"/>
              </a:solidFill>
              <a:highlight>
                <a:srgbClr val="FFFFFF"/>
              </a:highlight>
              <a:latin typeface="Helvetica Neue"/>
              <a:ea typeface="Helvetica Neue"/>
              <a:cs typeface="Helvetica Neue"/>
              <a:sym typeface="Helvetica Neue"/>
            </a:endParaRPr>
          </a:p>
        </p:txBody>
      </p:sp>
      <p:sp>
        <p:nvSpPr>
          <p:cNvPr id="253" name="Google Shape;253;p35"/>
          <p:cNvSpPr txBox="1"/>
          <p:nvPr/>
        </p:nvSpPr>
        <p:spPr>
          <a:xfrm>
            <a:off x="977525" y="693675"/>
            <a:ext cx="2991300" cy="4399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"name"</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"ejercicio2"</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"version"</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"1.0.0"</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"description"</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"main"</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"dist/main.js"</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"scripts"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"build"</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"webpack"</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"start"</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"node ."</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"keywords"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"author"</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"license"</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"ISC"</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"devDependencies"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"ts-loader"</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"^8.0.17"</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"typescript"</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"^4.1.5"</a:t>
            </a:r>
            <a:r>
              <a:rPr lang="en-GB" sz="850">
                <a:solidFill>
                  <a:srgbClr val="D4D4D4"/>
                </a:solidFill>
                <a:highlight>
                  <a:srgbClr val="1E1E1E"/>
                </a:highlight>
                <a:latin typeface="Courier New"/>
                <a:ea typeface="Courier New"/>
                <a:cs typeface="Courier New"/>
                <a:sym typeface="Courier New"/>
              </a:rPr>
              <a:t>,</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"webpack"</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"^5.53.0"</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"webpack-cli"</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"^4.8.0"</a:t>
            </a:r>
            <a:r>
              <a:rPr lang="en-GB" sz="850">
                <a:solidFill>
                  <a:srgbClr val="D4D4D4"/>
                </a:solidFill>
                <a:highlight>
                  <a:srgbClr val="1E1E1E"/>
                </a:highlight>
                <a:latin typeface="Courier New"/>
                <a:ea typeface="Courier New"/>
                <a:cs typeface="Courier New"/>
                <a:sym typeface="Courier New"/>
              </a:rPr>
              <a:t>,</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"webpack-node-externals"</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"^3.0.0"</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"dependencies"</a:t>
            </a: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"@types/express"</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"^4.17.11"</a:t>
            </a:r>
            <a:r>
              <a:rPr lang="en-GB"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r>
              <a:rPr lang="en-GB" sz="850">
                <a:solidFill>
                  <a:srgbClr val="9CDCFE"/>
                </a:solidFill>
                <a:highlight>
                  <a:srgbClr val="1E1E1E"/>
                </a:highlight>
                <a:latin typeface="Courier New"/>
                <a:ea typeface="Courier New"/>
                <a:cs typeface="Courier New"/>
                <a:sym typeface="Courier New"/>
              </a:rPr>
              <a:t>"express"</a:t>
            </a:r>
            <a:r>
              <a:rPr lang="en-GB" sz="850">
                <a:solidFill>
                  <a:srgbClr val="D4D4D4"/>
                </a:solidFill>
                <a:highlight>
                  <a:srgbClr val="1E1E1E"/>
                </a:highlight>
                <a:latin typeface="Courier New"/>
                <a:ea typeface="Courier New"/>
                <a:cs typeface="Courier New"/>
                <a:sym typeface="Courier New"/>
              </a:rPr>
              <a:t>: </a:t>
            </a:r>
            <a:r>
              <a:rPr lang="en-GB" sz="850">
                <a:solidFill>
                  <a:srgbClr val="CE9178"/>
                </a:solidFill>
                <a:highlight>
                  <a:srgbClr val="1E1E1E"/>
                </a:highlight>
                <a:latin typeface="Courier New"/>
                <a:ea typeface="Courier New"/>
                <a:cs typeface="Courier New"/>
                <a:sym typeface="Courier New"/>
              </a:rPr>
              <a:t>"^4.17.1"</a:t>
            </a:r>
            <a:endParaRPr sz="8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50">
                <a:solidFill>
                  <a:srgbClr val="D4D4D4"/>
                </a:solidFill>
                <a:highlight>
                  <a:srgbClr val="1E1E1E"/>
                </a:highlight>
                <a:latin typeface="Courier New"/>
                <a:ea typeface="Courier New"/>
                <a:cs typeface="Courier New"/>
                <a:sym typeface="Courier New"/>
              </a:rPr>
              <a:t>}</a:t>
            </a:r>
            <a:endParaRPr sz="1200"/>
          </a:p>
        </p:txBody>
      </p:sp>
      <p:sp>
        <p:nvSpPr>
          <p:cNvPr id="254" name="Google Shape;254;p35"/>
          <p:cNvSpPr/>
          <p:nvPr/>
        </p:nvSpPr>
        <p:spPr>
          <a:xfrm>
            <a:off x="949325" y="1459864"/>
            <a:ext cx="1984500" cy="18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888750" y="1816521"/>
            <a:ext cx="1984500" cy="37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0"/>
            </a:pPr>
            <a:r>
              <a:rPr lang="en-GB" sz="2000">
                <a:solidFill>
                  <a:schemeClr val="dk1"/>
                </a:solidFill>
                <a:highlight>
                  <a:schemeClr val="lt1"/>
                </a:highlight>
                <a:latin typeface="Helvetica Neue Light"/>
                <a:ea typeface="Helvetica Neue Light"/>
                <a:cs typeface="Helvetica Neue Light"/>
                <a:sym typeface="Helvetica Neue Light"/>
              </a:rPr>
              <a:t>Escribimos el siguiente código en src/index.ts :</a:t>
            </a:r>
            <a:endParaRPr b="1" i="1" sz="2000">
              <a:solidFill>
                <a:srgbClr val="CC0000"/>
              </a:solidFill>
              <a:highlight>
                <a:srgbClr val="FFFFFF"/>
              </a:highlight>
              <a:latin typeface="Helvetica Neue"/>
              <a:ea typeface="Helvetica Neue"/>
              <a:cs typeface="Helvetica Neue"/>
              <a:sym typeface="Helvetica Neue"/>
            </a:endParaRPr>
          </a:p>
        </p:txBody>
      </p:sp>
      <p:pic>
        <p:nvPicPr>
          <p:cNvPr id="261" name="Google Shape;261;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2" name="Google Shape;262;p36"/>
          <p:cNvSpPr txBox="1"/>
          <p:nvPr/>
        </p:nvSpPr>
        <p:spPr>
          <a:xfrm>
            <a:off x="493600" y="693675"/>
            <a:ext cx="5686500" cy="4294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getTime</a:t>
            </a:r>
            <a:r>
              <a:rPr lang="en-GB" sz="1050">
                <a:solidFill>
                  <a:srgbClr val="D4D4D4"/>
                </a:solidFill>
                <a:highlight>
                  <a:srgbClr val="1E1E1E"/>
                </a:highlight>
                <a:latin typeface="Courier New"/>
                <a:ea typeface="Courier New"/>
                <a:cs typeface="Courier New"/>
                <a:sym typeface="Courier New"/>
              </a:rPr>
              <a:t> } </a:t>
            </a: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"./lib/utils"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p</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new</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get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req</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send</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time:</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getTime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name: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getFullName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PORT</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8080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listen</a:t>
            </a:r>
            <a:r>
              <a:rPr lang="en-GB" sz="1050">
                <a:solidFill>
                  <a:srgbClr val="D4D4D4"/>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PORT</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`conectado al puerto: </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PORT</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1"/>
            </a:pPr>
            <a:r>
              <a:rPr lang="en-GB" sz="2000">
                <a:solidFill>
                  <a:schemeClr val="dk1"/>
                </a:solidFill>
                <a:highlight>
                  <a:schemeClr val="lt1"/>
                </a:highlight>
                <a:latin typeface="Helvetica Neue Light"/>
                <a:ea typeface="Helvetica Neue Light"/>
                <a:cs typeface="Helvetica Neue Light"/>
                <a:sym typeface="Helvetica Neue Light"/>
              </a:rPr>
              <a:t>Creamos la clase persona en src/Persona.ts</a:t>
            </a:r>
            <a:endParaRPr b="1" i="1" sz="2000">
              <a:solidFill>
                <a:srgbClr val="CC0000"/>
              </a:solidFill>
              <a:highlight>
                <a:srgbClr val="FFFFFF"/>
              </a:highlight>
              <a:latin typeface="Helvetica Neue"/>
              <a:ea typeface="Helvetica Neue"/>
              <a:cs typeface="Helvetica Neue"/>
              <a:sym typeface="Helvetica Neue"/>
            </a:endParaRPr>
          </a:p>
        </p:txBody>
      </p:sp>
      <p:pic>
        <p:nvPicPr>
          <p:cNvPr id="268" name="Google Shape;268;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9" name="Google Shape;269;p37"/>
          <p:cNvSpPr txBox="1"/>
          <p:nvPr/>
        </p:nvSpPr>
        <p:spPr>
          <a:xfrm>
            <a:off x="542975" y="967500"/>
            <a:ext cx="5686500" cy="3471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export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default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private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private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fname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lname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getFullName</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fname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lname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nvSpPr>
        <p:spPr>
          <a:xfrm>
            <a:off x="359400" y="-206325"/>
            <a:ext cx="8425200" cy="9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startAt="12"/>
            </a:pPr>
            <a:r>
              <a:rPr lang="en-GB" sz="2000">
                <a:solidFill>
                  <a:schemeClr val="dk1"/>
                </a:solidFill>
                <a:highlight>
                  <a:schemeClr val="lt1"/>
                </a:highlight>
                <a:latin typeface="Helvetica Neue Light"/>
                <a:ea typeface="Helvetica Neue Light"/>
                <a:cs typeface="Helvetica Neue Light"/>
                <a:sym typeface="Helvetica Neue Light"/>
              </a:rPr>
              <a:t>Por último, la librería </a:t>
            </a:r>
            <a:r>
              <a:rPr i="1" lang="en-GB" sz="2000">
                <a:solidFill>
                  <a:schemeClr val="dk1"/>
                </a:solidFill>
                <a:highlight>
                  <a:schemeClr val="lt1"/>
                </a:highlight>
                <a:latin typeface="Helvetica Neue Light"/>
                <a:ea typeface="Helvetica Neue Light"/>
                <a:cs typeface="Helvetica Neue Light"/>
                <a:sym typeface="Helvetica Neue Light"/>
              </a:rPr>
              <a:t>utils</a:t>
            </a:r>
            <a:r>
              <a:rPr lang="en-GB" sz="2000">
                <a:solidFill>
                  <a:schemeClr val="dk1"/>
                </a:solidFill>
                <a:highlight>
                  <a:schemeClr val="lt1"/>
                </a:highlight>
                <a:latin typeface="Helvetica Neue Light"/>
                <a:ea typeface="Helvetica Neue Light"/>
                <a:cs typeface="Helvetica Neue Light"/>
                <a:sym typeface="Helvetica Neue Light"/>
              </a:rPr>
              <a:t> en src/lib/utils.ts</a:t>
            </a:r>
            <a:endParaRPr b="1" i="1" sz="2000">
              <a:solidFill>
                <a:srgbClr val="CC0000"/>
              </a:solidFill>
              <a:highlight>
                <a:srgbClr val="FFFFFF"/>
              </a:highlight>
              <a:latin typeface="Helvetica Neue"/>
              <a:ea typeface="Helvetica Neue"/>
              <a:cs typeface="Helvetica Neue"/>
              <a:sym typeface="Helvetica Neue"/>
            </a:endParaRPr>
          </a:p>
        </p:txBody>
      </p:sp>
      <p:pic>
        <p:nvPicPr>
          <p:cNvPr id="275" name="Google Shape;275;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6" name="Google Shape;276;p38"/>
          <p:cNvSpPr txBox="1"/>
          <p:nvPr/>
        </p:nvSpPr>
        <p:spPr>
          <a:xfrm>
            <a:off x="592350" y="1342650"/>
            <a:ext cx="56865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highlight>
                  <a:srgbClr val="1E1E1E"/>
                </a:highlight>
                <a:latin typeface="Courier New"/>
                <a:ea typeface="Courier New"/>
                <a:cs typeface="Courier New"/>
                <a:sym typeface="Courier New"/>
              </a:rPr>
              <a:t>export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getTime</a:t>
            </a:r>
            <a:r>
              <a:rPr lang="en-GB" sz="1050">
                <a:solidFill>
                  <a:srgbClr val="D4D4D4"/>
                </a:solidFill>
                <a:highlight>
                  <a:srgbClr val="1E1E1E"/>
                </a:highlight>
                <a:latin typeface="Courier New"/>
                <a:ea typeface="Courier New"/>
                <a:cs typeface="Courier New"/>
                <a:sym typeface="Courier New"/>
              </a:rPr>
              <a:t> =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fyh:</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new</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Date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toLocaleString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timestamp:</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Date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now</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nvSpPr>
        <p:spPr>
          <a:xfrm>
            <a:off x="359400" y="1348925"/>
            <a:ext cx="8425200" cy="344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Primero ejecutamos </a:t>
            </a:r>
            <a:r>
              <a:rPr b="1" i="1" lang="en-GB" sz="2000">
                <a:solidFill>
                  <a:schemeClr val="dk1"/>
                </a:solidFill>
                <a:highlight>
                  <a:srgbClr val="FFFFFF"/>
                </a:highlight>
                <a:latin typeface="Helvetica Neue"/>
                <a:ea typeface="Helvetica Neue"/>
                <a:cs typeface="Helvetica Neue"/>
                <a:sym typeface="Helvetica Neue"/>
              </a:rPr>
              <a:t>npm run build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Luego, ejecutamos </a:t>
            </a:r>
            <a:r>
              <a:rPr b="1" i="1" lang="en-GB" sz="2000">
                <a:solidFill>
                  <a:schemeClr val="dk1"/>
                </a:solidFill>
                <a:highlight>
                  <a:srgbClr val="FFFFFF"/>
                </a:highlight>
                <a:latin typeface="Helvetica Neue"/>
                <a:ea typeface="Helvetica Neue"/>
                <a:cs typeface="Helvetica Neue"/>
                <a:sym typeface="Helvetica Neue"/>
              </a:rPr>
              <a:t>npm start</a:t>
            </a:r>
            <a:r>
              <a:rPr lang="en-GB" sz="2000">
                <a:solidFill>
                  <a:schemeClr val="dk1"/>
                </a:solidFill>
                <a:highlight>
                  <a:srgbClr val="FFFFFF"/>
                </a:highlight>
                <a:latin typeface="Helvetica Neue Light"/>
                <a:ea typeface="Helvetica Neue Light"/>
                <a:cs typeface="Helvetica Neue Light"/>
                <a:sym typeface="Helvetica Neue Light"/>
              </a:rPr>
              <a:t> que lanzará la aplicación disponible en la carpeta </a:t>
            </a:r>
            <a:r>
              <a:rPr b="1" lang="en-GB" sz="2000">
                <a:solidFill>
                  <a:schemeClr val="dk1"/>
                </a:solidFill>
                <a:highlight>
                  <a:srgbClr val="FFFFFF"/>
                </a:highlight>
                <a:latin typeface="Helvetica Neue"/>
                <a:ea typeface="Helvetica Neue"/>
                <a:cs typeface="Helvetica Neue"/>
                <a:sym typeface="Helvetica Neue"/>
              </a:rPr>
              <a:t>dist</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solidFill>
                <a:schemeClr val="dk1"/>
              </a:solidFill>
              <a:highlight>
                <a:srgbClr val="FFFFFF"/>
              </a:highlight>
              <a:latin typeface="Helvetica Neue"/>
              <a:ea typeface="Helvetica Neue"/>
              <a:cs typeface="Helvetica Neue"/>
              <a:sym typeface="Helvetica Neue"/>
            </a:endParaRPr>
          </a:p>
        </p:txBody>
      </p:sp>
      <p:sp>
        <p:nvSpPr>
          <p:cNvPr id="282" name="Google Shape;282;p39"/>
          <p:cNvSpPr txBox="1"/>
          <p:nvPr/>
        </p:nvSpPr>
        <p:spPr>
          <a:xfrm>
            <a:off x="1434825" y="372025"/>
            <a:ext cx="62121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Puesta en marcha del proyecto</a:t>
            </a:r>
            <a:endParaRPr i="1" sz="3600">
              <a:latin typeface="Anton"/>
              <a:ea typeface="Anton"/>
              <a:cs typeface="Anton"/>
              <a:sym typeface="Anton"/>
            </a:endParaRPr>
          </a:p>
        </p:txBody>
      </p:sp>
      <p:pic>
        <p:nvPicPr>
          <p:cNvPr id="283" name="Google Shape;283;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4" name="Google Shape;284;p39"/>
          <p:cNvPicPr preferRelativeResize="0"/>
          <p:nvPr/>
        </p:nvPicPr>
        <p:blipFill>
          <a:blip r:embed="rId4">
            <a:alphaModFix/>
          </a:blip>
          <a:stretch>
            <a:fillRect/>
          </a:stretch>
        </p:blipFill>
        <p:spPr>
          <a:xfrm>
            <a:off x="7628225" y="91375"/>
            <a:ext cx="1186525" cy="1186525"/>
          </a:xfrm>
          <a:prstGeom prst="rect">
            <a:avLst/>
          </a:prstGeom>
          <a:noFill/>
          <a:ln>
            <a:noFill/>
          </a:ln>
        </p:spPr>
      </p:pic>
      <p:pic>
        <p:nvPicPr>
          <p:cNvPr id="285" name="Google Shape;285;p39"/>
          <p:cNvPicPr preferRelativeResize="0"/>
          <p:nvPr/>
        </p:nvPicPr>
        <p:blipFill>
          <a:blip r:embed="rId5">
            <a:alphaModFix/>
          </a:blip>
          <a:stretch>
            <a:fillRect/>
          </a:stretch>
        </p:blipFill>
        <p:spPr>
          <a:xfrm>
            <a:off x="243525" y="15175"/>
            <a:ext cx="1449500" cy="1268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9" name="Shape 289"/>
        <p:cNvGrpSpPr/>
        <p:nvPr/>
      </p:nvGrpSpPr>
      <p:grpSpPr>
        <a:xfrm>
          <a:off x="0" y="0"/>
          <a:ext cx="0" cy="0"/>
          <a:chOff x="0" y="0"/>
          <a:chExt cx="0" cy="0"/>
        </a:xfrm>
      </p:grpSpPr>
      <p:sp>
        <p:nvSpPr>
          <p:cNvPr id="290" name="Google Shape;290;p40"/>
          <p:cNvSpPr txBox="1"/>
          <p:nvPr/>
        </p:nvSpPr>
        <p:spPr>
          <a:xfrm>
            <a:off x="286025" y="91375"/>
            <a:ext cx="48894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Proyecto completo : salida</a:t>
            </a:r>
            <a:endParaRPr i="1" sz="2600">
              <a:latin typeface="Anton"/>
              <a:ea typeface="Anton"/>
              <a:cs typeface="Anton"/>
              <a:sym typeface="Anton"/>
            </a:endParaRPr>
          </a:p>
        </p:txBody>
      </p:sp>
      <p:pic>
        <p:nvPicPr>
          <p:cNvPr id="291" name="Google Shape;291;p40"/>
          <p:cNvPicPr preferRelativeResize="0"/>
          <p:nvPr/>
        </p:nvPicPr>
        <p:blipFill>
          <a:blip r:embed="rId3">
            <a:alphaModFix/>
          </a:blip>
          <a:stretch>
            <a:fillRect/>
          </a:stretch>
        </p:blipFill>
        <p:spPr>
          <a:xfrm>
            <a:off x="551675" y="557950"/>
            <a:ext cx="8202776" cy="4408996"/>
          </a:xfrm>
          <a:prstGeom prst="rect">
            <a:avLst/>
          </a:prstGeom>
          <a:noFill/>
          <a:ln>
            <a:noFill/>
          </a:ln>
        </p:spPr>
      </p:pic>
      <p:pic>
        <p:nvPicPr>
          <p:cNvPr id="292" name="Google Shape;292;p4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PERÍMETRO Y SUPERFICIE</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98" name="Google Shape;298;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9" name="Google Shape;299;p4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14</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5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Webpack: Module Bundler</a:t>
            </a:r>
            <a:endParaRPr b="1" sz="1200">
              <a:solidFill>
                <a:schemeClr val="dk1"/>
              </a:solidFill>
              <a:highlight>
                <a:schemeClr val="lt1"/>
              </a:highlight>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13</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Node.js como herramienta de desarrollo</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15</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grpSp>
        <p:nvGrpSpPr>
          <p:cNvPr id="93" name="Google Shape;93;p15"/>
          <p:cNvGrpSpPr/>
          <p:nvPr/>
        </p:nvGrpSpPr>
        <p:grpSpPr>
          <a:xfrm>
            <a:off x="3761131" y="2411839"/>
            <a:ext cx="348311" cy="330654"/>
            <a:chOff x="3882275" y="708249"/>
            <a:chExt cx="1379450" cy="1379450"/>
          </a:xfrm>
        </p:grpSpPr>
        <p:pic>
          <p:nvPicPr>
            <p:cNvPr id="94" name="Google Shape;94;p15"/>
            <p:cNvPicPr preferRelativeResize="0"/>
            <p:nvPr/>
          </p:nvPicPr>
          <p:blipFill rotWithShape="1">
            <a:blip r:embed="rId5">
              <a:alphaModFix/>
            </a:blip>
            <a:srcRect b="0" l="0" r="0" t="0"/>
            <a:stretch/>
          </p:blipFill>
          <p:spPr>
            <a:xfrm>
              <a:off x="3882275" y="708249"/>
              <a:ext cx="1379450" cy="1379450"/>
            </a:xfrm>
            <a:prstGeom prst="rect">
              <a:avLst/>
            </a:prstGeom>
            <a:noFill/>
            <a:ln>
              <a:noFill/>
            </a:ln>
          </p:spPr>
        </p:pic>
        <p:sp>
          <p:nvSpPr>
            <p:cNvPr id="95" name="Google Shape;95;p15"/>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grpSp>
      <p:sp>
        <p:nvSpPr>
          <p:cNvPr id="96" name="Google Shape;96;p15"/>
          <p:cNvSpPr txBox="1"/>
          <p:nvPr/>
        </p:nvSpPr>
        <p:spPr>
          <a:xfrm>
            <a:off x="3979775" y="2402200"/>
            <a:ext cx="1854900" cy="5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800">
                <a:solidFill>
                  <a:schemeClr val="dk1"/>
                </a:solidFill>
              </a:rPr>
              <a:t>1º ENTREGA PROYECTO FINAL</a:t>
            </a:r>
            <a:endParaRPr sz="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5" name="Google Shape;305;p42"/>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306" name="Google Shape;306;p42"/>
          <p:cNvSpPr txBox="1"/>
          <p:nvPr/>
        </p:nvSpPr>
        <p:spPr>
          <a:xfrm>
            <a:off x="174575" y="590900"/>
            <a:ext cx="8526900" cy="312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Crear un proyecto basado en Webpack y Typescript que implemente un servidor node express cuyo punto de entrada será </a:t>
            </a:r>
            <a:r>
              <a:rPr i="1" lang="en-GB" sz="1600">
                <a:solidFill>
                  <a:schemeClr val="dk1"/>
                </a:solidFill>
                <a:highlight>
                  <a:schemeClr val="lt1"/>
                </a:highlight>
                <a:latin typeface="Helvetica Neue Light"/>
                <a:ea typeface="Helvetica Neue Light"/>
                <a:cs typeface="Helvetica Neue Light"/>
                <a:sym typeface="Helvetica Neue Light"/>
              </a:rPr>
              <a:t>server.ts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Se implementará una clase llamada </a:t>
            </a:r>
            <a:r>
              <a:rPr i="1" lang="en-GB" sz="1600">
                <a:solidFill>
                  <a:schemeClr val="dk1"/>
                </a:solidFill>
                <a:highlight>
                  <a:schemeClr val="lt1"/>
                </a:highlight>
                <a:latin typeface="Helvetica Neue Light"/>
                <a:ea typeface="Helvetica Neue Light"/>
                <a:cs typeface="Helvetica Neue Light"/>
                <a:sym typeface="Helvetica Neue Light"/>
              </a:rPr>
              <a:t>Perimetro</a:t>
            </a:r>
            <a:r>
              <a:rPr lang="en-GB" sz="1600">
                <a:solidFill>
                  <a:schemeClr val="dk1"/>
                </a:solidFill>
                <a:highlight>
                  <a:schemeClr val="lt1"/>
                </a:highlight>
                <a:latin typeface="Helvetica Neue Light"/>
                <a:ea typeface="Helvetica Neue Light"/>
                <a:cs typeface="Helvetica Neue Light"/>
                <a:sym typeface="Helvetica Neue Light"/>
              </a:rPr>
              <a:t> que contenga tres métodos estáticos para calcular el perímetro de un cuadrado, un rectángulo y un círculo. Esta clase se guardará en un archivo llamado </a:t>
            </a:r>
            <a:r>
              <a:rPr i="1" lang="en-GB" sz="1600">
                <a:solidFill>
                  <a:schemeClr val="dk1"/>
                </a:solidFill>
                <a:highlight>
                  <a:schemeClr val="lt1"/>
                </a:highlight>
                <a:latin typeface="Helvetica Neue Light"/>
                <a:ea typeface="Helvetica Neue Light"/>
                <a:cs typeface="Helvetica Neue Light"/>
                <a:sym typeface="Helvetica Neue Light"/>
              </a:rPr>
              <a:t>perimetro.ts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otro archivo llamado </a:t>
            </a:r>
            <a:r>
              <a:rPr i="1" lang="en-GB" sz="1600">
                <a:solidFill>
                  <a:schemeClr val="dk1"/>
                </a:solidFill>
                <a:highlight>
                  <a:schemeClr val="lt1"/>
                </a:highlight>
                <a:latin typeface="Helvetica Neue Light"/>
                <a:ea typeface="Helvetica Neue Light"/>
                <a:cs typeface="Helvetica Neue Light"/>
                <a:sym typeface="Helvetica Neue Light"/>
              </a:rPr>
              <a:t>superficie.ts</a:t>
            </a:r>
            <a:r>
              <a:rPr lang="en-GB" sz="1600">
                <a:solidFill>
                  <a:schemeClr val="dk1"/>
                </a:solidFill>
                <a:highlight>
                  <a:schemeClr val="lt1"/>
                </a:highlight>
                <a:latin typeface="Helvetica Neue Light"/>
                <a:ea typeface="Helvetica Neue Light"/>
                <a:cs typeface="Helvetica Neue Light"/>
                <a:sym typeface="Helvetica Neue Light"/>
              </a:rPr>
              <a:t> se implementará una clase llamada </a:t>
            </a:r>
            <a:r>
              <a:rPr i="1" lang="en-GB" sz="1600">
                <a:solidFill>
                  <a:schemeClr val="dk1"/>
                </a:solidFill>
                <a:highlight>
                  <a:schemeClr val="lt1"/>
                </a:highlight>
                <a:latin typeface="Helvetica Neue Light"/>
                <a:ea typeface="Helvetica Neue Light"/>
                <a:cs typeface="Helvetica Neue Light"/>
                <a:sym typeface="Helvetica Neue Light"/>
              </a:rPr>
              <a:t>Superficie </a:t>
            </a:r>
            <a:r>
              <a:rPr lang="en-GB" sz="1600">
                <a:solidFill>
                  <a:schemeClr val="dk1"/>
                </a:solidFill>
                <a:highlight>
                  <a:schemeClr val="lt1"/>
                </a:highlight>
                <a:latin typeface="Helvetica Neue Light"/>
                <a:ea typeface="Helvetica Neue Light"/>
                <a:cs typeface="Helvetica Neue Light"/>
                <a:sym typeface="Helvetica Neue Light"/>
              </a:rPr>
              <a:t>que contenga tres métodos estáticos para calcular la superficie de las mismas tres figuras.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dos módulos se importarán en </a:t>
            </a:r>
            <a:r>
              <a:rPr i="1" lang="en-GB" sz="1600">
                <a:solidFill>
                  <a:schemeClr val="dk1"/>
                </a:solidFill>
                <a:highlight>
                  <a:schemeClr val="lt1"/>
                </a:highlight>
                <a:latin typeface="Helvetica Neue Light"/>
                <a:ea typeface="Helvetica Neue Light"/>
                <a:cs typeface="Helvetica Neue Light"/>
                <a:sym typeface="Helvetica Neue Light"/>
              </a:rPr>
              <a:t>server.js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Realizar los endpoints </a:t>
            </a:r>
            <a:r>
              <a:rPr i="1" lang="en-GB" sz="1600">
                <a:solidFill>
                  <a:schemeClr val="dk1"/>
                </a:solidFill>
                <a:highlight>
                  <a:schemeClr val="lt1"/>
                </a:highlight>
                <a:latin typeface="Helvetica Neue Light"/>
                <a:ea typeface="Helvetica Neue Light"/>
                <a:cs typeface="Helvetica Neue Light"/>
                <a:sym typeface="Helvetica Neue Light"/>
              </a:rPr>
              <a:t>get</a:t>
            </a:r>
            <a:r>
              <a:rPr lang="en-GB" sz="1600">
                <a:solidFill>
                  <a:schemeClr val="dk1"/>
                </a:solidFill>
                <a:highlight>
                  <a:schemeClr val="lt1"/>
                </a:highlight>
                <a:latin typeface="Helvetica Neue Light"/>
                <a:ea typeface="Helvetica Neue Light"/>
                <a:cs typeface="Helvetica Neue Light"/>
                <a:sym typeface="Helvetica Neue Light"/>
              </a:rPr>
              <a:t> que permitan recibir las peticiones de cálculo con los parámetros correspondientes. La respuesta será en formato objeto y representará el tipo de cálculo, la figura, los parámetros de entrada y el resultado.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Implementar el tipado en todas las clases y funciones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Probar con el navegador ó cliente http todas las posibles variantes.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i="1" sz="16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2" name="Google Shape;312;p43"/>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rgbClr val="000000"/>
                </a:solidFill>
                <a:latin typeface="Anton"/>
                <a:ea typeface="Anton"/>
                <a:cs typeface="Anton"/>
                <a:sym typeface="Anton"/>
              </a:rPr>
              <a:t>PRIMERA ENTREGA DEL PROYECTO FINAL </a:t>
            </a:r>
            <a:endParaRPr i="1" sz="4000">
              <a:latin typeface="Anton"/>
              <a:ea typeface="Anton"/>
              <a:cs typeface="Anton"/>
              <a:sym typeface="Anton"/>
            </a:endParaRPr>
          </a:p>
        </p:txBody>
      </p:sp>
      <p:sp>
        <p:nvSpPr>
          <p:cNvPr id="313" name="Google Shape;313;p43"/>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1800">
                <a:solidFill>
                  <a:srgbClr val="000000"/>
                </a:solidFill>
                <a:latin typeface="Helvetica Neue Light"/>
                <a:ea typeface="Helvetica Neue Light"/>
                <a:cs typeface="Helvetica Neue Light"/>
                <a:sym typeface="Helvetica Neue Light"/>
              </a:rPr>
              <a:t>Deberás entregar</a:t>
            </a:r>
            <a:r>
              <a:rPr lang="en-GB" sz="1800">
                <a:latin typeface="Helvetica Neue Light"/>
                <a:ea typeface="Helvetica Neue Light"/>
                <a:cs typeface="Helvetica Neue Light"/>
                <a:sym typeface="Helvetica Neue Light"/>
              </a:rPr>
              <a:t> el avance de tu aplicación eCommerce Backend </a:t>
            </a:r>
            <a:r>
              <a:rPr lang="en-GB" sz="1800">
                <a:solidFill>
                  <a:srgbClr val="000000"/>
                </a:solidFill>
                <a:latin typeface="Helvetica Neue Light"/>
                <a:ea typeface="Helvetica Neue Light"/>
                <a:cs typeface="Helvetica Neue Light"/>
                <a:sym typeface="Helvetica Neue Light"/>
              </a:rPr>
              <a:t>correspondiente a la primera entrega de tu proyecto final.</a:t>
            </a:r>
            <a:endParaRPr sz="1800">
              <a:solidFill>
                <a:srgbClr val="000000"/>
              </a:solidFill>
              <a:latin typeface="Helvetica Neue Light"/>
              <a:ea typeface="Helvetica Neue Light"/>
              <a:cs typeface="Helvetica Neue Light"/>
              <a:sym typeface="Helvetica Neue Light"/>
            </a:endParaRPr>
          </a:p>
        </p:txBody>
      </p:sp>
      <p:grpSp>
        <p:nvGrpSpPr>
          <p:cNvPr id="314" name="Google Shape;314;p43"/>
          <p:cNvGrpSpPr/>
          <p:nvPr/>
        </p:nvGrpSpPr>
        <p:grpSpPr>
          <a:xfrm>
            <a:off x="3882275" y="708249"/>
            <a:ext cx="1379450" cy="1379450"/>
            <a:chOff x="3882275" y="708249"/>
            <a:chExt cx="1379450" cy="1379450"/>
          </a:xfrm>
        </p:grpSpPr>
        <p:pic>
          <p:nvPicPr>
            <p:cNvPr id="315" name="Google Shape;315;p43"/>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
          <p:nvSpPr>
            <p:cNvPr id="316" name="Google Shape;316;p43"/>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4"/>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322" name="Google Shape;322;p44"/>
          <p:cNvGraphicFramePr/>
          <p:nvPr/>
        </p:nvGraphicFramePr>
        <p:xfrm>
          <a:off x="153250" y="30813"/>
          <a:ext cx="3000000" cy="3000000"/>
        </p:xfrm>
        <a:graphic>
          <a:graphicData uri="http://schemas.openxmlformats.org/drawingml/2006/table">
            <a:tbl>
              <a:tblPr>
                <a:noFill/>
                <a:tableStyleId>{55EC8ADA-3B5B-4B31-A126-8E8959433212}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Consigna: </a:t>
                      </a:r>
                      <a:r>
                        <a:rPr lang="en-GB" sz="1600">
                          <a:solidFill>
                            <a:schemeClr val="dk1"/>
                          </a:solidFill>
                          <a:latin typeface="Helvetica Neue Light"/>
                          <a:ea typeface="Helvetica Neue Light"/>
                          <a:cs typeface="Helvetica Neue Light"/>
                          <a:sym typeface="Helvetica Neue Light"/>
                        </a:rPr>
                        <a:t>Deberás entregar el estado de avance de tu aplicación eCommerce Backend, que implemente un servidor de aplicación basado en la plataforma Node.js y el módulo express. El servidor implementará dos conjuntos de rutas agrupadas en routers, uno con la url base '/productos' y el otro con '/carrito'. El puerto de escucha será el 8080 para desarrollo y process.env.PORT para producción en glitch.com</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Aspectos a incluir en el entregable: </a:t>
                      </a:r>
                      <a:endParaRPr b="1"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router base '/api/productos'</a:t>
                      </a:r>
                      <a:r>
                        <a:rPr lang="en-GB" sz="1600">
                          <a:solidFill>
                            <a:schemeClr val="dk1"/>
                          </a:solidFill>
                          <a:latin typeface="Helvetica Neue Light"/>
                          <a:ea typeface="Helvetica Neue Light"/>
                          <a:cs typeface="Helvetica Neue Light"/>
                          <a:sym typeface="Helvetica Neue Light"/>
                        </a:rPr>
                        <a:t> implementará cuatro funcionalidades: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GET: '/:id?' - Me permite listar todos los productos disponibles ó un producto por su id (disponible para usuarios y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POST: '/' - Para incorporar productos al listado (disponible para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PUT: '/:id' - Actualiza un producto por su id (disponible para administradores)</a:t>
                      </a:r>
                      <a:endParaRPr sz="1600">
                        <a:solidFill>
                          <a:schemeClr val="dk1"/>
                        </a:solidFill>
                        <a:latin typeface="Helvetica Neue Light"/>
                        <a:ea typeface="Helvetica Neue Light"/>
                        <a:cs typeface="Helvetica Neue Light"/>
                        <a:sym typeface="Helvetica Neue Light"/>
                      </a:endParaRPr>
                    </a:p>
                    <a:p>
                      <a:pPr indent="-330200" lvl="0"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DELETE: '/:id' - Borra un producto por su id (disponible para administradores)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23" name="Google Shape;323;p44"/>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45"/>
          <p:cNvGraphicFramePr/>
          <p:nvPr/>
        </p:nvGraphicFramePr>
        <p:xfrm>
          <a:off x="153250" y="30813"/>
          <a:ext cx="3000000" cy="3000000"/>
        </p:xfrm>
        <a:graphic>
          <a:graphicData uri="http://schemas.openxmlformats.org/drawingml/2006/table">
            <a:tbl>
              <a:tblPr>
                <a:noFill/>
                <a:tableStyleId>{55EC8ADA-3B5B-4B31-A126-8E8959433212}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23850" lvl="0" marL="457200" rtl="0" algn="l">
                        <a:spcBef>
                          <a:spcPts val="0"/>
                        </a:spcBef>
                        <a:spcAft>
                          <a:spcPts val="0"/>
                        </a:spcAft>
                        <a:buClr>
                          <a:schemeClr val="dk1"/>
                        </a:buClr>
                        <a:buSzPts val="1500"/>
                        <a:buFont typeface="Helvetica Neue Light"/>
                        <a:buAutoNum type="arabicPeriod" startAt="2"/>
                      </a:pPr>
                      <a:r>
                        <a:rPr lang="en-GB" sz="1500">
                          <a:solidFill>
                            <a:schemeClr val="dk1"/>
                          </a:solidFill>
                          <a:latin typeface="Helvetica Neue Light"/>
                          <a:ea typeface="Helvetica Neue Light"/>
                          <a:cs typeface="Helvetica Neue Light"/>
                          <a:sym typeface="Helvetica Neue Light"/>
                        </a:rPr>
                        <a:t>El </a:t>
                      </a:r>
                      <a:r>
                        <a:rPr b="1" lang="en-GB" sz="1500">
                          <a:solidFill>
                            <a:schemeClr val="dk1"/>
                          </a:solidFill>
                          <a:latin typeface="Helvetica Neue"/>
                          <a:ea typeface="Helvetica Neue"/>
                          <a:cs typeface="Helvetica Neue"/>
                          <a:sym typeface="Helvetica Neue"/>
                        </a:rPr>
                        <a:t>router base '/api/carrito'</a:t>
                      </a:r>
                      <a:r>
                        <a:rPr lang="en-GB" sz="1500">
                          <a:solidFill>
                            <a:schemeClr val="dk1"/>
                          </a:solidFill>
                          <a:latin typeface="Helvetica Neue Light"/>
                          <a:ea typeface="Helvetica Neue Light"/>
                          <a:cs typeface="Helvetica Neue Light"/>
                          <a:sym typeface="Helvetica Neue Light"/>
                        </a:rPr>
                        <a:t> implementará tres rutas disponibles para usuarios y administradores:</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POST: '/' - Crea un carrito y devuelve su id.</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DELETE: '/:id' - Vacía un carrito y lo elimina.</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GET: '/:id/productos' - Me permite listar todos los productos guardados en el carrito</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POST: '/:id/productos' - Para incorporar productos al carrito por su id de producto</a:t>
                      </a:r>
                      <a:endParaRPr sz="15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AutoNum type="alphaLcPeriod"/>
                      </a:pPr>
                      <a:r>
                        <a:rPr lang="en-GB" sz="1500">
                          <a:solidFill>
                            <a:schemeClr val="dk1"/>
                          </a:solidFill>
                          <a:latin typeface="Helvetica Neue Light"/>
                          <a:ea typeface="Helvetica Neue Light"/>
                          <a:cs typeface="Helvetica Neue Light"/>
                          <a:sym typeface="Helvetica Neue Light"/>
                        </a:rPr>
                        <a:t>DELETE: '/:id/productos/:id_prod' - Eliminar un producto del carrito por su id de carrito y de producto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AutoNum type="arabicPeriod" startAt="2"/>
                      </a:pPr>
                      <a:r>
                        <a:rPr lang="en-GB" sz="1500">
                          <a:solidFill>
                            <a:schemeClr val="dk1"/>
                          </a:solidFill>
                          <a:latin typeface="Helvetica Neue Light"/>
                          <a:ea typeface="Helvetica Neue Light"/>
                          <a:cs typeface="Helvetica Neue Light"/>
                          <a:sym typeface="Helvetica Neue Light"/>
                        </a:rPr>
                        <a:t>Crear una variable booleana administrador, cuyo valor configuraremos más adelante con el sistema de login. Según su valor (true ó false) me permitirá alcanzar o no las rutas indicadas. En el caso de recibir un request a una ruta no permitida por el perfil, devolver un objeto de error. Ejemplo: </a:t>
                      </a:r>
                      <a:r>
                        <a:rPr i="1" lang="en-GB" sz="1500">
                          <a:solidFill>
                            <a:schemeClr val="dk1"/>
                          </a:solidFill>
                          <a:latin typeface="Helvetica Neue Light"/>
                          <a:ea typeface="Helvetica Neue Light"/>
                          <a:cs typeface="Helvetica Neue Light"/>
                          <a:sym typeface="Helvetica Neue Light"/>
                        </a:rPr>
                        <a:t>{ error : -1, descripcion: ruta 'x' método 'y' no autorizada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29" name="Google Shape;329;p45"/>
          <p:cNvPicPr preferRelativeResize="0"/>
          <p:nvPr/>
        </p:nvPicPr>
        <p:blipFill>
          <a:blip r:embed="rId3">
            <a:alphaModFix/>
          </a:blip>
          <a:stretch>
            <a:fillRect/>
          </a:stretch>
        </p:blipFill>
        <p:spPr>
          <a:xfrm>
            <a:off x="7644125" y="4735825"/>
            <a:ext cx="1186526" cy="330675"/>
          </a:xfrm>
          <a:prstGeom prst="rect">
            <a:avLst/>
          </a:prstGeom>
          <a:noFill/>
          <a:ln>
            <a:noFill/>
          </a:ln>
        </p:spPr>
      </p:pic>
      <p:pic>
        <p:nvPicPr>
          <p:cNvPr id="330" name="Google Shape;330;p45"/>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aphicFrame>
        <p:nvGraphicFramePr>
          <p:cNvPr id="335" name="Google Shape;335;p46"/>
          <p:cNvGraphicFramePr/>
          <p:nvPr/>
        </p:nvGraphicFramePr>
        <p:xfrm>
          <a:off x="153250" y="30813"/>
          <a:ext cx="3000000" cy="3000000"/>
        </p:xfrm>
        <a:graphic>
          <a:graphicData uri="http://schemas.openxmlformats.org/drawingml/2006/table">
            <a:tbl>
              <a:tblPr>
                <a:noFill/>
                <a:tableStyleId>{55EC8ADA-3B5B-4B31-A126-8E8959433212}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5"/>
                      </a:pPr>
                      <a:r>
                        <a:rPr lang="en-GB" sz="1500">
                          <a:solidFill>
                            <a:schemeClr val="dk1"/>
                          </a:solidFill>
                          <a:latin typeface="Helvetica Neue Light"/>
                          <a:ea typeface="Helvetica Neue Light"/>
                          <a:cs typeface="Helvetica Neue Light"/>
                          <a:sym typeface="Helvetica Neue Light"/>
                        </a:rPr>
                        <a:t>Un </a:t>
                      </a:r>
                      <a:r>
                        <a:rPr b="1" lang="en-GB" sz="1500">
                          <a:solidFill>
                            <a:schemeClr val="dk1"/>
                          </a:solidFill>
                          <a:latin typeface="Helvetica Neue"/>
                          <a:ea typeface="Helvetica Neue"/>
                          <a:cs typeface="Helvetica Neue"/>
                          <a:sym typeface="Helvetica Neue"/>
                        </a:rPr>
                        <a:t>producto</a:t>
                      </a:r>
                      <a:r>
                        <a:rPr lang="en-GB" sz="1500">
                          <a:solidFill>
                            <a:schemeClr val="dk1"/>
                          </a:solidFill>
                          <a:latin typeface="Helvetica Neue Light"/>
                          <a:ea typeface="Helvetica Neue Light"/>
                          <a:cs typeface="Helvetica Neue Light"/>
                          <a:sym typeface="Helvetica Neue Light"/>
                        </a:rPr>
                        <a:t> dispondrá de los siguientes campos:  id, timestamp, nombre, descripcion, código, foto (url), precio, stock.</a:t>
                      </a:r>
                      <a:endParaRPr sz="15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El </a:t>
                      </a:r>
                      <a:r>
                        <a:rPr b="1" lang="en-GB" sz="1600">
                          <a:solidFill>
                            <a:schemeClr val="dk1"/>
                          </a:solidFill>
                          <a:latin typeface="Helvetica Neue"/>
                          <a:ea typeface="Helvetica Neue"/>
                          <a:cs typeface="Helvetica Neue"/>
                          <a:sym typeface="Helvetica Neue"/>
                        </a:rPr>
                        <a:t>carrito de compras</a:t>
                      </a:r>
                      <a:r>
                        <a:rPr lang="en-GB" sz="1600">
                          <a:solidFill>
                            <a:schemeClr val="dk1"/>
                          </a:solidFill>
                          <a:latin typeface="Helvetica Neue Light"/>
                          <a:ea typeface="Helvetica Neue Light"/>
                          <a:cs typeface="Helvetica Neue Light"/>
                          <a:sym typeface="Helvetica Neue Light"/>
                        </a:rPr>
                        <a:t> tendrá la siguiente estructura: </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600">
                          <a:solidFill>
                            <a:schemeClr val="dk1"/>
                          </a:solidFill>
                          <a:latin typeface="Helvetica Neue Light"/>
                          <a:ea typeface="Helvetica Neue Light"/>
                          <a:cs typeface="Helvetica Neue Light"/>
                          <a:sym typeface="Helvetica Neue Light"/>
                        </a:rPr>
                        <a:t>id, timestamp(carrito), productos: { id, timestamp(producto), nombre, descripcion, código, foto (url), precio, stock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El timestamp puede implementarse con Date.now()</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5"/>
                      </a:pPr>
                      <a:r>
                        <a:rPr lang="en-GB" sz="1600">
                          <a:solidFill>
                            <a:schemeClr val="dk1"/>
                          </a:solidFill>
                          <a:latin typeface="Helvetica Neue Light"/>
                          <a:ea typeface="Helvetica Neue Light"/>
                          <a:cs typeface="Helvetica Neue Light"/>
                          <a:sym typeface="Helvetica Neue Light"/>
                        </a:rPr>
                        <a:t>Realizar la persistencia de productos y del carrito de compras en el filesystem.</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36" name="Google Shape;336;p46"/>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37" name="Google Shape;337;p4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47"/>
          <p:cNvGraphicFramePr/>
          <p:nvPr/>
        </p:nvGraphicFramePr>
        <p:xfrm>
          <a:off x="153250" y="30813"/>
          <a:ext cx="3000000" cy="3000000"/>
        </p:xfrm>
        <a:graphic>
          <a:graphicData uri="http://schemas.openxmlformats.org/drawingml/2006/table">
            <a:tbl>
              <a:tblPr>
                <a:noFill/>
                <a:tableStyleId>{55EC8ADA-3B5B-4B31-A126-8E8959433212}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0" rtl="0" algn="l">
                        <a:spcBef>
                          <a:spcPts val="0"/>
                        </a:spcBef>
                        <a:spcAft>
                          <a:spcPts val="0"/>
                        </a:spcAft>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 tener en cuenta</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a:pPr>
                      <a:r>
                        <a:rPr lang="en-GB" sz="1600">
                          <a:solidFill>
                            <a:schemeClr val="dk1"/>
                          </a:solidFill>
                          <a:highlight>
                            <a:srgbClr val="00FFFF"/>
                          </a:highlight>
                          <a:latin typeface="Helvetica Neue Light"/>
                          <a:ea typeface="Helvetica Neue Light"/>
                          <a:cs typeface="Helvetica Neue Light"/>
                          <a:sym typeface="Helvetica Neue Light"/>
                        </a:rPr>
                        <a:t>Para realizar la </a:t>
                      </a:r>
                      <a:r>
                        <a:rPr b="1" lang="en-GB" sz="1600">
                          <a:solidFill>
                            <a:schemeClr val="dk1"/>
                          </a:solidFill>
                          <a:highlight>
                            <a:srgbClr val="00FFFF"/>
                          </a:highlight>
                          <a:latin typeface="Helvetica Neue"/>
                          <a:ea typeface="Helvetica Neue"/>
                          <a:cs typeface="Helvetica Neue"/>
                          <a:sym typeface="Helvetica Neue"/>
                        </a:rPr>
                        <a:t>prueba de funcionalidad</a:t>
                      </a:r>
                      <a:r>
                        <a:rPr lang="en-GB" sz="1600">
                          <a:solidFill>
                            <a:schemeClr val="dk1"/>
                          </a:solidFill>
                          <a:highlight>
                            <a:srgbClr val="00FFFF"/>
                          </a:highlight>
                          <a:latin typeface="Helvetica Neue Light"/>
                          <a:ea typeface="Helvetica Neue Light"/>
                          <a:cs typeface="Helvetica Neue Light"/>
                          <a:sym typeface="Helvetica Neue Light"/>
                        </a:rPr>
                        <a:t> hay dos opciones:</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Probar con postman cada uno de los endpoints (productos y carrito) y su operación en conjunto.</a:t>
                      </a:r>
                      <a:endParaRPr sz="1600">
                        <a:solidFill>
                          <a:schemeClr val="dk1"/>
                        </a:solidFill>
                        <a:latin typeface="Helvetica Neue Light"/>
                        <a:ea typeface="Helvetica Neue Light"/>
                        <a:cs typeface="Helvetica Neue Light"/>
                        <a:sym typeface="Helvetica Neue Light"/>
                      </a:endParaRPr>
                    </a:p>
                    <a:p>
                      <a:pPr indent="-330200" lvl="1" marL="914400" rtl="0" algn="l">
                        <a:spcBef>
                          <a:spcPts val="0"/>
                        </a:spcBef>
                        <a:spcAft>
                          <a:spcPts val="0"/>
                        </a:spcAft>
                        <a:buClr>
                          <a:schemeClr val="dk1"/>
                        </a:buClr>
                        <a:buSzPts val="1600"/>
                        <a:buFont typeface="Helvetica Neue Light"/>
                        <a:buAutoNum type="alphaLcPeriod"/>
                      </a:pPr>
                      <a:r>
                        <a:rPr lang="en-GB" sz="1600">
                          <a:solidFill>
                            <a:schemeClr val="dk1"/>
                          </a:solidFill>
                          <a:latin typeface="Helvetica Neue Light"/>
                          <a:ea typeface="Helvetica Neue Light"/>
                          <a:cs typeface="Helvetica Neue Light"/>
                          <a:sym typeface="Helvetica Neue Light"/>
                        </a:rPr>
                        <a:t>Realizar una aplicación frontend sencilla, utilizando HTML/CSS/JS ó algún framework de preferencia, que represente el listado de productos en forma de cards. En cada card figuran los datos del producto, que, en el caso de ser administradores, podremos editar su información. Para este último caso incorporar los botones </a:t>
                      </a:r>
                      <a:r>
                        <a:rPr i="1" lang="en-GB" sz="1600">
                          <a:solidFill>
                            <a:schemeClr val="dk1"/>
                          </a:solidFill>
                          <a:latin typeface="Helvetica Neue Light"/>
                          <a:ea typeface="Helvetica Neue Light"/>
                          <a:cs typeface="Helvetica Neue Light"/>
                          <a:sym typeface="Helvetica Neue Light"/>
                        </a:rPr>
                        <a:t>actualizar </a:t>
                      </a:r>
                      <a:r>
                        <a:rPr lang="en-GB" sz="1600">
                          <a:solidFill>
                            <a:schemeClr val="dk1"/>
                          </a:solidFill>
                          <a:latin typeface="Helvetica Neue Light"/>
                          <a:ea typeface="Helvetica Neue Light"/>
                          <a:cs typeface="Helvetica Neue Light"/>
                          <a:sym typeface="Helvetica Neue Light"/>
                        </a:rPr>
                        <a:t>y </a:t>
                      </a:r>
                      <a:r>
                        <a:rPr i="1" lang="en-GB" sz="1600">
                          <a:solidFill>
                            <a:schemeClr val="dk1"/>
                          </a:solidFill>
                          <a:latin typeface="Helvetica Neue Light"/>
                          <a:ea typeface="Helvetica Neue Light"/>
                          <a:cs typeface="Helvetica Neue Light"/>
                          <a:sym typeface="Helvetica Neue Light"/>
                        </a:rPr>
                        <a:t>eliminar</a:t>
                      </a:r>
                      <a:r>
                        <a:rPr lang="en-GB" sz="1600">
                          <a:solidFill>
                            <a:schemeClr val="dk1"/>
                          </a:solidFill>
                          <a:latin typeface="Helvetica Neue Light"/>
                          <a:ea typeface="Helvetica Neue Light"/>
                          <a:cs typeface="Helvetica Neue Light"/>
                          <a:sym typeface="Helvetica Neue Light"/>
                        </a:rPr>
                        <a:t>. También tendremos un formulario de ingreso de productos nuevos con los campos correspondientes y un botón </a:t>
                      </a:r>
                      <a:r>
                        <a:rPr i="1" lang="en-GB" sz="1600">
                          <a:solidFill>
                            <a:schemeClr val="dk1"/>
                          </a:solidFill>
                          <a:latin typeface="Helvetica Neue Light"/>
                          <a:ea typeface="Helvetica Neue Light"/>
                          <a:cs typeface="Helvetica Neue Light"/>
                          <a:sym typeface="Helvetica Neue Light"/>
                        </a:rPr>
                        <a:t>enviar</a:t>
                      </a:r>
                      <a:r>
                        <a:rPr lang="en-GB" sz="1600">
                          <a:solidFill>
                            <a:schemeClr val="dk1"/>
                          </a:solidFill>
                          <a:latin typeface="Helvetica Neue Light"/>
                          <a:ea typeface="Helvetica Neue Light"/>
                          <a:cs typeface="Helvetica Neue Light"/>
                          <a:sym typeface="Helvetica Neue Light"/>
                        </a:rPr>
                        <a:t>. Asimismo, construir la vista del carrito donde se podrán ver los productos agregados e incorporar productos a comprar por su id de producto. Esta aplicación de frontend debe enviar los requests </a:t>
                      </a:r>
                      <a:r>
                        <a:rPr i="1" lang="en-GB" sz="1600">
                          <a:solidFill>
                            <a:schemeClr val="dk1"/>
                          </a:solidFill>
                          <a:latin typeface="Helvetica Neue Light"/>
                          <a:ea typeface="Helvetica Neue Light"/>
                          <a:cs typeface="Helvetica Neue Light"/>
                          <a:sym typeface="Helvetica Neue Light"/>
                        </a:rPr>
                        <a:t>get</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post</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put </a:t>
                      </a:r>
                      <a:r>
                        <a:rPr lang="en-GB" sz="1600">
                          <a:solidFill>
                            <a:schemeClr val="dk1"/>
                          </a:solidFill>
                          <a:latin typeface="Helvetica Neue Light"/>
                          <a:ea typeface="Helvetica Neue Light"/>
                          <a:cs typeface="Helvetica Neue Light"/>
                          <a:sym typeface="Helvetica Neue Light"/>
                        </a:rPr>
                        <a:t>y </a:t>
                      </a:r>
                      <a:r>
                        <a:rPr i="1" lang="en-GB" sz="1600">
                          <a:solidFill>
                            <a:schemeClr val="dk1"/>
                          </a:solidFill>
                          <a:latin typeface="Helvetica Neue Light"/>
                          <a:ea typeface="Helvetica Neue Light"/>
                          <a:cs typeface="Helvetica Neue Light"/>
                          <a:sym typeface="Helvetica Neue Light"/>
                        </a:rPr>
                        <a:t>delete </a:t>
                      </a:r>
                      <a:r>
                        <a:rPr lang="en-GB" sz="1600">
                          <a:solidFill>
                            <a:schemeClr val="dk1"/>
                          </a:solidFill>
                          <a:latin typeface="Helvetica Neue Light"/>
                          <a:ea typeface="Helvetica Neue Light"/>
                          <a:cs typeface="Helvetica Neue Light"/>
                          <a:sym typeface="Helvetica Neue Light"/>
                        </a:rPr>
                        <a:t>al servidor utilizando fetch y debe estar ofrecida en su espacio público.</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3" name="Google Shape;343;p47"/>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44" name="Google Shape;344;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48"/>
          <p:cNvGraphicFramePr/>
          <p:nvPr/>
        </p:nvGraphicFramePr>
        <p:xfrm>
          <a:off x="153250" y="30813"/>
          <a:ext cx="3000000" cy="3000000"/>
        </p:xfrm>
        <a:graphic>
          <a:graphicData uri="http://schemas.openxmlformats.org/drawingml/2006/table">
            <a:tbl>
              <a:tblPr>
                <a:noFill/>
                <a:tableStyleId>{55EC8ADA-3B5B-4B31-A126-8E8959433212}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PRIMERA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En todos los casos, el diálogo entre el frontend y el backend debe ser en formato JSON. El servidor no debe generar ninguna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En el caso de requerir una ruta no implementada en el servidor, este debe contestar un objeto de error: ej { error : -2, descripcion: ruta 'x' método 'y' no implementada}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La estructura de programación será ECMAScript, separada tres en módulos básicos (router, lógica de negocio/api y persistencia ). Más adelante implementaremos el desarrollo en capas. Utilizar </a:t>
                      </a:r>
                      <a:r>
                        <a:rPr lang="en-GB" sz="1600">
                          <a:solidFill>
                            <a:schemeClr val="dk1"/>
                          </a:solidFill>
                          <a:highlight>
                            <a:srgbClr val="00FFFF"/>
                          </a:highlight>
                          <a:latin typeface="Helvetica Neue Light"/>
                          <a:ea typeface="Helvetica Neue Light"/>
                          <a:cs typeface="Helvetica Neue Light"/>
                          <a:sym typeface="Helvetica Neue Light"/>
                        </a:rPr>
                        <a:t>preferentemente clases</a:t>
                      </a:r>
                      <a:r>
                        <a:rPr lang="en-GB" sz="1600">
                          <a:solidFill>
                            <a:schemeClr val="dk1"/>
                          </a:solidFill>
                          <a:latin typeface="Helvetica Neue Light"/>
                          <a:ea typeface="Helvetica Neue Light"/>
                          <a:cs typeface="Helvetica Neue Light"/>
                          <a:sym typeface="Helvetica Neue Light"/>
                        </a:rPr>
                        <a:t>, constructores de variables let y const y arrow function.</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startAt="2"/>
                      </a:pPr>
                      <a:r>
                        <a:rPr lang="en-GB" sz="1600">
                          <a:solidFill>
                            <a:schemeClr val="dk1"/>
                          </a:solidFill>
                          <a:latin typeface="Helvetica Neue Light"/>
                          <a:ea typeface="Helvetica Neue Light"/>
                          <a:cs typeface="Helvetica Neue Light"/>
                          <a:sym typeface="Helvetica Neue Light"/>
                        </a:rPr>
                        <a:t>Realizar la prueba de funcionalidad completa en el ámbito local (puerto 8080) </a:t>
                      </a:r>
                      <a:r>
                        <a:rPr lang="en-GB" sz="1600">
                          <a:solidFill>
                            <a:schemeClr val="dk1"/>
                          </a:solidFill>
                          <a:highlight>
                            <a:srgbClr val="00FFFF"/>
                          </a:highlight>
                          <a:latin typeface="Helvetica Neue Light"/>
                          <a:ea typeface="Helvetica Neue Light"/>
                          <a:cs typeface="Helvetica Neue Light"/>
                          <a:sym typeface="Helvetica Neue Light"/>
                        </a:rPr>
                        <a:t>y en glitch.com</a:t>
                      </a:r>
                      <a:endParaRPr sz="1600">
                        <a:solidFill>
                          <a:schemeClr val="dk1"/>
                        </a:solidFill>
                        <a:highlight>
                          <a:srgbClr val="00FFFF"/>
                        </a:highlight>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50" name="Google Shape;350;p48"/>
          <p:cNvPicPr preferRelativeResize="0"/>
          <p:nvPr/>
        </p:nvPicPr>
        <p:blipFill rotWithShape="1">
          <a:blip r:embed="rId3">
            <a:alphaModFix/>
          </a:blip>
          <a:srcRect b="0" l="0" r="0" t="0"/>
          <a:stretch/>
        </p:blipFill>
        <p:spPr>
          <a:xfrm>
            <a:off x="7120275" y="696900"/>
            <a:ext cx="1634174" cy="639850"/>
          </a:xfrm>
          <a:prstGeom prst="rect">
            <a:avLst/>
          </a:prstGeom>
          <a:noFill/>
          <a:ln>
            <a:noFill/>
          </a:ln>
        </p:spPr>
      </p:pic>
      <p:pic>
        <p:nvPicPr>
          <p:cNvPr id="351" name="Google Shape;351;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4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357" name="Google Shape;357;p4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50"/>
          <p:cNvSpPr txBox="1"/>
          <p:nvPr/>
        </p:nvSpPr>
        <p:spPr>
          <a:xfrm>
            <a:off x="1956450" y="491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363" name="Google Shape;363;p50"/>
          <p:cNvSpPr txBox="1"/>
          <p:nvPr/>
        </p:nvSpPr>
        <p:spPr>
          <a:xfrm>
            <a:off x="1101450" y="1480175"/>
            <a:ext cx="7104300" cy="28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-Concepto de bundler.</a:t>
            </a:r>
            <a:endParaRPr sz="2200">
              <a:solidFill>
                <a:srgbClr val="E0FF00"/>
              </a:solidFill>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Instalación y uso de Webpack mediante Node.js.</a:t>
            </a:r>
            <a:endParaRPr sz="2200">
              <a:solidFill>
                <a:srgbClr val="E0FF00"/>
              </a:solidFill>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Integración de Webpack y Typescript en un proyecto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5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369" name="Google Shape;369;p5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6"/>
          <p:cNvSpPr txBox="1"/>
          <p:nvPr/>
        </p:nvSpPr>
        <p:spPr>
          <a:xfrm>
            <a:off x="0" y="239250"/>
            <a:ext cx="9144000" cy="8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Webpack: Module Bundler</a:t>
            </a:r>
            <a:endParaRPr i="1" sz="3600">
              <a:solidFill>
                <a:srgbClr val="E0FF00"/>
              </a:solidFill>
              <a:latin typeface="Anton"/>
              <a:ea typeface="Anton"/>
              <a:cs typeface="Anton"/>
              <a:sym typeface="Anton"/>
            </a:endParaRPr>
          </a:p>
        </p:txBody>
      </p:sp>
      <p:pic>
        <p:nvPicPr>
          <p:cNvPr id="102" name="Google Shape;102;p16"/>
          <p:cNvPicPr preferRelativeResize="0"/>
          <p:nvPr/>
        </p:nvPicPr>
        <p:blipFill>
          <a:blip r:embed="rId4">
            <a:alphaModFix/>
          </a:blip>
          <a:stretch>
            <a:fillRect/>
          </a:stretch>
        </p:blipFill>
        <p:spPr>
          <a:xfrm>
            <a:off x="1238250" y="985500"/>
            <a:ext cx="6667500" cy="3333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73" name="Shape 373"/>
        <p:cNvGrpSpPr/>
        <p:nvPr/>
      </p:nvGrpSpPr>
      <p:grpSpPr>
        <a:xfrm>
          <a:off x="0" y="0"/>
          <a:ext cx="0" cy="0"/>
          <a:chOff x="0" y="0"/>
          <a:chExt cx="0" cy="0"/>
        </a:xfrm>
      </p:grpSpPr>
      <p:sp>
        <p:nvSpPr>
          <p:cNvPr id="374" name="Google Shape;374;p5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375" name="Google Shape;375;p5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329250" y="1179325"/>
            <a:ext cx="8485500" cy="229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i="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es un </a:t>
            </a:r>
            <a:r>
              <a:rPr b="1" lang="en-GB" sz="2000">
                <a:solidFill>
                  <a:schemeClr val="dk1"/>
                </a:solidFill>
                <a:highlight>
                  <a:srgbClr val="FFFFFF"/>
                </a:highlight>
                <a:latin typeface="Helvetica Neue"/>
                <a:ea typeface="Helvetica Neue"/>
                <a:cs typeface="Helvetica Neue"/>
                <a:sym typeface="Helvetica Neue"/>
              </a:rPr>
              <a:t>empaquetador de módulos</a:t>
            </a:r>
            <a:r>
              <a:rPr lang="en-GB" sz="2000">
                <a:solidFill>
                  <a:schemeClr val="dk1"/>
                </a:solidFill>
                <a:highlight>
                  <a:srgbClr val="FFFFFF"/>
                </a:highlight>
                <a:latin typeface="Helvetica Neue Light"/>
                <a:ea typeface="Helvetica Neue Light"/>
                <a:cs typeface="Helvetica Neue Light"/>
                <a:sym typeface="Helvetica Neue Light"/>
              </a:rPr>
              <a:t> (</a:t>
            </a:r>
            <a:r>
              <a:rPr i="1" lang="en-GB" sz="2000">
                <a:solidFill>
                  <a:schemeClr val="dk1"/>
                </a:solidFill>
                <a:highlight>
                  <a:srgbClr val="FFFFFF"/>
                </a:highlight>
                <a:latin typeface="Helvetica Neue Light"/>
                <a:ea typeface="Helvetica Neue Light"/>
                <a:cs typeface="Helvetica Neue Light"/>
                <a:sym typeface="Helvetica Neue Light"/>
              </a:rPr>
              <a:t>module bundler</a:t>
            </a:r>
            <a:r>
              <a:rPr lang="en-GB" sz="2000">
                <a:solidFill>
                  <a:schemeClr val="dk1"/>
                </a:solidFill>
                <a:highlight>
                  <a:srgbClr val="FFFFFF"/>
                </a:highlight>
                <a:latin typeface="Helvetica Neue Light"/>
                <a:ea typeface="Helvetica Neue Light"/>
                <a:cs typeface="Helvetica Neue Light"/>
                <a:sym typeface="Helvetica Neue Light"/>
              </a:rPr>
              <a:t>), que genera un archivo único con todos los módulos que necesita la aplicación para funcionar.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Permite encapsular todos los archivos JavaScript en un único archivo, por ejemplo </a:t>
            </a:r>
            <a:r>
              <a:rPr i="1" lang="en-GB" sz="2000">
                <a:solidFill>
                  <a:schemeClr val="dk1"/>
                </a:solidFill>
                <a:highlight>
                  <a:srgbClr val="FFFFFF"/>
                </a:highlight>
                <a:latin typeface="Helvetica Neue Light"/>
                <a:ea typeface="Helvetica Neue Light"/>
                <a:cs typeface="Helvetica Neue Light"/>
                <a:sym typeface="Helvetica Neue Light"/>
              </a:rPr>
              <a:t>bundle.js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i="1" lang="en-GB" sz="2000">
                <a:solidFill>
                  <a:schemeClr val="dk1"/>
                </a:solidFill>
                <a:highlight>
                  <a:srgbClr val="FFFFFF"/>
                </a:highlight>
                <a:latin typeface="Helvetica Neue"/>
                <a:ea typeface="Helvetica Neue"/>
                <a:cs typeface="Helvetica Neue"/>
                <a:sym typeface="Helvetica Neue"/>
              </a:rPr>
              <a:t>Webpack </a:t>
            </a:r>
            <a:r>
              <a:rPr lang="en-GB" sz="2000">
                <a:solidFill>
                  <a:schemeClr val="dk1"/>
                </a:solidFill>
                <a:highlight>
                  <a:srgbClr val="FFFFFF"/>
                </a:highlight>
                <a:latin typeface="Helvetica Neue Light"/>
                <a:ea typeface="Helvetica Neue Light"/>
                <a:cs typeface="Helvetica Neue Light"/>
                <a:sym typeface="Helvetica Neue Light"/>
              </a:rPr>
              <a:t>se ha convertido en una herramienta de build muy versátil.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08" name="Google Shape;108;p17"/>
          <p:cNvSpPr txBox="1"/>
          <p:nvPr/>
        </p:nvSpPr>
        <p:spPr>
          <a:xfrm>
            <a:off x="1983174" y="295825"/>
            <a:ext cx="51243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Webpack?</a:t>
            </a:r>
            <a:endParaRPr i="1" sz="3600">
              <a:latin typeface="Anton"/>
              <a:ea typeface="Anton"/>
              <a:cs typeface="Anton"/>
              <a:sym typeface="Anton"/>
            </a:endParaRPr>
          </a:p>
        </p:txBody>
      </p:sp>
      <p:pic>
        <p:nvPicPr>
          <p:cNvPr id="109" name="Google Shape;109;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0" name="Google Shape;110;p17"/>
          <p:cNvPicPr preferRelativeResize="0"/>
          <p:nvPr/>
        </p:nvPicPr>
        <p:blipFill>
          <a:blip r:embed="rId4">
            <a:alphaModFix/>
          </a:blip>
          <a:stretch>
            <a:fillRect/>
          </a:stretch>
        </p:blipFill>
        <p:spPr>
          <a:xfrm>
            <a:off x="7628225" y="167575"/>
            <a:ext cx="1186525" cy="1186525"/>
          </a:xfrm>
          <a:prstGeom prst="rect">
            <a:avLst/>
          </a:prstGeom>
          <a:noFill/>
          <a:ln>
            <a:noFill/>
          </a:ln>
        </p:spPr>
      </p:pic>
      <p:pic>
        <p:nvPicPr>
          <p:cNvPr id="111" name="Google Shape;111;p17"/>
          <p:cNvPicPr preferRelativeResize="0"/>
          <p:nvPr/>
        </p:nvPicPr>
        <p:blipFill>
          <a:blip r:embed="rId5">
            <a:alphaModFix/>
          </a:blip>
          <a:stretch>
            <a:fillRect/>
          </a:stretch>
        </p:blipFill>
        <p:spPr>
          <a:xfrm>
            <a:off x="2826600" y="3534100"/>
            <a:ext cx="2771249" cy="1392150"/>
          </a:xfrm>
          <a:prstGeom prst="rect">
            <a:avLst/>
          </a:prstGeom>
          <a:noFill/>
          <a:ln>
            <a:noFill/>
          </a:ln>
        </p:spPr>
      </p:pic>
      <p:pic>
        <p:nvPicPr>
          <p:cNvPr id="112" name="Google Shape;112;p17"/>
          <p:cNvPicPr preferRelativeResize="0"/>
          <p:nvPr/>
        </p:nvPicPr>
        <p:blipFill>
          <a:blip r:embed="rId6">
            <a:alphaModFix/>
          </a:blip>
          <a:stretch>
            <a:fillRect/>
          </a:stretch>
        </p:blipFill>
        <p:spPr>
          <a:xfrm>
            <a:off x="653744" y="68107"/>
            <a:ext cx="1186525" cy="118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194950" y="125250"/>
            <a:ext cx="2597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Esquemas</a:t>
            </a:r>
            <a:endParaRPr i="1" sz="3600">
              <a:latin typeface="Anton"/>
              <a:ea typeface="Anton"/>
              <a:cs typeface="Anton"/>
              <a:sym typeface="Anton"/>
            </a:endParaRPr>
          </a:p>
        </p:txBody>
      </p:sp>
      <p:pic>
        <p:nvPicPr>
          <p:cNvPr id="118" name="Google Shape;118;p18"/>
          <p:cNvPicPr preferRelativeResize="0"/>
          <p:nvPr/>
        </p:nvPicPr>
        <p:blipFill>
          <a:blip r:embed="rId3">
            <a:alphaModFix/>
          </a:blip>
          <a:stretch>
            <a:fillRect/>
          </a:stretch>
        </p:blipFill>
        <p:spPr>
          <a:xfrm>
            <a:off x="4547400" y="-166150"/>
            <a:ext cx="4101726" cy="1596250"/>
          </a:xfrm>
          <a:prstGeom prst="rect">
            <a:avLst/>
          </a:prstGeom>
          <a:noFill/>
          <a:ln>
            <a:noFill/>
          </a:ln>
        </p:spPr>
      </p:pic>
      <p:pic>
        <p:nvPicPr>
          <p:cNvPr id="119" name="Google Shape;119;p18"/>
          <p:cNvPicPr preferRelativeResize="0"/>
          <p:nvPr/>
        </p:nvPicPr>
        <p:blipFill>
          <a:blip r:embed="rId4">
            <a:alphaModFix/>
          </a:blip>
          <a:stretch>
            <a:fillRect/>
          </a:stretch>
        </p:blipFill>
        <p:spPr>
          <a:xfrm>
            <a:off x="210125" y="1196825"/>
            <a:ext cx="4243200" cy="3879374"/>
          </a:xfrm>
          <a:prstGeom prst="rect">
            <a:avLst/>
          </a:prstGeom>
          <a:noFill/>
          <a:ln>
            <a:noFill/>
          </a:ln>
        </p:spPr>
      </p:pic>
      <p:pic>
        <p:nvPicPr>
          <p:cNvPr id="120" name="Google Shape;120;p18"/>
          <p:cNvPicPr preferRelativeResize="0"/>
          <p:nvPr/>
        </p:nvPicPr>
        <p:blipFill>
          <a:blip r:embed="rId5">
            <a:alphaModFix/>
          </a:blip>
          <a:stretch>
            <a:fillRect/>
          </a:stretch>
        </p:blipFill>
        <p:spPr>
          <a:xfrm>
            <a:off x="2941451" y="128075"/>
            <a:ext cx="1621264" cy="1030575"/>
          </a:xfrm>
          <a:prstGeom prst="rect">
            <a:avLst/>
          </a:prstGeom>
          <a:noFill/>
          <a:ln>
            <a:noFill/>
          </a:ln>
        </p:spPr>
      </p:pic>
      <p:pic>
        <p:nvPicPr>
          <p:cNvPr id="121" name="Google Shape;121;p18"/>
          <p:cNvPicPr preferRelativeResize="0"/>
          <p:nvPr/>
        </p:nvPicPr>
        <p:blipFill>
          <a:blip r:embed="rId6">
            <a:alphaModFix/>
          </a:blip>
          <a:stretch>
            <a:fillRect/>
          </a:stretch>
        </p:blipFill>
        <p:spPr>
          <a:xfrm>
            <a:off x="4717825" y="2725750"/>
            <a:ext cx="4021601" cy="2264550"/>
          </a:xfrm>
          <a:prstGeom prst="rect">
            <a:avLst/>
          </a:prstGeom>
          <a:noFill/>
          <a:ln>
            <a:noFill/>
          </a:ln>
        </p:spPr>
      </p:pic>
      <p:pic>
        <p:nvPicPr>
          <p:cNvPr id="122" name="Google Shape;122;p18"/>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123" name="Google Shape;123;p18"/>
          <p:cNvPicPr preferRelativeResize="0"/>
          <p:nvPr/>
        </p:nvPicPr>
        <p:blipFill>
          <a:blip r:embed="rId8">
            <a:alphaModFix/>
          </a:blip>
          <a:stretch>
            <a:fillRect/>
          </a:stretch>
        </p:blipFill>
        <p:spPr>
          <a:xfrm>
            <a:off x="4829225" y="1110802"/>
            <a:ext cx="3588840" cy="150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7" name="Shape 127"/>
        <p:cNvGrpSpPr/>
        <p:nvPr/>
      </p:nvGrpSpPr>
      <p:grpSpPr>
        <a:xfrm>
          <a:off x="0" y="0"/>
          <a:ext cx="0" cy="0"/>
          <a:chOff x="0" y="0"/>
          <a:chExt cx="0" cy="0"/>
        </a:xfrm>
      </p:grpSpPr>
      <p:sp>
        <p:nvSpPr>
          <p:cNvPr id="128" name="Google Shape;128;p19"/>
          <p:cNvSpPr txBox="1"/>
          <p:nvPr/>
        </p:nvSpPr>
        <p:spPr>
          <a:xfrm>
            <a:off x="160925" y="202825"/>
            <a:ext cx="84606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 Webpack vamos a poder...</a:t>
            </a:r>
            <a:endParaRPr i="1" sz="3600">
              <a:latin typeface="Anton"/>
              <a:ea typeface="Anton"/>
              <a:cs typeface="Anton"/>
              <a:sym typeface="Anton"/>
            </a:endParaRPr>
          </a:p>
        </p:txBody>
      </p:sp>
      <p:sp>
        <p:nvSpPr>
          <p:cNvPr id="129" name="Google Shape;129;p19"/>
          <p:cNvSpPr txBox="1"/>
          <p:nvPr/>
        </p:nvSpPr>
        <p:spPr>
          <a:xfrm>
            <a:off x="258300" y="1082750"/>
            <a:ext cx="8627400" cy="3747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Generar solo aquellos fragmentos de JS que realmente necesita cada página (haciendo más rápida su carga).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Disponer de varios loaders para importar y empaquetar también otros recursos (CSS, templates, …) así como otros lenguajes (ES6 con Babel, TypeScript, SaSS, etc).</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Utilizar plugins que permiten hacer otras tareas importantes, como por ejemplo minificar y ofuscar el código.</a:t>
            </a:r>
            <a:endParaRPr sz="2000">
              <a:solidFill>
                <a:schemeClr val="dk1"/>
              </a:solidFill>
              <a:latin typeface="Helvetica Neue Light"/>
              <a:ea typeface="Helvetica Neue Light"/>
              <a:cs typeface="Helvetica Neue Light"/>
              <a:sym typeface="Helvetica Neue Light"/>
            </a:endParaRPr>
          </a:p>
        </p:txBody>
      </p:sp>
      <p:pic>
        <p:nvPicPr>
          <p:cNvPr id="130" name="Google Shape;130;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0"/>
          <p:cNvSpPr txBox="1"/>
          <p:nvPr/>
        </p:nvSpPr>
        <p:spPr>
          <a:xfrm>
            <a:off x="0" y="3154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Webpack y Node.js</a:t>
            </a:r>
            <a:endParaRPr i="1" sz="3600">
              <a:solidFill>
                <a:srgbClr val="E0FF00"/>
              </a:solidFill>
              <a:latin typeface="Anton"/>
              <a:ea typeface="Anton"/>
              <a:cs typeface="Anton"/>
              <a:sym typeface="Anton"/>
            </a:endParaRPr>
          </a:p>
        </p:txBody>
      </p:sp>
      <p:pic>
        <p:nvPicPr>
          <p:cNvPr id="136" name="Google Shape;136;p20"/>
          <p:cNvPicPr preferRelativeResize="0"/>
          <p:nvPr/>
        </p:nvPicPr>
        <p:blipFill>
          <a:blip r:embed="rId4">
            <a:alphaModFix/>
          </a:blip>
          <a:stretch>
            <a:fillRect/>
          </a:stretch>
        </p:blipFill>
        <p:spPr>
          <a:xfrm>
            <a:off x="1709850" y="1205250"/>
            <a:ext cx="5724301" cy="317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329250" y="1277900"/>
            <a:ext cx="8425200" cy="37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Existen varias formas de utilizar Webpack. Trabajaremos con la versión en línea de comandos (CLI) que realiza una empaquetación directa: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Creamos un proyecto de Node.js con </a:t>
            </a:r>
            <a:r>
              <a:rPr b="1" lang="en-GB" sz="2000">
                <a:solidFill>
                  <a:schemeClr val="dk1"/>
                </a:solidFill>
                <a:highlight>
                  <a:schemeClr val="lt1"/>
                </a:highlight>
                <a:latin typeface="Helvetica Neue"/>
                <a:ea typeface="Helvetica Neue"/>
                <a:cs typeface="Helvetica Neue"/>
                <a:sym typeface="Helvetica Neue"/>
              </a:rPr>
              <a:t>npm init -y</a:t>
            </a:r>
            <a:endParaRPr b="1"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Light"/>
              <a:buAutoNum type="arabicPeriod"/>
            </a:pPr>
            <a:r>
              <a:rPr lang="en-GB" sz="2000">
                <a:solidFill>
                  <a:schemeClr val="dk1"/>
                </a:solidFill>
                <a:highlight>
                  <a:schemeClr val="lt1"/>
                </a:highlight>
                <a:latin typeface="Helvetica Neue Light"/>
                <a:ea typeface="Helvetica Neue Light"/>
                <a:cs typeface="Helvetica Neue Light"/>
                <a:sym typeface="Helvetica Neue Light"/>
              </a:rPr>
              <a:t>Instalamos Webpack y Webpack CLI</a:t>
            </a:r>
            <a:endParaRPr b="1" sz="20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npm install webpack webpack-cli</a:t>
            </a:r>
            <a:endParaRPr b="1" sz="20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 los dos módulos instalados, el primero es el propio webpack y el segundo es la dependencia para usar webpack desde la consola de comandos (Command Line Interface).</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42" name="Google Shape;142;p21"/>
          <p:cNvSpPr txBox="1"/>
          <p:nvPr/>
        </p:nvSpPr>
        <p:spPr>
          <a:xfrm>
            <a:off x="3745600" y="295825"/>
            <a:ext cx="3991200" cy="7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Webpack y Node.js</a:t>
            </a:r>
            <a:endParaRPr i="1" sz="3600">
              <a:latin typeface="Anton"/>
              <a:ea typeface="Anton"/>
              <a:cs typeface="Anton"/>
              <a:sym typeface="Anton"/>
            </a:endParaRPr>
          </a:p>
        </p:txBody>
      </p:sp>
      <p:pic>
        <p:nvPicPr>
          <p:cNvPr id="143" name="Google Shape;143;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4" name="Google Shape;144;p21"/>
          <p:cNvPicPr preferRelativeResize="0"/>
          <p:nvPr/>
        </p:nvPicPr>
        <p:blipFill>
          <a:blip r:embed="rId4">
            <a:alphaModFix/>
          </a:blip>
          <a:stretch>
            <a:fillRect/>
          </a:stretch>
        </p:blipFill>
        <p:spPr>
          <a:xfrm>
            <a:off x="7628225" y="167575"/>
            <a:ext cx="1186525" cy="1186525"/>
          </a:xfrm>
          <a:prstGeom prst="rect">
            <a:avLst/>
          </a:prstGeom>
          <a:noFill/>
          <a:ln>
            <a:noFill/>
          </a:ln>
        </p:spPr>
      </p:pic>
      <p:pic>
        <p:nvPicPr>
          <p:cNvPr id="145" name="Google Shape;145;p21"/>
          <p:cNvPicPr preferRelativeResize="0"/>
          <p:nvPr/>
        </p:nvPicPr>
        <p:blipFill>
          <a:blip r:embed="rId5">
            <a:alphaModFix/>
          </a:blip>
          <a:stretch>
            <a:fillRect/>
          </a:stretch>
        </p:blipFill>
        <p:spPr>
          <a:xfrm>
            <a:off x="395746" y="196538"/>
            <a:ext cx="3253850" cy="92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