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y="5143500" cx="9144000"/>
  <p:notesSz cx="6858000" cy="9144000"/>
  <p:embeddedFontLst>
    <p:embeddedFont>
      <p:font typeface="Anton"/>
      <p:regular r:id="rId56"/>
    </p:embeddedFont>
    <p:embeddedFont>
      <p:font typeface="Inconsolata"/>
      <p:regular r:id="rId57"/>
      <p:bold r:id="rId58"/>
    </p:embeddedFont>
    <p:embeddedFont>
      <p:font typeface="Lato"/>
      <p:regular r:id="rId59"/>
      <p:bold r:id="rId60"/>
      <p:italic r:id="rId61"/>
      <p:boldItalic r:id="rId62"/>
    </p:embeddedFont>
    <p:embeddedFont>
      <p:font typeface="Helvetica Neue"/>
      <p:regular r:id="rId63"/>
      <p:bold r:id="rId64"/>
      <p:italic r:id="rId65"/>
      <p:boldItalic r:id="rId66"/>
    </p:embeddedFont>
    <p:embeddedFont>
      <p:font typeface="Helvetica Neue Light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32E762-097C-44F6-8D8C-B5600C266E78}">
  <a:tblStyle styleId="{BF32E762-097C-44F6-8D8C-B5600C266E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0" Type="http://schemas.openxmlformats.org/officeDocument/2006/relationships/font" Target="fonts/HelveticaNeueLight-bold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Lato-boldItalic.fntdata"/><Relationship Id="rId61" Type="http://schemas.openxmlformats.org/officeDocument/2006/relationships/font" Target="fonts/Lato-italic.fntdata"/><Relationship Id="rId20" Type="http://schemas.openxmlformats.org/officeDocument/2006/relationships/slide" Target="slides/slide13.xml"/><Relationship Id="rId64" Type="http://schemas.openxmlformats.org/officeDocument/2006/relationships/font" Target="fonts/HelveticaNeue-bold.fntdata"/><Relationship Id="rId63" Type="http://schemas.openxmlformats.org/officeDocument/2006/relationships/font" Target="fonts/HelveticaNeue-regular.fntdata"/><Relationship Id="rId22" Type="http://schemas.openxmlformats.org/officeDocument/2006/relationships/slide" Target="slides/slide15.xml"/><Relationship Id="rId66" Type="http://schemas.openxmlformats.org/officeDocument/2006/relationships/font" Target="fonts/HelveticaNeue-boldItalic.fntdata"/><Relationship Id="rId21" Type="http://schemas.openxmlformats.org/officeDocument/2006/relationships/slide" Target="slides/slide14.xml"/><Relationship Id="rId65" Type="http://schemas.openxmlformats.org/officeDocument/2006/relationships/font" Target="fonts/HelveticaNeue-italic.fntdata"/><Relationship Id="rId24" Type="http://schemas.openxmlformats.org/officeDocument/2006/relationships/slide" Target="slides/slide17.xml"/><Relationship Id="rId68" Type="http://schemas.openxmlformats.org/officeDocument/2006/relationships/font" Target="fonts/HelveticaNeueLight-bold.fntdata"/><Relationship Id="rId23" Type="http://schemas.openxmlformats.org/officeDocument/2006/relationships/slide" Target="slides/slide16.xml"/><Relationship Id="rId67" Type="http://schemas.openxmlformats.org/officeDocument/2006/relationships/font" Target="fonts/HelveticaNeueLight-regular.fntdata"/><Relationship Id="rId60" Type="http://schemas.openxmlformats.org/officeDocument/2006/relationships/font" Target="fonts/Lato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HelveticaNeueLight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Inconsolata-regular.fntdata"/><Relationship Id="rId12" Type="http://schemas.openxmlformats.org/officeDocument/2006/relationships/slide" Target="slides/slide5.xml"/><Relationship Id="rId56" Type="http://schemas.openxmlformats.org/officeDocument/2006/relationships/font" Target="fonts/Anton-regular.fntdata"/><Relationship Id="rId15" Type="http://schemas.openxmlformats.org/officeDocument/2006/relationships/slide" Target="slides/slide8.xml"/><Relationship Id="rId59" Type="http://schemas.openxmlformats.org/officeDocument/2006/relationships/font" Target="fonts/Lato-regular.fntdata"/><Relationship Id="rId14" Type="http://schemas.openxmlformats.org/officeDocument/2006/relationships/slide" Target="slides/slide7.xml"/><Relationship Id="rId58" Type="http://schemas.openxmlformats.org/officeDocument/2006/relationships/font" Target="fonts/Inconsolata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6dd3f49ae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6dd3f49ae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6dd3f49ae_0_1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6dd3f49ae_0_1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6dd3f49ae_0_1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6dd3f49ae_0_1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Avisar que al insertar, si la coleccion no existe, la crea! Igual que al setear propiedades a un objeto en JS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6dd3f49ae_0_1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6dd3f49ae_0_1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6dd3f49ae_0_1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6dd3f49ae_0_1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6dd3f49ae_0_1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6dd3f49ae_0_1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el sitio web también muestra que se puede obtener via JS: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Date(ObjectId("xxxxxxxxxxxxxxxx").getTimestamp()).toLocaleString()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6dd3f49ae_0_2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6dd3f49ae_0_2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c4fab51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c4fab51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c4fab51f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c4fab51f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c4fab51f5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fc4fab51f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c4fab51f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c4fab51f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6dd3f49ae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6dd3f49ae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c4fab51f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c4fab51f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c4fab51f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c4fab51f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c4fab51f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c4fab51f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c4fab51f5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c4fab51f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c4fab51f5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c4fab51f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c4fab51f5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c4fab51f5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c4fab51f5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c4fab51f5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c4fab51f5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c4fab51f5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c4fab51f5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c4fab51f5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c4fab51f5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c4fab51f5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d3f49ae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6dd3f49ae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c4fab51f5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c4fab51f5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c4fab51f5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fc4fab51f5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6dd3f49ae_0_2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e6dd3f49ae_0_2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6dd3f49ae_0_2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e6dd3f49ae_0_2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6dd3f49ae_0_2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e6dd3f49ae_0_2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6dd3f49ae_0_2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6dd3f49ae_0_2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6dd3f49ae_0_2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6dd3f49ae_0_2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6dd3f49ae_0_2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6dd3f49ae_0_2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6dd3f49ae_0_2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e6dd3f49ae_0_2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6dd3f49ae_0_2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6dd3f49ae_0_2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dd3f49ae_0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dd3f49ae_0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e6dd3f49ae_0_2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e6dd3f49ae_0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e6dd3f49ae_0_2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e6dd3f49ae_0_2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e8b54dbd7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e8b54dbd7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6dd3f49ae_0_2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6dd3f49ae_0_2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6dd3f49ae_0_2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6dd3f49ae_0_2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e8b54dbd7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e8b54dbd7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e8b54dbd7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e8b54dbd7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e6dd3f49ae_0_2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e6dd3f49ae_0_2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6dd3f49ae_0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e6dd3f49ae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dd3f49ae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6dd3f49ae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6dd3f49ae_0_1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6dd3f49ae_0_1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dd3f49ae_0_1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6dd3f49ae_0_1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dd3f49ae_0_1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6dd3f49ae_0_1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6dd3f49ae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6dd3f49ae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33.png"/><Relationship Id="rId7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docs.mongodb.com/manual/reference/method/ObjectId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25.png"/><Relationship Id="rId7" Type="http://schemas.openxmlformats.org/officeDocument/2006/relationships/image" Target="../media/image22.png"/><Relationship Id="rId8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teveridout.github.io/mongo-object-time/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https://docs.mongodb.com/manual/reference/operator/query/" TargetMode="External"/><Relationship Id="rId6" Type="http://schemas.openxmlformats.org/officeDocument/2006/relationships/image" Target="../media/image5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51.jpg"/><Relationship Id="rId5" Type="http://schemas.openxmlformats.org/officeDocument/2006/relationships/image" Target="../media/image49.jpg"/><Relationship Id="rId6" Type="http://schemas.openxmlformats.org/officeDocument/2006/relationships/image" Target="../media/image67.png"/><Relationship Id="rId7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hyperlink" Target="https://docs.mongodb.com/manual/tutorial/manage-users-and-roles/" TargetMode="External"/><Relationship Id="rId5" Type="http://schemas.openxmlformats.org/officeDocument/2006/relationships/hyperlink" Target="https://docs.mongodb.com/manual/reference/built-in-roles/" TargetMode="External"/><Relationship Id="rId6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42.jpg"/><Relationship Id="rId5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59.png"/><Relationship Id="rId5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59.png"/><Relationship Id="rId5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53.jpg"/><Relationship Id="rId5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2.png"/><Relationship Id="rId4" Type="http://schemas.openxmlformats.org/officeDocument/2006/relationships/image" Target="../media/image3.png"/><Relationship Id="rId5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62.png"/><Relationship Id="rId5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5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6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6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4.png"/><Relationship Id="rId4" Type="http://schemas.openxmlformats.org/officeDocument/2006/relationships/image" Target="../media/image5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528500" y="2031825"/>
            <a:ext cx="8022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CRUD en MongoDB</a:t>
            </a:r>
            <a:endParaRPr i="1" sz="3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18. </a:t>
            </a:r>
            <a:r>
              <a:rPr lang="en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3604920"/>
            <a:ext cx="7949447" cy="14357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7" name="Google Shape;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050" y="1708150"/>
            <a:ext cx="8074449" cy="13633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0" name="Google Shape;200;p34"/>
          <p:cNvSpPr txBox="1"/>
          <p:nvPr/>
        </p:nvSpPr>
        <p:spPr>
          <a:xfrm>
            <a:off x="1309025" y="132075"/>
            <a:ext cx="65214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MongoDB: Comandos CRUD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CREATE y READ</a:t>
            </a:r>
            <a:endParaRPr i="1" sz="3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488" y="76775"/>
            <a:ext cx="948337" cy="1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/>
        </p:nvSpPr>
        <p:spPr>
          <a:xfrm>
            <a:off x="432675" y="1259175"/>
            <a:ext cx="8074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Comando Create (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415175" y="3180575"/>
            <a:ext cx="7890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Comando Read (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find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50" y="78874"/>
            <a:ext cx="1662350" cy="10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/>
          <p:nvPr/>
        </p:nvSpPr>
        <p:spPr>
          <a:xfrm>
            <a:off x="1549300" y="155075"/>
            <a:ext cx="62205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MongoDB: Detalle de Comandos (2)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 txBox="1"/>
          <p:nvPr/>
        </p:nvSpPr>
        <p:spPr>
          <a:xfrm>
            <a:off x="0" y="1211225"/>
            <a:ext cx="9144000" cy="3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db.coll.insertOne( {key:value} )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inserta un documento en la colección.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db.coll.insert( {key:value} )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inserta un documento en la colección (en desuso).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db.coll.insertMany( [ {key:value}, {key:value}, {key:value} ] )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inserta un array de documentos la colección en modo Bulk.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db.coll.findOne()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busca un documento dentro de una colección.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db.coll.find()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busca todos los documentos dentro de una colección.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db.coll.find( {key:value} )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busca los documentos dentro de una colección que satisfacen el filtro de búsqueda.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db.coll.find().pretty()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devuelve todos los documentos conservando el formato de objeto de salida.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FORMATO DE DOCUMENTO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/>
        </p:nvSpPr>
        <p:spPr>
          <a:xfrm>
            <a:off x="1805525" y="219625"/>
            <a:ext cx="5822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Formato de documento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 txBox="1"/>
          <p:nvPr/>
        </p:nvSpPr>
        <p:spPr>
          <a:xfrm>
            <a:off x="177800" y="1049300"/>
            <a:ext cx="87921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Cuando insertamos un documento en 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MongoDB</a:t>
            </a: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, el motor de base de datos crea un campo adicional llamado 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ObjectID </a:t>
            </a: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identificado con la clave 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_id</a:t>
            </a: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. 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Este es un número compuesto por 12 bytes que asegura un identificador único para cada documento. Se considera clave primaria y contiene tres secciones: </a:t>
            </a:r>
            <a:r>
              <a:rPr lang="en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https://docs.mongodb.com/manual/reference/method/ObjectId/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525" y="93275"/>
            <a:ext cx="1522775" cy="9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9250" y="2933778"/>
            <a:ext cx="2697550" cy="151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5950" y="2933775"/>
            <a:ext cx="5099225" cy="19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/>
        </p:nvSpPr>
        <p:spPr>
          <a:xfrm>
            <a:off x="219625" y="-8975"/>
            <a:ext cx="85347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ObjectID: Timestamp converter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Website: </a:t>
            </a:r>
            <a:r>
              <a:rPr i="1" lang="en" sz="26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3"/>
              </a:rPr>
              <a:t>https://steveridout.github.io/mongo-object-time/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74" y="926775"/>
            <a:ext cx="7560052" cy="4063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/>
          <p:nvPr/>
        </p:nvSpPr>
        <p:spPr>
          <a:xfrm>
            <a:off x="4203775" y="3502500"/>
            <a:ext cx="483000" cy="26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CONTADORES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0"/>
          <p:cNvSpPr txBox="1"/>
          <p:nvPr/>
        </p:nvSpPr>
        <p:spPr>
          <a:xfrm>
            <a:off x="2455025" y="288350"/>
            <a:ext cx="5014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MongoDB: </a:t>
            </a:r>
            <a:r>
              <a:rPr i="1" lang="en" sz="3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Contadores</a:t>
            </a:r>
            <a:endParaRPr i="1" sz="3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790650" y="1609925"/>
            <a:ext cx="79638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Comandos Count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Son funciones que cuentan la cantidad de documentos presentes en una colección. Algunas de ellas pueden tener la opción de filtro.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 rotWithShape="1">
          <a:blip r:embed="rId5">
            <a:alphaModFix/>
          </a:blip>
          <a:srcRect b="15319" l="0" r="0" t="47676"/>
          <a:stretch/>
        </p:blipFill>
        <p:spPr>
          <a:xfrm>
            <a:off x="895725" y="3165952"/>
            <a:ext cx="7467625" cy="5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125" y="178850"/>
            <a:ext cx="1982925" cy="11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1"/>
          <p:cNvSpPr txBox="1"/>
          <p:nvPr/>
        </p:nvSpPr>
        <p:spPr>
          <a:xfrm>
            <a:off x="131700" y="1439650"/>
            <a:ext cx="8613900" cy="3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db.coll.estimatedDocumentCount()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la cantidad total de documentos encontrados en la colección.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db.coll.countDocuments( {key: val} )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la cantidad de documentos encontrados en la colección (con filtro de query).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400" y="124475"/>
            <a:ext cx="2119400" cy="112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2" name="Google Shape;262;p41"/>
          <p:cNvSpPr txBox="1"/>
          <p:nvPr/>
        </p:nvSpPr>
        <p:spPr>
          <a:xfrm>
            <a:off x="2455025" y="288350"/>
            <a:ext cx="5014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MongoDB: </a:t>
            </a:r>
            <a:r>
              <a:rPr i="1" lang="en" sz="3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Contadores</a:t>
            </a:r>
            <a:endParaRPr i="1" sz="3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CRUD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8" name="Google Shape;2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/>
        </p:nvSpPr>
        <p:spPr>
          <a:xfrm>
            <a:off x="442500" y="639850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 Mongo shell, realizar las siguientes acciones: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base de datos en MongoDB llamada 'empresa'.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colección llamada 'clientes' dentro de esa base.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Insertar un documento en la colección clientes que contenga los campos ‘nombre’ y ‘edad’.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Insertar un array de tres documentos con el mismo formato y valores distintos en la colección clientes (modo bulk).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 un sólo comando, crear una colección llamada 'articulos' e insertar dentro de ella un array de cuatro documentos con los campos ‘nombre’, ‘precio’ y ‘stock’.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Mostrar las colecciones de la base 'empresa'.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Listar todos los documentos dentro de cada una de las colecciones.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Tomar el Object ID de uno de los documentos y comprobar fecha y hora de creación.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Mostrar la cantidad de documentos que tiene la colección articulos.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4006550" y="1366575"/>
            <a:ext cx="4624800" cy="24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el significado de CRUD.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Aprender el lenguaje de consultas de MongoDB.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y configurar cuentas de usuario, para definir roles que representarán permisos de acceso y operación en la base de datos.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FILTROS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5"/>
          <p:cNvSpPr txBox="1"/>
          <p:nvPr/>
        </p:nvSpPr>
        <p:spPr>
          <a:xfrm>
            <a:off x="1309025" y="132075"/>
            <a:ext cx="65214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MongoDB: Comandos CRUD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READ con Filtros</a:t>
            </a:r>
            <a:endParaRPr i="1" sz="3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0" name="Google Shape;29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88" y="76775"/>
            <a:ext cx="948337" cy="1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5"/>
          <p:cNvSpPr txBox="1"/>
          <p:nvPr/>
        </p:nvSpPr>
        <p:spPr>
          <a:xfrm>
            <a:off x="409500" y="1538375"/>
            <a:ext cx="83451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Comando Read con filtros de búsqueda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db.coll.find( {key: {$operator: val}} )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los documentos según el operador de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filtro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utilizado.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2" name="Google Shape;29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3300" y="2917325"/>
            <a:ext cx="5698601" cy="18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6"/>
          <p:cNvSpPr txBox="1"/>
          <p:nvPr/>
        </p:nvSpPr>
        <p:spPr>
          <a:xfrm>
            <a:off x="252625" y="1592225"/>
            <a:ext cx="85623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$and : 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 operación AND -&gt; sintaxis: {$and: [ {},{} ] }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$or : 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 operación OR -&gt; sintaxis: {$or: [ {},{} ] }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$lt : 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Coincide con valores que son menores que un valor especificado.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$lte : 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Coincide con valores menores o iguales a un valor especificado.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: Coincide con valores mayores a un valor especificado.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$gte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: Coincide con valores mayores o iguales a un valor especificado.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$ne : 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Coincide con valores que no son iguales a un valor especificado.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$eq 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Selecciona los documentos que son iguales a un valor especificado.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46"/>
          <p:cNvSpPr txBox="1"/>
          <p:nvPr/>
        </p:nvSpPr>
        <p:spPr>
          <a:xfrm>
            <a:off x="1694525" y="231275"/>
            <a:ext cx="60753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MongoDB: Operadores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para Filtros de Query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275" y="176425"/>
            <a:ext cx="2290625" cy="12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7"/>
          <p:cNvSpPr txBox="1"/>
          <p:nvPr/>
        </p:nvSpPr>
        <p:spPr>
          <a:xfrm>
            <a:off x="263600" y="1604100"/>
            <a:ext cx="85518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$exists 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Selecciona los documentos según la existencia de un campo.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$in : 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Selecciona los documentos especificados en un array. 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sintaxis: {key:{$in: [array of values] } }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$nin : 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Coincide con ninguno de los valores especificados en un array.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$size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: Coincide con el número de elementos especificados.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$all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: Coincide con todos los valores definidos dentro de un array.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$elemMatch 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Coincide con algún valor definido dentro del query.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https://docs.mongodb.com/manual/reference/operator/query/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9" name="Google Shape;309;p47"/>
          <p:cNvSpPr txBox="1"/>
          <p:nvPr/>
        </p:nvSpPr>
        <p:spPr>
          <a:xfrm>
            <a:off x="1694525" y="231275"/>
            <a:ext cx="60753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MongoDB: Operadores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para Filtros de Query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0" name="Google Shape;31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275" y="176425"/>
            <a:ext cx="2290625" cy="12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8"/>
          <p:cNvSpPr txBox="1"/>
          <p:nvPr/>
        </p:nvSpPr>
        <p:spPr>
          <a:xfrm>
            <a:off x="1309025" y="132075"/>
            <a:ext cx="65214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MongoDB: Comandos CRUD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READ con Filtros combinados</a:t>
            </a:r>
            <a:endParaRPr i="1" sz="3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8" name="Google Shape;31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88" y="76775"/>
            <a:ext cx="948337" cy="1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8"/>
          <p:cNvSpPr txBox="1"/>
          <p:nvPr/>
        </p:nvSpPr>
        <p:spPr>
          <a:xfrm>
            <a:off x="872375" y="1275575"/>
            <a:ext cx="7890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Comando Read con filtros de búsqueda combinados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t/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0600" y="1754500"/>
            <a:ext cx="6447249" cy="3195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/>
        </p:nvSpPr>
        <p:spPr>
          <a:xfrm>
            <a:off x="1549300" y="155075"/>
            <a:ext cx="62205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Búsqueda Avanzada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6" name="Google Shape;3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9"/>
          <p:cNvSpPr txBox="1"/>
          <p:nvPr/>
        </p:nvSpPr>
        <p:spPr>
          <a:xfrm>
            <a:off x="713675" y="1624800"/>
            <a:ext cx="81174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db.coll.distinct( val )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un array con los distintos valores que toma un determinado campo en los documentos de la colección.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find({doc.subdoc:value})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para filtrar subdocumentos.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find({name: /^Max$/i})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filtra utilizando expresiones regulares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9" name="Google Shape;32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775" y="155074"/>
            <a:ext cx="2097026" cy="13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700" y="0"/>
            <a:ext cx="2227576" cy="14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/>
        </p:nvSpPr>
        <p:spPr>
          <a:xfrm>
            <a:off x="2311750" y="307475"/>
            <a:ext cx="54582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Proyecciones en MongoDB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6" name="Google Shape;3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0"/>
          <p:cNvSpPr txBox="1"/>
          <p:nvPr/>
        </p:nvSpPr>
        <p:spPr>
          <a:xfrm>
            <a:off x="242250" y="1287425"/>
            <a:ext cx="86652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proyección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para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devolver un conjunto determinado de campos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un documento. En general devolvemos todos los campos de un documento, pero es posible que no necesitemos todos.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equivalente en SQL de pasar de hacer un 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realizar 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SELECT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nombrecampo.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proyecciones deben ser incorporadas en el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segundo parámetro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comando find. Por ej.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db.coll.find({},{"nombre":1})</a:t>
            </a:r>
            <a:r>
              <a:rPr b="1"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muestra sólo el campo nombre y el _id de todos documentos de la coll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proyecciones se realizan indicando el nombre del campo,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valor 1 si queremos mostrarlo y 0 por el contrario.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9" name="Google Shape;33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699" y="231275"/>
            <a:ext cx="2138450" cy="948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50" y="78874"/>
            <a:ext cx="1662350" cy="10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1"/>
          <p:cNvSpPr txBox="1"/>
          <p:nvPr/>
        </p:nvSpPr>
        <p:spPr>
          <a:xfrm>
            <a:off x="1549300" y="155075"/>
            <a:ext cx="62205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MongoDB: sort limit skip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6" name="Google Shape;34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1"/>
          <p:cNvSpPr txBox="1"/>
          <p:nvPr/>
        </p:nvSpPr>
        <p:spPr>
          <a:xfrm>
            <a:off x="326975" y="1211225"/>
            <a:ext cx="86574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sort( { campoA: 1 ó -1 , campoB: 1 ó -1 , ... } )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Especifica el </a:t>
            </a: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orden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el que la consulta devuelve documentos coincidentes. El ó los campos por los cuales ordena pueden contener los valores 1 y -1, estableciendo orden ascendente y descendente respectivamente. El orden se evalúa de izquierda a derecha en caso que los valores coincidan.</a:t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limit(num)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Especifica el </a:t>
            </a: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número máximo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documentos devueltos.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skip(offset)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</a:t>
            </a: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Saltea 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cantidad de documentos especificada.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pueden utilizar en forma combinada: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db.Employee.find().skip(2).limit(3).sort({Employeeid:-1})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UPDATE Y DELETE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4" name="Google Shape;35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3"/>
          <p:cNvSpPr txBox="1"/>
          <p:nvPr/>
        </p:nvSpPr>
        <p:spPr>
          <a:xfrm>
            <a:off x="1309025" y="132075"/>
            <a:ext cx="65214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MongoDB: Comandos CRUD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i="1" sz="3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2" name="Google Shape;36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88" y="76775"/>
            <a:ext cx="948337" cy="1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3"/>
          <p:cNvSpPr txBox="1"/>
          <p:nvPr/>
        </p:nvSpPr>
        <p:spPr>
          <a:xfrm>
            <a:off x="585075" y="1411575"/>
            <a:ext cx="8074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Comando Update (update)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4" name="Google Shape;364;p53"/>
          <p:cNvPicPr preferRelativeResize="0"/>
          <p:nvPr/>
        </p:nvPicPr>
        <p:blipFill rotWithShape="1">
          <a:blip r:embed="rId6">
            <a:alphaModFix/>
          </a:blip>
          <a:srcRect b="0" l="0" r="0" t="10007"/>
          <a:stretch/>
        </p:blipFill>
        <p:spPr>
          <a:xfrm>
            <a:off x="685800" y="2142300"/>
            <a:ext cx="7483601" cy="23649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/>
        </p:nvSpPr>
        <p:spPr>
          <a:xfrm>
            <a:off x="6070550" y="1758000"/>
            <a:ext cx="2013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NodeJS, MongoDB and DBaaS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18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3695075" y="1758000"/>
            <a:ext cx="2013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CRUD en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MongoDB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17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369525" y="1758000"/>
            <a:ext cx="1939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MongoDB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24" name="Google Shape;124;p27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7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7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7"/>
          <p:cNvSpPr/>
          <p:nvPr/>
        </p:nvSpPr>
        <p:spPr>
          <a:xfrm>
            <a:off x="60865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27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19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2" name="Google Shape;132;p27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7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7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7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/>
        </p:nvSpPr>
        <p:spPr>
          <a:xfrm>
            <a:off x="2033400" y="155075"/>
            <a:ext cx="57363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r>
              <a:rPr i="1" lang="en" sz="3600">
                <a:latin typeface="Anton"/>
                <a:ea typeface="Anton"/>
                <a:cs typeface="Anton"/>
                <a:sym typeface="Anton"/>
              </a:rPr>
              <a:t>: Detalle de Comando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0" name="Google Shape;3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4"/>
          <p:cNvSpPr txBox="1"/>
          <p:nvPr/>
        </p:nvSpPr>
        <p:spPr>
          <a:xfrm>
            <a:off x="358775" y="4478425"/>
            <a:ext cx="7106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3" name="Google Shape;37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387" y="155075"/>
            <a:ext cx="1988258" cy="79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74" name="Google Shape;374;p54"/>
          <p:cNvSpPr txBox="1"/>
          <p:nvPr/>
        </p:nvSpPr>
        <p:spPr>
          <a:xfrm>
            <a:off x="326975" y="1058825"/>
            <a:ext cx="8590200" cy="3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db.collection.updateOne(query, update, options)</a:t>
            </a:r>
            <a:endParaRPr b="1" sz="2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query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especifica el filtro de documentos a ser actualizados.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contiene los datos a ser actualizados con sus operadores respectivos: $set, $unset, $inc, $rename, $mul, $min, $max, etc.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options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contiene varias opciones para la actualización, entre ellas: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-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upsert (true ó false) : Es una opción para hacer un insert en caso de que el registro no exista.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db.coll.updateMany(</a:t>
            </a:r>
            <a:r>
              <a:rPr b="1" lang="en" sz="2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query, update, options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-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el anterior, pero hace una actualización múltiple en caso de que el filtro de query devuelva varios resultados.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5"/>
          <p:cNvSpPr txBox="1"/>
          <p:nvPr/>
        </p:nvSpPr>
        <p:spPr>
          <a:xfrm>
            <a:off x="1309025" y="132075"/>
            <a:ext cx="65214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 Comandos CRUD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DELETE</a:t>
            </a:r>
            <a:endParaRPr i="1" sz="3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2" name="Google Shape;38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88" y="76775"/>
            <a:ext cx="948337" cy="1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5"/>
          <p:cNvSpPr txBox="1"/>
          <p:nvPr/>
        </p:nvSpPr>
        <p:spPr>
          <a:xfrm>
            <a:off x="330100" y="2706975"/>
            <a:ext cx="8331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55"/>
          <p:cNvSpPr txBox="1"/>
          <p:nvPr/>
        </p:nvSpPr>
        <p:spPr>
          <a:xfrm>
            <a:off x="330100" y="1808400"/>
            <a:ext cx="8331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Comando Delete (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5" name="Google Shape;385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775" y="2298241"/>
            <a:ext cx="8331400" cy="86508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/>
        </p:nvSpPr>
        <p:spPr>
          <a:xfrm>
            <a:off x="0" y="2081550"/>
            <a:ext cx="91440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Usuarios y permisos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1" name="Google Shape;39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050" y="1971538"/>
            <a:ext cx="2002575" cy="9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2" name="Google Shape;39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7966" y="2125034"/>
            <a:ext cx="2239493" cy="11442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3" name="Google Shape;393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6425" y="1656081"/>
            <a:ext cx="845899" cy="736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4" name="Google Shape;394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6275" y="1607955"/>
            <a:ext cx="845900" cy="83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/>
          <p:nvPr/>
        </p:nvSpPr>
        <p:spPr>
          <a:xfrm>
            <a:off x="2267625" y="284475"/>
            <a:ext cx="45495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Usuarios y permisos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0" name="Google Shape;4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7"/>
          <p:cNvSpPr txBox="1"/>
          <p:nvPr/>
        </p:nvSpPr>
        <p:spPr>
          <a:xfrm>
            <a:off x="265050" y="1879225"/>
            <a:ext cx="8004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 de un usuario con permisos y su eliminación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2" name="Google Shape;402;p57"/>
          <p:cNvSpPr txBox="1"/>
          <p:nvPr/>
        </p:nvSpPr>
        <p:spPr>
          <a:xfrm>
            <a:off x="273475" y="3665500"/>
            <a:ext cx="80043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Permisos y Roles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https://docs.mongodb.com/manual/tutorial/manage-users-and-roles/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https://docs.mongodb.com/manual/reference/built-in-roles/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3" name="Google Shape;40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738" y="2346924"/>
            <a:ext cx="7926879" cy="127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/>
        </p:nvSpPr>
        <p:spPr>
          <a:xfrm>
            <a:off x="2484400" y="155075"/>
            <a:ext cx="51333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Crear usuarios y asignar roles en MongoDB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9" name="Google Shape;4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8"/>
          <p:cNvSpPr txBox="1"/>
          <p:nvPr/>
        </p:nvSpPr>
        <p:spPr>
          <a:xfrm>
            <a:off x="326975" y="1439825"/>
            <a:ext cx="83628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MongoDB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posible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usuarios y asignarles acceso mediante roles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Veremos cómo crear un usuario y asignarle un rol para que tenga ciertos accesos limitados a una base de datos.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Crearemos dos usuarios para una base de datos</a:t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lector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tendrá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acceso de lectura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 base de datos.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Usuario </a:t>
            </a:r>
            <a:r>
              <a:rPr b="1"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escritor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tendrá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acceso de lectura y escritura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 base de datos.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1" name="Google Shape;41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25" y="155075"/>
            <a:ext cx="1803517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/>
          <p:nvPr/>
        </p:nvSpPr>
        <p:spPr>
          <a:xfrm>
            <a:off x="2631750" y="155075"/>
            <a:ext cx="45720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Creando un usuario de solo lectura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8" name="Google Shape;41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50" y="155075"/>
            <a:ext cx="1597175" cy="105690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9"/>
          <p:cNvSpPr txBox="1"/>
          <p:nvPr/>
        </p:nvSpPr>
        <p:spPr>
          <a:xfrm>
            <a:off x="271150" y="2105975"/>
            <a:ext cx="87042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Utilizaremos el método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createUser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Este acepta como parámetro un objeto con las siguientes propiedades: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user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nombre del usuario. Le asignaremos 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lector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pwd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contraseña para el usuario.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roles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arreglo de objetos. Sirve si el usuario tendrá acceso a múltiples bases de datos, estableciendo permisos para cada acceso.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1" name="Google Shape;421;p59"/>
          <p:cNvSpPr txBox="1"/>
          <p:nvPr/>
        </p:nvSpPr>
        <p:spPr>
          <a:xfrm>
            <a:off x="271150" y="1516025"/>
            <a:ext cx="87042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Crearemos el usuario </a:t>
            </a:r>
            <a:r>
              <a:rPr b="1"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lector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que solo tiene acceso de lectura.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2" name="Google Shape;422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/>
        </p:nvSpPr>
        <p:spPr>
          <a:xfrm>
            <a:off x="2631750" y="155075"/>
            <a:ext cx="45720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Creando un usuario de solo lectura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8" name="Google Shape;42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0"/>
          <p:cNvSpPr txBox="1"/>
          <p:nvPr/>
        </p:nvSpPr>
        <p:spPr>
          <a:xfrm>
            <a:off x="520800" y="1276682"/>
            <a:ext cx="85596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9900FF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IMPORTANTE:  </a:t>
            </a:r>
            <a:endParaRPr b="1" sz="2000" u="sng">
              <a:solidFill>
                <a:srgbClr val="9900FF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Ejecutar el servidor con acceso root: </a:t>
            </a:r>
            <a:r>
              <a:rPr b="1" lang="en" sz="2000">
                <a:solidFill>
                  <a:srgbClr val="9900FF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mongod</a:t>
            </a:r>
            <a:endParaRPr b="1" sz="2000">
              <a:solidFill>
                <a:srgbClr val="9900FF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Ejecutar en el cliente </a:t>
            </a:r>
            <a:r>
              <a:rPr b="1" lang="en" sz="2000">
                <a:solidFill>
                  <a:srgbClr val="9900FF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use admin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antes de createUser(...)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0" name="Google Shape;4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50" y="155075"/>
            <a:ext cx="1597175" cy="105690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0"/>
          <p:cNvSpPr txBox="1"/>
          <p:nvPr/>
        </p:nvSpPr>
        <p:spPr>
          <a:xfrm>
            <a:off x="4371325" y="2430425"/>
            <a:ext cx="43200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MongoDB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viene con roles predefinidos. Uno de ellos es el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role read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que permite ejecutar métodos de sólo lectura.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propiedad db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donde se  indica a qué base de datos se le asignará dicho rol.</a:t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2" name="Google Shape;432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0"/>
          <p:cNvSpPr txBox="1"/>
          <p:nvPr/>
        </p:nvSpPr>
        <p:spPr>
          <a:xfrm>
            <a:off x="428425" y="2673575"/>
            <a:ext cx="3942900" cy="2124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db</a:t>
            </a: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.createUser(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{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BF79DB"/>
                </a:solidFill>
                <a:latin typeface="Inconsolata"/>
                <a:ea typeface="Inconsolata"/>
                <a:cs typeface="Inconsolata"/>
                <a:sym typeface="Inconsolata"/>
              </a:rPr>
              <a:t>user</a:t>
            </a: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: </a:t>
            </a:r>
            <a:r>
              <a:rPr lang="en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"lector"</a:t>
            </a: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  pwd: </a:t>
            </a:r>
            <a:r>
              <a:rPr lang="en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"123456"</a:t>
            </a: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  roles: [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     { role: </a:t>
            </a:r>
            <a:r>
              <a:rPr lang="en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"read"</a:t>
            </a: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, db: </a:t>
            </a:r>
            <a:r>
              <a:rPr lang="en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"blog"</a:t>
            </a: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  ]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/>
        </p:nvSpPr>
        <p:spPr>
          <a:xfrm>
            <a:off x="288475" y="2673325"/>
            <a:ext cx="4220700" cy="2124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db</a:t>
            </a: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.createUser(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{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BF79DB"/>
                </a:solidFill>
                <a:latin typeface="Inconsolata"/>
                <a:ea typeface="Inconsolata"/>
                <a:cs typeface="Inconsolata"/>
                <a:sym typeface="Inconsolata"/>
              </a:rPr>
              <a:t>user</a:t>
            </a: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: </a:t>
            </a:r>
            <a:r>
              <a:rPr lang="en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"escritor"</a:t>
            </a: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  pwd: </a:t>
            </a:r>
            <a:r>
              <a:rPr lang="en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"123456"</a:t>
            </a: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  roles: [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     { role: </a:t>
            </a:r>
            <a:r>
              <a:rPr lang="en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"readWrite"</a:t>
            </a: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, db: </a:t>
            </a:r>
            <a:r>
              <a:rPr lang="en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"blog"</a:t>
            </a: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  ]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600"/>
          </a:p>
        </p:txBody>
      </p:sp>
      <p:sp>
        <p:nvSpPr>
          <p:cNvPr id="439" name="Google Shape;439;p61"/>
          <p:cNvSpPr txBox="1"/>
          <p:nvPr/>
        </p:nvSpPr>
        <p:spPr>
          <a:xfrm>
            <a:off x="2631750" y="155075"/>
            <a:ext cx="45720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Creando un usuario de escritura y lectura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0" name="Google Shape;44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1"/>
          <p:cNvSpPr txBox="1"/>
          <p:nvPr/>
        </p:nvSpPr>
        <p:spPr>
          <a:xfrm>
            <a:off x="4646575" y="2499050"/>
            <a:ext cx="4149900" cy="23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el rol readWrite el usuario tendrá acceso a los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métodos de lectura y escritura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base de datos.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 debemos verificar que cada usuario cuenta con los accesos correctos.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2" name="Google Shape;442;p61"/>
          <p:cNvSpPr txBox="1"/>
          <p:nvPr/>
        </p:nvSpPr>
        <p:spPr>
          <a:xfrm>
            <a:off x="2391750" y="1363775"/>
            <a:ext cx="64035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Crearemos el usuario escritor. El proceso es similar, pero en este caso el role ya no será read sino readWrite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3" name="Google Shape;44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75" y="208225"/>
            <a:ext cx="1945675" cy="217367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44" name="Google Shape;444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"/>
          <p:cNvSpPr txBox="1"/>
          <p:nvPr/>
        </p:nvSpPr>
        <p:spPr>
          <a:xfrm>
            <a:off x="1229550" y="4046875"/>
            <a:ext cx="7524900" cy="923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  <a:endParaRPr sz="1200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"errmsg" : 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"not authorized on blog to execute command"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# mensaje cortado por temas de espacio</a:t>
            </a:r>
            <a:endParaRPr sz="1200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"codeName"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: 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"Unauthorized"</a:t>
            </a:r>
            <a:endParaRPr sz="1200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200">
              <a:solidFill>
                <a:srgbClr val="F9267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450" name="Google Shape;45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450" y="6250"/>
            <a:ext cx="1068250" cy="8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2"/>
          <p:cNvSpPr txBox="1"/>
          <p:nvPr/>
        </p:nvSpPr>
        <p:spPr>
          <a:xfrm>
            <a:off x="146300" y="2675"/>
            <a:ext cx="6520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Pruebas de acceso: usuario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read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2" name="Google Shape;45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2"/>
          <p:cNvSpPr txBox="1"/>
          <p:nvPr/>
        </p:nvSpPr>
        <p:spPr>
          <a:xfrm>
            <a:off x="675875" y="590000"/>
            <a:ext cx="834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AutoNum type="arabicPeriod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ingresar al shell de mongo con el usuario usaremos los parámetros -u y -p. 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4" name="Google Shape;454;p62"/>
          <p:cNvSpPr txBox="1"/>
          <p:nvPr/>
        </p:nvSpPr>
        <p:spPr>
          <a:xfrm>
            <a:off x="1211300" y="917038"/>
            <a:ext cx="3000000" cy="369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mongo -u lector -</a:t>
            </a:r>
            <a:r>
              <a:rPr b="1" lang="en" sz="1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123456</a:t>
            </a:r>
            <a:endParaRPr/>
          </a:p>
        </p:txBody>
      </p:sp>
      <p:sp>
        <p:nvSpPr>
          <p:cNvPr id="455" name="Google Shape;455;p62"/>
          <p:cNvSpPr txBox="1"/>
          <p:nvPr/>
        </p:nvSpPr>
        <p:spPr>
          <a:xfrm>
            <a:off x="675875" y="1351988"/>
            <a:ext cx="777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AutoNum type="arabicPeriod" startAt="2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Verificamos si podemos leer los posts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6" name="Google Shape;456;p62"/>
          <p:cNvSpPr txBox="1"/>
          <p:nvPr/>
        </p:nvSpPr>
        <p:spPr>
          <a:xfrm>
            <a:off x="1209275" y="1666125"/>
            <a:ext cx="3000000" cy="554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use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1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blog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1200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db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.posts.find();</a:t>
            </a:r>
            <a:endParaRPr/>
          </a:p>
        </p:txBody>
      </p:sp>
      <p:sp>
        <p:nvSpPr>
          <p:cNvPr id="457" name="Google Shape;457;p62"/>
          <p:cNvSpPr txBox="1"/>
          <p:nvPr/>
        </p:nvSpPr>
        <p:spPr>
          <a:xfrm>
            <a:off x="675875" y="2190188"/>
            <a:ext cx="777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AutoNum type="arabicPeriod" startAt="3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Obtenemos respuesta correctamente, mostrando los dos documentos existentes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8" name="Google Shape;458;p62"/>
          <p:cNvSpPr txBox="1"/>
          <p:nvPr/>
        </p:nvSpPr>
        <p:spPr>
          <a:xfrm>
            <a:off x="1211300" y="2521625"/>
            <a:ext cx="7074000" cy="554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{ "_id" : ObjectId(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"5e438449ea91620ed74d3cf3"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), "title" : 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"Articulo 1"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  <a:endParaRPr sz="1200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{ "_id" : ObjectId(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"5e43844cea91620ed74d3cf4"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), "title" : 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"Articulo 2"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  <a:endParaRPr/>
          </a:p>
        </p:txBody>
      </p:sp>
      <p:sp>
        <p:nvSpPr>
          <p:cNvPr id="459" name="Google Shape;459;p62"/>
          <p:cNvSpPr txBox="1"/>
          <p:nvPr/>
        </p:nvSpPr>
        <p:spPr>
          <a:xfrm>
            <a:off x="675875" y="3028388"/>
            <a:ext cx="777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AutoNum type="arabicPeriod" startAt="4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Ahora intentaremos insertar un nuevo documento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0" name="Google Shape;460;p62"/>
          <p:cNvSpPr txBox="1"/>
          <p:nvPr/>
        </p:nvSpPr>
        <p:spPr>
          <a:xfrm>
            <a:off x="1211300" y="3376638"/>
            <a:ext cx="4512300" cy="369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db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.posts.insertOne({ </a:t>
            </a:r>
            <a:r>
              <a:rPr lang="en" sz="1200">
                <a:solidFill>
                  <a:srgbClr val="BF79DB"/>
                </a:solidFill>
                <a:latin typeface="Inconsolata"/>
                <a:ea typeface="Inconsolata"/>
                <a:cs typeface="Inconsolata"/>
                <a:sym typeface="Inconsolata"/>
              </a:rPr>
              <a:t>title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: 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"Articulo 3"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});</a:t>
            </a:r>
            <a:endParaRPr sz="1200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1" name="Google Shape;461;p62"/>
          <p:cNvSpPr txBox="1"/>
          <p:nvPr/>
        </p:nvSpPr>
        <p:spPr>
          <a:xfrm>
            <a:off x="684150" y="3670213"/>
            <a:ext cx="777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AutoNum type="arabicPeriod" startAt="5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Debería lanzarnos un error parecido al siguiente: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2" name="Google Shape;462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/>
          <p:nvPr/>
        </p:nvSpPr>
        <p:spPr>
          <a:xfrm>
            <a:off x="-1386325" y="843850"/>
            <a:ext cx="25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*db.auth("lee2", 'asdasdxd')</a:t>
            </a:r>
            <a:endParaRPr>
              <a:highlight>
                <a:srgbClr val="00FFFF"/>
              </a:highlight>
            </a:endParaRPr>
          </a:p>
        </p:txBody>
      </p:sp>
      <p:cxnSp>
        <p:nvCxnSpPr>
          <p:cNvPr id="464" name="Google Shape;464;p62"/>
          <p:cNvCxnSpPr/>
          <p:nvPr/>
        </p:nvCxnSpPr>
        <p:spPr>
          <a:xfrm>
            <a:off x="993875" y="932425"/>
            <a:ext cx="3430800" cy="30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62"/>
          <p:cNvSpPr txBox="1"/>
          <p:nvPr/>
        </p:nvSpPr>
        <p:spPr>
          <a:xfrm>
            <a:off x="-1386325" y="1266950"/>
            <a:ext cx="218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*mongod --dbpath C:\coder\miBaseMongo --auth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466" name="Google Shape;466;p62"/>
          <p:cNvSpPr txBox="1"/>
          <p:nvPr/>
        </p:nvSpPr>
        <p:spPr>
          <a:xfrm>
            <a:off x="-1346150" y="2250275"/>
            <a:ext cx="19086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00FFFF"/>
                </a:highlight>
              </a:rPr>
              <a:t>db.</a:t>
            </a:r>
            <a:r>
              <a:rPr lang="en" sz="1000">
                <a:solidFill>
                  <a:schemeClr val="dk1"/>
                </a:solidFill>
                <a:highlight>
                  <a:srgbClr val="00FFFF"/>
                </a:highlight>
              </a:rPr>
              <a:t>runCommand</a:t>
            </a:r>
            <a:r>
              <a:rPr lang="en" sz="1100">
                <a:solidFill>
                  <a:schemeClr val="dk1"/>
                </a:solidFill>
                <a:highlight>
                  <a:srgbClr val="00FFFF"/>
                </a:highlight>
              </a:rPr>
              <a:t>({connectionStatus : </a:t>
            </a:r>
            <a:r>
              <a:rPr lang="en" sz="1000">
                <a:solidFill>
                  <a:schemeClr val="dk1"/>
                </a:solidFill>
                <a:highlight>
                  <a:srgbClr val="00FFFF"/>
                </a:highlight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00FFFF"/>
                </a:highlight>
              </a:rPr>
              <a:t>})</a:t>
            </a:r>
            <a:endParaRPr sz="110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/>
          <p:nvPr/>
        </p:nvSpPr>
        <p:spPr>
          <a:xfrm>
            <a:off x="701500" y="4355775"/>
            <a:ext cx="84426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Para estas pruebas, es importante ejecutar el servidor en modo autenticación: usar el comando </a:t>
            </a:r>
            <a:r>
              <a:rPr b="1" i="1" lang="en" sz="2000">
                <a:solidFill>
                  <a:srgbClr val="9900FF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mongod --auth</a:t>
            </a:r>
            <a:endParaRPr b="1" i="1" sz="2000">
              <a:solidFill>
                <a:srgbClr val="9900FF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2" name="Google Shape;472;p63"/>
          <p:cNvSpPr txBox="1"/>
          <p:nvPr/>
        </p:nvSpPr>
        <p:spPr>
          <a:xfrm>
            <a:off x="374900" y="2675"/>
            <a:ext cx="625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Pruebas de acceso: usuario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write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3" name="Google Shape;47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50" y="6250"/>
            <a:ext cx="1068250" cy="8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3"/>
          <p:cNvSpPr txBox="1"/>
          <p:nvPr/>
        </p:nvSpPr>
        <p:spPr>
          <a:xfrm>
            <a:off x="675875" y="666200"/>
            <a:ext cx="834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AutoNum type="arabicPeriod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usuario escritor, primero debemos salir del shell y volver a loguearnos: 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6" name="Google Shape;476;p63"/>
          <p:cNvSpPr txBox="1"/>
          <p:nvPr/>
        </p:nvSpPr>
        <p:spPr>
          <a:xfrm>
            <a:off x="1208200" y="1002850"/>
            <a:ext cx="4673400" cy="369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mongo -u escritor -</a:t>
            </a:r>
            <a:r>
              <a:rPr b="1" lang="en" sz="1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123456 --authenticationDatabase blog</a:t>
            </a:r>
            <a:endParaRPr sz="1200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77" name="Google Shape;477;p63"/>
          <p:cNvSpPr txBox="1"/>
          <p:nvPr/>
        </p:nvSpPr>
        <p:spPr>
          <a:xfrm>
            <a:off x="672250" y="1271725"/>
            <a:ext cx="834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AutoNum type="arabicPeriod" startAt="2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Leemos los posts usando el método find: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8" name="Google Shape;478;p63"/>
          <p:cNvSpPr txBox="1"/>
          <p:nvPr/>
        </p:nvSpPr>
        <p:spPr>
          <a:xfrm>
            <a:off x="1208200" y="1612450"/>
            <a:ext cx="6499800" cy="738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db.posts.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find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();</a:t>
            </a:r>
            <a:endParaRPr sz="1200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5715E"/>
                </a:solidFill>
                <a:latin typeface="Inconsolata"/>
                <a:ea typeface="Inconsolata"/>
                <a:cs typeface="Inconsolata"/>
                <a:sym typeface="Inconsolata"/>
              </a:rPr>
              <a:t># { 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"_id"</a:t>
            </a:r>
            <a:r>
              <a:rPr lang="en" sz="1200">
                <a:solidFill>
                  <a:srgbClr val="75715E"/>
                </a:solidFill>
                <a:latin typeface="Inconsolata"/>
                <a:ea typeface="Inconsolata"/>
                <a:cs typeface="Inconsolata"/>
                <a:sym typeface="Inconsolata"/>
              </a:rPr>
              <a:t> : ObjectId(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"5e438449ea91620ed74d3cf3"</a:t>
            </a:r>
            <a:r>
              <a:rPr lang="en" sz="1200">
                <a:solidFill>
                  <a:srgbClr val="75715E"/>
                </a:solidFill>
                <a:latin typeface="Inconsolata"/>
                <a:ea typeface="Inconsolata"/>
                <a:cs typeface="Inconsolata"/>
                <a:sym typeface="Inconsolata"/>
              </a:rPr>
              <a:t>), 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"title"</a:t>
            </a:r>
            <a:r>
              <a:rPr lang="en" sz="1200">
                <a:solidFill>
                  <a:srgbClr val="75715E"/>
                </a:solidFill>
                <a:latin typeface="Inconsolata"/>
                <a:ea typeface="Inconsolata"/>
                <a:cs typeface="Inconsolata"/>
                <a:sym typeface="Inconsolata"/>
              </a:rPr>
              <a:t> : 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"Articulo 1"</a:t>
            </a:r>
            <a:r>
              <a:rPr lang="en" sz="1200">
                <a:solidFill>
                  <a:srgbClr val="75715E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  <a:endParaRPr sz="1200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5715E"/>
                </a:solidFill>
                <a:latin typeface="Inconsolata"/>
                <a:ea typeface="Inconsolata"/>
                <a:cs typeface="Inconsolata"/>
                <a:sym typeface="Inconsolata"/>
              </a:rPr>
              <a:t># { 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"_id"</a:t>
            </a:r>
            <a:r>
              <a:rPr lang="en" sz="1200">
                <a:solidFill>
                  <a:srgbClr val="75715E"/>
                </a:solidFill>
                <a:latin typeface="Inconsolata"/>
                <a:ea typeface="Inconsolata"/>
                <a:cs typeface="Inconsolata"/>
                <a:sym typeface="Inconsolata"/>
              </a:rPr>
              <a:t> : ObjectId(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"5e43844cea91620ed74d3cf4"</a:t>
            </a:r>
            <a:r>
              <a:rPr lang="en" sz="1200">
                <a:solidFill>
                  <a:srgbClr val="75715E"/>
                </a:solidFill>
                <a:latin typeface="Inconsolata"/>
                <a:ea typeface="Inconsolata"/>
                <a:cs typeface="Inconsolata"/>
                <a:sym typeface="Inconsolata"/>
              </a:rPr>
              <a:t>), 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"title"</a:t>
            </a:r>
            <a:r>
              <a:rPr lang="en" sz="1200">
                <a:solidFill>
                  <a:srgbClr val="75715E"/>
                </a:solidFill>
                <a:latin typeface="Inconsolata"/>
                <a:ea typeface="Inconsolata"/>
                <a:cs typeface="Inconsolata"/>
                <a:sym typeface="Inconsolata"/>
              </a:rPr>
              <a:t> : 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"Articulo 2"</a:t>
            </a:r>
            <a:r>
              <a:rPr lang="en" sz="1200">
                <a:solidFill>
                  <a:srgbClr val="75715E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  <a:endParaRPr/>
          </a:p>
        </p:txBody>
      </p:sp>
      <p:sp>
        <p:nvSpPr>
          <p:cNvPr id="479" name="Google Shape;479;p63"/>
          <p:cNvSpPr txBox="1"/>
          <p:nvPr/>
        </p:nvSpPr>
        <p:spPr>
          <a:xfrm>
            <a:off x="672250" y="2334713"/>
            <a:ext cx="834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AutoNum type="arabicPeriod" startAt="3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Funciona bien el permiso de lectura, ahora intentaremos insertar el Artículo #3: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0" name="Google Shape;480;p63"/>
          <p:cNvSpPr txBox="1"/>
          <p:nvPr/>
        </p:nvSpPr>
        <p:spPr>
          <a:xfrm>
            <a:off x="1208200" y="2689613"/>
            <a:ext cx="4485600" cy="369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db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.posts.insertOne({ </a:t>
            </a:r>
            <a:r>
              <a:rPr lang="en" sz="1200">
                <a:solidFill>
                  <a:srgbClr val="BF79DB"/>
                </a:solidFill>
                <a:latin typeface="Inconsolata"/>
                <a:ea typeface="Inconsolata"/>
                <a:cs typeface="Inconsolata"/>
                <a:sym typeface="Inconsolata"/>
              </a:rPr>
              <a:t>title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: 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"Articulo 3"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});</a:t>
            </a:r>
            <a:endParaRPr sz="1200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1" name="Google Shape;481;p63"/>
          <p:cNvSpPr txBox="1"/>
          <p:nvPr/>
        </p:nvSpPr>
        <p:spPr>
          <a:xfrm>
            <a:off x="672250" y="2944300"/>
            <a:ext cx="834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AutoNum type="arabicPeriod" startAt="4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Funciona bien el permiso de lectura, ahora intentaremos insertar el Artículo #3: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2" name="Google Shape;482;p63"/>
          <p:cNvSpPr txBox="1"/>
          <p:nvPr/>
        </p:nvSpPr>
        <p:spPr>
          <a:xfrm>
            <a:off x="1208200" y="3276775"/>
            <a:ext cx="3000000" cy="1108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  <a:endParaRPr sz="1200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"acknowledged" : </a:t>
            </a:r>
            <a:r>
              <a:rPr b="1" lang="en" sz="1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true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endParaRPr sz="1200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 "insertedId" : ObjectId(</a:t>
            </a:r>
            <a:r>
              <a:rPr lang="en" sz="1200">
                <a:solidFill>
                  <a:srgbClr val="A6E22E"/>
                </a:solidFill>
                <a:latin typeface="Inconsolata"/>
                <a:ea typeface="Inconsolata"/>
                <a:cs typeface="Inconsolata"/>
                <a:sym typeface="Inconsolata"/>
              </a:rPr>
              <a:t>"5e4385e6e2306e7554d9e60f"</a:t>
            </a: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200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/>
          </a:p>
        </p:txBody>
      </p:sp>
      <p:pic>
        <p:nvPicPr>
          <p:cNvPr id="483" name="Google Shape;483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INTRODUCCIÓN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4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USUARIO ‘ENCARGADO’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9" name="Google Shape;48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5"/>
          <p:cNvSpPr txBox="1"/>
          <p:nvPr/>
        </p:nvSpPr>
        <p:spPr>
          <a:xfrm>
            <a:off x="442500" y="639850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usuario que acceda con nombre 'encargado' y clave 'qwerty123' sólo a la base 'empresa' y tenga permisos de lectura/escritura.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Acceder con ese usuario y listar de la colección clientes sólo los nombres de los mismos.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Verificar que no pueda acceder si sus credenciales no corresponden.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7" name="Google Shape;49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6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MONGODB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3" name="Google Shape;50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6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p67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{BF32E762-097C-44F6-8D8C-B5600C266E78}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MONGODB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archivo de texto con las consultas realizadas y la carpeta de la base de datos comprimida en un zip.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Si es un archivo en línea, configurar los permisos de acceso.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" sz="1600"/>
                        <a:t>&gt;&gt;</a:t>
                      </a:r>
                      <a:r>
                        <a:rPr b="1" lang="en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Utilizando Mongo Shell, crear una base de datos llamada </a:t>
                      </a:r>
                      <a:r>
                        <a:rPr i="1"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ecommerce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que contenga dos colecciones: mensajes y productos.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arenR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Agregar 10 documentos con valores distintos a las colecciones mensajes y productos. El formato de los documentos debe estar en correspondencia con el que venimos utilizando en el entregable con base de datos MariaDB.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arenR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Definir las claves de los documentos en relación a los campos de las tablas de esa base. En el caso de los productos, poner valores al campo precio entre los 100 y 5000 pesos(eligiendo valores intermedios, ej: 120, 580, 900, 1280, 1700, 2300, 2860, 3350, 4320, 4990).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arenR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Listar todos los documentos en cada colección.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arenR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Mostrar la cantidad de documentos almacenados en cada una de ellas.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11" name="Google Shape;51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7" name="Google Shape;517;p68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{BF32E762-097C-44F6-8D8C-B5600C266E78}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MONGODB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archivo de texto con las consultas realizadas y la carpeta de la base de datos comprimida en un zip.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Si es un archivo en línea, configurar los permisos de acceso.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arenR" startAt="5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un CRUD sobre la colección de productos: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lphaLcParenR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Agregar un producto más en la colección de productos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lphaLcParenR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una consulta por nombre de producto específico: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romanLcParenR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Listar los productos con precio menor a 1000 pesos.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romanLcParenR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Listar los productos con precio entre los 1000 a 3000 pesos.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romanLcParenR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Listar los productos con precio mayor a 3000 pesos.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romanLcParenR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una consulta que traiga sólo el nombre del tercer producto más barato.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lphaLcParenR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Hacer una actualización sobre todos los productos, agregando el campo stock a todos ellos con un valor de 100.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lphaLcParenR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Cambiar el stock a cero de los productos con precios mayores a 4000 pesos.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lphaLcParenR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Borrar los productos con precio menor a 1000 pesos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arenR" startAt="5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Crear un usuario 'pepe' clave: 'asd456' que sólo pueda leer la base de datos ecommerce. Verificar que pepe no pueda cambiar la información.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18" name="Google Shape;51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9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25" name="Google Shape;52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0"/>
          <p:cNvSpPr txBox="1"/>
          <p:nvPr/>
        </p:nvSpPr>
        <p:spPr>
          <a:xfrm>
            <a:off x="1956450" y="5672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1" name="Google Shape;531;p70"/>
          <p:cNvSpPr txBox="1"/>
          <p:nvPr/>
        </p:nvSpPr>
        <p:spPr>
          <a:xfrm>
            <a:off x="1556700" y="1878675"/>
            <a:ext cx="6030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 CRUD en MongoDB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Listado y detalle de comandos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Manejo de usuarios y roles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1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37" name="Google Shape;53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3" name="Google Shape;54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300" y="3220200"/>
            <a:ext cx="2877275" cy="15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>
            <a:off x="2057500" y="166700"/>
            <a:ext cx="59463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CRUD 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La base de la gestión de datos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569850" y="1574425"/>
            <a:ext cx="80043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concepto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CRUD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 estrechamente vinculado a la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gestión de datos digitales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CRUD hace referencia a un acrónimo en el que se reúnen las primeras letras de las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cuatro operaciones fundamentales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aplicaciones persistentes en sistemas de bases de datos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Create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(Crear registros)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Read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ó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Retrieve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(Leer registros)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Update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(Actualizar registros)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Delete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ó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Destroy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(Borrar registros)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650" y="144350"/>
            <a:ext cx="1485825" cy="13315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0" y="2081550"/>
            <a:ext cx="91440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Comandos en MongoDB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/>
        </p:nvSpPr>
        <p:spPr>
          <a:xfrm>
            <a:off x="1309025" y="208275"/>
            <a:ext cx="65214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MongoDB: Listado de Comandos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88" y="76775"/>
            <a:ext cx="948337" cy="11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785" y="1508587"/>
            <a:ext cx="8074430" cy="11113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7" name="Google Shape;167;p31"/>
          <p:cNvSpPr txBox="1"/>
          <p:nvPr/>
        </p:nvSpPr>
        <p:spPr>
          <a:xfrm>
            <a:off x="493650" y="1041025"/>
            <a:ext cx="8004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Conexión a la base mediante un cliente CLI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458575" y="2659825"/>
            <a:ext cx="4359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Comandos Helpers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3634450" y="2875200"/>
            <a:ext cx="5303100" cy="1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show dbs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listado de bases no vacías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crea y selecciona base de trabajo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muestra la base actual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show collections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listado de colecciones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load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carga un script de comandos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775" y="3063050"/>
            <a:ext cx="3099675" cy="154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1" name="Google Shape;171;p31"/>
          <p:cNvSpPr txBox="1"/>
          <p:nvPr/>
        </p:nvSpPr>
        <p:spPr>
          <a:xfrm>
            <a:off x="-906600" y="1508575"/>
            <a:ext cx="1316100" cy="8313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No es necesario en nuestro caso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/>
        </p:nvSpPr>
        <p:spPr>
          <a:xfrm>
            <a:off x="1309025" y="208275"/>
            <a:ext cx="65214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MongoDB: Listado de Comandos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88" y="76775"/>
            <a:ext cx="948337" cy="1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 txBox="1"/>
          <p:nvPr/>
        </p:nvSpPr>
        <p:spPr>
          <a:xfrm>
            <a:off x="569850" y="1269625"/>
            <a:ext cx="8004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Manejo de Base de datos y Colecciones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800" y="1737325"/>
            <a:ext cx="7489695" cy="276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2" name="Google Shape;182;p32"/>
          <p:cNvSpPr txBox="1"/>
          <p:nvPr/>
        </p:nvSpPr>
        <p:spPr>
          <a:xfrm>
            <a:off x="-1185425" y="2471300"/>
            <a:ext cx="13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*No se usa…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50" y="78874"/>
            <a:ext cx="1662350" cy="10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/>
          <p:cNvSpPr txBox="1"/>
          <p:nvPr/>
        </p:nvSpPr>
        <p:spPr>
          <a:xfrm>
            <a:off x="1549300" y="155075"/>
            <a:ext cx="62205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MongoDB: Detalle de Comandos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3"/>
          <p:cNvSpPr txBox="1"/>
          <p:nvPr/>
        </p:nvSpPr>
        <p:spPr>
          <a:xfrm>
            <a:off x="76200" y="1058825"/>
            <a:ext cx="9027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db.coll.drop()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borra una colección y sus índices respectivos.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db.dropDatabase()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elimina la base de datos actual.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db.createCollection("contacts")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crea una colección en forma explícita.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db.coll.stats()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refleja estadísticas del uso de la base.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db.coll.storageSize()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tamaño de almacenamiento de la colección.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db.coll.totalIndexSize()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tamaño total de todos los índices de la colección.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db.coll.totalSize()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tamaño total en bytes de los datos de la colección más el tamaño de cada índice de la colección.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db.coll.validate({full: true})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comprueba la integridad de una colección.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db.coll.renameCollection("new_coll", true)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: renombra una colección, el  2do parámetro para borrar la colección destino si existe.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