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Anton"/>
      <p:regular r:id="rId36"/>
    </p:embeddedFont>
    <p:embeddedFont>
      <p:font typeface="Lato"/>
      <p:regular r:id="rId37"/>
      <p:bold r:id="rId38"/>
      <p:italic r:id="rId39"/>
      <p:boldItalic r:id="rId40"/>
    </p:embeddedFont>
    <p:embeddedFont>
      <p:font typeface="Helvetica Neue"/>
      <p:regular r:id="rId41"/>
      <p:bold r:id="rId42"/>
      <p:italic r:id="rId43"/>
      <p:boldItalic r:id="rId44"/>
    </p:embeddedFont>
    <p:embeddedFont>
      <p:font typeface="Helvetica Neue Light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4.xml"/><Relationship Id="rId42" Type="http://schemas.openxmlformats.org/officeDocument/2006/relationships/font" Target="fonts/HelveticaNeue-bold.fntdata"/><Relationship Id="rId41" Type="http://schemas.openxmlformats.org/officeDocument/2006/relationships/font" Target="fonts/HelveticaNeue-regular.fntdata"/><Relationship Id="rId22" Type="http://schemas.openxmlformats.org/officeDocument/2006/relationships/slide" Target="slides/slide16.xml"/><Relationship Id="rId44" Type="http://schemas.openxmlformats.org/officeDocument/2006/relationships/font" Target="fonts/HelveticaNeue-boldItalic.fntdata"/><Relationship Id="rId21" Type="http://schemas.openxmlformats.org/officeDocument/2006/relationships/slide" Target="slides/slide15.xml"/><Relationship Id="rId43" Type="http://schemas.openxmlformats.org/officeDocument/2006/relationships/font" Target="fonts/HelveticaNeue-italic.fntdata"/><Relationship Id="rId24" Type="http://schemas.openxmlformats.org/officeDocument/2006/relationships/slide" Target="slides/slide18.xml"/><Relationship Id="rId46" Type="http://schemas.openxmlformats.org/officeDocument/2006/relationships/font" Target="fonts/HelveticaNeueLight-bold.fntdata"/><Relationship Id="rId23" Type="http://schemas.openxmlformats.org/officeDocument/2006/relationships/slide" Target="slides/slide17.xml"/><Relationship Id="rId45" Type="http://schemas.openxmlformats.org/officeDocument/2006/relationships/font" Target="fonts/HelveticaNeue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HelveticaNeueLight-boldItalic.fntdata"/><Relationship Id="rId25" Type="http://schemas.openxmlformats.org/officeDocument/2006/relationships/slide" Target="slides/slide19.xml"/><Relationship Id="rId47" Type="http://schemas.openxmlformats.org/officeDocument/2006/relationships/font" Target="fonts/HelveticaNeueLight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Lato-regular.fntdata"/><Relationship Id="rId14" Type="http://schemas.openxmlformats.org/officeDocument/2006/relationships/slide" Target="slides/slide8.xml"/><Relationship Id="rId36" Type="http://schemas.openxmlformats.org/officeDocument/2006/relationships/font" Target="fonts/Anton-regular.fntdata"/><Relationship Id="rId17" Type="http://schemas.openxmlformats.org/officeDocument/2006/relationships/slide" Target="slides/slide11.xml"/><Relationship Id="rId39" Type="http://schemas.openxmlformats.org/officeDocument/2006/relationships/font" Target="fonts/Lato-italic.fntdata"/><Relationship Id="rId16" Type="http://schemas.openxmlformats.org/officeDocument/2006/relationships/slide" Target="slides/slide10.xml"/><Relationship Id="rId38" Type="http://schemas.openxmlformats.org/officeDocument/2006/relationships/font" Target="fonts/La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6ebe56d66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6ebe56d66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d3ecb850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d3ecb850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6ebe56d66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6ebe56d66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6ebe56d66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6ebe56d66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6ebe56d66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e6ebe56d66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6ebe56d66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e6ebe56d66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6ebe56d66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e6ebe56d66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6ebe56d66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e6ebe56d66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e6ebe56d66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e6ebe56d66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e6ebe56d66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e6ebe56d66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ebe56d66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ebe56d66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6ebe56d66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6ebe56d66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e6ebe56d66_0_4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e6ebe56d66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e6ebe56d66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e6ebe56d66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e6ebe56d66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e6ebe56d66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026232226c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1026232226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e6ebe56d66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e6ebe56d66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e6ebe56d66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e6ebe56d66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e6ebe56d66_0_1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e6ebe56d66_0_1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e6ebe56d66_0_1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e6ebe56d66_0_1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e6ebe56d66_0_1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e6ebe56d66_0_1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e6ebe56d66_0_1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e6ebe56d66_0_1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6ebe56d66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6ebe56d66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6ebe56d66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6ebe56d66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6ebe56d66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6ebe56d66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6ebe56d66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6ebe56d66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6ebe56d66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6ebe56d66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d3ecb850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d3ecb850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6ebe56d66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6ebe56d66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Relationship Id="rId4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Relationship Id="rId4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Relationship Id="rId4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Relationship Id="rId4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Relationship Id="rId4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Relationship Id="rId4" Type="http://schemas.openxmlformats.org/officeDocument/2006/relationships/image" Target="../media/image3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Relationship Id="rId4" Type="http://schemas.openxmlformats.org/officeDocument/2006/relationships/image" Target="../media/image3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mongoosejs.com/" TargetMode="External"/><Relationship Id="rId4" Type="http://schemas.openxmlformats.org/officeDocument/2006/relationships/image" Target="../media/image22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560700" y="1638950"/>
            <a:ext cx="80226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Mongoose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00" name="Google Shape;100;p25"/>
          <p:cNvSpPr txBox="1"/>
          <p:nvPr/>
        </p:nvSpPr>
        <p:spPr>
          <a:xfrm>
            <a:off x="2232300" y="1163150"/>
            <a:ext cx="4679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Clase 19. </a:t>
            </a:r>
            <a:r>
              <a:rPr lang="en" sz="200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Programación Backend</a:t>
            </a:r>
            <a:endParaRPr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1" name="Google Shape;101;p25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25"/>
          <p:cNvSpPr txBox="1"/>
          <p:nvPr/>
        </p:nvSpPr>
        <p:spPr>
          <a:xfrm>
            <a:off x="241100" y="150700"/>
            <a:ext cx="882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FF"/>
                </a:highlight>
              </a:rPr>
              <a:t>*arreglarlo un poco y volverlo a subir a nueva cuenta de github https://github.com/profeguille/starter-repo-mongoose</a:t>
            </a:r>
            <a:endParaRPr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4"/>
          <p:cNvSpPr txBox="1"/>
          <p:nvPr/>
        </p:nvSpPr>
        <p:spPr>
          <a:xfrm>
            <a:off x="439950" y="1201700"/>
            <a:ext cx="8264100" cy="11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Actualmente contiene ocho </a:t>
            </a:r>
            <a:r>
              <a:rPr b="1" i="1"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SchemaTypes 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definidos para una propiedad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94" name="Google Shape;19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8225" y="151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4"/>
          <p:cNvSpPr txBox="1"/>
          <p:nvPr/>
        </p:nvSpPr>
        <p:spPr>
          <a:xfrm>
            <a:off x="2659200" y="1924575"/>
            <a:ext cx="3632700" cy="28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i="1"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String (Cadena)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i="1"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Number (Número)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i="1"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Date (Fecha)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i="1"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Buffer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i="1"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Boolean (Booleano)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i="1"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Mixed (Mixto)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i="1"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ObjectId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i="1"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Array (Matriz)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6" name="Google Shape;196;p34"/>
          <p:cNvSpPr txBox="1"/>
          <p:nvPr/>
        </p:nvSpPr>
        <p:spPr>
          <a:xfrm>
            <a:off x="1151400" y="287075"/>
            <a:ext cx="66483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Schema y Model : Validaciones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97" name="Google Shape;19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569" y="172977"/>
            <a:ext cx="1264675" cy="947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5"/>
          <p:cNvSpPr txBox="1"/>
          <p:nvPr/>
        </p:nvSpPr>
        <p:spPr>
          <a:xfrm>
            <a:off x="313200" y="1284600"/>
            <a:ext cx="81681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"/>
              <a:buChar char="●"/>
            </a:pPr>
            <a:r>
              <a:rPr b="1"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Cada tipo de dato permite especificar:</a:t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4" name="Google Shape;20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8225" y="151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5"/>
          <p:cNvSpPr txBox="1"/>
          <p:nvPr/>
        </p:nvSpPr>
        <p:spPr>
          <a:xfrm>
            <a:off x="1151400" y="287075"/>
            <a:ext cx="66483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Schema y Model : Validaciones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06" name="Google Shape;206;p35"/>
          <p:cNvSpPr txBox="1"/>
          <p:nvPr/>
        </p:nvSpPr>
        <p:spPr>
          <a:xfrm>
            <a:off x="541650" y="1717913"/>
            <a:ext cx="8289000" cy="28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➔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 valor predeterminado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➔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Una función de validación personalizada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➔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indicación de campo requerido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➔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Una función get que le permite manipular los datos antes de que se devuelva como un objeto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➔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Una función de conjunto que le permite manipular los datos antes de guardarlos en la base de datos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➔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Crear índices para permitir que los datos se obtengan más rápido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07" name="Google Shape;20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569" y="172977"/>
            <a:ext cx="1264675" cy="947286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5"/>
          <p:cNvSpPr txBox="1"/>
          <p:nvPr/>
        </p:nvSpPr>
        <p:spPr>
          <a:xfrm>
            <a:off x="-783575" y="-80375"/>
            <a:ext cx="590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FF"/>
                </a:highlight>
              </a:rPr>
              <a:t>P</a:t>
            </a:r>
            <a:r>
              <a:rPr lang="en">
                <a:highlight>
                  <a:srgbClr val="00FFFF"/>
                </a:highlight>
              </a:rPr>
              <a:t>ara ir sabiendo…</a:t>
            </a:r>
            <a:endParaRPr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6"/>
          <p:cNvSpPr txBox="1"/>
          <p:nvPr/>
        </p:nvSpPr>
        <p:spPr>
          <a:xfrm>
            <a:off x="308900" y="1284600"/>
            <a:ext cx="8442600" cy="11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Además de estas opciones comunes, ciertos tipos de datos permiten </a:t>
            </a:r>
            <a:r>
              <a:rPr b="1"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personalizar 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cómo se almacenan y recuperan los datos de la base de datos.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5" name="Google Shape;21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8225" y="151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6"/>
          <p:cNvSpPr txBox="1"/>
          <p:nvPr/>
        </p:nvSpPr>
        <p:spPr>
          <a:xfrm>
            <a:off x="1151400" y="287075"/>
            <a:ext cx="66483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Schema y Model : Validaciones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17" name="Google Shape;217;p36"/>
          <p:cNvSpPr txBox="1"/>
          <p:nvPr/>
        </p:nvSpPr>
        <p:spPr>
          <a:xfrm>
            <a:off x="410550" y="2394900"/>
            <a:ext cx="8130000" cy="26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Por ejemplo, un </a:t>
            </a:r>
            <a:r>
              <a:rPr b="1" lang="en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String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especifica </a:t>
            </a:r>
            <a:r>
              <a:rPr b="1" lang="en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opciones adicionales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➢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Convertir en minúsculas y a mayúsculas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➢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Recortar datos antes de guardar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➢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Una expresión regular que puede limitar los datos que se pueden guardar durante el proceso de validación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➢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Una enumeración que puede definir una lista de cadenas que son válidas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18" name="Google Shape;21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569" y="172977"/>
            <a:ext cx="1264675" cy="94728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6"/>
          <p:cNvSpPr txBox="1"/>
          <p:nvPr/>
        </p:nvSpPr>
        <p:spPr>
          <a:xfrm>
            <a:off x="-783575" y="-80375"/>
            <a:ext cx="590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FF"/>
                </a:highlight>
              </a:rPr>
              <a:t>P</a:t>
            </a:r>
            <a:r>
              <a:rPr lang="en">
                <a:highlight>
                  <a:srgbClr val="00FFFF"/>
                </a:highlight>
              </a:rPr>
              <a:t>ara ir sabiendo…</a:t>
            </a:r>
            <a:endParaRPr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Integrando Mongoose en un proyecto Node.js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25" name="Google Shape;2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/>
        </p:nvSpPr>
        <p:spPr>
          <a:xfrm>
            <a:off x="343075" y="166700"/>
            <a:ext cx="82311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Configuración del proyecto: pasos a seguir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31" name="Google Shape;23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8"/>
          <p:cNvSpPr txBox="1"/>
          <p:nvPr/>
        </p:nvSpPr>
        <p:spPr>
          <a:xfrm>
            <a:off x="569850" y="863850"/>
            <a:ext cx="8004300" cy="3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AutoNum type="arabicPeriod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Creamos un proyecto Node.js con </a:t>
            </a: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npm init -y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AutoNum type="arabicPeriod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Instalamos la dependencia mongoose con </a:t>
            </a: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npm i mongoose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AutoNum type="arabicPeriod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Describimos nuestro modelo de datos ( Schema + Model ) con las validaciones necesarias.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AutoNum type="arabicPeriod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Levantamos el motor de base de datos MongoDB.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AutoNum type="arabicPeriod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Creamos la función de conexión mediante mongoose, con las opciones configuradas.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AutoNum type="arabicPeriod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 mongoose realizamos las operaciones CRUD hacia MongoDB: Read, Create, Update y Delete.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AutoNum type="arabicPeriod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Mostramos consultas con distintos filtros de Query y con el uso de projection, funciones sort, limit y skip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75" y="544675"/>
            <a:ext cx="8379850" cy="4465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9"/>
          <p:cNvSpPr txBox="1"/>
          <p:nvPr/>
        </p:nvSpPr>
        <p:spPr>
          <a:xfrm>
            <a:off x="374625" y="0"/>
            <a:ext cx="83799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00">
                <a:latin typeface="Anton"/>
                <a:ea typeface="Anton"/>
                <a:cs typeface="Anton"/>
                <a:sym typeface="Anton"/>
              </a:rPr>
              <a:t>Mongoose: Conexión hacia la base de datos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cxnSp>
        <p:nvCxnSpPr>
          <p:cNvPr id="240" name="Google Shape;240;p39"/>
          <p:cNvCxnSpPr/>
          <p:nvPr/>
        </p:nvCxnSpPr>
        <p:spPr>
          <a:xfrm flipH="1" rot="10800000">
            <a:off x="3094125" y="3064150"/>
            <a:ext cx="1577100" cy="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Google Shape;241;p39"/>
          <p:cNvSpPr txBox="1"/>
          <p:nvPr/>
        </p:nvSpPr>
        <p:spPr>
          <a:xfrm>
            <a:off x="-736850" y="-79450"/>
            <a:ext cx="3893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00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FF"/>
                </a:highlight>
              </a:rPr>
              <a:t>MEJOR USAR EL STARTER REPO  </a:t>
            </a:r>
            <a:r>
              <a:rPr lang="en">
                <a:solidFill>
                  <a:schemeClr val="dk1"/>
                </a:solidFill>
                <a:highlight>
                  <a:srgbClr val="00FFFF"/>
                </a:highlight>
              </a:rPr>
              <a:t>https://github.com/profeguille/starter-repo-mongoose</a:t>
            </a:r>
            <a:endParaRPr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625" y="587050"/>
            <a:ext cx="8379901" cy="4466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0"/>
          <p:cNvSpPr txBox="1"/>
          <p:nvPr/>
        </p:nvSpPr>
        <p:spPr>
          <a:xfrm>
            <a:off x="374625" y="0"/>
            <a:ext cx="83799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00">
                <a:latin typeface="Anton"/>
                <a:ea typeface="Anton"/>
                <a:cs typeface="Anton"/>
                <a:sym typeface="Anton"/>
              </a:rPr>
              <a:t>Mongoose: Modelo de datos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49" name="Google Shape;249;p40"/>
          <p:cNvSpPr txBox="1"/>
          <p:nvPr/>
        </p:nvSpPr>
        <p:spPr>
          <a:xfrm>
            <a:off x="-1506875" y="-30150"/>
            <a:ext cx="194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0"/>
          <p:cNvSpPr txBox="1"/>
          <p:nvPr/>
        </p:nvSpPr>
        <p:spPr>
          <a:xfrm>
            <a:off x="-686275" y="86675"/>
            <a:ext cx="3893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00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FF"/>
                </a:highlight>
              </a:rPr>
              <a:t>MEJOR USAR EL STARTER REPO  </a:t>
            </a:r>
            <a:r>
              <a:rPr lang="en">
                <a:solidFill>
                  <a:schemeClr val="dk1"/>
                </a:solidFill>
                <a:highlight>
                  <a:srgbClr val="00FFFF"/>
                </a:highlight>
              </a:rPr>
              <a:t>https://github.com/profeguille/starter-repo-mongoose</a:t>
            </a:r>
            <a:endParaRPr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75" y="544674"/>
            <a:ext cx="8379901" cy="4466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1"/>
          <p:cNvSpPr txBox="1"/>
          <p:nvPr/>
        </p:nvSpPr>
        <p:spPr>
          <a:xfrm>
            <a:off x="374625" y="0"/>
            <a:ext cx="83799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00">
                <a:latin typeface="Anton"/>
                <a:ea typeface="Anton"/>
                <a:cs typeface="Anton"/>
                <a:sym typeface="Anton"/>
              </a:rPr>
              <a:t>Mongoose: UPDATE/ READ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58" name="Google Shape;258;p41"/>
          <p:cNvSpPr/>
          <p:nvPr/>
        </p:nvSpPr>
        <p:spPr>
          <a:xfrm>
            <a:off x="3517200" y="4637225"/>
            <a:ext cx="771000" cy="306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41"/>
          <p:cNvSpPr/>
          <p:nvPr/>
        </p:nvSpPr>
        <p:spPr>
          <a:xfrm>
            <a:off x="4599025" y="1817275"/>
            <a:ext cx="460200" cy="21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1"/>
          <p:cNvSpPr txBox="1"/>
          <p:nvPr/>
        </p:nvSpPr>
        <p:spPr>
          <a:xfrm>
            <a:off x="-592375" y="0"/>
            <a:ext cx="3893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00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FF"/>
                </a:highlight>
              </a:rPr>
              <a:t>MEJOR USAR EL STARTER REPO  </a:t>
            </a:r>
            <a:r>
              <a:rPr lang="en">
                <a:solidFill>
                  <a:schemeClr val="dk1"/>
                </a:solidFill>
                <a:highlight>
                  <a:srgbClr val="00FFFF"/>
                </a:highlight>
              </a:rPr>
              <a:t>https://github.com/profeguille/starter-repo-mongoose</a:t>
            </a:r>
            <a:endParaRPr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75" y="544674"/>
            <a:ext cx="8379901" cy="4466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42"/>
          <p:cNvSpPr txBox="1"/>
          <p:nvPr/>
        </p:nvSpPr>
        <p:spPr>
          <a:xfrm>
            <a:off x="374625" y="0"/>
            <a:ext cx="83799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00">
                <a:latin typeface="Anton"/>
                <a:ea typeface="Anton"/>
                <a:cs typeface="Anton"/>
                <a:sym typeface="Anton"/>
              </a:rPr>
              <a:t>Mongoose: DELETE/ READ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68" name="Google Shape;268;p42"/>
          <p:cNvSpPr/>
          <p:nvPr/>
        </p:nvSpPr>
        <p:spPr>
          <a:xfrm>
            <a:off x="1975200" y="4172525"/>
            <a:ext cx="2049000" cy="75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42"/>
          <p:cNvSpPr txBox="1"/>
          <p:nvPr/>
        </p:nvSpPr>
        <p:spPr>
          <a:xfrm>
            <a:off x="-715150" y="72225"/>
            <a:ext cx="3893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00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FF"/>
                </a:highlight>
              </a:rPr>
              <a:t>MEJOR USAR EL STARTER REPO  </a:t>
            </a:r>
            <a:r>
              <a:rPr lang="en">
                <a:solidFill>
                  <a:schemeClr val="dk1"/>
                </a:solidFill>
                <a:highlight>
                  <a:srgbClr val="00FFFF"/>
                </a:highlight>
              </a:rPr>
              <a:t>https://github.com/profeguille/starter-repo-mongoose</a:t>
            </a:r>
            <a:endParaRPr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75" y="544675"/>
            <a:ext cx="8379901" cy="4466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3"/>
          <p:cNvSpPr txBox="1"/>
          <p:nvPr/>
        </p:nvSpPr>
        <p:spPr>
          <a:xfrm>
            <a:off x="374625" y="0"/>
            <a:ext cx="83799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00">
                <a:latin typeface="Anton"/>
                <a:ea typeface="Anton"/>
                <a:cs typeface="Anton"/>
                <a:sym typeface="Anton"/>
              </a:rPr>
              <a:t>Mongoose: READ PROJECTION + SORT + SKIP + LIMIT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77" name="Google Shape;277;p43"/>
          <p:cNvSpPr txBox="1"/>
          <p:nvPr/>
        </p:nvSpPr>
        <p:spPr>
          <a:xfrm>
            <a:off x="-476750" y="173375"/>
            <a:ext cx="3893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00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FF"/>
                </a:highlight>
              </a:rPr>
              <a:t>MEJOR USAR EL STARTER REPO  </a:t>
            </a:r>
            <a:r>
              <a:rPr lang="en">
                <a:solidFill>
                  <a:schemeClr val="dk1"/>
                </a:solidFill>
                <a:highlight>
                  <a:srgbClr val="00FFFF"/>
                </a:highlight>
              </a:rPr>
              <a:t>https://github.com/profeguille/starter-repo-mongoose</a:t>
            </a:r>
            <a:endParaRPr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/>
        </p:nvSpPr>
        <p:spPr>
          <a:xfrm>
            <a:off x="4006550" y="1257375"/>
            <a:ext cx="4581600" cy="30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Conectarse a una base de datos MongoDB a través de Node.js.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 Light"/>
              <a:buChar char="●"/>
            </a:pPr>
            <a:r>
              <a:rPr lang="en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Utilizar mongoose para definir esquemas, modelos e interactuar con la base.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700"/>
              <a:buFont typeface="Helvetica Neue Light"/>
              <a:buChar char="●"/>
            </a:pPr>
            <a:r>
              <a:rPr lang="en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Realizar un CRUD utilizando mongoose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8" name="Google Shape;10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6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</a:t>
            </a:r>
            <a:r>
              <a:rPr i="1" lang="en" sz="3000">
                <a:latin typeface="Anton"/>
                <a:ea typeface="Anton"/>
                <a:cs typeface="Anton"/>
                <a:sym typeface="Anton"/>
              </a:rPr>
              <a:t>DE LA CLASE</a:t>
            </a:r>
            <a:endParaRPr i="1" sz="3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10" name="Google Shape;11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4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" sz="4000">
                <a:latin typeface="Anton"/>
                <a:ea typeface="Anton"/>
                <a:cs typeface="Anton"/>
                <a:sym typeface="Anton"/>
              </a:rPr>
              <a:t>MongoDB con mongoose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Tiempo: 10 minutos</a:t>
            </a:r>
            <a:endParaRPr i="1"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83" name="Google Shape;28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4"/>
          <p:cNvSpPr txBox="1"/>
          <p:nvPr/>
        </p:nvSpPr>
        <p:spPr>
          <a:xfrm>
            <a:off x="462100" y="100450"/>
            <a:ext cx="792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5"/>
          <p:cNvSpPr txBox="1"/>
          <p:nvPr/>
        </p:nvSpPr>
        <p:spPr>
          <a:xfrm>
            <a:off x="442500" y="639850"/>
            <a:ext cx="8259000" cy="31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AutoNum type="arabicParenR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Realizar un proyecto en Node.js que se conecte a una base de datos MongoDB local llamada colegio. Utilizar mongoose importándolo en Módulo (import) y gestionar sus acciones a través de promesas.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AutoNum type="arabicParenR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Crear una colección llamada ‘estudiantes’ que incorporará 10 documentos con la siguiente estructura y datos que se detallan a continuación: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AutoNum type="alphaLcParenR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nombre: tipo string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AutoNum type="alphaLcParenR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apellido: tipo string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AutoNum type="alphaLcParenR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edad: tipo number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AutoNum type="alphaLcParenR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dni: tipo string (campo único)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AutoNum type="alphaLcParenR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curso: tipo string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AutoNum type="alphaLcParenR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nota: tipo number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Todos los campos deben ser requeridos obligatoriamente (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{ required: true }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92" name="Google Shape;292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6"/>
          <p:cNvSpPr txBox="1"/>
          <p:nvPr/>
        </p:nvSpPr>
        <p:spPr>
          <a:xfrm>
            <a:off x="442500" y="639850"/>
            <a:ext cx="8447700" cy="31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AutoNum type="arabicParenR" startAt="3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Tomar los valores del siguiente array de objetos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[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  { nombre: 'Pedro', apellido: 'Mei', edad: 21, dni: '31155898', curso: '1A', nota: 7 },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  { nombre: 'Ana', apellido: 'Gonzalez', edad: 32, dni: '27651878', curso: '1A', nota: 8 },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  { nombre: 'José', apellido: 'Picos', edad: 29, dni: '34554398', curso: '2A', nota: 6 },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  { nombre: 'Lucas', apellido: 'Blanco', edad: 22, dni: '30355874', curso: '3A', nota: 10 },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  { nombre: 'María', apellido: 'García', edad: 36, dni: '29575148', curso: '1A', nota: 9 },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  { nombre: 'Federico', apellido: 'Perez', edad: 41, dni: '320118321', curso: '2A', nota: 5 },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  { nombre: 'Tomas', apellido: 'Sierra', edad: 19, dni: '38654790', curso: '2B', nota: 4 },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  { nombre: 'Carlos', apellido: 'Fernández', edad: 33, dni: '26935670', curso: '3B', nota: 2 },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  { nombre: 'Fabio', apellido: 'Pieres', edad: 39, dni: '4315388', curso: '1B', nota: 9 },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  { nombre: 'Daniel', apellido: 'Gallo', edad: 25, dni: '37923460', curso: '3B', nota: 2 }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]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AutoNum type="arabicParenR" startAt="3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Verificar que los datos estén almacenados en la base y colección que corresponda.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99" name="Google Shape;299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7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" sz="4000">
                <a:latin typeface="Anton"/>
                <a:ea typeface="Anton"/>
                <a:cs typeface="Anton"/>
                <a:sym typeface="Anton"/>
              </a:rPr>
              <a:t>MongoDB: CRUD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Tiempo: 15 minutos</a:t>
            </a:r>
            <a:endParaRPr i="1"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05" name="Google Shape;30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8"/>
          <p:cNvSpPr txBox="1"/>
          <p:nvPr/>
        </p:nvSpPr>
        <p:spPr>
          <a:xfrm>
            <a:off x="442500" y="868450"/>
            <a:ext cx="82590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Realizar un proyecto en Node.js que sobre la base colegio realice las siguientes acciones: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AutoNum type="arabicParenR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Actualizar el dni del estudiante Lucas Blanco a 20355875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AutoNum type="arabicParenR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Agregar un campo 'ingreso' a todos los documentos con el valor false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AutoNum type="arabicParenR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Modificar el valor de 'ingreso' a true para todos los estudiantes que pertenezcan al curso 1A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AutoNum type="arabicParenR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Listar los estudiantes que aprobaron (hayan sacado de 4 en adelante) sin los campos de _id y __v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AutoNum type="arabicParenR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Listar los estudiantes que posean el campo 'ingreso' en true sin los campos de _id y __v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AutoNum type="arabicParenR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Borrar de la colección de estudiantes los documentos cuyo campo 'ingreso' esté en true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12" name="Google Shape;31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9"/>
          <p:cNvSpPr txBox="1"/>
          <p:nvPr/>
        </p:nvSpPr>
        <p:spPr>
          <a:xfrm>
            <a:off x="442500" y="944650"/>
            <a:ext cx="8259000" cy="45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AutoNum type="arabicParenR" startAt="7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Listar el contenido de la colección estudiantes utilizando la consola, imprimiendo en cada caso los datos almacenados (sin el campo __v) junto a su fecha de creación obtenida del ObjectID en formato YYYY/MM/DD HH:mm:SS. 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Por ejemplo: 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{"_id":"604df61b5e39a84ba41313e4","nombre":"Fabio","apellido":"Pieres","edad":39,"dni":"4315388","curso":"1B","nota":9,"ingreso":false} -&gt; Fecha creación:  14/3/2021 08:40:11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AutoNum type="arabicParenR" startAt="7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Implementar estas funciones utilizando Promises en Mongoose con sintaxis async/await, utilizando la importación en formato ES Modules (import)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AutoNum type="arabicParenR" startAt="7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Verificar la información de la base 'colegio'.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19" name="Google Shape;31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0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i="1" sz="4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326" name="Google Shape;32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1"/>
          <p:cNvSpPr txBox="1"/>
          <p:nvPr/>
        </p:nvSpPr>
        <p:spPr>
          <a:xfrm>
            <a:off x="1956450" y="705950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8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i="1" sz="48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32" name="Google Shape;332;p51"/>
          <p:cNvSpPr txBox="1"/>
          <p:nvPr/>
        </p:nvSpPr>
        <p:spPr>
          <a:xfrm>
            <a:off x="2180400" y="1936775"/>
            <a:ext cx="52311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lang="en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MongoDB con node.js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lang="en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Introducción a mongoose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lang="en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CRUD con mongoose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2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338" name="Google Shape;338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3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44" name="Google Shape;34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/>
          <p:nvPr/>
        </p:nvSpPr>
        <p:spPr>
          <a:xfrm>
            <a:off x="3609625" y="1163625"/>
            <a:ext cx="2157900" cy="3138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7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7"/>
          <p:cNvSpPr txBox="1"/>
          <p:nvPr/>
        </p:nvSpPr>
        <p:spPr>
          <a:xfrm>
            <a:off x="39193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Clase 19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" name="Google Shape;119;p27"/>
          <p:cNvSpPr txBox="1"/>
          <p:nvPr/>
        </p:nvSpPr>
        <p:spPr>
          <a:xfrm>
            <a:off x="3695075" y="1758000"/>
            <a:ext cx="20133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Mongoose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7"/>
          <p:cNvSpPr txBox="1"/>
          <p:nvPr/>
        </p:nvSpPr>
        <p:spPr>
          <a:xfrm>
            <a:off x="1535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Clase 18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Google Shape;123;p27"/>
          <p:cNvSpPr txBox="1"/>
          <p:nvPr/>
        </p:nvSpPr>
        <p:spPr>
          <a:xfrm>
            <a:off x="1320525" y="1758000"/>
            <a:ext cx="2062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CRUD en </a:t>
            </a: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MongoDB</a:t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cxnSp>
        <p:nvCxnSpPr>
          <p:cNvPr id="124" name="Google Shape;124;p27"/>
          <p:cNvCxnSpPr/>
          <p:nvPr/>
        </p:nvCxnSpPr>
        <p:spPr>
          <a:xfrm>
            <a:off x="1377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27"/>
          <p:cNvCxnSpPr/>
          <p:nvPr/>
        </p:nvCxnSpPr>
        <p:spPr>
          <a:xfrm>
            <a:off x="1377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27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27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8" name="Google Shape;12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7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7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7"/>
          <p:cNvSpPr txBox="1"/>
          <p:nvPr/>
        </p:nvSpPr>
        <p:spPr>
          <a:xfrm>
            <a:off x="6302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Clase 20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2" name="Google Shape;132;p27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7"/>
          <p:cNvCxnSpPr/>
          <p:nvPr/>
        </p:nvCxnSpPr>
        <p:spPr>
          <a:xfrm>
            <a:off x="6144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7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7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6" name="Google Shape;13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7"/>
          <p:cNvSpPr txBox="1"/>
          <p:nvPr/>
        </p:nvSpPr>
        <p:spPr>
          <a:xfrm>
            <a:off x="1398000" y="2320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38" name="Google Shape;138;p27"/>
          <p:cNvSpPr txBox="1"/>
          <p:nvPr/>
        </p:nvSpPr>
        <p:spPr>
          <a:xfrm>
            <a:off x="6020725" y="1804788"/>
            <a:ext cx="2157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DBaaS &amp; Firebase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Mongoose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44" name="Google Shape;1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/>
        </p:nvSpPr>
        <p:spPr>
          <a:xfrm>
            <a:off x="307200" y="1507825"/>
            <a:ext cx="8529600" cy="3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Mongoose es una </a:t>
            </a:r>
            <a:r>
              <a:rPr b="1" lang="en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dependencia Javascript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que realiza la </a:t>
            </a:r>
            <a:r>
              <a:rPr b="1" lang="en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conexión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 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</a:t>
            </a:r>
            <a:r>
              <a:rPr b="1"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instancia 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</a:t>
            </a:r>
            <a:r>
              <a:rPr b="1"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MongoDB</a:t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Pero la magia real del módulo Mongoose es la </a:t>
            </a:r>
            <a:r>
              <a:rPr b="1"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habilidad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para </a:t>
            </a:r>
            <a:r>
              <a:rPr b="1"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definir 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 </a:t>
            </a:r>
            <a:r>
              <a:rPr b="1"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esquema del documento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i="1"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MongoDB 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usa colecciones para almacenar múltiples documentos, los cuales no necesitan tener la misma estructura.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Cuando tratamos con objetos es necesario que los documentos sean algo parecido. En este punto nos ayudan los esquemas y modelos de </a:t>
            </a:r>
            <a:r>
              <a:rPr b="1"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Mongoose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0" name="Google Shape;150;p29"/>
          <p:cNvSpPr txBox="1"/>
          <p:nvPr/>
        </p:nvSpPr>
        <p:spPr>
          <a:xfrm>
            <a:off x="3444475" y="374663"/>
            <a:ext cx="58011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¿Qué es Mongoose?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1" name="Google Shape;1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799" y="215325"/>
            <a:ext cx="3609252" cy="10827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/>
        </p:nvSpPr>
        <p:spPr>
          <a:xfrm>
            <a:off x="175950" y="75925"/>
            <a:ext cx="86877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Website oficial: </a:t>
            </a:r>
            <a:r>
              <a:rPr i="1" lang="en" sz="3600" u="sng">
                <a:solidFill>
                  <a:schemeClr val="hlink"/>
                </a:solidFill>
                <a:latin typeface="Anton"/>
                <a:ea typeface="Anton"/>
                <a:cs typeface="Anton"/>
                <a:sym typeface="Anton"/>
                <a:hlinkClick r:id="rId3"/>
              </a:rPr>
              <a:t>https://mongoosejs.com/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8" name="Google Shape;15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696" y="756625"/>
            <a:ext cx="7876608" cy="4233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9" name="Google Shape;15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1"/>
          <p:cNvSpPr txBox="1"/>
          <p:nvPr/>
        </p:nvSpPr>
        <p:spPr>
          <a:xfrm>
            <a:off x="220950" y="1780500"/>
            <a:ext cx="8702100" cy="22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Mongoose usa un </a:t>
            </a:r>
            <a:r>
              <a:rPr b="1"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objeto Schema 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definir una lista de </a:t>
            </a:r>
            <a:r>
              <a:rPr b="1"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propiedades del documento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cada una con su propio tipo y características para forzar la estructura del documento.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Después de especificar un esquema deberemos definir un </a:t>
            </a:r>
            <a:r>
              <a:rPr b="1"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Modelo constructor 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así poder crear instancias de los documentos de MongoDB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66" name="Google Shape;16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500" y="369450"/>
            <a:ext cx="2277250" cy="90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1"/>
          <p:cNvSpPr txBox="1"/>
          <p:nvPr/>
        </p:nvSpPr>
        <p:spPr>
          <a:xfrm>
            <a:off x="2189250" y="434925"/>
            <a:ext cx="63969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Mongoose: Schema y Model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300" y="340250"/>
            <a:ext cx="2277250" cy="90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2"/>
          <p:cNvSpPr txBox="1"/>
          <p:nvPr/>
        </p:nvSpPr>
        <p:spPr>
          <a:xfrm>
            <a:off x="2207000" y="340250"/>
            <a:ext cx="63969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Mongoose: Schema y Model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75" name="Google Shape;17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100" y="2404500"/>
            <a:ext cx="3717250" cy="447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76" name="Google Shape;176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67055" y="3412123"/>
            <a:ext cx="5328544" cy="447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77" name="Google Shape;177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85950" y="1867138"/>
            <a:ext cx="4917938" cy="137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3"/>
          <p:cNvSpPr txBox="1"/>
          <p:nvPr/>
        </p:nvSpPr>
        <p:spPr>
          <a:xfrm>
            <a:off x="327950" y="2987413"/>
            <a:ext cx="79848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Mongoose proporciona una amplia cantidad de funcionalidades para crear y trabajar con esquemas.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4" name="Google Shape;184;p33"/>
          <p:cNvSpPr txBox="1"/>
          <p:nvPr/>
        </p:nvSpPr>
        <p:spPr>
          <a:xfrm>
            <a:off x="313200" y="1824788"/>
            <a:ext cx="8517600" cy="11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Mongoose es un </a:t>
            </a:r>
            <a:r>
              <a:rPr b="1" i="1"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Object Document Mapper</a:t>
            </a:r>
            <a:r>
              <a:rPr b="1"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</a:t>
            </a:r>
            <a:r>
              <a:rPr b="1" i="1"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ODM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). Esto significa que permite definir objetos con un </a:t>
            </a:r>
            <a:r>
              <a:rPr b="1"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esquema fuertemente tipado 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 se asigna a un documento MongoDB.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85" name="Google Shape;18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8225" y="151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3"/>
          <p:cNvSpPr txBox="1"/>
          <p:nvPr/>
        </p:nvSpPr>
        <p:spPr>
          <a:xfrm>
            <a:off x="1151400" y="287075"/>
            <a:ext cx="66483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Anton"/>
                <a:ea typeface="Anton"/>
                <a:cs typeface="Anton"/>
                <a:sym typeface="Anton"/>
              </a:rPr>
              <a:t>Schema y Model : Validaciones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87" name="Google Shape;18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569" y="172977"/>
            <a:ext cx="1264675" cy="947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