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Lst>
  <p:sldSz cy="5143500" cx="9144000"/>
  <p:notesSz cx="6858000" cy="9144000"/>
  <p:embeddedFontLst>
    <p:embeddedFont>
      <p:font typeface="Anton"/>
      <p:regular r:id="rId45"/>
    </p:embeddedFont>
    <p:embeddedFont>
      <p:font typeface="Lato"/>
      <p:regular r:id="rId46"/>
      <p:bold r:id="rId47"/>
      <p:italic r:id="rId48"/>
      <p:boldItalic r:id="rId49"/>
    </p:embeddedFont>
    <p:embeddedFont>
      <p:font typeface="Roboto Mono Light"/>
      <p:regular r:id="rId50"/>
      <p:bold r:id="rId51"/>
      <p:italic r:id="rId52"/>
      <p:boldItalic r:id="rId53"/>
    </p:embeddedFont>
    <p:embeddedFont>
      <p:font typeface="Helvetica Neue"/>
      <p:regular r:id="rId54"/>
      <p:bold r:id="rId55"/>
      <p:italic r:id="rId56"/>
      <p:boldItalic r:id="rId57"/>
    </p:embeddedFont>
    <p:embeddedFont>
      <p:font typeface="Helvetica Neue Light"/>
      <p:regular r:id="rId58"/>
      <p:bold r:id="rId59"/>
      <p:italic r:id="rId60"/>
      <p:boldItalic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5340323-32D1-4CC6-AF44-EEA907735E14}">
  <a:tblStyle styleId="{B5340323-32D1-4CC6-AF44-EEA907735E1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font" Target="fonts/Lato-regular.fntdata"/><Relationship Id="rId45" Type="http://schemas.openxmlformats.org/officeDocument/2006/relationships/font" Target="fonts/Anton-regular.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font" Target="fonts/Lato-italic.fntdata"/><Relationship Id="rId47" Type="http://schemas.openxmlformats.org/officeDocument/2006/relationships/font" Target="fonts/Lato-bold.fntdata"/><Relationship Id="rId49" Type="http://schemas.openxmlformats.org/officeDocument/2006/relationships/font" Target="fonts/Lato-bold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1" Type="http://schemas.openxmlformats.org/officeDocument/2006/relationships/font" Target="fonts/HelveticaNeueLight-boldItalic.fntdata"/><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60" Type="http://schemas.openxmlformats.org/officeDocument/2006/relationships/font" Target="fonts/HelveticaNeueLight-italic.fntdata"/><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RobotoMonoLight-bold.fntdata"/><Relationship Id="rId50" Type="http://schemas.openxmlformats.org/officeDocument/2006/relationships/font" Target="fonts/RobotoMonoLight-regular.fntdata"/><Relationship Id="rId53" Type="http://schemas.openxmlformats.org/officeDocument/2006/relationships/font" Target="fonts/RobotoMonoLight-boldItalic.fntdata"/><Relationship Id="rId52" Type="http://schemas.openxmlformats.org/officeDocument/2006/relationships/font" Target="fonts/RobotoMonoLight-italic.fntdata"/><Relationship Id="rId11" Type="http://schemas.openxmlformats.org/officeDocument/2006/relationships/slide" Target="slides/slide4.xml"/><Relationship Id="rId55" Type="http://schemas.openxmlformats.org/officeDocument/2006/relationships/font" Target="fonts/HelveticaNeue-bold.fntdata"/><Relationship Id="rId10" Type="http://schemas.openxmlformats.org/officeDocument/2006/relationships/slide" Target="slides/slide3.xml"/><Relationship Id="rId54" Type="http://schemas.openxmlformats.org/officeDocument/2006/relationships/font" Target="fonts/HelveticaNeue-regular.fntdata"/><Relationship Id="rId13" Type="http://schemas.openxmlformats.org/officeDocument/2006/relationships/slide" Target="slides/slide6.xml"/><Relationship Id="rId57" Type="http://schemas.openxmlformats.org/officeDocument/2006/relationships/font" Target="fonts/HelveticaNeue-boldItalic.fntdata"/><Relationship Id="rId12" Type="http://schemas.openxmlformats.org/officeDocument/2006/relationships/slide" Target="slides/slide5.xml"/><Relationship Id="rId56" Type="http://schemas.openxmlformats.org/officeDocument/2006/relationships/font" Target="fonts/HelveticaNeue-italic.fntdata"/><Relationship Id="rId15" Type="http://schemas.openxmlformats.org/officeDocument/2006/relationships/slide" Target="slides/slide8.xml"/><Relationship Id="rId59" Type="http://schemas.openxmlformats.org/officeDocument/2006/relationships/font" Target="fonts/HelveticaNeueLight-bold.fntdata"/><Relationship Id="rId14" Type="http://schemas.openxmlformats.org/officeDocument/2006/relationships/slide" Target="slides/slide7.xml"/><Relationship Id="rId58" Type="http://schemas.openxmlformats.org/officeDocument/2006/relationships/font" Target="fonts/HelveticaNeueLight-regular.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ed77f6d7e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ed77f6d7e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ed77f6d7ec_0_8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ed77f6d7ec_0_8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ed77f6d7ec_0_9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ed77f6d7ec_0_9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ed77f6d7ec_0_9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ed77f6d7ec_0_9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ed77f6d7ec_0_9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ed77f6d7ec_0_9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ed77f6d7ec_0_9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ed77f6d7ec_0_9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ed77f6d7ec_0_9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ed77f6d7ec_0_9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ed77f6d7ec_0_9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ed77f6d7ec_0_9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ed77f6d7ec_0_9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ed77f6d7ec_0_9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ed77f6d7ec_0_9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ed77f6d7ec_0_9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ed77f6d7ec_0_9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ed77f6d7ec_0_9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ed77f6d7e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ed77f6d7e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ed77f6d7ec_0_9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ed77f6d7ec_0_9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ed77f6d7ec_0_9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ed77f6d7ec_0_9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ed77f6d7ec_0_10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ed77f6d7ec_0_10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ed77f6d7ec_0_10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ed77f6d7ec_0_10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ed77f6d7ec_0_10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ed77f6d7ec_0_10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ed77f6d7ec_0_10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ed77f6d7ec_0_10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ed77f6d7ec_0_10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ed77f6d7ec_0_10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ed77f6d7ec_0_10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ed77f6d7ec_0_10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ed77f6d7ec_0_10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ed77f6d7ec_0_10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ed77f6d7ec_0_1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ed77f6d7ec_0_1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ed77f6d7e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ed77f6d7e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ed77f6d7ec_0_1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ed77f6d7ec_0_1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ee5ca30b8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ee5ca30b8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ee5ca30b8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ee5ca30b8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ed77f6d7ec_0_1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ed77f6d7ec_0_1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ed77f6d7ec_0_1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ed77f6d7ec_0_1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ed77f6d7ec_0_1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ed77f6d7ec_0_1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ed77f6d7ec_0_1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ed77f6d7ec_0_1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ed77f6d7ec_0_1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ed77f6d7ec_0_1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ed77f6d7ec_0_8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ed77f6d7ec_0_8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ed77f6d7ec_0_8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ed77f6d7ec_0_8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ed77f6d7ec_0_8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ed77f6d7ec_0_8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ed77f6d7ec_0_8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ed77f6d7ec_0_8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ed77f6d7ec_0_8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ed77f6d7ec_0_8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ed77f6d7ec_0_88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ged77f6d7ec_0_8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hyperlink" Target="https://docs.google.com/presentation/d/1PQ7GGx4W9Eqlkr10T9o7MpQ_E0L13H-X_Z0lpYaTLRY/edit#slide=id.ged77f6d7ec_0_242" TargetMode="External"/><Relationship Id="rId5"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4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13.png"/><Relationship Id="rId6" Type="http://schemas.openxmlformats.org/officeDocument/2006/relationships/hyperlink" Target="https://redis.io/" TargetMode="External"/><Relationship Id="rId7" Type="http://schemas.openxmlformats.org/officeDocument/2006/relationships/hyperlink" Target="https://redis.io/docs/getting-started/installation/install-redis-on-windows/" TargetMode="External"/><Relationship Id="rId8" Type="http://schemas.openxmlformats.org/officeDocument/2006/relationships/hyperlink" Target="https://github.com/microsoftarchive/redi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hyperlink" Target="https://redis.io/download" TargetMode="External"/><Relationship Id="rId4" Type="http://schemas.openxmlformats.org/officeDocument/2006/relationships/hyperlink" Target="https://redis.io/download" TargetMode="External"/><Relationship Id="rId5" Type="http://schemas.openxmlformats.org/officeDocument/2006/relationships/image" Target="../media/image1.png"/><Relationship Id="rId6" Type="http://schemas.openxmlformats.org/officeDocument/2006/relationships/image" Target="../media/image15.png"/><Relationship Id="rId7"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16.png"/><Relationship Id="rId5"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30.png"/><Relationship Id="rId5"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27.png"/><Relationship Id="rId5"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26.png"/><Relationship Id="rId5" Type="http://schemas.openxmlformats.org/officeDocument/2006/relationships/image" Target="../media/image25.png"/><Relationship Id="rId6" Type="http://schemas.openxmlformats.org/officeDocument/2006/relationships/image" Target="../media/image9.png"/><Relationship Id="rId7" Type="http://schemas.openxmlformats.org/officeDocument/2006/relationships/hyperlink" Target="https://github.com/microsoftarchive/redis/release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22.png"/><Relationship Id="rId5"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2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4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1.png"/><Relationship Id="rId4" Type="http://schemas.openxmlformats.org/officeDocument/2006/relationships/image" Target="../media/image36.png"/><Relationship Id="rId5"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1.png"/><Relationship Id="rId4" Type="http://schemas.openxmlformats.org/officeDocument/2006/relationships/image" Target="../media/image33.png"/><Relationship Id="rId5" Type="http://schemas.openxmlformats.org/officeDocument/2006/relationships/image" Target="../media/image31.png"/><Relationship Id="rId6"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1.png"/><Relationship Id="rId4" Type="http://schemas.openxmlformats.org/officeDocument/2006/relationships/image" Target="../media/image40.png"/><Relationship Id="rId5"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 Id="rId3" Type="http://schemas.openxmlformats.org/officeDocument/2006/relationships/image" Target="../media/image1.png"/><Relationship Id="rId4" Type="http://schemas.openxmlformats.org/officeDocument/2006/relationships/image" Target="../media/image28.png"/><Relationship Id="rId5"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4.png"/><Relationship Id="rId4" Type="http://schemas.openxmlformats.org/officeDocument/2006/relationships/image" Target="../media/image3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4.png"/><Relationship Id="rId4" Type="http://schemas.openxmlformats.org/officeDocument/2006/relationships/image" Target="../media/image3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4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9.png"/><Relationship Id="rId4" Type="http://schemas.openxmlformats.org/officeDocument/2006/relationships/image" Target="../media/image4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 Id="rId3" Type="http://schemas.openxmlformats.org/officeDocument/2006/relationships/image" Target="../media/image14.png"/><Relationship Id="rId4" Type="http://schemas.openxmlformats.org/officeDocument/2006/relationships/image" Target="../media/image3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 Id="rId3" Type="http://schemas.openxmlformats.org/officeDocument/2006/relationships/image" Target="../media/image47.png"/><Relationship Id="rId4" Type="http://schemas.openxmlformats.org/officeDocument/2006/relationships/image" Target="../media/image4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 Id="rId3" Type="http://schemas.openxmlformats.org/officeDocument/2006/relationships/image" Target="../media/image4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 Id="rId3" Type="http://schemas.openxmlformats.org/officeDocument/2006/relationships/image" Target="../media/image47.png"/><Relationship Id="rId4" Type="http://schemas.openxmlformats.org/officeDocument/2006/relationships/image" Target="../media/image3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image" Target="../media/image21.png"/><Relationship Id="rId6"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23.png"/><Relationship Id="rId4" Type="http://schemas.openxmlformats.org/officeDocument/2006/relationships/image" Target="../media/image1.png"/><Relationship Id="rId5" Type="http://schemas.openxmlformats.org/officeDocument/2006/relationships/image" Target="../media/image34.png"/><Relationship Id="rId6" Type="http://schemas.openxmlformats.org/officeDocument/2006/relationships/image" Target="../media/image11.png"/><Relationship Id="rId7"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8" name="Shape 98"/>
        <p:cNvGrpSpPr/>
        <p:nvPr/>
      </p:nvGrpSpPr>
      <p:grpSpPr>
        <a:xfrm>
          <a:off x="0" y="0"/>
          <a:ext cx="0" cy="0"/>
          <a:chOff x="0" y="0"/>
          <a:chExt cx="0" cy="0"/>
        </a:xfrm>
      </p:grpSpPr>
      <p:sp>
        <p:nvSpPr>
          <p:cNvPr id="99" name="Google Shape;99;p25"/>
          <p:cNvSpPr txBox="1"/>
          <p:nvPr/>
        </p:nvSpPr>
        <p:spPr>
          <a:xfrm>
            <a:off x="560700" y="2096150"/>
            <a:ext cx="8022600" cy="63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3600">
                <a:solidFill>
                  <a:srgbClr val="121212"/>
                </a:solidFill>
                <a:latin typeface="Anton"/>
                <a:ea typeface="Anton"/>
                <a:cs typeface="Anton"/>
                <a:sym typeface="Anton"/>
              </a:rPr>
              <a:t>Cookies, Session y Storage:</a:t>
            </a:r>
            <a:endParaRPr i="1" sz="3600">
              <a:solidFill>
                <a:srgbClr val="121212"/>
              </a:solidFill>
              <a:latin typeface="Anton"/>
              <a:ea typeface="Anton"/>
              <a:cs typeface="Anton"/>
              <a:sym typeface="Anton"/>
            </a:endParaRPr>
          </a:p>
          <a:p>
            <a:pPr indent="0" lvl="0" marL="0" rtl="0" algn="ctr">
              <a:spcBef>
                <a:spcPts val="0"/>
              </a:spcBef>
              <a:spcAft>
                <a:spcPts val="0"/>
              </a:spcAft>
              <a:buNone/>
            </a:pPr>
            <a:r>
              <a:rPr i="1" lang="en" sz="3600">
                <a:solidFill>
                  <a:srgbClr val="121212"/>
                </a:solidFill>
                <a:latin typeface="Anton"/>
                <a:ea typeface="Anton"/>
                <a:cs typeface="Anton"/>
                <a:sym typeface="Anton"/>
              </a:rPr>
              <a:t>Parte II</a:t>
            </a:r>
            <a:endParaRPr i="1" sz="3600">
              <a:solidFill>
                <a:srgbClr val="121212"/>
              </a:solidFill>
              <a:latin typeface="Anton"/>
              <a:ea typeface="Anton"/>
              <a:cs typeface="Anton"/>
              <a:sym typeface="Anton"/>
            </a:endParaRPr>
          </a:p>
        </p:txBody>
      </p:sp>
      <p:sp>
        <p:nvSpPr>
          <p:cNvPr id="100" name="Google Shape;100;p25"/>
          <p:cNvSpPr txBox="1"/>
          <p:nvPr/>
        </p:nvSpPr>
        <p:spPr>
          <a:xfrm>
            <a:off x="2022750" y="1620350"/>
            <a:ext cx="4679400" cy="4758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 sz="2000">
                <a:solidFill>
                  <a:srgbClr val="121212"/>
                </a:solidFill>
                <a:latin typeface="Helvetica Neue"/>
                <a:ea typeface="Helvetica Neue"/>
                <a:cs typeface="Helvetica Neue"/>
                <a:sym typeface="Helvetica Neue"/>
              </a:rPr>
              <a:t>     Clase 24. </a:t>
            </a:r>
            <a:r>
              <a:rPr lang="en" sz="2000">
                <a:solidFill>
                  <a:srgbClr val="121212"/>
                </a:solidFill>
                <a:latin typeface="Helvetica Neue Light"/>
                <a:ea typeface="Helvetica Neue Light"/>
                <a:cs typeface="Helvetica Neue Light"/>
                <a:sym typeface="Helvetica Neue Light"/>
              </a:rPr>
              <a:t> Programación Backend</a:t>
            </a:r>
            <a:endParaRPr>
              <a:solidFill>
                <a:srgbClr val="121212"/>
              </a:solidFill>
              <a:latin typeface="Helvetica Neue Light"/>
              <a:ea typeface="Helvetica Neue Light"/>
              <a:cs typeface="Helvetica Neue Light"/>
              <a:sym typeface="Helvetica Neue Light"/>
            </a:endParaRPr>
          </a:p>
        </p:txBody>
      </p:sp>
      <p:sp>
        <p:nvSpPr>
          <p:cNvPr id="101" name="Google Shape;101;p25"/>
          <p:cNvSpPr txBox="1"/>
          <p:nvPr/>
        </p:nvSpPr>
        <p:spPr>
          <a:xfrm>
            <a:off x="707225" y="4382850"/>
            <a:ext cx="1731000" cy="4758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t/>
            </a:r>
            <a:endParaRPr b="1" sz="1800">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id="209" name="Google Shape;209;p34"/>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10" name="Google Shape;210;p34"/>
          <p:cNvSpPr txBox="1"/>
          <p:nvPr/>
        </p:nvSpPr>
        <p:spPr>
          <a:xfrm>
            <a:off x="290100" y="1249450"/>
            <a:ext cx="8259000" cy="348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1"/>
                </a:solidFill>
                <a:highlight>
                  <a:schemeClr val="lt1"/>
                </a:highlight>
                <a:latin typeface="Helvetica Neue Light"/>
                <a:ea typeface="Helvetica Neue Light"/>
                <a:cs typeface="Helvetica Neue Light"/>
                <a:sym typeface="Helvetica Neue Light"/>
              </a:rPr>
              <a:t>Modificar el resultado del </a:t>
            </a:r>
            <a:r>
              <a:rPr lang="en" sz="1800" u="sng">
                <a:solidFill>
                  <a:schemeClr val="hlink"/>
                </a:solidFill>
                <a:highlight>
                  <a:schemeClr val="lt1"/>
                </a:highlight>
                <a:latin typeface="Helvetica Neue Light"/>
                <a:ea typeface="Helvetica Neue Light"/>
                <a:cs typeface="Helvetica Neue Light"/>
                <a:sym typeface="Helvetica Neue Light"/>
                <a:hlinkClick r:id="rId4"/>
              </a:rPr>
              <a:t>desafío de session</a:t>
            </a:r>
            <a:r>
              <a:rPr lang="en" sz="1800">
                <a:solidFill>
                  <a:schemeClr val="dk1"/>
                </a:solidFill>
                <a:highlight>
                  <a:schemeClr val="lt1"/>
                </a:highlight>
                <a:latin typeface="Helvetica Neue Light"/>
                <a:ea typeface="Helvetica Neue Light"/>
                <a:cs typeface="Helvetica Neue Light"/>
                <a:sym typeface="Helvetica Neue Light"/>
              </a:rPr>
              <a:t> de la clase anterior para que almacene las sesiones de usuario en el file system; en vez de que su persistencia sea en la memoria del servidor.</a:t>
            </a:r>
            <a:endParaRPr sz="18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000"/>
              </a:spcBef>
              <a:spcAft>
                <a:spcPts val="0"/>
              </a:spcAft>
              <a:buClr>
                <a:srgbClr val="3CEFAB"/>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La carpeta destino será 'sesiones' y estará creada en el directorio anterior al proyecto.</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0"/>
              </a:spcBef>
              <a:spcAft>
                <a:spcPts val="0"/>
              </a:spcAft>
              <a:buClr>
                <a:srgbClr val="3CEFAB"/>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Verificar que con las distintas sesiones de usuario se crean archivos dentro de esa carpeta, cuyos nombres corresponden a las cookies de sesión activas.</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0"/>
              </a:spcBef>
              <a:spcAft>
                <a:spcPts val="0"/>
              </a:spcAft>
              <a:buClr>
                <a:srgbClr val="3CEFAB"/>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Fijar la duración del tiempo de vida de la sesión y de su cookie de 1 minuto. </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0"/>
              </a:spcBef>
              <a:spcAft>
                <a:spcPts val="0"/>
              </a:spcAft>
              <a:buClr>
                <a:srgbClr val="3CEFAB"/>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Analizar los resultados.</a:t>
            </a:r>
            <a:endParaRPr sz="1700">
              <a:solidFill>
                <a:schemeClr val="dk1"/>
              </a:solidFill>
              <a:highlight>
                <a:schemeClr val="lt1"/>
              </a:highlight>
              <a:latin typeface="Helvetica Neue Light"/>
              <a:ea typeface="Helvetica Neue Light"/>
              <a:cs typeface="Helvetica Neue Light"/>
              <a:sym typeface="Helvetica Neue Light"/>
            </a:endParaRPr>
          </a:p>
        </p:txBody>
      </p:sp>
      <p:pic>
        <p:nvPicPr>
          <p:cNvPr id="211" name="Google Shape;211;p34"/>
          <p:cNvPicPr preferRelativeResize="0"/>
          <p:nvPr/>
        </p:nvPicPr>
        <p:blipFill rotWithShape="1">
          <a:blip r:embed="rId5">
            <a:alphaModFix/>
          </a:blip>
          <a:srcRect b="0" l="0" r="0" t="0"/>
          <a:stretch/>
        </p:blipFill>
        <p:spPr>
          <a:xfrm>
            <a:off x="7509825" y="76200"/>
            <a:ext cx="1634174" cy="639850"/>
          </a:xfrm>
          <a:prstGeom prst="rect">
            <a:avLst/>
          </a:prstGeom>
          <a:noFill/>
          <a:ln>
            <a:noFill/>
          </a:ln>
        </p:spPr>
      </p:pic>
      <p:sp>
        <p:nvSpPr>
          <p:cNvPr id="212" name="Google Shape;212;p34"/>
          <p:cNvSpPr txBox="1"/>
          <p:nvPr/>
        </p:nvSpPr>
        <p:spPr>
          <a:xfrm>
            <a:off x="304800" y="304800"/>
            <a:ext cx="69471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4000">
                <a:solidFill>
                  <a:schemeClr val="dk1"/>
                </a:solidFill>
                <a:latin typeface="Anton"/>
                <a:ea typeface="Anton"/>
                <a:cs typeface="Anton"/>
                <a:sym typeface="Anton"/>
              </a:rPr>
              <a:t>Guardar Datos en File System</a:t>
            </a:r>
            <a:endParaRPr sz="20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6" name="Shape 216"/>
        <p:cNvGrpSpPr/>
        <p:nvPr/>
      </p:nvGrpSpPr>
      <p:grpSpPr>
        <a:xfrm>
          <a:off x="0" y="0"/>
          <a:ext cx="0" cy="0"/>
          <a:chOff x="0" y="0"/>
          <a:chExt cx="0" cy="0"/>
        </a:xfrm>
      </p:grpSpPr>
      <p:sp>
        <p:nvSpPr>
          <p:cNvPr id="217" name="Google Shape;217;p35"/>
          <p:cNvSpPr txBox="1"/>
          <p:nvPr/>
        </p:nvSpPr>
        <p:spPr>
          <a:xfrm>
            <a:off x="0" y="1857950"/>
            <a:ext cx="9144000" cy="70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solidFill>
                  <a:srgbClr val="E0FF00"/>
                </a:solidFill>
                <a:latin typeface="Anton"/>
                <a:ea typeface="Anton"/>
                <a:cs typeface="Anton"/>
                <a:sym typeface="Anton"/>
              </a:rPr>
              <a:t>SESSION REDIS Y REDISLAB</a:t>
            </a:r>
            <a:endParaRPr i="1" sz="3600">
              <a:solidFill>
                <a:srgbClr val="E0FF00"/>
              </a:solidFill>
              <a:latin typeface="Anton"/>
              <a:ea typeface="Anton"/>
              <a:cs typeface="Anton"/>
              <a:sym typeface="Anto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221" name="Shape 221"/>
        <p:cNvGrpSpPr/>
        <p:nvPr/>
      </p:nvGrpSpPr>
      <p:grpSpPr>
        <a:xfrm>
          <a:off x="0" y="0"/>
          <a:ext cx="0" cy="0"/>
          <a:chOff x="0" y="0"/>
          <a:chExt cx="0" cy="0"/>
        </a:xfrm>
      </p:grpSpPr>
      <p:sp>
        <p:nvSpPr>
          <p:cNvPr id="222" name="Google Shape;222;p36"/>
          <p:cNvSpPr txBox="1"/>
          <p:nvPr/>
        </p:nvSpPr>
        <p:spPr>
          <a:xfrm>
            <a:off x="1296000" y="2077200"/>
            <a:ext cx="6552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REDIS</a:t>
            </a:r>
            <a:endParaRPr i="1" sz="3600">
              <a:latin typeface="Anton"/>
              <a:ea typeface="Anton"/>
              <a:cs typeface="Anton"/>
              <a:sym typeface="Anton"/>
            </a:endParaRPr>
          </a:p>
        </p:txBody>
      </p:sp>
      <p:pic>
        <p:nvPicPr>
          <p:cNvPr id="223" name="Google Shape;223;p36"/>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7"/>
          <p:cNvSpPr txBox="1"/>
          <p:nvPr/>
        </p:nvSpPr>
        <p:spPr>
          <a:xfrm>
            <a:off x="369700" y="1914300"/>
            <a:ext cx="8426400" cy="19020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Es un</a:t>
            </a:r>
            <a:r>
              <a:rPr lang="en" sz="2000">
                <a:solidFill>
                  <a:schemeClr val="dk1"/>
                </a:solidFill>
                <a:highlight>
                  <a:schemeClr val="lt1"/>
                </a:highlight>
                <a:latin typeface="Helvetica Neue Light"/>
                <a:ea typeface="Helvetica Neue Light"/>
                <a:cs typeface="Helvetica Neue Light"/>
                <a:sym typeface="Helvetica Neue Light"/>
              </a:rPr>
              <a:t> </a:t>
            </a:r>
            <a:r>
              <a:rPr i="1" lang="en" sz="2000">
                <a:solidFill>
                  <a:schemeClr val="dk1"/>
                </a:solidFill>
                <a:highlight>
                  <a:schemeClr val="lt1"/>
                </a:highlight>
                <a:latin typeface="Helvetica Neue Light"/>
                <a:ea typeface="Helvetica Neue Light"/>
                <a:cs typeface="Helvetica Neue Light"/>
                <a:sym typeface="Helvetica Neue Light"/>
              </a:rPr>
              <a:t>servidor de diccionarios remoto (Remote Dictionary Server)</a:t>
            </a:r>
            <a:r>
              <a:rPr lang="en" sz="2000">
                <a:solidFill>
                  <a:schemeClr val="dk1"/>
                </a:solidFill>
                <a:highlight>
                  <a:schemeClr val="lt1"/>
                </a:highlight>
                <a:latin typeface="Helvetica Neue Light"/>
                <a:ea typeface="Helvetica Neue Light"/>
                <a:cs typeface="Helvetica Neue Light"/>
                <a:sym typeface="Helvetica Neue Light"/>
              </a:rPr>
              <a:t>.</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1000"/>
              </a:spcBef>
              <a:spcAft>
                <a:spcPts val="100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Almacén de datos clave-valor en memoria de código abierto que se puede utilizar como base de datos, caché y agente de mensajes.</a:t>
            </a:r>
            <a:endParaRPr sz="2000">
              <a:solidFill>
                <a:schemeClr val="dk1"/>
              </a:solidFill>
              <a:highlight>
                <a:schemeClr val="lt1"/>
              </a:highlight>
              <a:latin typeface="Helvetica Neue Light"/>
              <a:ea typeface="Helvetica Neue Light"/>
              <a:cs typeface="Helvetica Neue Light"/>
              <a:sym typeface="Helvetica Neue Light"/>
            </a:endParaRPr>
          </a:p>
        </p:txBody>
      </p:sp>
      <p:sp>
        <p:nvSpPr>
          <p:cNvPr id="229" name="Google Shape;229;p37"/>
          <p:cNvSpPr txBox="1"/>
          <p:nvPr/>
        </p:nvSpPr>
        <p:spPr>
          <a:xfrm>
            <a:off x="1254125" y="938825"/>
            <a:ext cx="63138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¿Qué es Redis?</a:t>
            </a:r>
            <a:endParaRPr i="1" sz="3600">
              <a:latin typeface="Anton"/>
              <a:ea typeface="Anton"/>
              <a:cs typeface="Anton"/>
              <a:sym typeface="Anton"/>
            </a:endParaRPr>
          </a:p>
        </p:txBody>
      </p:sp>
      <p:pic>
        <p:nvPicPr>
          <p:cNvPr id="230" name="Google Shape;230;p37"/>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31" name="Google Shape;231;p37"/>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232" name="Google Shape;232;p37"/>
          <p:cNvPicPr preferRelativeResize="0"/>
          <p:nvPr/>
        </p:nvPicPr>
        <p:blipFill>
          <a:blip r:embed="rId5">
            <a:alphaModFix/>
          </a:blip>
          <a:stretch>
            <a:fillRect/>
          </a:stretch>
        </p:blipFill>
        <p:spPr>
          <a:xfrm>
            <a:off x="202049" y="163799"/>
            <a:ext cx="1718325" cy="574000"/>
          </a:xfrm>
          <a:prstGeom prst="rect">
            <a:avLst/>
          </a:prstGeom>
          <a:noFill/>
          <a:ln>
            <a:noFill/>
          </a:ln>
        </p:spPr>
      </p:pic>
      <p:sp>
        <p:nvSpPr>
          <p:cNvPr id="233" name="Google Shape;233;p37"/>
          <p:cNvSpPr txBox="1"/>
          <p:nvPr/>
        </p:nvSpPr>
        <p:spPr>
          <a:xfrm>
            <a:off x="592700" y="3475875"/>
            <a:ext cx="5013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rgbClr val="00FFFF"/>
                </a:highlight>
              </a:rPr>
              <a:t>Definicion segun redis: </a:t>
            </a:r>
            <a:r>
              <a:rPr lang="en" u="sng">
                <a:solidFill>
                  <a:schemeClr val="hlink"/>
                </a:solidFill>
                <a:highlight>
                  <a:srgbClr val="00FFFF"/>
                </a:highlight>
                <a:hlinkClick r:id="rId6"/>
              </a:rPr>
              <a:t>https://redis.io/</a:t>
            </a:r>
            <a:br>
              <a:rPr lang="en">
                <a:highlight>
                  <a:srgbClr val="00FFFF"/>
                </a:highlight>
              </a:rPr>
            </a:br>
            <a:r>
              <a:rPr lang="en">
                <a:highlight>
                  <a:srgbClr val="00FFFF"/>
                </a:highlight>
              </a:rPr>
              <a:t>Definicion segun wikipedia: https://en.wikipedia.org/wiki/Redis</a:t>
            </a:r>
            <a:endParaRPr>
              <a:highlight>
                <a:srgbClr val="00FFFF"/>
              </a:highlight>
            </a:endParaRPr>
          </a:p>
        </p:txBody>
      </p:sp>
      <p:sp>
        <p:nvSpPr>
          <p:cNvPr id="234" name="Google Shape;234;p37"/>
          <p:cNvSpPr txBox="1"/>
          <p:nvPr/>
        </p:nvSpPr>
        <p:spPr>
          <a:xfrm>
            <a:off x="702400" y="4248500"/>
            <a:ext cx="65484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highlight>
                  <a:srgbClr val="00FFFF"/>
                </a:highlight>
              </a:rPr>
              <a:t>OJO =&gt; </a:t>
            </a:r>
            <a:r>
              <a:rPr lang="en" u="sng">
                <a:solidFill>
                  <a:schemeClr val="hlink"/>
                </a:solidFill>
                <a:highlight>
                  <a:srgbClr val="00FFFF"/>
                </a:highlight>
                <a:hlinkClick r:id="rId7"/>
              </a:rPr>
              <a:t>https://redis.io/docs/getting-started/installation/install-redis-on-windows/</a:t>
            </a:r>
            <a:endParaRPr>
              <a:highlight>
                <a:srgbClr val="00FFFF"/>
              </a:highlight>
            </a:endParaRPr>
          </a:p>
          <a:p>
            <a:pPr indent="-317500" lvl="0" marL="457200" rtl="0" algn="l">
              <a:spcBef>
                <a:spcPts val="0"/>
              </a:spcBef>
              <a:spcAft>
                <a:spcPts val="0"/>
              </a:spcAft>
              <a:buSzPts val="1400"/>
              <a:buChar char="●"/>
            </a:pPr>
            <a:r>
              <a:rPr lang="en" u="sng">
                <a:solidFill>
                  <a:schemeClr val="hlink"/>
                </a:solidFill>
                <a:highlight>
                  <a:srgbClr val="00FFFF"/>
                </a:highlight>
                <a:hlinkClick r:id="rId8"/>
              </a:rPr>
              <a:t>https://github.com/microsoftarchive/redis</a:t>
            </a:r>
            <a:endParaRPr>
              <a:highlight>
                <a:srgbClr val="00FFFF"/>
              </a:highlight>
            </a:endParaRPr>
          </a:p>
          <a:p>
            <a:pPr indent="-317500" lvl="0" marL="457200" rtl="0" algn="l">
              <a:spcBef>
                <a:spcPts val="0"/>
              </a:spcBef>
              <a:spcAft>
                <a:spcPts val="0"/>
              </a:spcAft>
              <a:buSzPts val="1400"/>
              <a:buChar char="●"/>
            </a:pPr>
            <a:r>
              <a:rPr lang="en">
                <a:highlight>
                  <a:srgbClr val="00FFFF"/>
                </a:highlight>
              </a:rPr>
              <a:t>https://github.com/microsoftarchive/redis/releases</a:t>
            </a:r>
            <a:endParaRPr>
              <a:highlight>
                <a:srgbClr val="00FFFF"/>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8"/>
          <p:cNvSpPr txBox="1"/>
          <p:nvPr/>
        </p:nvSpPr>
        <p:spPr>
          <a:xfrm>
            <a:off x="309175" y="999900"/>
            <a:ext cx="8597700" cy="19020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Se debe </a:t>
            </a:r>
            <a:r>
              <a:rPr lang="en" sz="2000" u="sng">
                <a:solidFill>
                  <a:schemeClr val="hlink"/>
                </a:solidFill>
                <a:highlight>
                  <a:schemeClr val="lt1"/>
                </a:highlight>
                <a:latin typeface="Helvetica Neue Light"/>
                <a:ea typeface="Helvetica Neue Light"/>
                <a:cs typeface="Helvetica Neue Light"/>
                <a:sym typeface="Helvetica Neue Light"/>
                <a:hlinkClick r:id="rId3"/>
              </a:rPr>
              <a:t>descargar</a:t>
            </a:r>
            <a:r>
              <a:rPr lang="en" sz="2000">
                <a:highlight>
                  <a:schemeClr val="lt1"/>
                </a:highlight>
                <a:uFill>
                  <a:noFill/>
                </a:uFill>
                <a:latin typeface="Helvetica Neue Light"/>
                <a:ea typeface="Helvetica Neue Light"/>
                <a:cs typeface="Helvetica Neue Light"/>
                <a:sym typeface="Helvetica Neue Light"/>
                <a:hlinkClick r:id="rId4"/>
              </a:rPr>
              <a:t> el archivo comprimido</a:t>
            </a:r>
            <a:r>
              <a:rPr lang="en" sz="2000">
                <a:solidFill>
                  <a:schemeClr val="dk1"/>
                </a:solidFill>
                <a:highlight>
                  <a:schemeClr val="lt1"/>
                </a:highlight>
                <a:latin typeface="Helvetica Neue Light"/>
                <a:ea typeface="Helvetica Neue Light"/>
                <a:cs typeface="Helvetica Neue Light"/>
                <a:sym typeface="Helvetica Neue Light"/>
              </a:rPr>
              <a:t> y luego agregar la ruta de la carpeta al PATH del sistema.</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1000"/>
              </a:spcBef>
              <a:spcAft>
                <a:spcPts val="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Para iniciar el servidor de Redis, en consola: </a:t>
            </a:r>
            <a:r>
              <a:rPr i="1" lang="en" sz="2000">
                <a:solidFill>
                  <a:schemeClr val="dk1"/>
                </a:solidFill>
                <a:highlight>
                  <a:schemeClr val="lt1"/>
                </a:highlight>
                <a:latin typeface="Helvetica Neue Light"/>
                <a:ea typeface="Helvetica Neue Light"/>
                <a:cs typeface="Helvetica Neue Light"/>
                <a:sym typeface="Helvetica Neue Light"/>
              </a:rPr>
              <a:t>redis-server</a:t>
            </a:r>
            <a:endParaRPr i="1" sz="2000">
              <a:solidFill>
                <a:schemeClr val="dk1"/>
              </a:solidFill>
              <a:highlight>
                <a:schemeClr val="lt1"/>
              </a:highlight>
              <a:latin typeface="Helvetica Neue Light"/>
              <a:ea typeface="Helvetica Neue Light"/>
              <a:cs typeface="Helvetica Neue Light"/>
              <a:sym typeface="Helvetica Neue Light"/>
            </a:endParaRPr>
          </a:p>
        </p:txBody>
      </p:sp>
      <p:sp>
        <p:nvSpPr>
          <p:cNvPr id="240" name="Google Shape;240;p38"/>
          <p:cNvSpPr txBox="1"/>
          <p:nvPr/>
        </p:nvSpPr>
        <p:spPr>
          <a:xfrm>
            <a:off x="1294725" y="186475"/>
            <a:ext cx="63138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Contar con Redis</a:t>
            </a:r>
            <a:endParaRPr i="1" sz="3600">
              <a:latin typeface="Anton"/>
              <a:ea typeface="Anton"/>
              <a:cs typeface="Anton"/>
              <a:sym typeface="Anton"/>
            </a:endParaRPr>
          </a:p>
        </p:txBody>
      </p:sp>
      <p:pic>
        <p:nvPicPr>
          <p:cNvPr id="241" name="Google Shape;241;p38"/>
          <p:cNvPicPr preferRelativeResize="0"/>
          <p:nvPr/>
        </p:nvPicPr>
        <p:blipFill>
          <a:blip r:embed="rId5">
            <a:alphaModFix/>
          </a:blip>
          <a:stretch>
            <a:fillRect/>
          </a:stretch>
        </p:blipFill>
        <p:spPr>
          <a:xfrm>
            <a:off x="7567925" y="4659625"/>
            <a:ext cx="1186526" cy="330675"/>
          </a:xfrm>
          <a:prstGeom prst="rect">
            <a:avLst/>
          </a:prstGeom>
          <a:noFill/>
          <a:ln>
            <a:noFill/>
          </a:ln>
        </p:spPr>
      </p:pic>
      <p:pic>
        <p:nvPicPr>
          <p:cNvPr id="242" name="Google Shape;242;p38"/>
          <p:cNvPicPr preferRelativeResize="0"/>
          <p:nvPr/>
        </p:nvPicPr>
        <p:blipFill>
          <a:blip r:embed="rId6">
            <a:alphaModFix/>
          </a:blip>
          <a:stretch>
            <a:fillRect/>
          </a:stretch>
        </p:blipFill>
        <p:spPr>
          <a:xfrm>
            <a:off x="2104088" y="2343850"/>
            <a:ext cx="4695075" cy="2510500"/>
          </a:xfrm>
          <a:prstGeom prst="rect">
            <a:avLst/>
          </a:prstGeom>
          <a:noFill/>
          <a:ln cap="flat" cmpd="sng" w="19050">
            <a:solidFill>
              <a:schemeClr val="dk2"/>
            </a:solidFill>
            <a:prstDash val="solid"/>
            <a:round/>
            <a:headEnd len="sm" w="sm" type="none"/>
            <a:tailEnd len="sm" w="sm" type="none"/>
          </a:ln>
        </p:spPr>
      </p:pic>
      <p:pic>
        <p:nvPicPr>
          <p:cNvPr id="243" name="Google Shape;243;p38"/>
          <p:cNvPicPr preferRelativeResize="0"/>
          <p:nvPr/>
        </p:nvPicPr>
        <p:blipFill>
          <a:blip r:embed="rId7">
            <a:alphaModFix/>
          </a:blip>
          <a:stretch>
            <a:fillRect/>
          </a:stretch>
        </p:blipFill>
        <p:spPr>
          <a:xfrm>
            <a:off x="8237825" y="91375"/>
            <a:ext cx="762900" cy="762900"/>
          </a:xfrm>
          <a:prstGeom prst="rect">
            <a:avLst/>
          </a:prstGeom>
          <a:noFill/>
          <a:ln>
            <a:noFill/>
          </a:ln>
        </p:spPr>
      </p:pic>
      <p:cxnSp>
        <p:nvCxnSpPr>
          <p:cNvPr id="244" name="Google Shape;244;p38"/>
          <p:cNvCxnSpPr/>
          <p:nvPr/>
        </p:nvCxnSpPr>
        <p:spPr>
          <a:xfrm>
            <a:off x="2084600" y="838375"/>
            <a:ext cx="113400" cy="283200"/>
          </a:xfrm>
          <a:prstGeom prst="straightConnector1">
            <a:avLst/>
          </a:prstGeom>
          <a:noFill/>
          <a:ln cap="flat" cmpd="sng" w="9525">
            <a:solidFill>
              <a:schemeClr val="dk2"/>
            </a:solidFill>
            <a:prstDash val="solid"/>
            <a:round/>
            <a:headEnd len="med" w="med" type="none"/>
            <a:tailEnd len="med" w="med" type="none"/>
          </a:ln>
        </p:spPr>
      </p:cxnSp>
      <p:sp>
        <p:nvSpPr>
          <p:cNvPr id="245" name="Google Shape;245;p38"/>
          <p:cNvSpPr txBox="1"/>
          <p:nvPr/>
        </p:nvSpPr>
        <p:spPr>
          <a:xfrm>
            <a:off x="1149950" y="454075"/>
            <a:ext cx="198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rgbClr val="00FFFF"/>
                </a:highlight>
              </a:rPr>
              <a:t>*en windows no</a:t>
            </a:r>
            <a:endParaRPr>
              <a:highlight>
                <a:srgbClr val="00FFFF"/>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9"/>
          <p:cNvSpPr txBox="1"/>
          <p:nvPr/>
        </p:nvSpPr>
        <p:spPr>
          <a:xfrm>
            <a:off x="378175" y="1076100"/>
            <a:ext cx="8495100" cy="35835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Los datos de Redis se almacenan en </a:t>
            </a:r>
            <a:r>
              <a:rPr b="1" lang="en" sz="2000">
                <a:solidFill>
                  <a:schemeClr val="dk1"/>
                </a:solidFill>
                <a:highlight>
                  <a:schemeClr val="lt1"/>
                </a:highlight>
                <a:latin typeface="Helvetica Neue"/>
                <a:ea typeface="Helvetica Neue"/>
                <a:cs typeface="Helvetica Neue"/>
                <a:sym typeface="Helvetica Neue"/>
              </a:rPr>
              <a:t>memoria </a:t>
            </a:r>
            <a:r>
              <a:rPr lang="en" sz="2000">
                <a:solidFill>
                  <a:schemeClr val="dk1"/>
                </a:solidFill>
                <a:highlight>
                  <a:schemeClr val="lt1"/>
                </a:highlight>
                <a:latin typeface="Helvetica Neue Light"/>
                <a:ea typeface="Helvetica Neue Light"/>
                <a:cs typeface="Helvetica Neue Light"/>
                <a:sym typeface="Helvetica Neue Light"/>
              </a:rPr>
              <a:t>del servidor, por lo que el acceso a los mismos es muy rápido.</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1000"/>
              </a:spcBef>
              <a:spcAft>
                <a:spcPts val="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Tiene mucha flexibilidad en cuanto a las estructuras de datos que admite (strings, listas, hashes, sets, entre otros). De esta forma, el código queda mucho más simple y con menos líneas.</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1000"/>
              </a:spcBef>
              <a:spcAft>
                <a:spcPts val="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Por persistencia, Redis admite copias de seguridad puntuales (guarda el conjunto de datos en el disco).</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1000"/>
              </a:spcBef>
              <a:spcAft>
                <a:spcPts val="100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Crea soluciones con un alto nivel de disponibilidad, lo que ofrece fiabilidad y rendimiento estables.</a:t>
            </a:r>
            <a:endParaRPr sz="2000">
              <a:solidFill>
                <a:schemeClr val="dk1"/>
              </a:solidFill>
              <a:highlight>
                <a:schemeClr val="lt1"/>
              </a:highlight>
              <a:latin typeface="Helvetica Neue Light"/>
              <a:ea typeface="Helvetica Neue Light"/>
              <a:cs typeface="Helvetica Neue Light"/>
              <a:sym typeface="Helvetica Neue Light"/>
            </a:endParaRPr>
          </a:p>
        </p:txBody>
      </p:sp>
      <p:sp>
        <p:nvSpPr>
          <p:cNvPr id="251" name="Google Shape;251;p39"/>
          <p:cNvSpPr txBox="1"/>
          <p:nvPr/>
        </p:nvSpPr>
        <p:spPr>
          <a:xfrm>
            <a:off x="1294725" y="262675"/>
            <a:ext cx="63138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Características</a:t>
            </a:r>
            <a:endParaRPr i="1" sz="3600">
              <a:latin typeface="Anton"/>
              <a:ea typeface="Anton"/>
              <a:cs typeface="Anton"/>
              <a:sym typeface="Anton"/>
            </a:endParaRPr>
          </a:p>
        </p:txBody>
      </p:sp>
      <p:pic>
        <p:nvPicPr>
          <p:cNvPr id="252" name="Google Shape;252;p3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53" name="Google Shape;253;p39"/>
          <p:cNvPicPr preferRelativeResize="0"/>
          <p:nvPr/>
        </p:nvPicPr>
        <p:blipFill>
          <a:blip r:embed="rId4">
            <a:alphaModFix/>
          </a:blip>
          <a:stretch>
            <a:fillRect/>
          </a:stretch>
        </p:blipFill>
        <p:spPr>
          <a:xfrm>
            <a:off x="8237825" y="91375"/>
            <a:ext cx="762900" cy="762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0"/>
          <p:cNvSpPr txBox="1"/>
          <p:nvPr/>
        </p:nvSpPr>
        <p:spPr>
          <a:xfrm>
            <a:off x="378175" y="1380900"/>
            <a:ext cx="8495100" cy="20973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Es el comando con el que se pueden setear nuevos </a:t>
            </a:r>
            <a:r>
              <a:rPr b="1" lang="en" sz="2000">
                <a:solidFill>
                  <a:schemeClr val="dk1"/>
                </a:solidFill>
                <a:highlight>
                  <a:schemeClr val="lt1"/>
                </a:highlight>
                <a:latin typeface="Helvetica Neue"/>
                <a:ea typeface="Helvetica Neue"/>
                <a:cs typeface="Helvetica Neue"/>
                <a:sym typeface="Helvetica Neue"/>
              </a:rPr>
              <a:t>key value</a:t>
            </a:r>
            <a:r>
              <a:rPr lang="en" sz="2000">
                <a:solidFill>
                  <a:schemeClr val="dk1"/>
                </a:solidFill>
                <a:highlight>
                  <a:schemeClr val="lt1"/>
                </a:highlight>
                <a:latin typeface="Helvetica Neue Light"/>
                <a:ea typeface="Helvetica Neue Light"/>
                <a:cs typeface="Helvetica Neue Light"/>
                <a:sym typeface="Helvetica Neue Light"/>
              </a:rPr>
              <a:t>.</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1000"/>
              </a:spcBef>
              <a:spcAft>
                <a:spcPts val="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Se le puede especificar un tiempo de expiración en segundos o milisegundos </a:t>
            </a:r>
            <a:r>
              <a:rPr lang="en" sz="2000">
                <a:solidFill>
                  <a:schemeClr val="dk1"/>
                </a:solidFill>
                <a:highlight>
                  <a:srgbClr val="00FFFF"/>
                </a:highlight>
                <a:latin typeface="Helvetica Neue Light"/>
                <a:ea typeface="Helvetica Neue Light"/>
                <a:cs typeface="Helvetica Neue Light"/>
                <a:sym typeface="Helvetica Neue Light"/>
              </a:rPr>
              <a:t>?</a:t>
            </a:r>
            <a:r>
              <a:rPr lang="en" sz="2000">
                <a:solidFill>
                  <a:schemeClr val="dk1"/>
                </a:solidFill>
                <a:highlight>
                  <a:schemeClr val="lt1"/>
                </a:highlight>
                <a:latin typeface="Helvetica Neue Light"/>
                <a:ea typeface="Helvetica Neue Light"/>
                <a:cs typeface="Helvetica Neue Light"/>
                <a:sym typeface="Helvetica Neue Light"/>
              </a:rPr>
              <a:t>.</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1000"/>
              </a:spcBef>
              <a:spcAft>
                <a:spcPts val="100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Da como respuesta “OK” si el comando SET se ejecutó correctamente y, si hubo algún problema, devuelve “Null”.</a:t>
            </a:r>
            <a:endParaRPr sz="2000">
              <a:solidFill>
                <a:schemeClr val="dk1"/>
              </a:solidFill>
              <a:highlight>
                <a:schemeClr val="lt1"/>
              </a:highlight>
              <a:latin typeface="Helvetica Neue Light"/>
              <a:ea typeface="Helvetica Neue Light"/>
              <a:cs typeface="Helvetica Neue Light"/>
              <a:sym typeface="Helvetica Neue Light"/>
            </a:endParaRPr>
          </a:p>
        </p:txBody>
      </p:sp>
      <p:sp>
        <p:nvSpPr>
          <p:cNvPr id="259" name="Google Shape;259;p40"/>
          <p:cNvSpPr txBox="1"/>
          <p:nvPr/>
        </p:nvSpPr>
        <p:spPr>
          <a:xfrm>
            <a:off x="1294725" y="338875"/>
            <a:ext cx="63138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SET key value</a:t>
            </a:r>
            <a:endParaRPr i="1" sz="3600">
              <a:latin typeface="Anton"/>
              <a:ea typeface="Anton"/>
              <a:cs typeface="Anton"/>
              <a:sym typeface="Anton"/>
            </a:endParaRPr>
          </a:p>
        </p:txBody>
      </p:sp>
      <p:pic>
        <p:nvPicPr>
          <p:cNvPr id="260" name="Google Shape;260;p4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61" name="Google Shape;261;p40"/>
          <p:cNvPicPr preferRelativeResize="0"/>
          <p:nvPr/>
        </p:nvPicPr>
        <p:blipFill rotWithShape="1">
          <a:blip r:embed="rId4">
            <a:alphaModFix/>
          </a:blip>
          <a:srcRect b="49806" l="17624" r="67883" t="44465"/>
          <a:stretch/>
        </p:blipFill>
        <p:spPr>
          <a:xfrm>
            <a:off x="268600" y="3737775"/>
            <a:ext cx="2961225" cy="658049"/>
          </a:xfrm>
          <a:prstGeom prst="rect">
            <a:avLst/>
          </a:prstGeom>
          <a:noFill/>
          <a:ln cap="flat" cmpd="sng" w="19050">
            <a:solidFill>
              <a:schemeClr val="dk2"/>
            </a:solidFill>
            <a:prstDash val="solid"/>
            <a:round/>
            <a:headEnd len="sm" w="sm" type="none"/>
            <a:tailEnd len="sm" w="sm" type="none"/>
          </a:ln>
        </p:spPr>
      </p:pic>
      <p:pic>
        <p:nvPicPr>
          <p:cNvPr id="262" name="Google Shape;262;p40"/>
          <p:cNvPicPr preferRelativeResize="0"/>
          <p:nvPr/>
        </p:nvPicPr>
        <p:blipFill rotWithShape="1">
          <a:blip r:embed="rId4">
            <a:alphaModFix/>
          </a:blip>
          <a:srcRect b="39152" l="17625" r="54032" t="54906"/>
          <a:stretch/>
        </p:blipFill>
        <p:spPr>
          <a:xfrm>
            <a:off x="3366000" y="3737775"/>
            <a:ext cx="5583474" cy="658049"/>
          </a:xfrm>
          <a:prstGeom prst="rect">
            <a:avLst/>
          </a:prstGeom>
          <a:noFill/>
          <a:ln cap="flat" cmpd="sng" w="19050">
            <a:solidFill>
              <a:schemeClr val="dk2"/>
            </a:solidFill>
            <a:prstDash val="solid"/>
            <a:round/>
            <a:headEnd len="sm" w="sm" type="none"/>
            <a:tailEnd len="sm" w="sm" type="none"/>
          </a:ln>
        </p:spPr>
      </p:pic>
      <p:pic>
        <p:nvPicPr>
          <p:cNvPr id="263" name="Google Shape;263;p40"/>
          <p:cNvPicPr preferRelativeResize="0"/>
          <p:nvPr/>
        </p:nvPicPr>
        <p:blipFill>
          <a:blip r:embed="rId5">
            <a:alphaModFix/>
          </a:blip>
          <a:stretch>
            <a:fillRect/>
          </a:stretch>
        </p:blipFill>
        <p:spPr>
          <a:xfrm>
            <a:off x="8237825" y="91375"/>
            <a:ext cx="762900" cy="762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1"/>
          <p:cNvSpPr txBox="1"/>
          <p:nvPr/>
        </p:nvSpPr>
        <p:spPr>
          <a:xfrm>
            <a:off x="378175" y="1609500"/>
            <a:ext cx="8495100" cy="15969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Es el comando con el que se puede leer el valor de la key.</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1000"/>
              </a:spcBef>
              <a:spcAft>
                <a:spcPts val="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Devuelve un error si el valor de la key es distinto de un string.</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1000"/>
              </a:spcBef>
              <a:spcAft>
                <a:spcPts val="100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Si se ejecuta correctamente devuelve el valor de la key. Si esta no existe, devuelve la palabra reservada </a:t>
            </a:r>
            <a:r>
              <a:rPr i="1" lang="en" sz="2000">
                <a:solidFill>
                  <a:schemeClr val="dk1"/>
                </a:solidFill>
                <a:highlight>
                  <a:schemeClr val="lt1"/>
                </a:highlight>
                <a:latin typeface="Helvetica Neue Light"/>
                <a:ea typeface="Helvetica Neue Light"/>
                <a:cs typeface="Helvetica Neue Light"/>
                <a:sym typeface="Helvetica Neue Light"/>
              </a:rPr>
              <a:t>nil</a:t>
            </a:r>
            <a:r>
              <a:rPr lang="en" sz="2000">
                <a:solidFill>
                  <a:schemeClr val="dk1"/>
                </a:solidFill>
                <a:highlight>
                  <a:schemeClr val="lt1"/>
                </a:highlight>
                <a:latin typeface="Helvetica Neue Light"/>
                <a:ea typeface="Helvetica Neue Light"/>
                <a:cs typeface="Helvetica Neue Light"/>
                <a:sym typeface="Helvetica Neue Light"/>
              </a:rPr>
              <a:t>.</a:t>
            </a:r>
            <a:endParaRPr sz="2000">
              <a:solidFill>
                <a:schemeClr val="dk1"/>
              </a:solidFill>
              <a:highlight>
                <a:schemeClr val="lt1"/>
              </a:highlight>
              <a:latin typeface="Helvetica Neue Light"/>
              <a:ea typeface="Helvetica Neue Light"/>
              <a:cs typeface="Helvetica Neue Light"/>
              <a:sym typeface="Helvetica Neue Light"/>
            </a:endParaRPr>
          </a:p>
        </p:txBody>
      </p:sp>
      <p:sp>
        <p:nvSpPr>
          <p:cNvPr id="269" name="Google Shape;269;p41"/>
          <p:cNvSpPr txBox="1"/>
          <p:nvPr/>
        </p:nvSpPr>
        <p:spPr>
          <a:xfrm>
            <a:off x="1294725" y="338875"/>
            <a:ext cx="63138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GET key value</a:t>
            </a:r>
            <a:endParaRPr i="1" sz="3600">
              <a:latin typeface="Anton"/>
              <a:ea typeface="Anton"/>
              <a:cs typeface="Anton"/>
              <a:sym typeface="Anton"/>
            </a:endParaRPr>
          </a:p>
        </p:txBody>
      </p:sp>
      <p:pic>
        <p:nvPicPr>
          <p:cNvPr id="270" name="Google Shape;270;p4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71" name="Google Shape;271;p41"/>
          <p:cNvPicPr preferRelativeResize="0"/>
          <p:nvPr/>
        </p:nvPicPr>
        <p:blipFill rotWithShape="1">
          <a:blip r:embed="rId4">
            <a:alphaModFix/>
          </a:blip>
          <a:srcRect b="48929" l="18621" r="68661" t="44743"/>
          <a:stretch/>
        </p:blipFill>
        <p:spPr>
          <a:xfrm>
            <a:off x="2383450" y="3720875"/>
            <a:ext cx="2229298" cy="623576"/>
          </a:xfrm>
          <a:prstGeom prst="rect">
            <a:avLst/>
          </a:prstGeom>
          <a:noFill/>
          <a:ln cap="flat" cmpd="sng" w="19050">
            <a:solidFill>
              <a:schemeClr val="dk2"/>
            </a:solidFill>
            <a:prstDash val="solid"/>
            <a:round/>
            <a:headEnd len="sm" w="sm" type="none"/>
            <a:tailEnd len="sm" w="sm" type="none"/>
          </a:ln>
        </p:spPr>
      </p:pic>
      <p:pic>
        <p:nvPicPr>
          <p:cNvPr id="272" name="Google Shape;272;p41"/>
          <p:cNvPicPr preferRelativeResize="0"/>
          <p:nvPr/>
        </p:nvPicPr>
        <p:blipFill rotWithShape="1">
          <a:blip r:embed="rId4">
            <a:alphaModFix/>
          </a:blip>
          <a:srcRect b="38594" l="18534" r="71660" t="55078"/>
          <a:stretch/>
        </p:blipFill>
        <p:spPr>
          <a:xfrm>
            <a:off x="5041575" y="3720875"/>
            <a:ext cx="1718974" cy="623576"/>
          </a:xfrm>
          <a:prstGeom prst="rect">
            <a:avLst/>
          </a:prstGeom>
          <a:noFill/>
          <a:ln cap="flat" cmpd="sng" w="19050">
            <a:solidFill>
              <a:schemeClr val="dk2"/>
            </a:solidFill>
            <a:prstDash val="solid"/>
            <a:round/>
            <a:headEnd len="sm" w="sm" type="none"/>
            <a:tailEnd len="sm" w="sm" type="none"/>
          </a:ln>
        </p:spPr>
      </p:pic>
      <p:pic>
        <p:nvPicPr>
          <p:cNvPr id="273" name="Google Shape;273;p41"/>
          <p:cNvPicPr preferRelativeResize="0"/>
          <p:nvPr/>
        </p:nvPicPr>
        <p:blipFill>
          <a:blip r:embed="rId5">
            <a:alphaModFix/>
          </a:blip>
          <a:stretch>
            <a:fillRect/>
          </a:stretch>
        </p:blipFill>
        <p:spPr>
          <a:xfrm>
            <a:off x="8237825" y="91375"/>
            <a:ext cx="762900" cy="762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2"/>
          <p:cNvSpPr txBox="1"/>
          <p:nvPr/>
        </p:nvSpPr>
        <p:spPr>
          <a:xfrm>
            <a:off x="378175" y="1076100"/>
            <a:ext cx="8495100" cy="20031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Devuelve el tiempo de vida que le queda a la key, si es que tiene seteado un timeout.</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1000"/>
              </a:spcBef>
              <a:spcAft>
                <a:spcPts val="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Permite al cliente chequear por cuánto tiempo más esa key va a ser parte del conjunto de datos.</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1000"/>
              </a:spcBef>
              <a:spcAft>
                <a:spcPts val="100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Devuelve -1 si la key no existe o no tiene un tiempo de expiración.</a:t>
            </a:r>
            <a:endParaRPr sz="2000">
              <a:solidFill>
                <a:schemeClr val="dk1"/>
              </a:solidFill>
              <a:highlight>
                <a:schemeClr val="lt1"/>
              </a:highlight>
              <a:latin typeface="Helvetica Neue Light"/>
              <a:ea typeface="Helvetica Neue Light"/>
              <a:cs typeface="Helvetica Neue Light"/>
              <a:sym typeface="Helvetica Neue Light"/>
            </a:endParaRPr>
          </a:p>
        </p:txBody>
      </p:sp>
      <p:sp>
        <p:nvSpPr>
          <p:cNvPr id="279" name="Google Shape;279;p42"/>
          <p:cNvSpPr txBox="1"/>
          <p:nvPr/>
        </p:nvSpPr>
        <p:spPr>
          <a:xfrm>
            <a:off x="1294725" y="338875"/>
            <a:ext cx="63138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TTL key</a:t>
            </a:r>
            <a:endParaRPr i="1" sz="3600">
              <a:latin typeface="Anton"/>
              <a:ea typeface="Anton"/>
              <a:cs typeface="Anton"/>
              <a:sym typeface="Anton"/>
            </a:endParaRPr>
          </a:p>
        </p:txBody>
      </p:sp>
      <p:pic>
        <p:nvPicPr>
          <p:cNvPr id="280" name="Google Shape;280;p4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81" name="Google Shape;281;p42"/>
          <p:cNvPicPr preferRelativeResize="0"/>
          <p:nvPr/>
        </p:nvPicPr>
        <p:blipFill rotWithShape="1">
          <a:blip r:embed="rId4">
            <a:alphaModFix/>
          </a:blip>
          <a:srcRect b="30258" l="17475" r="68424" t="53271"/>
          <a:stretch/>
        </p:blipFill>
        <p:spPr>
          <a:xfrm>
            <a:off x="3413025" y="3376850"/>
            <a:ext cx="2281077" cy="1498049"/>
          </a:xfrm>
          <a:prstGeom prst="rect">
            <a:avLst/>
          </a:prstGeom>
          <a:noFill/>
          <a:ln cap="flat" cmpd="sng" w="19050">
            <a:solidFill>
              <a:schemeClr val="dk2"/>
            </a:solidFill>
            <a:prstDash val="solid"/>
            <a:round/>
            <a:headEnd len="sm" w="sm" type="none"/>
            <a:tailEnd len="sm" w="sm" type="none"/>
          </a:ln>
        </p:spPr>
      </p:pic>
      <p:pic>
        <p:nvPicPr>
          <p:cNvPr id="282" name="Google Shape;282;p42"/>
          <p:cNvPicPr preferRelativeResize="0"/>
          <p:nvPr/>
        </p:nvPicPr>
        <p:blipFill>
          <a:blip r:embed="rId5">
            <a:alphaModFix/>
          </a:blip>
          <a:stretch>
            <a:fillRect/>
          </a:stretch>
        </p:blipFill>
        <p:spPr>
          <a:xfrm>
            <a:off x="8237825" y="91375"/>
            <a:ext cx="762900" cy="7629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3"/>
          <p:cNvSpPr txBox="1"/>
          <p:nvPr/>
        </p:nvSpPr>
        <p:spPr>
          <a:xfrm>
            <a:off x="378175" y="1095400"/>
            <a:ext cx="8495100" cy="87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solidFill>
                  <a:schemeClr val="dk1"/>
                </a:solidFill>
                <a:highlight>
                  <a:schemeClr val="lt1"/>
                </a:highlight>
                <a:latin typeface="Helvetica Neue Light"/>
                <a:ea typeface="Helvetica Neue Light"/>
                <a:cs typeface="Helvetica Neue Light"/>
                <a:sym typeface="Helvetica Neue Light"/>
              </a:rPr>
              <a:t>Además de instalar express-session, se deben instalar las dependencias redis y connect-redis:</a:t>
            </a:r>
            <a:endParaRPr sz="2000">
              <a:solidFill>
                <a:schemeClr val="dk1"/>
              </a:solidFill>
              <a:highlight>
                <a:schemeClr val="lt1"/>
              </a:highlight>
              <a:latin typeface="Helvetica Neue Light"/>
              <a:ea typeface="Helvetica Neue Light"/>
              <a:cs typeface="Helvetica Neue Light"/>
              <a:sym typeface="Helvetica Neue Light"/>
            </a:endParaRPr>
          </a:p>
        </p:txBody>
      </p:sp>
      <p:sp>
        <p:nvSpPr>
          <p:cNvPr id="288" name="Google Shape;288;p43"/>
          <p:cNvSpPr txBox="1"/>
          <p:nvPr/>
        </p:nvSpPr>
        <p:spPr>
          <a:xfrm>
            <a:off x="1294725" y="262675"/>
            <a:ext cx="63138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Empezando a usar Redis</a:t>
            </a:r>
            <a:endParaRPr i="1" sz="3600">
              <a:latin typeface="Anton"/>
              <a:ea typeface="Anton"/>
              <a:cs typeface="Anton"/>
              <a:sym typeface="Anton"/>
            </a:endParaRPr>
          </a:p>
        </p:txBody>
      </p:sp>
      <p:pic>
        <p:nvPicPr>
          <p:cNvPr id="289" name="Google Shape;289;p4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90" name="Google Shape;290;p43"/>
          <p:cNvPicPr preferRelativeResize="0"/>
          <p:nvPr/>
        </p:nvPicPr>
        <p:blipFill rotWithShape="1">
          <a:blip r:embed="rId4">
            <a:alphaModFix/>
          </a:blip>
          <a:srcRect b="8414" l="16845" r="61549" t="89394"/>
          <a:stretch/>
        </p:blipFill>
        <p:spPr>
          <a:xfrm>
            <a:off x="3079150" y="1572425"/>
            <a:ext cx="4718126" cy="268925"/>
          </a:xfrm>
          <a:prstGeom prst="rect">
            <a:avLst/>
          </a:prstGeom>
          <a:noFill/>
          <a:ln cap="flat" cmpd="sng" w="19050">
            <a:solidFill>
              <a:schemeClr val="dk2"/>
            </a:solidFill>
            <a:prstDash val="solid"/>
            <a:round/>
            <a:headEnd len="sm" w="sm" type="none"/>
            <a:tailEnd len="sm" w="sm" type="none"/>
          </a:ln>
        </p:spPr>
      </p:pic>
      <p:pic>
        <p:nvPicPr>
          <p:cNvPr id="291" name="Google Shape;291;p43"/>
          <p:cNvPicPr preferRelativeResize="0"/>
          <p:nvPr/>
        </p:nvPicPr>
        <p:blipFill rotWithShape="1">
          <a:blip r:embed="rId5">
            <a:alphaModFix/>
          </a:blip>
          <a:srcRect b="51671" l="19541" r="45197" t="18028"/>
          <a:stretch/>
        </p:blipFill>
        <p:spPr>
          <a:xfrm>
            <a:off x="4777225" y="2537875"/>
            <a:ext cx="3918391" cy="1893151"/>
          </a:xfrm>
          <a:prstGeom prst="rect">
            <a:avLst/>
          </a:prstGeom>
          <a:noFill/>
          <a:ln cap="flat" cmpd="sng" w="19050">
            <a:solidFill>
              <a:schemeClr val="dk2"/>
            </a:solidFill>
            <a:prstDash val="solid"/>
            <a:round/>
            <a:headEnd len="sm" w="sm" type="none"/>
            <a:tailEnd len="sm" w="sm" type="none"/>
          </a:ln>
        </p:spPr>
      </p:pic>
      <p:sp>
        <p:nvSpPr>
          <p:cNvPr id="292" name="Google Shape;292;p43"/>
          <p:cNvSpPr txBox="1"/>
          <p:nvPr/>
        </p:nvSpPr>
        <p:spPr>
          <a:xfrm>
            <a:off x="349275" y="2270000"/>
            <a:ext cx="4215300" cy="99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sz="1700">
                <a:solidFill>
                  <a:schemeClr val="dk1"/>
                </a:solidFill>
                <a:highlight>
                  <a:schemeClr val="lt1"/>
                </a:highlight>
                <a:latin typeface="Helvetica Neue Light"/>
                <a:ea typeface="Helvetica Neue Light"/>
                <a:cs typeface="Helvetica Neue Light"/>
                <a:sym typeface="Helvetica Neue Light"/>
              </a:rPr>
              <a:t>Se requiere redis y connect-redis de la forma que se muestra en la imagen. Además, se crea un Client de redis.</a:t>
            </a:r>
            <a:endParaRPr sz="1700">
              <a:solidFill>
                <a:schemeClr val="dk1"/>
              </a:solidFill>
              <a:highlight>
                <a:schemeClr val="lt1"/>
              </a:highlight>
              <a:latin typeface="Helvetica Neue Light"/>
              <a:ea typeface="Helvetica Neue Light"/>
              <a:cs typeface="Helvetica Neue Light"/>
              <a:sym typeface="Helvetica Neue Light"/>
            </a:endParaRPr>
          </a:p>
        </p:txBody>
      </p:sp>
      <p:pic>
        <p:nvPicPr>
          <p:cNvPr id="293" name="Google Shape;293;p43"/>
          <p:cNvPicPr preferRelativeResize="0"/>
          <p:nvPr/>
        </p:nvPicPr>
        <p:blipFill>
          <a:blip r:embed="rId6">
            <a:alphaModFix/>
          </a:blip>
          <a:stretch>
            <a:fillRect/>
          </a:stretch>
        </p:blipFill>
        <p:spPr>
          <a:xfrm>
            <a:off x="8237825" y="91375"/>
            <a:ext cx="762900" cy="762900"/>
          </a:xfrm>
          <a:prstGeom prst="rect">
            <a:avLst/>
          </a:prstGeom>
          <a:noFill/>
          <a:ln>
            <a:noFill/>
          </a:ln>
        </p:spPr>
      </p:pic>
      <p:sp>
        <p:nvSpPr>
          <p:cNvPr id="294" name="Google Shape;294;p43"/>
          <p:cNvSpPr txBox="1"/>
          <p:nvPr/>
        </p:nvSpPr>
        <p:spPr>
          <a:xfrm>
            <a:off x="364725" y="3522275"/>
            <a:ext cx="3833100" cy="1212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en" sz="1500">
                <a:solidFill>
                  <a:schemeClr val="dk1"/>
                </a:solidFill>
                <a:highlight>
                  <a:schemeClr val="lt1"/>
                </a:highlight>
                <a:latin typeface="Helvetica Neue Light"/>
                <a:ea typeface="Helvetica Neue Light"/>
                <a:cs typeface="Helvetica Neue Light"/>
                <a:sym typeface="Helvetica Neue Light"/>
              </a:rPr>
              <a:t>👉 </a:t>
            </a:r>
            <a:r>
              <a:rPr i="1" lang="en" sz="1500">
                <a:solidFill>
                  <a:schemeClr val="dk1"/>
                </a:solidFill>
                <a:highlight>
                  <a:schemeClr val="lt1"/>
                </a:highlight>
                <a:latin typeface="Helvetica Neue Light"/>
                <a:ea typeface="Helvetica Neue Light"/>
                <a:cs typeface="Helvetica Neue Light"/>
                <a:sym typeface="Helvetica Neue Light"/>
              </a:rPr>
              <a:t>Desde el </a:t>
            </a:r>
            <a:r>
              <a:rPr i="1" lang="en" sz="1500" u="sng">
                <a:solidFill>
                  <a:schemeClr val="accent5"/>
                </a:solidFill>
                <a:highlight>
                  <a:schemeClr val="lt1"/>
                </a:highlight>
                <a:latin typeface="Helvetica Neue Light"/>
                <a:ea typeface="Helvetica Neue Light"/>
                <a:cs typeface="Helvetica Neue Light"/>
                <a:sym typeface="Helvetica Neue Light"/>
                <a:hlinkClick r:id="rId7">
                  <a:extLst>
                    <a:ext uri="{A12FA001-AC4F-418D-AE19-62706E023703}">
                      <ahyp:hlinkClr val="tx"/>
                    </a:ext>
                  </a:extLst>
                </a:hlinkClick>
              </a:rPr>
              <a:t>link de github</a:t>
            </a:r>
            <a:r>
              <a:rPr i="1" lang="en" sz="1500">
                <a:solidFill>
                  <a:schemeClr val="dk1"/>
                </a:solidFill>
                <a:highlight>
                  <a:schemeClr val="lt1"/>
                </a:highlight>
                <a:latin typeface="Helvetica Neue Light"/>
                <a:ea typeface="Helvetica Neue Light"/>
                <a:cs typeface="Helvetica Neue Light"/>
                <a:sym typeface="Helvetica Neue Light"/>
              </a:rPr>
              <a:t> en pantalla es posible descargar la carpeta con los datos necesarios para crear una Redis local como persistencia de los datos.</a:t>
            </a:r>
            <a:endParaRPr i="1" sz="1500">
              <a:solidFill>
                <a:schemeClr val="dk1"/>
              </a:solidFill>
              <a:highlight>
                <a:schemeClr val="lt1"/>
              </a:highlight>
              <a:latin typeface="Helvetica Neue Light"/>
              <a:ea typeface="Helvetica Neue Light"/>
              <a:cs typeface="Helvetica Neue Light"/>
              <a:sym typeface="Helvetica Neue Light"/>
            </a:endParaRPr>
          </a:p>
        </p:txBody>
      </p:sp>
      <p:sp>
        <p:nvSpPr>
          <p:cNvPr id="295" name="Google Shape;295;p43"/>
          <p:cNvSpPr/>
          <p:nvPr/>
        </p:nvSpPr>
        <p:spPr>
          <a:xfrm>
            <a:off x="3995150" y="2972225"/>
            <a:ext cx="537900" cy="268800"/>
          </a:xfrm>
          <a:prstGeom prst="rightArrow">
            <a:avLst>
              <a:gd fmla="val 50000" name="adj1"/>
              <a:gd fmla="val 50000" name="adj2"/>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6" name="Google Shape;296;p43"/>
          <p:cNvCxnSpPr/>
          <p:nvPr/>
        </p:nvCxnSpPr>
        <p:spPr>
          <a:xfrm flipH="1" rot="10800000">
            <a:off x="7896525" y="2186425"/>
            <a:ext cx="1031100" cy="645900"/>
          </a:xfrm>
          <a:prstGeom prst="straightConnector1">
            <a:avLst/>
          </a:prstGeom>
          <a:noFill/>
          <a:ln cap="flat" cmpd="sng" w="9525">
            <a:solidFill>
              <a:schemeClr val="dk2"/>
            </a:solidFill>
            <a:prstDash val="solid"/>
            <a:round/>
            <a:headEnd len="med" w="med" type="none"/>
            <a:tailEnd len="med" w="med" type="none"/>
          </a:ln>
        </p:spPr>
      </p:cxnSp>
      <p:sp>
        <p:nvSpPr>
          <p:cNvPr id="297" name="Google Shape;297;p43"/>
          <p:cNvSpPr txBox="1"/>
          <p:nvPr/>
        </p:nvSpPr>
        <p:spPr>
          <a:xfrm>
            <a:off x="9086100" y="1925975"/>
            <a:ext cx="201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rgbClr val="00FFFF"/>
                </a:highlight>
              </a:rPr>
              <a:t>*se necesita?</a:t>
            </a:r>
            <a:endParaRPr>
              <a:highlight>
                <a:srgbClr val="00FFFF"/>
              </a:highlight>
            </a:endParaRPr>
          </a:p>
        </p:txBody>
      </p:sp>
      <p:sp>
        <p:nvSpPr>
          <p:cNvPr id="298" name="Google Shape;298;p43"/>
          <p:cNvSpPr txBox="1"/>
          <p:nvPr/>
        </p:nvSpPr>
        <p:spPr>
          <a:xfrm>
            <a:off x="-1457200" y="-132625"/>
            <a:ext cx="3918300" cy="1411800"/>
          </a:xfrm>
          <a:prstGeom prst="rect">
            <a:avLst/>
          </a:prstGeom>
          <a:solidFill>
            <a:schemeClr val="dk1"/>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850">
                <a:solidFill>
                  <a:srgbClr val="569CD6"/>
                </a:solidFill>
                <a:highlight>
                  <a:srgbClr val="1E1E1E"/>
                </a:highlight>
                <a:latin typeface="Courier New"/>
                <a:ea typeface="Courier New"/>
                <a:cs typeface="Courier New"/>
                <a:sym typeface="Courier New"/>
              </a:rPr>
              <a:t>const</a:t>
            </a:r>
            <a:r>
              <a:rPr lang="en" sz="850">
                <a:solidFill>
                  <a:srgbClr val="D4D4D4"/>
                </a:solidFill>
                <a:highlight>
                  <a:srgbClr val="1E1E1E"/>
                </a:highlight>
                <a:latin typeface="Courier New"/>
                <a:ea typeface="Courier New"/>
                <a:cs typeface="Courier New"/>
                <a:sym typeface="Courier New"/>
              </a:rPr>
              <a:t> </a:t>
            </a:r>
            <a:r>
              <a:rPr lang="en" sz="850">
                <a:solidFill>
                  <a:srgbClr val="4FC1FF"/>
                </a:solidFill>
                <a:highlight>
                  <a:srgbClr val="1E1E1E"/>
                </a:highlight>
                <a:latin typeface="Courier New"/>
                <a:ea typeface="Courier New"/>
                <a:cs typeface="Courier New"/>
                <a:sym typeface="Courier New"/>
              </a:rPr>
              <a:t>redis</a:t>
            </a:r>
            <a:r>
              <a:rPr lang="en" sz="850">
                <a:solidFill>
                  <a:srgbClr val="D4D4D4"/>
                </a:solidFill>
                <a:highlight>
                  <a:srgbClr val="1E1E1E"/>
                </a:highlight>
                <a:latin typeface="Courier New"/>
                <a:ea typeface="Courier New"/>
                <a:cs typeface="Courier New"/>
                <a:sym typeface="Courier New"/>
              </a:rPr>
              <a:t> = </a:t>
            </a:r>
            <a:r>
              <a:rPr lang="en" sz="850">
                <a:solidFill>
                  <a:srgbClr val="DCDCAA"/>
                </a:solidFill>
                <a:highlight>
                  <a:srgbClr val="1E1E1E"/>
                </a:highlight>
                <a:latin typeface="Courier New"/>
                <a:ea typeface="Courier New"/>
                <a:cs typeface="Courier New"/>
                <a:sym typeface="Courier New"/>
              </a:rPr>
              <a:t>require</a:t>
            </a:r>
            <a:r>
              <a:rPr lang="en" sz="850">
                <a:solidFill>
                  <a:srgbClr val="D4D4D4"/>
                </a:solidFill>
                <a:highlight>
                  <a:srgbClr val="1E1E1E"/>
                </a:highlight>
                <a:latin typeface="Courier New"/>
                <a:ea typeface="Courier New"/>
                <a:cs typeface="Courier New"/>
                <a:sym typeface="Courier New"/>
              </a:rPr>
              <a:t>(</a:t>
            </a:r>
            <a:r>
              <a:rPr lang="en" sz="850">
                <a:solidFill>
                  <a:srgbClr val="CE9178"/>
                </a:solidFill>
                <a:highlight>
                  <a:srgbClr val="1E1E1E"/>
                </a:highlight>
                <a:latin typeface="Courier New"/>
                <a:ea typeface="Courier New"/>
                <a:cs typeface="Courier New"/>
                <a:sym typeface="Courier New"/>
              </a:rPr>
              <a:t>"redis"</a:t>
            </a:r>
            <a:r>
              <a:rPr lang="en" sz="850">
                <a:solidFill>
                  <a:srgbClr val="D4D4D4"/>
                </a:solidFill>
                <a:highlight>
                  <a:srgbClr val="1E1E1E"/>
                </a:highlight>
                <a:latin typeface="Courier New"/>
                <a:ea typeface="Courier New"/>
                <a:cs typeface="Courier New"/>
                <a:sym typeface="Courier New"/>
              </a:rPr>
              <a:t>);</a:t>
            </a:r>
            <a:endParaRPr sz="8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569CD6"/>
                </a:solidFill>
                <a:highlight>
                  <a:srgbClr val="1E1E1E"/>
                </a:highlight>
                <a:latin typeface="Courier New"/>
                <a:ea typeface="Courier New"/>
                <a:cs typeface="Courier New"/>
                <a:sym typeface="Courier New"/>
              </a:rPr>
              <a:t>const</a:t>
            </a:r>
            <a:r>
              <a:rPr lang="en" sz="850">
                <a:solidFill>
                  <a:srgbClr val="D4D4D4"/>
                </a:solidFill>
                <a:highlight>
                  <a:srgbClr val="1E1E1E"/>
                </a:highlight>
                <a:latin typeface="Courier New"/>
                <a:ea typeface="Courier New"/>
                <a:cs typeface="Courier New"/>
                <a:sym typeface="Courier New"/>
              </a:rPr>
              <a:t> </a:t>
            </a:r>
            <a:r>
              <a:rPr lang="en" sz="850">
                <a:solidFill>
                  <a:srgbClr val="4FC1FF"/>
                </a:solidFill>
                <a:highlight>
                  <a:srgbClr val="1E1E1E"/>
                </a:highlight>
                <a:latin typeface="Courier New"/>
                <a:ea typeface="Courier New"/>
                <a:cs typeface="Courier New"/>
                <a:sym typeface="Courier New"/>
              </a:rPr>
              <a:t>client</a:t>
            </a:r>
            <a:r>
              <a:rPr lang="en" sz="850">
                <a:solidFill>
                  <a:srgbClr val="D4D4D4"/>
                </a:solidFill>
                <a:highlight>
                  <a:srgbClr val="1E1E1E"/>
                </a:highlight>
                <a:latin typeface="Courier New"/>
                <a:ea typeface="Courier New"/>
                <a:cs typeface="Courier New"/>
                <a:sym typeface="Courier New"/>
              </a:rPr>
              <a:t> = </a:t>
            </a:r>
            <a:r>
              <a:rPr lang="en" sz="850">
                <a:solidFill>
                  <a:srgbClr val="9CDCFE"/>
                </a:solidFill>
                <a:highlight>
                  <a:srgbClr val="1E1E1E"/>
                </a:highlight>
                <a:latin typeface="Courier New"/>
                <a:ea typeface="Courier New"/>
                <a:cs typeface="Courier New"/>
                <a:sym typeface="Courier New"/>
              </a:rPr>
              <a:t>redis</a:t>
            </a:r>
            <a:r>
              <a:rPr lang="en" sz="850">
                <a:solidFill>
                  <a:srgbClr val="D4D4D4"/>
                </a:solidFill>
                <a:highlight>
                  <a:srgbClr val="1E1E1E"/>
                </a:highlight>
                <a:latin typeface="Courier New"/>
                <a:ea typeface="Courier New"/>
                <a:cs typeface="Courier New"/>
                <a:sym typeface="Courier New"/>
              </a:rPr>
              <a:t>.</a:t>
            </a:r>
            <a:r>
              <a:rPr lang="en" sz="850">
                <a:solidFill>
                  <a:srgbClr val="DCDCAA"/>
                </a:solidFill>
                <a:highlight>
                  <a:srgbClr val="1E1E1E"/>
                </a:highlight>
                <a:latin typeface="Courier New"/>
                <a:ea typeface="Courier New"/>
                <a:cs typeface="Courier New"/>
                <a:sym typeface="Courier New"/>
              </a:rPr>
              <a:t>createClient</a:t>
            </a:r>
            <a:r>
              <a:rPr lang="en" sz="850">
                <a:solidFill>
                  <a:srgbClr val="D4D4D4"/>
                </a:solidFill>
                <a:highlight>
                  <a:srgbClr val="1E1E1E"/>
                </a:highlight>
                <a:latin typeface="Courier New"/>
                <a:ea typeface="Courier New"/>
                <a:cs typeface="Courier New"/>
                <a:sym typeface="Courier New"/>
              </a:rPr>
              <a:t>({</a:t>
            </a:r>
            <a:endParaRPr sz="8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D4D4D4"/>
                </a:solidFill>
                <a:highlight>
                  <a:srgbClr val="1E1E1E"/>
                </a:highlight>
                <a:latin typeface="Courier New"/>
                <a:ea typeface="Courier New"/>
                <a:cs typeface="Courier New"/>
                <a:sym typeface="Courier New"/>
              </a:rPr>
              <a:t>  </a:t>
            </a:r>
            <a:r>
              <a:rPr lang="en" sz="850">
                <a:solidFill>
                  <a:srgbClr val="9CDCFE"/>
                </a:solidFill>
                <a:highlight>
                  <a:srgbClr val="1E1E1E"/>
                </a:highlight>
                <a:latin typeface="Courier New"/>
                <a:ea typeface="Courier New"/>
                <a:cs typeface="Courier New"/>
                <a:sym typeface="Courier New"/>
              </a:rPr>
              <a:t>legacyMode:</a:t>
            </a:r>
            <a:r>
              <a:rPr lang="en" sz="850">
                <a:solidFill>
                  <a:srgbClr val="D4D4D4"/>
                </a:solidFill>
                <a:highlight>
                  <a:srgbClr val="1E1E1E"/>
                </a:highlight>
                <a:latin typeface="Courier New"/>
                <a:ea typeface="Courier New"/>
                <a:cs typeface="Courier New"/>
                <a:sym typeface="Courier New"/>
              </a:rPr>
              <a:t> </a:t>
            </a:r>
            <a:r>
              <a:rPr lang="en" sz="850">
                <a:solidFill>
                  <a:srgbClr val="569CD6"/>
                </a:solidFill>
                <a:highlight>
                  <a:srgbClr val="1E1E1E"/>
                </a:highlight>
                <a:latin typeface="Courier New"/>
                <a:ea typeface="Courier New"/>
                <a:cs typeface="Courier New"/>
                <a:sym typeface="Courier New"/>
              </a:rPr>
              <a:t>true</a:t>
            </a:r>
            <a:r>
              <a:rPr lang="en" sz="850">
                <a:solidFill>
                  <a:srgbClr val="D4D4D4"/>
                </a:solidFill>
                <a:highlight>
                  <a:srgbClr val="1E1E1E"/>
                </a:highlight>
                <a:latin typeface="Courier New"/>
                <a:ea typeface="Courier New"/>
                <a:cs typeface="Courier New"/>
                <a:sym typeface="Courier New"/>
              </a:rPr>
              <a:t>,</a:t>
            </a:r>
            <a:endParaRPr sz="8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D4D4D4"/>
                </a:solidFill>
                <a:highlight>
                  <a:srgbClr val="1E1E1E"/>
                </a:highlight>
                <a:latin typeface="Courier New"/>
                <a:ea typeface="Courier New"/>
                <a:cs typeface="Courier New"/>
                <a:sym typeface="Courier New"/>
              </a:rPr>
              <a:t>});</a:t>
            </a:r>
            <a:endParaRPr sz="8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4FC1FF"/>
                </a:solidFill>
                <a:highlight>
                  <a:srgbClr val="1E1E1E"/>
                </a:highlight>
                <a:latin typeface="Courier New"/>
                <a:ea typeface="Courier New"/>
                <a:cs typeface="Courier New"/>
                <a:sym typeface="Courier New"/>
              </a:rPr>
              <a:t>client</a:t>
            </a:r>
            <a:r>
              <a:rPr lang="en" sz="850">
                <a:solidFill>
                  <a:srgbClr val="D4D4D4"/>
                </a:solidFill>
                <a:highlight>
                  <a:srgbClr val="1E1E1E"/>
                </a:highlight>
                <a:latin typeface="Courier New"/>
                <a:ea typeface="Courier New"/>
                <a:cs typeface="Courier New"/>
                <a:sym typeface="Courier New"/>
              </a:rPr>
              <a:t>.</a:t>
            </a:r>
            <a:r>
              <a:rPr lang="en" sz="850">
                <a:solidFill>
                  <a:srgbClr val="DCDCAA"/>
                </a:solidFill>
                <a:highlight>
                  <a:srgbClr val="1E1E1E"/>
                </a:highlight>
                <a:latin typeface="Courier New"/>
                <a:ea typeface="Courier New"/>
                <a:cs typeface="Courier New"/>
                <a:sym typeface="Courier New"/>
              </a:rPr>
              <a:t>connect</a:t>
            </a:r>
            <a:r>
              <a:rPr lang="en" sz="850">
                <a:solidFill>
                  <a:srgbClr val="D4D4D4"/>
                </a:solidFill>
                <a:highlight>
                  <a:srgbClr val="1E1E1E"/>
                </a:highlight>
                <a:latin typeface="Courier New"/>
                <a:ea typeface="Courier New"/>
                <a:cs typeface="Courier New"/>
                <a:sym typeface="Courier New"/>
              </a:rPr>
              <a:t>();</a:t>
            </a:r>
            <a:endParaRPr sz="8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569CD6"/>
                </a:solidFill>
                <a:highlight>
                  <a:srgbClr val="1E1E1E"/>
                </a:highlight>
                <a:latin typeface="Courier New"/>
                <a:ea typeface="Courier New"/>
                <a:cs typeface="Courier New"/>
                <a:sym typeface="Courier New"/>
              </a:rPr>
              <a:t>const</a:t>
            </a:r>
            <a:r>
              <a:rPr lang="en" sz="850">
                <a:solidFill>
                  <a:srgbClr val="D4D4D4"/>
                </a:solidFill>
                <a:highlight>
                  <a:srgbClr val="1E1E1E"/>
                </a:highlight>
                <a:latin typeface="Courier New"/>
                <a:ea typeface="Courier New"/>
                <a:cs typeface="Courier New"/>
                <a:sym typeface="Courier New"/>
              </a:rPr>
              <a:t> </a:t>
            </a:r>
            <a:r>
              <a:rPr lang="en" sz="850">
                <a:solidFill>
                  <a:srgbClr val="4EC9B0"/>
                </a:solidFill>
                <a:highlight>
                  <a:srgbClr val="1E1E1E"/>
                </a:highlight>
                <a:latin typeface="Courier New"/>
                <a:ea typeface="Courier New"/>
                <a:cs typeface="Courier New"/>
                <a:sym typeface="Courier New"/>
              </a:rPr>
              <a:t>RedisStore</a:t>
            </a:r>
            <a:r>
              <a:rPr lang="en" sz="850">
                <a:solidFill>
                  <a:srgbClr val="D4D4D4"/>
                </a:solidFill>
                <a:highlight>
                  <a:srgbClr val="1E1E1E"/>
                </a:highlight>
                <a:latin typeface="Courier New"/>
                <a:ea typeface="Courier New"/>
                <a:cs typeface="Courier New"/>
                <a:sym typeface="Courier New"/>
              </a:rPr>
              <a:t> = </a:t>
            </a:r>
            <a:r>
              <a:rPr lang="en" sz="850">
                <a:solidFill>
                  <a:srgbClr val="DCDCAA"/>
                </a:solidFill>
                <a:highlight>
                  <a:srgbClr val="1E1E1E"/>
                </a:highlight>
                <a:latin typeface="Courier New"/>
                <a:ea typeface="Courier New"/>
                <a:cs typeface="Courier New"/>
                <a:sym typeface="Courier New"/>
              </a:rPr>
              <a:t>require</a:t>
            </a:r>
            <a:r>
              <a:rPr lang="en" sz="850">
                <a:solidFill>
                  <a:srgbClr val="D4D4D4"/>
                </a:solidFill>
                <a:highlight>
                  <a:srgbClr val="1E1E1E"/>
                </a:highlight>
                <a:latin typeface="Courier New"/>
                <a:ea typeface="Courier New"/>
                <a:cs typeface="Courier New"/>
                <a:sym typeface="Courier New"/>
              </a:rPr>
              <a:t>(</a:t>
            </a:r>
            <a:r>
              <a:rPr lang="en" sz="850">
                <a:solidFill>
                  <a:srgbClr val="CE9178"/>
                </a:solidFill>
                <a:highlight>
                  <a:srgbClr val="1E1E1E"/>
                </a:highlight>
                <a:latin typeface="Courier New"/>
                <a:ea typeface="Courier New"/>
                <a:cs typeface="Courier New"/>
                <a:sym typeface="Courier New"/>
              </a:rPr>
              <a:t>"connect-redis"</a:t>
            </a:r>
            <a:r>
              <a:rPr lang="en" sz="850">
                <a:solidFill>
                  <a:srgbClr val="D4D4D4"/>
                </a:solidFill>
                <a:highlight>
                  <a:srgbClr val="1E1E1E"/>
                </a:highlight>
                <a:latin typeface="Courier New"/>
                <a:ea typeface="Courier New"/>
                <a:cs typeface="Courier New"/>
                <a:sym typeface="Courier New"/>
              </a:rPr>
              <a:t>)(</a:t>
            </a:r>
            <a:r>
              <a:rPr lang="en" sz="850">
                <a:solidFill>
                  <a:srgbClr val="DCDCAA"/>
                </a:solidFill>
                <a:highlight>
                  <a:srgbClr val="1E1E1E"/>
                </a:highlight>
                <a:latin typeface="Courier New"/>
                <a:ea typeface="Courier New"/>
                <a:cs typeface="Courier New"/>
                <a:sym typeface="Courier New"/>
              </a:rPr>
              <a:t>session</a:t>
            </a:r>
            <a:r>
              <a:rPr lang="en" sz="850">
                <a:solidFill>
                  <a:srgbClr val="D4D4D4"/>
                </a:solidFill>
                <a:highlight>
                  <a:srgbClr val="1E1E1E"/>
                </a:highlight>
                <a:latin typeface="Courier New"/>
                <a:ea typeface="Courier New"/>
                <a:cs typeface="Courier New"/>
                <a:sym typeface="Courier New"/>
              </a:rPr>
              <a:t>);</a:t>
            </a:r>
            <a:endParaRPr sz="8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569CD6"/>
              </a:solidFill>
              <a:highlight>
                <a:srgbClr val="1E1E1E"/>
              </a:highlight>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105" name="Shape 105"/>
        <p:cNvGrpSpPr/>
        <p:nvPr/>
      </p:nvGrpSpPr>
      <p:grpSpPr>
        <a:xfrm>
          <a:off x="0" y="0"/>
          <a:ext cx="0" cy="0"/>
          <a:chOff x="0" y="0"/>
          <a:chExt cx="0" cy="0"/>
        </a:xfrm>
      </p:grpSpPr>
      <p:sp>
        <p:nvSpPr>
          <p:cNvPr id="106" name="Google Shape;106;p26"/>
          <p:cNvSpPr txBox="1"/>
          <p:nvPr/>
        </p:nvSpPr>
        <p:spPr>
          <a:xfrm>
            <a:off x="4006550" y="1099200"/>
            <a:ext cx="4581600" cy="30975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Helvetica Neue Light"/>
              <a:buChar char="●"/>
            </a:pPr>
            <a:r>
              <a:rPr lang="en" sz="1800">
                <a:solidFill>
                  <a:schemeClr val="dk1"/>
                </a:solidFill>
                <a:latin typeface="Helvetica Neue Light"/>
                <a:ea typeface="Helvetica Neue Light"/>
                <a:cs typeface="Helvetica Neue Light"/>
                <a:sym typeface="Helvetica Neue Light"/>
              </a:rPr>
              <a:t>Comprender el concepto de persistencia de Session en memoria.</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latin typeface="Helvetica Neue Light"/>
                <a:ea typeface="Helvetica Neue Light"/>
                <a:cs typeface="Helvetica Neue Light"/>
                <a:sym typeface="Helvetica Neue Light"/>
              </a:rPr>
              <a:t>Conocer y comprender los conceptos de persistencia de datos de session.</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1000"/>
              </a:spcAft>
              <a:buClr>
                <a:schemeClr val="dk1"/>
              </a:buClr>
              <a:buSzPts val="1800"/>
              <a:buFont typeface="Helvetica Neue Light"/>
              <a:buChar char="●"/>
            </a:pPr>
            <a:r>
              <a:rPr lang="en" sz="1800">
                <a:solidFill>
                  <a:schemeClr val="dk1"/>
                </a:solidFill>
                <a:latin typeface="Helvetica Neue Light"/>
                <a:ea typeface="Helvetica Neue Light"/>
                <a:cs typeface="Helvetica Neue Light"/>
                <a:sym typeface="Helvetica Neue Light"/>
              </a:rPr>
              <a:t>Aprender acerca de los usos y aplicaciones de los mismos.</a:t>
            </a:r>
            <a:endParaRPr sz="1800">
              <a:solidFill>
                <a:schemeClr val="dk1"/>
              </a:solidFill>
              <a:latin typeface="Helvetica Neue Light"/>
              <a:ea typeface="Helvetica Neue Light"/>
              <a:cs typeface="Helvetica Neue Light"/>
              <a:sym typeface="Helvetica Neue Light"/>
            </a:endParaRPr>
          </a:p>
        </p:txBody>
      </p:sp>
      <p:pic>
        <p:nvPicPr>
          <p:cNvPr id="107" name="Google Shape;107;p26"/>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08" name="Google Shape;108;p26"/>
          <p:cNvSpPr txBox="1"/>
          <p:nvPr/>
        </p:nvSpPr>
        <p:spPr>
          <a:xfrm>
            <a:off x="373850" y="2656900"/>
            <a:ext cx="3632700" cy="98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 sz="3000">
                <a:solidFill>
                  <a:srgbClr val="000000"/>
                </a:solidFill>
                <a:latin typeface="Anton"/>
                <a:ea typeface="Anton"/>
                <a:cs typeface="Anton"/>
                <a:sym typeface="Anton"/>
              </a:rPr>
              <a:t>OBJETIVOS </a:t>
            </a:r>
            <a:r>
              <a:rPr i="1" lang="en" sz="3000">
                <a:latin typeface="Anton"/>
                <a:ea typeface="Anton"/>
                <a:cs typeface="Anton"/>
                <a:sym typeface="Anton"/>
              </a:rPr>
              <a:t>DE LA CLASE</a:t>
            </a:r>
            <a:endParaRPr i="1" sz="3000">
              <a:latin typeface="Anton"/>
              <a:ea typeface="Anton"/>
              <a:cs typeface="Anton"/>
              <a:sym typeface="Anton"/>
            </a:endParaRPr>
          </a:p>
        </p:txBody>
      </p:sp>
      <p:pic>
        <p:nvPicPr>
          <p:cNvPr id="109" name="Google Shape;109;p26"/>
          <p:cNvPicPr preferRelativeResize="0"/>
          <p:nvPr/>
        </p:nvPicPr>
        <p:blipFill rotWithShape="1">
          <a:blip r:embed="rId4">
            <a:alphaModFix/>
          </a:blip>
          <a:srcRect b="0" l="0" r="0" t="0"/>
          <a:stretch/>
        </p:blipFill>
        <p:spPr>
          <a:xfrm>
            <a:off x="1611688" y="1439550"/>
            <a:ext cx="1186525" cy="11865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4"/>
          <p:cNvSpPr txBox="1"/>
          <p:nvPr/>
        </p:nvSpPr>
        <p:spPr>
          <a:xfrm>
            <a:off x="1294725" y="262675"/>
            <a:ext cx="63138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Usando Redis</a:t>
            </a:r>
            <a:endParaRPr i="1" sz="3600">
              <a:latin typeface="Anton"/>
              <a:ea typeface="Anton"/>
              <a:cs typeface="Anton"/>
              <a:sym typeface="Anton"/>
            </a:endParaRPr>
          </a:p>
        </p:txBody>
      </p:sp>
      <p:pic>
        <p:nvPicPr>
          <p:cNvPr id="304" name="Google Shape;304;p44"/>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05" name="Google Shape;305;p44"/>
          <p:cNvSpPr txBox="1"/>
          <p:nvPr/>
        </p:nvSpPr>
        <p:spPr>
          <a:xfrm>
            <a:off x="4874025" y="1441450"/>
            <a:ext cx="4070700" cy="2783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solidFill>
                  <a:schemeClr val="dk1"/>
                </a:solidFill>
                <a:highlight>
                  <a:schemeClr val="lt1"/>
                </a:highlight>
                <a:latin typeface="Helvetica Neue Light"/>
                <a:ea typeface="Helvetica Neue Light"/>
                <a:cs typeface="Helvetica Neue Light"/>
                <a:sym typeface="Helvetica Neue Light"/>
              </a:rPr>
              <a:t>Se agrega en el app.use de session otra clave al objeto llamada store, similar a sessionFile.</a:t>
            </a:r>
            <a:endParaRPr sz="20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 sz="2000">
                <a:solidFill>
                  <a:schemeClr val="dk1"/>
                </a:solidFill>
                <a:highlight>
                  <a:schemeClr val="lt1"/>
                </a:highlight>
                <a:latin typeface="Helvetica Neue Light"/>
                <a:ea typeface="Helvetica Neue Light"/>
                <a:cs typeface="Helvetica Neue Light"/>
                <a:sym typeface="Helvetica Neue Light"/>
              </a:rPr>
              <a:t>Luego, se utiliza en las rutas y controladores de la misma forma que lo ya visto en sessionMemory.</a:t>
            </a:r>
            <a:endParaRPr sz="2000">
              <a:solidFill>
                <a:schemeClr val="dk1"/>
              </a:solidFill>
              <a:highlight>
                <a:schemeClr val="lt1"/>
              </a:highlight>
              <a:latin typeface="Helvetica Neue Light"/>
              <a:ea typeface="Helvetica Neue Light"/>
              <a:cs typeface="Helvetica Neue Light"/>
              <a:sym typeface="Helvetica Neue Light"/>
            </a:endParaRPr>
          </a:p>
        </p:txBody>
      </p:sp>
      <p:pic>
        <p:nvPicPr>
          <p:cNvPr id="306" name="Google Shape;306;p44"/>
          <p:cNvPicPr preferRelativeResize="0"/>
          <p:nvPr/>
        </p:nvPicPr>
        <p:blipFill rotWithShape="1">
          <a:blip r:embed="rId4">
            <a:alphaModFix/>
          </a:blip>
          <a:srcRect b="30136" l="20095" r="41937" t="14800"/>
          <a:stretch/>
        </p:blipFill>
        <p:spPr>
          <a:xfrm>
            <a:off x="246700" y="1253925"/>
            <a:ext cx="4002226" cy="3263349"/>
          </a:xfrm>
          <a:prstGeom prst="rect">
            <a:avLst/>
          </a:prstGeom>
          <a:noFill/>
          <a:ln cap="flat" cmpd="sng" w="19050">
            <a:solidFill>
              <a:schemeClr val="dk2"/>
            </a:solidFill>
            <a:prstDash val="solid"/>
            <a:round/>
            <a:headEnd len="sm" w="sm" type="none"/>
            <a:tailEnd len="sm" w="sm" type="none"/>
          </a:ln>
        </p:spPr>
      </p:pic>
      <p:pic>
        <p:nvPicPr>
          <p:cNvPr id="307" name="Google Shape;307;p44"/>
          <p:cNvPicPr preferRelativeResize="0"/>
          <p:nvPr/>
        </p:nvPicPr>
        <p:blipFill>
          <a:blip r:embed="rId5">
            <a:alphaModFix/>
          </a:blip>
          <a:stretch>
            <a:fillRect/>
          </a:stretch>
        </p:blipFill>
        <p:spPr>
          <a:xfrm>
            <a:off x="8237825" y="91375"/>
            <a:ext cx="762900" cy="762900"/>
          </a:xfrm>
          <a:prstGeom prst="rect">
            <a:avLst/>
          </a:prstGeom>
          <a:noFill/>
          <a:ln>
            <a:noFill/>
          </a:ln>
        </p:spPr>
      </p:pic>
      <p:sp>
        <p:nvSpPr>
          <p:cNvPr id="308" name="Google Shape;308;p44"/>
          <p:cNvSpPr/>
          <p:nvPr/>
        </p:nvSpPr>
        <p:spPr>
          <a:xfrm flipH="1">
            <a:off x="4348200" y="2267125"/>
            <a:ext cx="468900" cy="268800"/>
          </a:xfrm>
          <a:prstGeom prst="rightArrow">
            <a:avLst>
              <a:gd fmla="val 50000" name="adj1"/>
              <a:gd fmla="val 50000" name="adj2"/>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44"/>
          <p:cNvSpPr txBox="1"/>
          <p:nvPr/>
        </p:nvSpPr>
        <p:spPr>
          <a:xfrm>
            <a:off x="-2084600" y="22650"/>
            <a:ext cx="6901800" cy="6195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4EC9B0"/>
                </a:solidFill>
                <a:highlight>
                  <a:srgbClr val="1E1E1E"/>
                </a:highlight>
                <a:latin typeface="Courier New"/>
                <a:ea typeface="Courier New"/>
                <a:cs typeface="Courier New"/>
                <a:sym typeface="Courier New"/>
              </a:rPr>
              <a:t>store</a:t>
            </a:r>
            <a:r>
              <a:rPr lang="en" sz="1050">
                <a:solidFill>
                  <a:srgbClr val="9CDCFE"/>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new</a:t>
            </a:r>
            <a:r>
              <a:rPr lang="en" sz="1050">
                <a:solidFill>
                  <a:srgbClr val="D4D4D4"/>
                </a:solidFill>
                <a:highlight>
                  <a:srgbClr val="1E1E1E"/>
                </a:highlight>
                <a:latin typeface="Courier New"/>
                <a:ea typeface="Courier New"/>
                <a:cs typeface="Courier New"/>
                <a:sym typeface="Courier New"/>
              </a:rPr>
              <a:t> </a:t>
            </a:r>
            <a:r>
              <a:rPr lang="en" sz="1050">
                <a:solidFill>
                  <a:srgbClr val="4EC9B0"/>
                </a:solidFill>
                <a:highlight>
                  <a:srgbClr val="1E1E1E"/>
                </a:highlight>
                <a:latin typeface="Courier New"/>
                <a:ea typeface="Courier New"/>
                <a:cs typeface="Courier New"/>
                <a:sym typeface="Courier New"/>
              </a:rPr>
              <a:t>RedisStore</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host:</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"localhost"</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port:</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6379</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client</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ttl:</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300</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5"/>
          <p:cNvSpPr txBox="1"/>
          <p:nvPr/>
        </p:nvSpPr>
        <p:spPr>
          <a:xfrm>
            <a:off x="521775" y="1457100"/>
            <a:ext cx="7859700" cy="16809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RedisLab es lo mismo que Redis, pero los datos se guardan en la nube.</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1000"/>
              </a:spcBef>
              <a:spcAft>
                <a:spcPts val="1000"/>
              </a:spcAft>
              <a:buClr>
                <a:schemeClr val="dk1"/>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Para usarlo debemos crear una cuenta en la </a:t>
            </a:r>
            <a:r>
              <a:rPr lang="en" sz="2000">
                <a:solidFill>
                  <a:schemeClr val="dk1"/>
                </a:solidFill>
                <a:highlight>
                  <a:schemeClr val="lt1"/>
                </a:highlight>
                <a:latin typeface="Helvetica Neue Light"/>
                <a:ea typeface="Helvetica Neue Light"/>
                <a:cs typeface="Helvetica Neue Light"/>
                <a:sym typeface="Helvetica Neue Light"/>
              </a:rPr>
              <a:t>página</a:t>
            </a:r>
            <a:r>
              <a:rPr lang="en" sz="2000">
                <a:solidFill>
                  <a:schemeClr val="dk1"/>
                </a:solidFill>
                <a:highlight>
                  <a:schemeClr val="lt1"/>
                </a:highlight>
                <a:latin typeface="Helvetica Neue Light"/>
                <a:ea typeface="Helvetica Neue Light"/>
                <a:cs typeface="Helvetica Neue Light"/>
                <a:sym typeface="Helvetica Neue Light"/>
              </a:rPr>
              <a:t> oficial de redis.</a:t>
            </a:r>
            <a:endParaRPr sz="2000">
              <a:solidFill>
                <a:schemeClr val="dk1"/>
              </a:solidFill>
              <a:highlight>
                <a:schemeClr val="lt1"/>
              </a:highlight>
              <a:latin typeface="Helvetica Neue Light"/>
              <a:ea typeface="Helvetica Neue Light"/>
              <a:cs typeface="Helvetica Neue Light"/>
              <a:sym typeface="Helvetica Neue Light"/>
            </a:endParaRPr>
          </a:p>
        </p:txBody>
      </p:sp>
      <p:sp>
        <p:nvSpPr>
          <p:cNvPr id="315" name="Google Shape;315;p45"/>
          <p:cNvSpPr txBox="1"/>
          <p:nvPr/>
        </p:nvSpPr>
        <p:spPr>
          <a:xfrm>
            <a:off x="1294725" y="338875"/>
            <a:ext cx="63138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¿De qué se trata?</a:t>
            </a:r>
            <a:endParaRPr i="1" sz="3600">
              <a:latin typeface="Anton"/>
              <a:ea typeface="Anton"/>
              <a:cs typeface="Anton"/>
              <a:sym typeface="Anton"/>
            </a:endParaRPr>
          </a:p>
        </p:txBody>
      </p:sp>
      <p:pic>
        <p:nvPicPr>
          <p:cNvPr id="316" name="Google Shape;316;p4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17" name="Google Shape;317;p45"/>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318" name="Google Shape;318;p45"/>
          <p:cNvPicPr preferRelativeResize="0"/>
          <p:nvPr/>
        </p:nvPicPr>
        <p:blipFill>
          <a:blip r:embed="rId5">
            <a:alphaModFix/>
          </a:blip>
          <a:stretch>
            <a:fillRect/>
          </a:stretch>
        </p:blipFill>
        <p:spPr>
          <a:xfrm>
            <a:off x="2933625" y="3782255"/>
            <a:ext cx="3276750" cy="824100"/>
          </a:xfrm>
          <a:prstGeom prst="rect">
            <a:avLst/>
          </a:prstGeom>
          <a:noFill/>
          <a:ln>
            <a:noFill/>
          </a:ln>
        </p:spPr>
      </p:pic>
      <p:sp>
        <p:nvSpPr>
          <p:cNvPr id="319" name="Google Shape;319;p45"/>
          <p:cNvSpPr txBox="1"/>
          <p:nvPr/>
        </p:nvSpPr>
        <p:spPr>
          <a:xfrm>
            <a:off x="-1246225" y="-34000"/>
            <a:ext cx="3364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rgbClr val="00FFFF"/>
                </a:highlight>
              </a:rPr>
              <a:t>*Puede ser una buena </a:t>
            </a:r>
            <a:r>
              <a:rPr lang="en">
                <a:highlight>
                  <a:srgbClr val="00FFFF"/>
                </a:highlight>
              </a:rPr>
              <a:t>opción</a:t>
            </a:r>
            <a:r>
              <a:rPr lang="en">
                <a:highlight>
                  <a:srgbClr val="00FFFF"/>
                </a:highlight>
              </a:rPr>
              <a:t> para zafar del tema de </a:t>
            </a:r>
            <a:r>
              <a:rPr lang="en">
                <a:highlight>
                  <a:srgbClr val="00FFFF"/>
                </a:highlight>
              </a:rPr>
              <a:t>instalación…</a:t>
            </a:r>
            <a:endParaRPr>
              <a:highlight>
                <a:srgbClr val="00FFFF"/>
              </a:high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6"/>
          <p:cNvSpPr txBox="1"/>
          <p:nvPr/>
        </p:nvSpPr>
        <p:spPr>
          <a:xfrm>
            <a:off x="378175" y="1304700"/>
            <a:ext cx="8495100" cy="29298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Para poder a usarlo seguir los siguientes pasos de comandos en consola:</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914400" rtl="0" algn="l">
              <a:lnSpc>
                <a:spcPct val="115000"/>
              </a:lnSpc>
              <a:spcBef>
                <a:spcPts val="1000"/>
              </a:spcBef>
              <a:spcAft>
                <a:spcPts val="0"/>
              </a:spcAft>
              <a:buClr>
                <a:schemeClr val="dk1"/>
              </a:buClr>
              <a:buSzPts val="2000"/>
              <a:buFont typeface="Helvetica Neue Light"/>
              <a:buAutoNum type="arabicPeriod"/>
            </a:pPr>
            <a:r>
              <a:rPr i="1" lang="en" sz="1600">
                <a:solidFill>
                  <a:srgbClr val="FFFFFF"/>
                </a:solidFill>
                <a:highlight>
                  <a:srgbClr val="434343"/>
                </a:highlight>
                <a:latin typeface="Roboto Mono Light"/>
                <a:ea typeface="Roboto Mono Light"/>
                <a:cs typeface="Roboto Mono Light"/>
                <a:sym typeface="Roboto Mono Light"/>
              </a:rPr>
              <a:t> redis-cli </a:t>
            </a:r>
            <a:r>
              <a:rPr lang="en" sz="2000">
                <a:solidFill>
                  <a:schemeClr val="dk1"/>
                </a:solidFill>
                <a:highlight>
                  <a:schemeClr val="lt1"/>
                </a:highlight>
                <a:latin typeface="Helvetica Neue Light"/>
                <a:ea typeface="Helvetica Neue Light"/>
                <a:cs typeface="Helvetica Neue Light"/>
                <a:sym typeface="Helvetica Neue Light"/>
              </a:rPr>
              <a:t> para conectar el servidor local.</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914400" rtl="0" algn="l">
              <a:lnSpc>
                <a:spcPct val="115000"/>
              </a:lnSpc>
              <a:spcBef>
                <a:spcPts val="1000"/>
              </a:spcBef>
              <a:spcAft>
                <a:spcPts val="1000"/>
              </a:spcAft>
              <a:buClr>
                <a:schemeClr val="dk1"/>
              </a:buClr>
              <a:buSzPts val="2000"/>
              <a:buFont typeface="Helvetica Neue Light"/>
              <a:buAutoNum type="arabicPeriod"/>
            </a:pPr>
            <a:r>
              <a:rPr i="1" lang="en" sz="1600">
                <a:solidFill>
                  <a:srgbClr val="FFFFFF"/>
                </a:solidFill>
                <a:highlight>
                  <a:srgbClr val="434343"/>
                </a:highlight>
                <a:latin typeface="Roboto Mono Light"/>
                <a:ea typeface="Roboto Mono Light"/>
                <a:cs typeface="Roboto Mono Light"/>
                <a:sym typeface="Roboto Mono Light"/>
              </a:rPr>
              <a:t> redis-cli -h host -p port -a password </a:t>
            </a:r>
            <a:r>
              <a:rPr lang="en" sz="2000">
                <a:solidFill>
                  <a:schemeClr val="dk1"/>
                </a:solidFill>
                <a:highlight>
                  <a:schemeClr val="lt1"/>
                </a:highlight>
                <a:latin typeface="Helvetica Neue Light"/>
                <a:ea typeface="Helvetica Neue Light"/>
                <a:cs typeface="Helvetica Neue Light"/>
                <a:sym typeface="Helvetica Neue Light"/>
              </a:rPr>
              <a:t> para conectar con el servidor remoto.</a:t>
            </a:r>
            <a:endParaRPr sz="2000">
              <a:solidFill>
                <a:schemeClr val="dk1"/>
              </a:solidFill>
              <a:highlight>
                <a:schemeClr val="lt1"/>
              </a:highlight>
              <a:latin typeface="Helvetica Neue Light"/>
              <a:ea typeface="Helvetica Neue Light"/>
              <a:cs typeface="Helvetica Neue Light"/>
              <a:sym typeface="Helvetica Neue Light"/>
            </a:endParaRPr>
          </a:p>
        </p:txBody>
      </p:sp>
      <p:sp>
        <p:nvSpPr>
          <p:cNvPr id="325" name="Google Shape;325;p46"/>
          <p:cNvSpPr txBox="1"/>
          <p:nvPr/>
        </p:nvSpPr>
        <p:spPr>
          <a:xfrm>
            <a:off x="1294725" y="338875"/>
            <a:ext cx="63138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redis-cli</a:t>
            </a:r>
            <a:endParaRPr i="1" sz="3600">
              <a:latin typeface="Anton"/>
              <a:ea typeface="Anton"/>
              <a:cs typeface="Anton"/>
              <a:sym typeface="Anton"/>
            </a:endParaRPr>
          </a:p>
        </p:txBody>
      </p:sp>
      <p:pic>
        <p:nvPicPr>
          <p:cNvPr id="326" name="Google Shape;326;p4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27" name="Google Shape;327;p46"/>
          <p:cNvPicPr preferRelativeResize="0"/>
          <p:nvPr/>
        </p:nvPicPr>
        <p:blipFill>
          <a:blip r:embed="rId4">
            <a:alphaModFix/>
          </a:blip>
          <a:stretch>
            <a:fillRect/>
          </a:stretch>
        </p:blipFill>
        <p:spPr>
          <a:xfrm>
            <a:off x="8237825" y="91375"/>
            <a:ext cx="762900" cy="7629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31" name="Shape 331"/>
        <p:cNvGrpSpPr/>
        <p:nvPr/>
      </p:nvGrpSpPr>
      <p:grpSpPr>
        <a:xfrm>
          <a:off x="0" y="0"/>
          <a:ext cx="0" cy="0"/>
          <a:chOff x="0" y="0"/>
          <a:chExt cx="0" cy="0"/>
        </a:xfrm>
      </p:grpSpPr>
      <p:sp>
        <p:nvSpPr>
          <p:cNvPr id="332" name="Google Shape;332;p47"/>
          <p:cNvSpPr txBox="1"/>
          <p:nvPr/>
        </p:nvSpPr>
        <p:spPr>
          <a:xfrm>
            <a:off x="0" y="1857950"/>
            <a:ext cx="9144000" cy="70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solidFill>
                  <a:srgbClr val="E0FF00"/>
                </a:solidFill>
                <a:latin typeface="Anton"/>
                <a:ea typeface="Anton"/>
                <a:cs typeface="Anton"/>
                <a:sym typeface="Anton"/>
              </a:rPr>
              <a:t>SESSION MONGO Y MONGO ATLAS</a:t>
            </a:r>
            <a:endParaRPr i="1" sz="3600">
              <a:solidFill>
                <a:srgbClr val="E0FF00"/>
              </a:solidFill>
              <a:latin typeface="Anton"/>
              <a:ea typeface="Anton"/>
              <a:cs typeface="Anton"/>
              <a:sym typeface="Anto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336" name="Shape 336"/>
        <p:cNvGrpSpPr/>
        <p:nvPr/>
      </p:nvGrpSpPr>
      <p:grpSpPr>
        <a:xfrm>
          <a:off x="0" y="0"/>
          <a:ext cx="0" cy="0"/>
          <a:chOff x="0" y="0"/>
          <a:chExt cx="0" cy="0"/>
        </a:xfrm>
      </p:grpSpPr>
      <p:sp>
        <p:nvSpPr>
          <p:cNvPr id="337" name="Google Shape;337;p48"/>
          <p:cNvSpPr txBox="1"/>
          <p:nvPr/>
        </p:nvSpPr>
        <p:spPr>
          <a:xfrm>
            <a:off x="1296000" y="2077200"/>
            <a:ext cx="6552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SESSION MONGO ATLAS</a:t>
            </a:r>
            <a:endParaRPr i="1" sz="3600">
              <a:latin typeface="Anton"/>
              <a:ea typeface="Anton"/>
              <a:cs typeface="Anton"/>
              <a:sym typeface="Anton"/>
            </a:endParaRPr>
          </a:p>
        </p:txBody>
      </p:sp>
      <p:pic>
        <p:nvPicPr>
          <p:cNvPr id="338" name="Google Shape;338;p48"/>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39" name="Google Shape;339;p48"/>
          <p:cNvSpPr txBox="1"/>
          <p:nvPr/>
        </p:nvSpPr>
        <p:spPr>
          <a:xfrm>
            <a:off x="2254525" y="3614050"/>
            <a:ext cx="5619300" cy="4002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lang="en">
                <a:highlight>
                  <a:srgbClr val="00FFFF"/>
                </a:highlight>
              </a:rPr>
              <a:t>*tambien aplica para mongo local.</a:t>
            </a:r>
            <a:endParaRPr>
              <a:highlight>
                <a:srgbClr val="00FFFF"/>
              </a:high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49"/>
          <p:cNvSpPr txBox="1"/>
          <p:nvPr/>
        </p:nvSpPr>
        <p:spPr>
          <a:xfrm>
            <a:off x="1016850" y="1706075"/>
            <a:ext cx="7127700" cy="873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2200">
                <a:solidFill>
                  <a:schemeClr val="dk1"/>
                </a:solidFill>
                <a:highlight>
                  <a:schemeClr val="lt1"/>
                </a:highlight>
                <a:latin typeface="Helvetica Neue Light"/>
                <a:ea typeface="Helvetica Neue Light"/>
                <a:cs typeface="Helvetica Neue Light"/>
                <a:sym typeface="Helvetica Neue Light"/>
              </a:rPr>
              <a:t>Mediante el paquete de Node llamado </a:t>
            </a:r>
            <a:r>
              <a:rPr b="1" lang="en" sz="2200">
                <a:solidFill>
                  <a:schemeClr val="dk1"/>
                </a:solidFill>
                <a:highlight>
                  <a:schemeClr val="lt1"/>
                </a:highlight>
                <a:latin typeface="Helvetica Neue"/>
                <a:ea typeface="Helvetica Neue"/>
                <a:cs typeface="Helvetica Neue"/>
                <a:sym typeface="Helvetica Neue"/>
              </a:rPr>
              <a:t>connect-mongo</a:t>
            </a:r>
            <a:r>
              <a:rPr lang="en" sz="2200">
                <a:solidFill>
                  <a:schemeClr val="dk1"/>
                </a:solidFill>
                <a:highlight>
                  <a:schemeClr val="lt1"/>
                </a:highlight>
                <a:latin typeface="Helvetica Neue Light"/>
                <a:ea typeface="Helvetica Neue Light"/>
                <a:cs typeface="Helvetica Neue Light"/>
                <a:sym typeface="Helvetica Neue Light"/>
              </a:rPr>
              <a:t> se puede utilizar la base de datos de MongoDB para persistir los datos almacenados en Session.</a:t>
            </a:r>
            <a:endParaRPr i="1" sz="2200">
              <a:solidFill>
                <a:schemeClr val="dk1"/>
              </a:solidFill>
              <a:highlight>
                <a:schemeClr val="lt1"/>
              </a:highlight>
              <a:latin typeface="Helvetica Neue Light"/>
              <a:ea typeface="Helvetica Neue Light"/>
              <a:cs typeface="Helvetica Neue Light"/>
              <a:sym typeface="Helvetica Neue Light"/>
            </a:endParaRPr>
          </a:p>
        </p:txBody>
      </p:sp>
      <p:sp>
        <p:nvSpPr>
          <p:cNvPr id="345" name="Google Shape;345;p49"/>
          <p:cNvSpPr txBox="1"/>
          <p:nvPr/>
        </p:nvSpPr>
        <p:spPr>
          <a:xfrm>
            <a:off x="2206350" y="542138"/>
            <a:ext cx="4731300" cy="74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¿Qué es?</a:t>
            </a:r>
            <a:endParaRPr i="1" sz="3600">
              <a:latin typeface="Anton"/>
              <a:ea typeface="Anton"/>
              <a:cs typeface="Anton"/>
              <a:sym typeface="Anton"/>
            </a:endParaRPr>
          </a:p>
        </p:txBody>
      </p:sp>
      <p:pic>
        <p:nvPicPr>
          <p:cNvPr id="346" name="Google Shape;346;p4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47" name="Google Shape;347;p49"/>
          <p:cNvPicPr preferRelativeResize="0"/>
          <p:nvPr/>
        </p:nvPicPr>
        <p:blipFill>
          <a:blip r:embed="rId4">
            <a:alphaModFix/>
          </a:blip>
          <a:stretch>
            <a:fillRect/>
          </a:stretch>
        </p:blipFill>
        <p:spPr>
          <a:xfrm>
            <a:off x="5370400" y="3250725"/>
            <a:ext cx="3384050" cy="1027750"/>
          </a:xfrm>
          <a:prstGeom prst="rect">
            <a:avLst/>
          </a:prstGeom>
          <a:noFill/>
          <a:ln>
            <a:noFill/>
          </a:ln>
        </p:spPr>
      </p:pic>
      <p:pic>
        <p:nvPicPr>
          <p:cNvPr id="348" name="Google Shape;348;p49"/>
          <p:cNvPicPr preferRelativeResize="0"/>
          <p:nvPr/>
        </p:nvPicPr>
        <p:blipFill>
          <a:blip r:embed="rId5">
            <a:alphaModFix/>
          </a:blip>
          <a:stretch>
            <a:fillRect/>
          </a:stretch>
        </p:blipFill>
        <p:spPr>
          <a:xfrm>
            <a:off x="8237825" y="91375"/>
            <a:ext cx="762900" cy="7629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50"/>
          <p:cNvSpPr txBox="1"/>
          <p:nvPr/>
        </p:nvSpPr>
        <p:spPr>
          <a:xfrm>
            <a:off x="1295500" y="1239275"/>
            <a:ext cx="2523600" cy="467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1"/>
                </a:solidFill>
                <a:highlight>
                  <a:schemeClr val="lt1"/>
                </a:highlight>
                <a:latin typeface="Helvetica Neue Light"/>
                <a:ea typeface="Helvetica Neue Light"/>
                <a:cs typeface="Helvetica Neue Light"/>
                <a:sym typeface="Helvetica Neue Light"/>
              </a:rPr>
              <a:t>Instalación del módulo:</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354" name="Google Shape;354;p50"/>
          <p:cNvSpPr txBox="1"/>
          <p:nvPr/>
        </p:nvSpPr>
        <p:spPr>
          <a:xfrm>
            <a:off x="744325" y="278950"/>
            <a:ext cx="7485600" cy="84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Empezando con connect-mongo</a:t>
            </a:r>
            <a:endParaRPr i="1" sz="3600">
              <a:latin typeface="Anton"/>
              <a:ea typeface="Anton"/>
              <a:cs typeface="Anton"/>
              <a:sym typeface="Anton"/>
            </a:endParaRPr>
          </a:p>
        </p:txBody>
      </p:sp>
      <p:pic>
        <p:nvPicPr>
          <p:cNvPr id="355" name="Google Shape;355;p50"/>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56" name="Google Shape;356;p50"/>
          <p:cNvSpPr txBox="1"/>
          <p:nvPr/>
        </p:nvSpPr>
        <p:spPr>
          <a:xfrm>
            <a:off x="4912500" y="2673775"/>
            <a:ext cx="4067700" cy="1091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800">
                <a:solidFill>
                  <a:schemeClr val="dk1"/>
                </a:solidFill>
                <a:highlight>
                  <a:schemeClr val="lt1"/>
                </a:highlight>
                <a:latin typeface="Helvetica Neue Light"/>
                <a:ea typeface="Helvetica Neue Light"/>
                <a:cs typeface="Helvetica Neue Light"/>
                <a:sym typeface="Helvetica Neue Light"/>
              </a:rPr>
              <a:t>Se requieren los módulos como se muestra en la imagen. Se incluye como lo mencionamos el de connect-mongo</a:t>
            </a:r>
            <a:endParaRPr sz="1800">
              <a:solidFill>
                <a:schemeClr val="dk1"/>
              </a:solidFill>
              <a:highlight>
                <a:schemeClr val="lt1"/>
              </a:highlight>
              <a:latin typeface="Helvetica Neue Light"/>
              <a:ea typeface="Helvetica Neue Light"/>
              <a:cs typeface="Helvetica Neue Light"/>
              <a:sym typeface="Helvetica Neue Light"/>
            </a:endParaRPr>
          </a:p>
        </p:txBody>
      </p:sp>
      <p:pic>
        <p:nvPicPr>
          <p:cNvPr id="357" name="Google Shape;357;p50"/>
          <p:cNvPicPr preferRelativeResize="0"/>
          <p:nvPr/>
        </p:nvPicPr>
        <p:blipFill>
          <a:blip r:embed="rId4">
            <a:alphaModFix/>
          </a:blip>
          <a:stretch>
            <a:fillRect/>
          </a:stretch>
        </p:blipFill>
        <p:spPr>
          <a:xfrm>
            <a:off x="3971350" y="1349425"/>
            <a:ext cx="3320375" cy="247400"/>
          </a:xfrm>
          <a:prstGeom prst="rect">
            <a:avLst/>
          </a:prstGeom>
          <a:noFill/>
          <a:ln cap="flat" cmpd="sng" w="19050">
            <a:solidFill>
              <a:schemeClr val="dk2"/>
            </a:solidFill>
            <a:prstDash val="solid"/>
            <a:round/>
            <a:headEnd len="sm" w="sm" type="none"/>
            <a:tailEnd len="sm" w="sm" type="none"/>
          </a:ln>
        </p:spPr>
      </p:pic>
      <p:pic>
        <p:nvPicPr>
          <p:cNvPr id="358" name="Google Shape;358;p50"/>
          <p:cNvPicPr preferRelativeResize="0"/>
          <p:nvPr/>
        </p:nvPicPr>
        <p:blipFill>
          <a:blip r:embed="rId5">
            <a:alphaModFix/>
          </a:blip>
          <a:stretch>
            <a:fillRect/>
          </a:stretch>
        </p:blipFill>
        <p:spPr>
          <a:xfrm>
            <a:off x="312225" y="2186750"/>
            <a:ext cx="4600275" cy="1929150"/>
          </a:xfrm>
          <a:prstGeom prst="rect">
            <a:avLst/>
          </a:prstGeom>
          <a:noFill/>
          <a:ln cap="flat" cmpd="sng" w="19050">
            <a:solidFill>
              <a:schemeClr val="dk2"/>
            </a:solidFill>
            <a:prstDash val="solid"/>
            <a:round/>
            <a:headEnd len="sm" w="sm" type="none"/>
            <a:tailEnd len="sm" w="sm" type="none"/>
          </a:ln>
        </p:spPr>
      </p:pic>
      <p:pic>
        <p:nvPicPr>
          <p:cNvPr id="359" name="Google Shape;359;p50"/>
          <p:cNvPicPr preferRelativeResize="0"/>
          <p:nvPr/>
        </p:nvPicPr>
        <p:blipFill>
          <a:blip r:embed="rId6">
            <a:alphaModFix/>
          </a:blip>
          <a:stretch>
            <a:fillRect/>
          </a:stretch>
        </p:blipFill>
        <p:spPr>
          <a:xfrm>
            <a:off x="8237825" y="91375"/>
            <a:ext cx="762900" cy="762900"/>
          </a:xfrm>
          <a:prstGeom prst="rect">
            <a:avLst/>
          </a:prstGeom>
          <a:noFill/>
          <a:ln>
            <a:noFill/>
          </a:ln>
        </p:spPr>
      </p:pic>
      <p:cxnSp>
        <p:nvCxnSpPr>
          <p:cNvPr id="360" name="Google Shape;360;p50"/>
          <p:cNvCxnSpPr/>
          <p:nvPr/>
        </p:nvCxnSpPr>
        <p:spPr>
          <a:xfrm flipH="1" rot="10800000">
            <a:off x="-1098950" y="2583100"/>
            <a:ext cx="1518000" cy="45300"/>
          </a:xfrm>
          <a:prstGeom prst="straightConnector1">
            <a:avLst/>
          </a:prstGeom>
          <a:noFill/>
          <a:ln cap="flat" cmpd="sng" w="9525">
            <a:solidFill>
              <a:schemeClr val="dk2"/>
            </a:solidFill>
            <a:prstDash val="solid"/>
            <a:round/>
            <a:headEnd len="med" w="med" type="none"/>
            <a:tailEnd len="med" w="med" type="none"/>
          </a:ln>
        </p:spPr>
      </p:cxnSp>
      <p:sp>
        <p:nvSpPr>
          <p:cNvPr id="361" name="Google Shape;361;p50"/>
          <p:cNvSpPr txBox="1"/>
          <p:nvPr/>
        </p:nvSpPr>
        <p:spPr>
          <a:xfrm>
            <a:off x="-2265875" y="2405650"/>
            <a:ext cx="186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rgbClr val="00FFFF"/>
                </a:highlight>
              </a:rPr>
              <a:t>*sera necesario?</a:t>
            </a:r>
            <a:endParaRPr>
              <a:highlight>
                <a:srgbClr val="00FFFF"/>
              </a:highligh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51"/>
          <p:cNvSpPr txBox="1"/>
          <p:nvPr/>
        </p:nvSpPr>
        <p:spPr>
          <a:xfrm>
            <a:off x="173975" y="1086875"/>
            <a:ext cx="8806200" cy="14646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100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Es lo mismo que session con Mongo pero la diferencia es que Atlas es la base de datos en la nube, por lo que allí se van a almacenar los datos de session. </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367" name="Google Shape;367;p51"/>
          <p:cNvSpPr txBox="1"/>
          <p:nvPr/>
        </p:nvSpPr>
        <p:spPr>
          <a:xfrm>
            <a:off x="744325" y="278950"/>
            <a:ext cx="7485600" cy="84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Empezando a usar Mongo Atlas</a:t>
            </a:r>
            <a:endParaRPr i="1" sz="3600">
              <a:latin typeface="Anton"/>
              <a:ea typeface="Anton"/>
              <a:cs typeface="Anton"/>
              <a:sym typeface="Anton"/>
            </a:endParaRPr>
          </a:p>
        </p:txBody>
      </p:sp>
      <p:pic>
        <p:nvPicPr>
          <p:cNvPr id="368" name="Google Shape;368;p5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69" name="Google Shape;369;p51"/>
          <p:cNvPicPr preferRelativeResize="0"/>
          <p:nvPr/>
        </p:nvPicPr>
        <p:blipFill>
          <a:blip r:embed="rId4">
            <a:alphaModFix/>
          </a:blip>
          <a:stretch>
            <a:fillRect/>
          </a:stretch>
        </p:blipFill>
        <p:spPr>
          <a:xfrm>
            <a:off x="2003775" y="2201600"/>
            <a:ext cx="5481101" cy="1692150"/>
          </a:xfrm>
          <a:prstGeom prst="rect">
            <a:avLst/>
          </a:prstGeom>
          <a:noFill/>
          <a:ln cap="flat" cmpd="sng" w="19050">
            <a:solidFill>
              <a:schemeClr val="dk2"/>
            </a:solidFill>
            <a:prstDash val="solid"/>
            <a:round/>
            <a:headEnd len="sm" w="sm" type="none"/>
            <a:tailEnd len="sm" w="sm" type="none"/>
          </a:ln>
        </p:spPr>
      </p:pic>
      <p:sp>
        <p:nvSpPr>
          <p:cNvPr id="370" name="Google Shape;370;p51"/>
          <p:cNvSpPr txBox="1"/>
          <p:nvPr/>
        </p:nvSpPr>
        <p:spPr>
          <a:xfrm>
            <a:off x="173975" y="4660625"/>
            <a:ext cx="44457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i="1" lang="en">
                <a:solidFill>
                  <a:schemeClr val="dk1"/>
                </a:solidFill>
                <a:highlight>
                  <a:schemeClr val="lt1"/>
                </a:highlight>
                <a:latin typeface="Helvetica Neue Light"/>
                <a:ea typeface="Helvetica Neue Light"/>
                <a:cs typeface="Helvetica Neue Light"/>
                <a:sym typeface="Helvetica Neue Light"/>
              </a:rPr>
              <a:t>(AdvancedOptions se explica en la siguiente diapositiva)</a:t>
            </a:r>
            <a:endParaRPr i="1" sz="1000"/>
          </a:p>
        </p:txBody>
      </p:sp>
      <p:pic>
        <p:nvPicPr>
          <p:cNvPr id="371" name="Google Shape;371;p51"/>
          <p:cNvPicPr preferRelativeResize="0"/>
          <p:nvPr/>
        </p:nvPicPr>
        <p:blipFill>
          <a:blip r:embed="rId5">
            <a:alphaModFix/>
          </a:blip>
          <a:stretch>
            <a:fillRect/>
          </a:stretch>
        </p:blipFill>
        <p:spPr>
          <a:xfrm>
            <a:off x="8237825" y="91375"/>
            <a:ext cx="762900" cy="7629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52"/>
          <p:cNvSpPr txBox="1"/>
          <p:nvPr/>
        </p:nvSpPr>
        <p:spPr>
          <a:xfrm>
            <a:off x="4829913" y="1478725"/>
            <a:ext cx="4090800" cy="2628300"/>
          </a:xfrm>
          <a:prstGeom prst="rect">
            <a:avLst/>
          </a:prstGeom>
          <a:noFill/>
          <a:ln>
            <a:noFill/>
          </a:ln>
        </p:spPr>
        <p:txBody>
          <a:bodyPr anchorCtr="0" anchor="t" bIns="91425" lIns="91425" spcFirstLastPara="1" rIns="91425" wrap="square" tIns="91425">
            <a:noAutofit/>
          </a:bodyPr>
          <a:lstStyle/>
          <a:p>
            <a:pPr indent="0" lvl="0" marL="457200" rtl="0" algn="ctr">
              <a:lnSpc>
                <a:spcPct val="115000"/>
              </a:lnSpc>
              <a:spcBef>
                <a:spcPts val="0"/>
              </a:spcBef>
              <a:spcAft>
                <a:spcPts val="0"/>
              </a:spcAft>
              <a:buNone/>
            </a:pPr>
            <a:r>
              <a:rPr lang="en" sz="1800">
                <a:solidFill>
                  <a:schemeClr val="dk1"/>
                </a:solidFill>
                <a:highlight>
                  <a:schemeClr val="lt1"/>
                </a:highlight>
                <a:latin typeface="Helvetica Neue Light"/>
                <a:ea typeface="Helvetica Neue Light"/>
                <a:cs typeface="Helvetica Neue Light"/>
                <a:sym typeface="Helvetica Neue Light"/>
              </a:rPr>
              <a:t>Para utilizarlo, debemos conectar con la URL de la base de datos en Atlas, es decir, en la nube.</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457200" rtl="0" algn="ctr">
              <a:lnSpc>
                <a:spcPct val="115000"/>
              </a:lnSpc>
              <a:spcBef>
                <a:spcPts val="1000"/>
              </a:spcBef>
              <a:spcAft>
                <a:spcPts val="1000"/>
              </a:spcAft>
              <a:buNone/>
            </a:pPr>
            <a:r>
              <a:rPr lang="en" sz="1800">
                <a:solidFill>
                  <a:schemeClr val="dk1"/>
                </a:solidFill>
                <a:highlight>
                  <a:schemeClr val="lt1"/>
                </a:highlight>
                <a:latin typeface="Helvetica Neue Light"/>
                <a:ea typeface="Helvetica Neue Light"/>
                <a:cs typeface="Helvetica Neue Light"/>
                <a:sym typeface="Helvetica Neue Light"/>
              </a:rPr>
              <a:t>La constante de advancedOptions definida anteriormente se utiliza para las opciones avanzadas de la conexión con la BD.</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377" name="Google Shape;377;p52"/>
          <p:cNvSpPr txBox="1"/>
          <p:nvPr/>
        </p:nvSpPr>
        <p:spPr>
          <a:xfrm>
            <a:off x="744325" y="278950"/>
            <a:ext cx="7485600" cy="84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USando Mongo Atlas</a:t>
            </a:r>
            <a:endParaRPr i="1" sz="3600">
              <a:latin typeface="Anton"/>
              <a:ea typeface="Anton"/>
              <a:cs typeface="Anton"/>
              <a:sym typeface="Anton"/>
            </a:endParaRPr>
          </a:p>
        </p:txBody>
      </p:sp>
      <p:pic>
        <p:nvPicPr>
          <p:cNvPr id="378" name="Google Shape;378;p5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79" name="Google Shape;379;p52"/>
          <p:cNvPicPr preferRelativeResize="0"/>
          <p:nvPr/>
        </p:nvPicPr>
        <p:blipFill>
          <a:blip r:embed="rId4">
            <a:alphaModFix/>
          </a:blip>
          <a:stretch>
            <a:fillRect/>
          </a:stretch>
        </p:blipFill>
        <p:spPr>
          <a:xfrm>
            <a:off x="223288" y="1406800"/>
            <a:ext cx="4835732" cy="2700300"/>
          </a:xfrm>
          <a:prstGeom prst="rect">
            <a:avLst/>
          </a:prstGeom>
          <a:noFill/>
          <a:ln cap="flat" cmpd="sng" w="19050">
            <a:solidFill>
              <a:schemeClr val="dk2"/>
            </a:solidFill>
            <a:prstDash val="solid"/>
            <a:round/>
            <a:headEnd len="sm" w="sm" type="none"/>
            <a:tailEnd len="sm" w="sm" type="none"/>
          </a:ln>
        </p:spPr>
      </p:pic>
      <p:pic>
        <p:nvPicPr>
          <p:cNvPr id="380" name="Google Shape;380;p52"/>
          <p:cNvPicPr preferRelativeResize="0"/>
          <p:nvPr/>
        </p:nvPicPr>
        <p:blipFill>
          <a:blip r:embed="rId5">
            <a:alphaModFix/>
          </a:blip>
          <a:stretch>
            <a:fillRect/>
          </a:stretch>
        </p:blipFill>
        <p:spPr>
          <a:xfrm>
            <a:off x="8237825" y="91375"/>
            <a:ext cx="762900" cy="762900"/>
          </a:xfrm>
          <a:prstGeom prst="rect">
            <a:avLst/>
          </a:prstGeom>
          <a:noFill/>
          <a:ln>
            <a:noFill/>
          </a:ln>
        </p:spPr>
      </p:pic>
      <p:cxnSp>
        <p:nvCxnSpPr>
          <p:cNvPr id="381" name="Google Shape;381;p52"/>
          <p:cNvCxnSpPr/>
          <p:nvPr/>
        </p:nvCxnSpPr>
        <p:spPr>
          <a:xfrm flipH="1" rot="10800000">
            <a:off x="-894075" y="3445875"/>
            <a:ext cx="1336200" cy="30000"/>
          </a:xfrm>
          <a:prstGeom prst="straightConnector1">
            <a:avLst/>
          </a:prstGeom>
          <a:noFill/>
          <a:ln cap="flat" cmpd="sng" w="9525">
            <a:solidFill>
              <a:schemeClr val="dk2"/>
            </a:solidFill>
            <a:prstDash val="solid"/>
            <a:round/>
            <a:headEnd len="med" w="med" type="none"/>
            <a:tailEnd len="med" w="med" type="none"/>
          </a:ln>
        </p:spPr>
      </p:cxnSp>
      <p:sp>
        <p:nvSpPr>
          <p:cNvPr id="382" name="Google Shape;382;p52"/>
          <p:cNvSpPr txBox="1"/>
          <p:nvPr/>
        </p:nvSpPr>
        <p:spPr>
          <a:xfrm>
            <a:off x="-1456650" y="2812875"/>
            <a:ext cx="1235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rgbClr val="00FFFF"/>
                </a:highlight>
              </a:rPr>
              <a:t>*ojo que cambio a false</a:t>
            </a:r>
            <a:endParaRPr>
              <a:highlight>
                <a:srgbClr val="00FFFF"/>
              </a:highlight>
            </a:endParaRPr>
          </a:p>
        </p:txBody>
      </p:sp>
      <p:sp>
        <p:nvSpPr>
          <p:cNvPr id="383" name="Google Shape;383;p52"/>
          <p:cNvSpPr txBox="1"/>
          <p:nvPr/>
        </p:nvSpPr>
        <p:spPr>
          <a:xfrm>
            <a:off x="-1657575" y="0"/>
            <a:ext cx="1788300" cy="2023500"/>
          </a:xfrm>
          <a:prstGeom prst="rect">
            <a:avLst/>
          </a:prstGeom>
          <a:solidFill>
            <a:schemeClr val="dk1"/>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750">
                <a:solidFill>
                  <a:srgbClr val="9CDCFE"/>
                </a:solidFill>
                <a:highlight>
                  <a:srgbClr val="1E1E1E"/>
                </a:highlight>
                <a:latin typeface="Courier New"/>
                <a:ea typeface="Courier New"/>
                <a:cs typeface="Courier New"/>
                <a:sym typeface="Courier New"/>
              </a:rPr>
              <a:t>store:</a:t>
            </a:r>
            <a:r>
              <a:rPr lang="en" sz="750">
                <a:solidFill>
                  <a:srgbClr val="D4D4D4"/>
                </a:solidFill>
                <a:highlight>
                  <a:srgbClr val="1E1E1E"/>
                </a:highlight>
                <a:latin typeface="Courier New"/>
                <a:ea typeface="Courier New"/>
                <a:cs typeface="Courier New"/>
                <a:sym typeface="Courier New"/>
              </a:rPr>
              <a:t> </a:t>
            </a:r>
            <a:r>
              <a:rPr lang="en" sz="750">
                <a:solidFill>
                  <a:srgbClr val="4EC9B0"/>
                </a:solidFill>
                <a:highlight>
                  <a:srgbClr val="1E1E1E"/>
                </a:highlight>
                <a:latin typeface="Courier New"/>
                <a:ea typeface="Courier New"/>
                <a:cs typeface="Courier New"/>
                <a:sym typeface="Courier New"/>
              </a:rPr>
              <a:t>MongoStore</a:t>
            </a:r>
            <a:r>
              <a:rPr lang="en" sz="750">
                <a:solidFill>
                  <a:srgbClr val="D4D4D4"/>
                </a:solidFill>
                <a:highlight>
                  <a:srgbClr val="1E1E1E"/>
                </a:highlight>
                <a:latin typeface="Courier New"/>
                <a:ea typeface="Courier New"/>
                <a:cs typeface="Courier New"/>
                <a:sym typeface="Courier New"/>
              </a:rPr>
              <a:t>.</a:t>
            </a:r>
            <a:r>
              <a:rPr lang="en" sz="750">
                <a:solidFill>
                  <a:srgbClr val="DCDCAA"/>
                </a:solidFill>
                <a:highlight>
                  <a:srgbClr val="1E1E1E"/>
                </a:highlight>
                <a:latin typeface="Courier New"/>
                <a:ea typeface="Courier New"/>
                <a:cs typeface="Courier New"/>
                <a:sym typeface="Courier New"/>
              </a:rPr>
              <a:t>create</a:t>
            </a:r>
            <a:r>
              <a:rPr lang="en" sz="750">
                <a:solidFill>
                  <a:srgbClr val="D4D4D4"/>
                </a:solidFill>
                <a:highlight>
                  <a:srgbClr val="1E1E1E"/>
                </a:highlight>
                <a:latin typeface="Courier New"/>
                <a:ea typeface="Courier New"/>
                <a:cs typeface="Courier New"/>
                <a:sym typeface="Courier New"/>
              </a:rPr>
              <a:t>({</a:t>
            </a:r>
            <a:endParaRPr sz="7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rgbClr val="D4D4D4"/>
                </a:solidFill>
                <a:highlight>
                  <a:srgbClr val="1E1E1E"/>
                </a:highlight>
                <a:latin typeface="Courier New"/>
                <a:ea typeface="Courier New"/>
                <a:cs typeface="Courier New"/>
                <a:sym typeface="Courier New"/>
              </a:rPr>
              <a:t>      </a:t>
            </a:r>
            <a:r>
              <a:rPr lang="en" sz="750">
                <a:solidFill>
                  <a:srgbClr val="9CDCFE"/>
                </a:solidFill>
                <a:highlight>
                  <a:srgbClr val="1E1E1E"/>
                </a:highlight>
                <a:latin typeface="Courier New"/>
                <a:ea typeface="Courier New"/>
                <a:cs typeface="Courier New"/>
                <a:sym typeface="Courier New"/>
              </a:rPr>
              <a:t>mongoUrl:</a:t>
            </a:r>
            <a:r>
              <a:rPr lang="en" sz="750">
                <a:solidFill>
                  <a:srgbClr val="D4D4D4"/>
                </a:solidFill>
                <a:highlight>
                  <a:srgbClr val="1E1E1E"/>
                </a:highlight>
                <a:latin typeface="Courier New"/>
                <a:ea typeface="Courier New"/>
                <a:cs typeface="Courier New"/>
                <a:sym typeface="Courier New"/>
              </a:rPr>
              <a:t>        </a:t>
            </a:r>
            <a:r>
              <a:rPr lang="en" sz="750">
                <a:solidFill>
                  <a:srgbClr val="CE9178"/>
                </a:solidFill>
                <a:highlight>
                  <a:srgbClr val="1E1E1E"/>
                </a:highlight>
                <a:latin typeface="Courier New"/>
                <a:ea typeface="Courier New"/>
                <a:cs typeface="Courier New"/>
                <a:sym typeface="Courier New"/>
              </a:rPr>
              <a:t>"mongodb+srv://guillermofergnani:asdasd@cluster0.my1pzfu.mongodb.net/"</a:t>
            </a:r>
            <a:r>
              <a:rPr lang="en" sz="750">
                <a:solidFill>
                  <a:srgbClr val="D4D4D4"/>
                </a:solidFill>
                <a:highlight>
                  <a:srgbClr val="1E1E1E"/>
                </a:highlight>
                <a:latin typeface="Courier New"/>
                <a:ea typeface="Courier New"/>
                <a:cs typeface="Courier New"/>
                <a:sym typeface="Courier New"/>
              </a:rPr>
              <a:t>,</a:t>
            </a:r>
            <a:endParaRPr sz="7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rgbClr val="D4D4D4"/>
                </a:solidFill>
                <a:highlight>
                  <a:srgbClr val="1E1E1E"/>
                </a:highlight>
                <a:latin typeface="Courier New"/>
                <a:ea typeface="Courier New"/>
                <a:cs typeface="Courier New"/>
                <a:sym typeface="Courier New"/>
              </a:rPr>
              <a:t>      </a:t>
            </a:r>
            <a:r>
              <a:rPr lang="en" sz="750">
                <a:solidFill>
                  <a:srgbClr val="9CDCFE"/>
                </a:solidFill>
                <a:highlight>
                  <a:srgbClr val="1E1E1E"/>
                </a:highlight>
                <a:latin typeface="Courier New"/>
                <a:ea typeface="Courier New"/>
                <a:cs typeface="Courier New"/>
                <a:sym typeface="Courier New"/>
              </a:rPr>
              <a:t>mongoOptions:</a:t>
            </a:r>
            <a:r>
              <a:rPr lang="en" sz="750">
                <a:solidFill>
                  <a:srgbClr val="D4D4D4"/>
                </a:solidFill>
                <a:highlight>
                  <a:srgbClr val="1E1E1E"/>
                </a:highlight>
                <a:latin typeface="Courier New"/>
                <a:ea typeface="Courier New"/>
                <a:cs typeface="Courier New"/>
                <a:sym typeface="Courier New"/>
              </a:rPr>
              <a:t> {</a:t>
            </a:r>
            <a:endParaRPr sz="7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rgbClr val="D4D4D4"/>
                </a:solidFill>
                <a:highlight>
                  <a:srgbClr val="1E1E1E"/>
                </a:highlight>
                <a:latin typeface="Courier New"/>
                <a:ea typeface="Courier New"/>
                <a:cs typeface="Courier New"/>
                <a:sym typeface="Courier New"/>
              </a:rPr>
              <a:t>        </a:t>
            </a:r>
            <a:r>
              <a:rPr lang="en" sz="750">
                <a:solidFill>
                  <a:srgbClr val="9CDCFE"/>
                </a:solidFill>
                <a:highlight>
                  <a:srgbClr val="1E1E1E"/>
                </a:highlight>
                <a:latin typeface="Courier New"/>
                <a:ea typeface="Courier New"/>
                <a:cs typeface="Courier New"/>
                <a:sym typeface="Courier New"/>
              </a:rPr>
              <a:t>useNewUrlParser:</a:t>
            </a:r>
            <a:r>
              <a:rPr lang="en" sz="750">
                <a:solidFill>
                  <a:srgbClr val="D4D4D4"/>
                </a:solidFill>
                <a:highlight>
                  <a:srgbClr val="1E1E1E"/>
                </a:highlight>
                <a:latin typeface="Courier New"/>
                <a:ea typeface="Courier New"/>
                <a:cs typeface="Courier New"/>
                <a:sym typeface="Courier New"/>
              </a:rPr>
              <a:t> </a:t>
            </a:r>
            <a:r>
              <a:rPr lang="en" sz="750">
                <a:solidFill>
                  <a:srgbClr val="569CD6"/>
                </a:solidFill>
                <a:highlight>
                  <a:srgbClr val="1E1E1E"/>
                </a:highlight>
                <a:latin typeface="Courier New"/>
                <a:ea typeface="Courier New"/>
                <a:cs typeface="Courier New"/>
                <a:sym typeface="Courier New"/>
              </a:rPr>
              <a:t>true</a:t>
            </a:r>
            <a:r>
              <a:rPr lang="en" sz="750">
                <a:solidFill>
                  <a:srgbClr val="D4D4D4"/>
                </a:solidFill>
                <a:highlight>
                  <a:srgbClr val="1E1E1E"/>
                </a:highlight>
                <a:latin typeface="Courier New"/>
                <a:ea typeface="Courier New"/>
                <a:cs typeface="Courier New"/>
                <a:sym typeface="Courier New"/>
              </a:rPr>
              <a:t>,</a:t>
            </a:r>
            <a:endParaRPr sz="7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rgbClr val="D4D4D4"/>
                </a:solidFill>
                <a:highlight>
                  <a:srgbClr val="1E1E1E"/>
                </a:highlight>
                <a:latin typeface="Courier New"/>
                <a:ea typeface="Courier New"/>
                <a:cs typeface="Courier New"/>
                <a:sym typeface="Courier New"/>
              </a:rPr>
              <a:t>        </a:t>
            </a:r>
            <a:r>
              <a:rPr lang="en" sz="750">
                <a:solidFill>
                  <a:srgbClr val="9CDCFE"/>
                </a:solidFill>
                <a:highlight>
                  <a:srgbClr val="1E1E1E"/>
                </a:highlight>
                <a:latin typeface="Courier New"/>
                <a:ea typeface="Courier New"/>
                <a:cs typeface="Courier New"/>
                <a:sym typeface="Courier New"/>
              </a:rPr>
              <a:t>useUnifiedTopology:</a:t>
            </a:r>
            <a:r>
              <a:rPr lang="en" sz="750">
                <a:solidFill>
                  <a:srgbClr val="D4D4D4"/>
                </a:solidFill>
                <a:highlight>
                  <a:srgbClr val="1E1E1E"/>
                </a:highlight>
                <a:latin typeface="Courier New"/>
                <a:ea typeface="Courier New"/>
                <a:cs typeface="Courier New"/>
                <a:sym typeface="Courier New"/>
              </a:rPr>
              <a:t> </a:t>
            </a:r>
            <a:r>
              <a:rPr lang="en" sz="750">
                <a:solidFill>
                  <a:srgbClr val="569CD6"/>
                </a:solidFill>
                <a:highlight>
                  <a:srgbClr val="1E1E1E"/>
                </a:highlight>
                <a:latin typeface="Courier New"/>
                <a:ea typeface="Courier New"/>
                <a:cs typeface="Courier New"/>
                <a:sym typeface="Courier New"/>
              </a:rPr>
              <a:t>true</a:t>
            </a:r>
            <a:r>
              <a:rPr lang="en" sz="750">
                <a:solidFill>
                  <a:srgbClr val="D4D4D4"/>
                </a:solidFill>
                <a:highlight>
                  <a:srgbClr val="1E1E1E"/>
                </a:highlight>
                <a:latin typeface="Courier New"/>
                <a:ea typeface="Courier New"/>
                <a:cs typeface="Courier New"/>
                <a:sym typeface="Courier New"/>
              </a:rPr>
              <a:t>,</a:t>
            </a:r>
            <a:endParaRPr sz="7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rgbClr val="D4D4D4"/>
                </a:solidFill>
                <a:highlight>
                  <a:srgbClr val="1E1E1E"/>
                </a:highlight>
                <a:latin typeface="Courier New"/>
                <a:ea typeface="Courier New"/>
                <a:cs typeface="Courier New"/>
                <a:sym typeface="Courier New"/>
              </a:rPr>
              <a:t>      },</a:t>
            </a:r>
            <a:endParaRPr sz="7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50">
                <a:solidFill>
                  <a:srgbClr val="D4D4D4"/>
                </a:solidFill>
                <a:highlight>
                  <a:srgbClr val="1E1E1E"/>
                </a:highlight>
                <a:latin typeface="Courier New"/>
                <a:ea typeface="Courier New"/>
                <a:cs typeface="Courier New"/>
                <a:sym typeface="Courier New"/>
              </a:rPr>
              <a:t>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53"/>
          <p:cNvSpPr txBox="1"/>
          <p:nvPr/>
        </p:nvSpPr>
        <p:spPr>
          <a:xfrm>
            <a:off x="1443000" y="2520825"/>
            <a:ext cx="62580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4000">
                <a:latin typeface="Anton"/>
                <a:ea typeface="Anton"/>
                <a:cs typeface="Anton"/>
                <a:sym typeface="Anton"/>
              </a:rPr>
              <a:t>LOG-IN POR FORMULARIO</a:t>
            </a:r>
            <a:endParaRPr i="1" sz="4000">
              <a:latin typeface="Anton"/>
              <a:ea typeface="Anton"/>
              <a:cs typeface="Anton"/>
              <a:sym typeface="Anton"/>
            </a:endParaRPr>
          </a:p>
        </p:txBody>
      </p:sp>
      <p:pic>
        <p:nvPicPr>
          <p:cNvPr id="389" name="Google Shape;389;p5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90" name="Google Shape;390;p53"/>
          <p:cNvPicPr preferRelativeResize="0"/>
          <p:nvPr/>
        </p:nvPicPr>
        <p:blipFill rotWithShape="1">
          <a:blip r:embed="rId4">
            <a:alphaModFix/>
          </a:blip>
          <a:srcRect b="0" l="0" r="0" t="0"/>
          <a:stretch/>
        </p:blipFill>
        <p:spPr>
          <a:xfrm>
            <a:off x="3882275" y="886224"/>
            <a:ext cx="1379450" cy="1379450"/>
          </a:xfrm>
          <a:prstGeom prst="rect">
            <a:avLst/>
          </a:prstGeom>
          <a:noFill/>
          <a:ln>
            <a:noFill/>
          </a:ln>
        </p:spPr>
      </p:pic>
      <p:sp>
        <p:nvSpPr>
          <p:cNvPr id="391" name="Google Shape;391;p53"/>
          <p:cNvSpPr/>
          <p:nvPr/>
        </p:nvSpPr>
        <p:spPr>
          <a:xfrm>
            <a:off x="4823975" y="886225"/>
            <a:ext cx="381900" cy="381900"/>
          </a:xfrm>
          <a:prstGeom prst="ellipse">
            <a:avLst/>
          </a:prstGeom>
          <a:solidFill>
            <a:srgbClr val="222222"/>
          </a:solid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392" name="Google Shape;392;p53"/>
          <p:cNvSpPr txBox="1"/>
          <p:nvPr/>
        </p:nvSpPr>
        <p:spPr>
          <a:xfrm>
            <a:off x="909400" y="3331575"/>
            <a:ext cx="7442100" cy="9543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lang="en" sz="2000">
                <a:solidFill>
                  <a:schemeClr val="dk1"/>
                </a:solidFill>
                <a:latin typeface="Helvetica Neue Light"/>
                <a:ea typeface="Helvetica Neue Light"/>
                <a:cs typeface="Helvetica Neue Light"/>
                <a:sym typeface="Helvetica Neue Light"/>
              </a:rPr>
              <a:t>Incorporaremos un mecanismo sencillo que </a:t>
            </a:r>
            <a:r>
              <a:rPr lang="en" sz="2000">
                <a:solidFill>
                  <a:schemeClr val="dk1"/>
                </a:solidFill>
                <a:latin typeface="Helvetica Neue Light"/>
                <a:ea typeface="Helvetica Neue Light"/>
                <a:cs typeface="Helvetica Neue Light"/>
                <a:sym typeface="Helvetica Neue Light"/>
              </a:rPr>
              <a:t>permite</a:t>
            </a:r>
            <a:r>
              <a:rPr lang="en" sz="2000">
                <a:solidFill>
                  <a:schemeClr val="dk1"/>
                </a:solidFill>
                <a:latin typeface="Helvetica Neue Light"/>
                <a:ea typeface="Helvetica Neue Light"/>
                <a:cs typeface="Helvetica Neue Light"/>
                <a:sym typeface="Helvetica Neue Light"/>
              </a:rPr>
              <a:t> loguear un cliente por su nombre mediante un formulario de ingreso.</a:t>
            </a:r>
            <a:endParaRPr i="1" sz="16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3" name="Shape 113"/>
        <p:cNvGrpSpPr/>
        <p:nvPr/>
      </p:nvGrpSpPr>
      <p:grpSpPr>
        <a:xfrm>
          <a:off x="0" y="0"/>
          <a:ext cx="0" cy="0"/>
          <a:chOff x="0" y="0"/>
          <a:chExt cx="0" cy="0"/>
        </a:xfrm>
      </p:grpSpPr>
      <p:sp>
        <p:nvSpPr>
          <p:cNvPr id="114" name="Google Shape;114;p27"/>
          <p:cNvSpPr/>
          <p:nvPr/>
        </p:nvSpPr>
        <p:spPr>
          <a:xfrm>
            <a:off x="3609625" y="1163625"/>
            <a:ext cx="2157900" cy="3138600"/>
          </a:xfrm>
          <a:prstGeom prst="rect">
            <a:avLst/>
          </a:prstGeom>
          <a:noFill/>
          <a:ln cap="flat" cmpd="sng" w="38100">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5" name="Google Shape;115;p27"/>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16" name="Google Shape;116;p27"/>
          <p:cNvSpPr/>
          <p:nvPr/>
        </p:nvSpPr>
        <p:spPr>
          <a:xfrm>
            <a:off x="37786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7"/>
          <p:cNvSpPr txBox="1"/>
          <p:nvPr/>
        </p:nvSpPr>
        <p:spPr>
          <a:xfrm>
            <a:off x="39193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Helvetica Neue"/>
                <a:ea typeface="Helvetica Neue"/>
                <a:cs typeface="Helvetica Neue"/>
                <a:sym typeface="Helvetica Neue"/>
              </a:rPr>
              <a:t>Clase 24</a:t>
            </a:r>
            <a:endParaRPr>
              <a:latin typeface="Helvetica Neue"/>
              <a:ea typeface="Helvetica Neue"/>
              <a:cs typeface="Helvetica Neue"/>
              <a:sym typeface="Helvetica Neue"/>
            </a:endParaRPr>
          </a:p>
        </p:txBody>
      </p:sp>
      <p:sp>
        <p:nvSpPr>
          <p:cNvPr id="118" name="Google Shape;118;p27"/>
          <p:cNvSpPr txBox="1"/>
          <p:nvPr/>
        </p:nvSpPr>
        <p:spPr>
          <a:xfrm>
            <a:off x="3695075" y="1758000"/>
            <a:ext cx="2013300" cy="424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1200">
                <a:solidFill>
                  <a:schemeClr val="dk1"/>
                </a:solidFill>
                <a:highlight>
                  <a:schemeClr val="lt1"/>
                </a:highlight>
              </a:rPr>
              <a:t>Cookies, Sesiones, storages:</a:t>
            </a:r>
            <a:endParaRPr b="1" sz="1200">
              <a:solidFill>
                <a:schemeClr val="dk1"/>
              </a:solidFill>
              <a:highlight>
                <a:schemeClr val="lt1"/>
              </a:highlight>
            </a:endParaRPr>
          </a:p>
          <a:p>
            <a:pPr indent="0" lvl="0" marL="0" rtl="0" algn="ctr">
              <a:lnSpc>
                <a:spcPct val="115000"/>
              </a:lnSpc>
              <a:spcBef>
                <a:spcPts val="0"/>
              </a:spcBef>
              <a:spcAft>
                <a:spcPts val="0"/>
              </a:spcAft>
              <a:buClr>
                <a:schemeClr val="dk1"/>
              </a:buClr>
              <a:buSzPts val="1100"/>
              <a:buFont typeface="Arial"/>
              <a:buNone/>
            </a:pPr>
            <a:r>
              <a:rPr b="1" lang="en" sz="1200">
                <a:solidFill>
                  <a:schemeClr val="dk1"/>
                </a:solidFill>
                <a:highlight>
                  <a:schemeClr val="lt1"/>
                </a:highlight>
              </a:rPr>
              <a:t>Parte II</a:t>
            </a:r>
            <a:endParaRPr b="1" sz="1200">
              <a:latin typeface="Helvetica Neue"/>
              <a:ea typeface="Helvetica Neue"/>
              <a:cs typeface="Helvetica Neue"/>
              <a:sym typeface="Helvetica Neue"/>
            </a:endParaRPr>
          </a:p>
        </p:txBody>
      </p:sp>
      <p:pic>
        <p:nvPicPr>
          <p:cNvPr id="119" name="Google Shape;119;p27"/>
          <p:cNvPicPr preferRelativeResize="0"/>
          <p:nvPr/>
        </p:nvPicPr>
        <p:blipFill>
          <a:blip r:embed="rId4">
            <a:alphaModFix/>
          </a:blip>
          <a:stretch>
            <a:fillRect/>
          </a:stretch>
        </p:blipFill>
        <p:spPr>
          <a:xfrm>
            <a:off x="5276200" y="1391289"/>
            <a:ext cx="196500" cy="196500"/>
          </a:xfrm>
          <a:prstGeom prst="rect">
            <a:avLst/>
          </a:prstGeom>
          <a:noFill/>
          <a:ln>
            <a:noFill/>
          </a:ln>
        </p:spPr>
      </p:pic>
      <p:cxnSp>
        <p:nvCxnSpPr>
          <p:cNvPr id="120" name="Google Shape;120;p27"/>
          <p:cNvCxnSpPr/>
          <p:nvPr/>
        </p:nvCxnSpPr>
        <p:spPr>
          <a:xfrm>
            <a:off x="1377600" y="2446275"/>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121" name="Google Shape;121;p27"/>
          <p:cNvCxnSpPr/>
          <p:nvPr/>
        </p:nvCxnSpPr>
        <p:spPr>
          <a:xfrm>
            <a:off x="1377600" y="2928356"/>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122" name="Google Shape;122;p27"/>
          <p:cNvCxnSpPr/>
          <p:nvPr/>
        </p:nvCxnSpPr>
        <p:spPr>
          <a:xfrm>
            <a:off x="1377600" y="3843832"/>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123" name="Google Shape;123;p27"/>
          <p:cNvCxnSpPr/>
          <p:nvPr/>
        </p:nvCxnSpPr>
        <p:spPr>
          <a:xfrm>
            <a:off x="1377600" y="3380081"/>
            <a:ext cx="1854900" cy="0"/>
          </a:xfrm>
          <a:prstGeom prst="straightConnector1">
            <a:avLst/>
          </a:prstGeom>
          <a:noFill/>
          <a:ln cap="flat" cmpd="sng" w="9525">
            <a:solidFill>
              <a:srgbClr val="EFEFEF"/>
            </a:solidFill>
            <a:prstDash val="solid"/>
            <a:round/>
            <a:headEnd len="med" w="med" type="none"/>
            <a:tailEnd len="med" w="med" type="none"/>
          </a:ln>
        </p:spPr>
      </p:cxnSp>
      <p:pic>
        <p:nvPicPr>
          <p:cNvPr id="124" name="Google Shape;124;p27"/>
          <p:cNvPicPr preferRelativeResize="0"/>
          <p:nvPr/>
        </p:nvPicPr>
        <p:blipFill>
          <a:blip r:embed="rId4">
            <a:alphaModFix/>
          </a:blip>
          <a:stretch>
            <a:fillRect/>
          </a:stretch>
        </p:blipFill>
        <p:spPr>
          <a:xfrm>
            <a:off x="2966250" y="1391289"/>
            <a:ext cx="196500" cy="196500"/>
          </a:xfrm>
          <a:prstGeom prst="rect">
            <a:avLst/>
          </a:prstGeom>
          <a:noFill/>
          <a:ln>
            <a:noFill/>
          </a:ln>
        </p:spPr>
      </p:pic>
      <p:sp>
        <p:nvSpPr>
          <p:cNvPr id="125" name="Google Shape;125;p27"/>
          <p:cNvSpPr/>
          <p:nvPr/>
        </p:nvSpPr>
        <p:spPr>
          <a:xfrm>
            <a:off x="60103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26" name="Google Shape;126;p27"/>
          <p:cNvSpPr/>
          <p:nvPr/>
        </p:nvSpPr>
        <p:spPr>
          <a:xfrm>
            <a:off x="6162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7"/>
          <p:cNvSpPr txBox="1"/>
          <p:nvPr/>
        </p:nvSpPr>
        <p:spPr>
          <a:xfrm>
            <a:off x="63028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Helvetica Neue"/>
                <a:ea typeface="Helvetica Neue"/>
                <a:cs typeface="Helvetica Neue"/>
                <a:sym typeface="Helvetica Neue"/>
              </a:rPr>
              <a:t>Clase 25</a:t>
            </a:r>
            <a:endParaRPr>
              <a:latin typeface="Helvetica Neue"/>
              <a:ea typeface="Helvetica Neue"/>
              <a:cs typeface="Helvetica Neue"/>
              <a:sym typeface="Helvetica Neue"/>
            </a:endParaRPr>
          </a:p>
        </p:txBody>
      </p:sp>
      <p:sp>
        <p:nvSpPr>
          <p:cNvPr id="128" name="Google Shape;128;p27"/>
          <p:cNvSpPr txBox="1"/>
          <p:nvPr/>
        </p:nvSpPr>
        <p:spPr>
          <a:xfrm>
            <a:off x="6070550" y="1758000"/>
            <a:ext cx="2157900" cy="424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1200">
                <a:solidFill>
                  <a:schemeClr val="dk1"/>
                </a:solidFill>
                <a:highlight>
                  <a:schemeClr val="lt1"/>
                </a:highlight>
              </a:rPr>
              <a:t>Autorización y Autenticación</a:t>
            </a:r>
            <a:endParaRPr b="1" sz="1200">
              <a:solidFill>
                <a:schemeClr val="dk1"/>
              </a:solidFill>
              <a:highlight>
                <a:schemeClr val="lt1"/>
              </a:highlight>
            </a:endParaRPr>
          </a:p>
        </p:txBody>
      </p:sp>
      <p:cxnSp>
        <p:nvCxnSpPr>
          <p:cNvPr id="129" name="Google Shape;129;p27"/>
          <p:cNvCxnSpPr/>
          <p:nvPr/>
        </p:nvCxnSpPr>
        <p:spPr>
          <a:xfrm>
            <a:off x="6144600" y="2446275"/>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130" name="Google Shape;130;p27"/>
          <p:cNvCxnSpPr/>
          <p:nvPr/>
        </p:nvCxnSpPr>
        <p:spPr>
          <a:xfrm>
            <a:off x="6144600" y="3843832"/>
            <a:ext cx="1854900" cy="0"/>
          </a:xfrm>
          <a:prstGeom prst="straightConnector1">
            <a:avLst/>
          </a:prstGeom>
          <a:noFill/>
          <a:ln cap="flat" cmpd="sng" w="9525">
            <a:solidFill>
              <a:srgbClr val="EFEFEF"/>
            </a:solidFill>
            <a:prstDash val="solid"/>
            <a:round/>
            <a:headEnd len="med" w="med" type="none"/>
            <a:tailEnd len="med" w="med" type="none"/>
          </a:ln>
        </p:spPr>
      </p:cxnSp>
      <p:pic>
        <p:nvPicPr>
          <p:cNvPr id="131" name="Google Shape;131;p27"/>
          <p:cNvPicPr preferRelativeResize="0"/>
          <p:nvPr/>
        </p:nvPicPr>
        <p:blipFill>
          <a:blip r:embed="rId4">
            <a:alphaModFix/>
          </a:blip>
          <a:stretch>
            <a:fillRect/>
          </a:stretch>
        </p:blipFill>
        <p:spPr>
          <a:xfrm>
            <a:off x="7733250" y="1391289"/>
            <a:ext cx="196500" cy="196500"/>
          </a:xfrm>
          <a:prstGeom prst="rect">
            <a:avLst/>
          </a:prstGeom>
          <a:noFill/>
          <a:ln>
            <a:noFill/>
          </a:ln>
        </p:spPr>
      </p:pic>
      <p:sp>
        <p:nvSpPr>
          <p:cNvPr id="132" name="Google Shape;132;p27"/>
          <p:cNvSpPr txBox="1"/>
          <p:nvPr/>
        </p:nvSpPr>
        <p:spPr>
          <a:xfrm>
            <a:off x="1398000" y="2320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solidFill>
                  <a:srgbClr val="121212"/>
                </a:solidFill>
                <a:latin typeface="Anton"/>
                <a:ea typeface="Anton"/>
                <a:cs typeface="Anton"/>
                <a:sym typeface="Anton"/>
              </a:rPr>
              <a:t>CRONOGRAMA DEL CURSO</a:t>
            </a:r>
            <a:endParaRPr i="1" sz="3600">
              <a:solidFill>
                <a:srgbClr val="121212"/>
              </a:solidFill>
              <a:latin typeface="Anton"/>
              <a:ea typeface="Anton"/>
              <a:cs typeface="Anton"/>
              <a:sym typeface="Anton"/>
            </a:endParaRPr>
          </a:p>
        </p:txBody>
      </p:sp>
      <p:sp>
        <p:nvSpPr>
          <p:cNvPr id="133" name="Google Shape;133;p27"/>
          <p:cNvSpPr txBox="1"/>
          <p:nvPr/>
        </p:nvSpPr>
        <p:spPr>
          <a:xfrm>
            <a:off x="1629938" y="2505463"/>
            <a:ext cx="1389600" cy="28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700">
              <a:latin typeface="Helvetica Neue"/>
              <a:ea typeface="Helvetica Neue"/>
              <a:cs typeface="Helvetica Neue"/>
              <a:sym typeface="Helvetica Neue"/>
            </a:endParaRPr>
          </a:p>
          <a:p>
            <a:pPr indent="0" lvl="0" marL="0" rtl="0" algn="l">
              <a:lnSpc>
                <a:spcPct val="100000"/>
              </a:lnSpc>
              <a:spcBef>
                <a:spcPts val="0"/>
              </a:spcBef>
              <a:spcAft>
                <a:spcPts val="0"/>
              </a:spcAft>
              <a:buNone/>
            </a:pPr>
            <a:r>
              <a:t/>
            </a:r>
            <a:endParaRPr sz="700">
              <a:latin typeface="Helvetica Neue"/>
              <a:ea typeface="Helvetica Neue"/>
              <a:cs typeface="Helvetica Neue"/>
              <a:sym typeface="Helvetica Neue"/>
            </a:endParaRPr>
          </a:p>
        </p:txBody>
      </p:sp>
      <p:sp>
        <p:nvSpPr>
          <p:cNvPr id="134" name="Google Shape;134;p27"/>
          <p:cNvSpPr txBox="1"/>
          <p:nvPr/>
        </p:nvSpPr>
        <p:spPr>
          <a:xfrm>
            <a:off x="1641250" y="2996599"/>
            <a:ext cx="1389600" cy="315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700">
              <a:latin typeface="Helvetica Neue"/>
              <a:ea typeface="Helvetica Neue"/>
              <a:cs typeface="Helvetica Neue"/>
              <a:sym typeface="Helvetica Neue"/>
            </a:endParaRPr>
          </a:p>
        </p:txBody>
      </p:sp>
      <p:sp>
        <p:nvSpPr>
          <p:cNvPr id="135" name="Google Shape;135;p27"/>
          <p:cNvSpPr txBox="1"/>
          <p:nvPr/>
        </p:nvSpPr>
        <p:spPr>
          <a:xfrm>
            <a:off x="1650614" y="3485774"/>
            <a:ext cx="1389600" cy="315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700">
              <a:latin typeface="Helvetica Neue"/>
              <a:ea typeface="Helvetica Neue"/>
              <a:cs typeface="Helvetica Neue"/>
              <a:sym typeface="Helvetica Neue"/>
            </a:endParaRPr>
          </a:p>
        </p:txBody>
      </p:sp>
      <p:sp>
        <p:nvSpPr>
          <p:cNvPr id="136" name="Google Shape;136;p27"/>
          <p:cNvSpPr/>
          <p:nvPr/>
        </p:nvSpPr>
        <p:spPr>
          <a:xfrm>
            <a:off x="12097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37" name="Google Shape;137;p27"/>
          <p:cNvSpPr/>
          <p:nvPr/>
        </p:nvSpPr>
        <p:spPr>
          <a:xfrm>
            <a:off x="1395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7"/>
          <p:cNvSpPr txBox="1"/>
          <p:nvPr/>
        </p:nvSpPr>
        <p:spPr>
          <a:xfrm>
            <a:off x="15358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Helvetica Neue"/>
                <a:ea typeface="Helvetica Neue"/>
                <a:cs typeface="Helvetica Neue"/>
                <a:sym typeface="Helvetica Neue"/>
              </a:rPr>
              <a:t>Clase 23	</a:t>
            </a:r>
            <a:endParaRPr>
              <a:latin typeface="Helvetica Neue"/>
              <a:ea typeface="Helvetica Neue"/>
              <a:cs typeface="Helvetica Neue"/>
              <a:sym typeface="Helvetica Neue"/>
            </a:endParaRPr>
          </a:p>
        </p:txBody>
      </p:sp>
      <p:sp>
        <p:nvSpPr>
          <p:cNvPr id="139" name="Google Shape;139;p27"/>
          <p:cNvSpPr txBox="1"/>
          <p:nvPr/>
        </p:nvSpPr>
        <p:spPr>
          <a:xfrm>
            <a:off x="1293300" y="1877138"/>
            <a:ext cx="2013300" cy="424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1200">
                <a:solidFill>
                  <a:schemeClr val="dk1"/>
                </a:solidFill>
                <a:highlight>
                  <a:schemeClr val="lt1"/>
                </a:highlight>
              </a:rPr>
              <a:t>Cookies, Sesiones, storages:</a:t>
            </a:r>
            <a:endParaRPr b="1" sz="1200">
              <a:solidFill>
                <a:schemeClr val="dk1"/>
              </a:solidFill>
              <a:highlight>
                <a:schemeClr val="lt1"/>
              </a:highlight>
            </a:endParaRPr>
          </a:p>
          <a:p>
            <a:pPr indent="0" lvl="0" marL="0" rtl="0" algn="ctr">
              <a:lnSpc>
                <a:spcPct val="115000"/>
              </a:lnSpc>
              <a:spcBef>
                <a:spcPts val="0"/>
              </a:spcBef>
              <a:spcAft>
                <a:spcPts val="0"/>
              </a:spcAft>
              <a:buClr>
                <a:schemeClr val="dk1"/>
              </a:buClr>
              <a:buSzPts val="1100"/>
              <a:buFont typeface="Arial"/>
              <a:buNone/>
            </a:pPr>
            <a:r>
              <a:rPr b="1" lang="en" sz="1200">
                <a:solidFill>
                  <a:schemeClr val="dk1"/>
                </a:solidFill>
                <a:highlight>
                  <a:schemeClr val="lt1"/>
                </a:highlight>
              </a:rPr>
              <a:t>Parte I</a:t>
            </a:r>
            <a:endParaRPr b="1" sz="1200">
              <a:solidFill>
                <a:schemeClr val="dk1"/>
              </a:solidFill>
              <a:highlight>
                <a:schemeClr val="lt1"/>
              </a:high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graphicFrame>
        <p:nvGraphicFramePr>
          <p:cNvPr id="397" name="Google Shape;397;p54"/>
          <p:cNvGraphicFramePr/>
          <p:nvPr/>
        </p:nvGraphicFramePr>
        <p:xfrm>
          <a:off x="153263" y="39300"/>
          <a:ext cx="3000000" cy="3000000"/>
        </p:xfrm>
        <a:graphic>
          <a:graphicData uri="http://schemas.openxmlformats.org/drawingml/2006/table">
            <a:tbl>
              <a:tblPr>
                <a:noFill/>
                <a:tableStyleId>{B5340323-32D1-4CC6-AF44-EEA907735E14}</a:tableStyleId>
              </a:tblPr>
              <a:tblGrid>
                <a:gridCol w="2945825"/>
                <a:gridCol w="3822275"/>
                <a:gridCol w="2069375"/>
              </a:tblGrid>
              <a:tr h="720275">
                <a:tc gridSpan="3">
                  <a:txBody>
                    <a:bodyPr/>
                    <a:lstStyle/>
                    <a:p>
                      <a:pPr indent="0" lvl="0" marL="0" rtl="0" algn="l">
                        <a:spcBef>
                          <a:spcPts val="0"/>
                        </a:spcBef>
                        <a:spcAft>
                          <a:spcPts val="0"/>
                        </a:spcAft>
                        <a:buNone/>
                      </a:pPr>
                      <a:r>
                        <a:rPr i="1" lang="en" sz="2400">
                          <a:solidFill>
                            <a:schemeClr val="dk1"/>
                          </a:solidFill>
                          <a:latin typeface="Anton"/>
                          <a:ea typeface="Anton"/>
                          <a:cs typeface="Anton"/>
                          <a:sym typeface="Anton"/>
                        </a:rPr>
                        <a:t>LOG-IN POR FORMULARIO</a:t>
                      </a:r>
                      <a:endParaRPr i="1" sz="2400">
                        <a:solidFill>
                          <a:schemeClr val="dk1"/>
                        </a:solidFill>
                        <a:latin typeface="Anton"/>
                        <a:ea typeface="Anton"/>
                        <a:cs typeface="Anton"/>
                        <a:sym typeface="Anton"/>
                      </a:endParaRPr>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EFAB"/>
                    </a:solidFill>
                  </a:tcPr>
                </a:tc>
                <a:tc hMerge="1"/>
                <a:tc hMerge="1"/>
              </a:tr>
              <a:tr h="809125">
                <a:tc gridSpan="2">
                  <a:txBody>
                    <a:bodyPr/>
                    <a:lstStyle/>
                    <a:p>
                      <a:pPr indent="0" lvl="0" marL="0" rtl="0" algn="l">
                        <a:spcBef>
                          <a:spcPts val="0"/>
                        </a:spcBef>
                        <a:spcAft>
                          <a:spcPts val="0"/>
                        </a:spcAft>
                        <a:buClr>
                          <a:schemeClr val="dk1"/>
                        </a:buClr>
                        <a:buSzPts val="1100"/>
                        <a:buFont typeface="Arial"/>
                        <a:buNone/>
                      </a:pPr>
                      <a:r>
                        <a:rPr b="1" lang="en" sz="1600">
                          <a:solidFill>
                            <a:schemeClr val="dk1"/>
                          </a:solidFill>
                          <a:latin typeface="Helvetica Neue"/>
                          <a:ea typeface="Helvetica Neue"/>
                          <a:cs typeface="Helvetica Neue"/>
                          <a:sym typeface="Helvetica Neue"/>
                        </a:rPr>
                        <a:t>Formato: </a:t>
                      </a:r>
                      <a:r>
                        <a:rPr lang="en" sz="1600">
                          <a:solidFill>
                            <a:schemeClr val="dk1"/>
                          </a:solidFill>
                          <a:latin typeface="Helvetica Neue Light"/>
                          <a:ea typeface="Helvetica Neue Light"/>
                          <a:cs typeface="Helvetica Neue Light"/>
                          <a:sym typeface="Helvetica Neue Light"/>
                        </a:rPr>
                        <a:t>link a un repositorio en Github con el proyecto cargado. </a:t>
                      </a:r>
                      <a:endParaRPr sz="16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SzPts val="1100"/>
                        <a:buFont typeface="Arial"/>
                        <a:buNone/>
                      </a:pPr>
                      <a:r>
                        <a:rPr b="1" lang="en" sz="1600">
                          <a:solidFill>
                            <a:schemeClr val="dk1"/>
                          </a:solidFill>
                          <a:latin typeface="Helvetica Neue"/>
                          <a:ea typeface="Helvetica Neue"/>
                          <a:cs typeface="Helvetica Neue"/>
                          <a:sym typeface="Helvetica Neue"/>
                        </a:rPr>
                        <a:t>Sugerencia: </a:t>
                      </a:r>
                      <a:r>
                        <a:rPr lang="en" sz="1600">
                          <a:solidFill>
                            <a:schemeClr val="dk1"/>
                          </a:solidFill>
                          <a:latin typeface="Helvetica Neue Light"/>
                          <a:ea typeface="Helvetica Neue Light"/>
                          <a:cs typeface="Helvetica Neue Light"/>
                          <a:sym typeface="Helvetica Neue Light"/>
                        </a:rPr>
                        <a:t>no incluir los node_modules</a:t>
                      </a:r>
                      <a:endParaRPr b="1" sz="1600">
                        <a:solidFill>
                          <a:schemeClr val="dk1"/>
                        </a:solidFill>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rtl="0" algn="ctr">
                        <a:spcBef>
                          <a:spcPts val="0"/>
                        </a:spcBef>
                        <a:spcAft>
                          <a:spcPts val="0"/>
                        </a:spcAft>
                        <a:buNone/>
                      </a:pPr>
                      <a:r>
                        <a:t/>
                      </a:r>
                      <a:endParaRPr sz="1500">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3270000">
                <a:tc gridSpan="3">
                  <a:txBody>
                    <a:bodyPr/>
                    <a:lstStyle/>
                    <a:p>
                      <a:pPr indent="0" lvl="0" marL="0" rtl="0" algn="l">
                        <a:spcBef>
                          <a:spcPts val="0"/>
                        </a:spcBef>
                        <a:spcAft>
                          <a:spcPts val="0"/>
                        </a:spcAft>
                        <a:buNone/>
                      </a:pPr>
                      <a:br>
                        <a:rPr b="1" lang="en" sz="200">
                          <a:solidFill>
                            <a:srgbClr val="4D5156"/>
                          </a:solidFill>
                        </a:rPr>
                      </a:br>
                      <a:r>
                        <a:rPr b="1" lang="en" sz="1600"/>
                        <a:t>&gt;&gt;</a:t>
                      </a:r>
                      <a:r>
                        <a:rPr b="1" lang="en" sz="1600">
                          <a:solidFill>
                            <a:srgbClr val="4D5156"/>
                          </a:solidFill>
                        </a:rPr>
                        <a:t> </a:t>
                      </a:r>
                      <a:r>
                        <a:rPr b="1" lang="en" sz="1600">
                          <a:latin typeface="Helvetica Neue"/>
                          <a:ea typeface="Helvetica Neue"/>
                          <a:cs typeface="Helvetica Neue"/>
                          <a:sym typeface="Helvetica Neue"/>
                        </a:rPr>
                        <a:t>Consigna:</a:t>
                      </a:r>
                      <a:r>
                        <a:rPr lang="en" sz="1600">
                          <a:latin typeface="Helvetica Neue Light"/>
                          <a:ea typeface="Helvetica Neue Light"/>
                          <a:cs typeface="Helvetica Neue Light"/>
                          <a:sym typeface="Helvetica Neue Light"/>
                        </a:rPr>
                        <a:t> </a:t>
                      </a:r>
                      <a:endParaRPr sz="1600">
                        <a:latin typeface="Helvetica Neue Light"/>
                        <a:ea typeface="Helvetica Neue Light"/>
                        <a:cs typeface="Helvetica Neue Light"/>
                        <a:sym typeface="Helvetica Neue Light"/>
                      </a:endParaRPr>
                    </a:p>
                    <a:p>
                      <a:pPr indent="0" lvl="0" marL="457200" rtl="0" algn="l">
                        <a:lnSpc>
                          <a:spcPct val="100000"/>
                        </a:lnSpc>
                        <a:spcBef>
                          <a:spcPts val="0"/>
                        </a:spcBef>
                        <a:spcAft>
                          <a:spcPts val="0"/>
                        </a:spcAft>
                        <a:buClr>
                          <a:schemeClr val="dk1"/>
                        </a:buClr>
                        <a:buSzPts val="1100"/>
                        <a:buFont typeface="Arial"/>
                        <a:buNone/>
                      </a:pPr>
                      <a:r>
                        <a:rPr lang="en" sz="1500">
                          <a:latin typeface="Helvetica Neue Light"/>
                          <a:ea typeface="Helvetica Neue Light"/>
                          <a:cs typeface="Helvetica Neue Light"/>
                          <a:sym typeface="Helvetica Neue Light"/>
                        </a:rPr>
                        <a:t>Continuando con el desafío de la clase anterior, vamos a incorporar un mecanismo sencillo que </a:t>
                      </a:r>
                      <a:r>
                        <a:rPr lang="en" sz="1500">
                          <a:latin typeface="Helvetica Neue Light"/>
                          <a:ea typeface="Helvetica Neue Light"/>
                          <a:cs typeface="Helvetica Neue Light"/>
                          <a:sym typeface="Helvetica Neue Light"/>
                        </a:rPr>
                        <a:t>permite</a:t>
                      </a:r>
                      <a:r>
                        <a:rPr lang="en" sz="1500">
                          <a:latin typeface="Helvetica Neue Light"/>
                          <a:ea typeface="Helvetica Neue Light"/>
                          <a:cs typeface="Helvetica Neue Light"/>
                          <a:sym typeface="Helvetica Neue Light"/>
                        </a:rPr>
                        <a:t> loguear un cliente por su nombre, mediante un formulario de ingreso.</a:t>
                      </a:r>
                      <a:endParaRPr sz="1500">
                        <a:latin typeface="Helvetica Neue Light"/>
                        <a:ea typeface="Helvetica Neue Light"/>
                        <a:cs typeface="Helvetica Neue Light"/>
                        <a:sym typeface="Helvetica Neue Light"/>
                      </a:endParaRPr>
                    </a:p>
                    <a:p>
                      <a:pPr indent="0" lvl="0" marL="457200" rtl="0" algn="l">
                        <a:lnSpc>
                          <a:spcPct val="100000"/>
                        </a:lnSpc>
                        <a:spcBef>
                          <a:spcPts val="1000"/>
                        </a:spcBef>
                        <a:spcAft>
                          <a:spcPts val="0"/>
                        </a:spcAft>
                        <a:buClr>
                          <a:schemeClr val="dk1"/>
                        </a:buClr>
                        <a:buSzPts val="1100"/>
                        <a:buFont typeface="Arial"/>
                        <a:buNone/>
                      </a:pPr>
                      <a:r>
                        <a:rPr lang="en" sz="1500">
                          <a:latin typeface="Helvetica Neue Light"/>
                          <a:ea typeface="Helvetica Neue Light"/>
                          <a:cs typeface="Helvetica Neue Light"/>
                          <a:sym typeface="Helvetica Neue Light"/>
                        </a:rPr>
                        <a:t>Luego de que el usuario esté logueado, se mostrará sobre el contenido del sitio un cartel con el mensaje “Bienvenido” y el nombre de usuario. Este cartel tendrá un botón de deslogueo a su derecha.</a:t>
                      </a:r>
                      <a:endParaRPr sz="1500">
                        <a:latin typeface="Helvetica Neue Light"/>
                        <a:ea typeface="Helvetica Neue Light"/>
                        <a:cs typeface="Helvetica Neue Light"/>
                        <a:sym typeface="Helvetica Neue Light"/>
                      </a:endParaRPr>
                    </a:p>
                    <a:p>
                      <a:pPr indent="0" lvl="0" marL="457200" rtl="0" algn="l">
                        <a:lnSpc>
                          <a:spcPct val="100000"/>
                        </a:lnSpc>
                        <a:spcBef>
                          <a:spcPts val="1000"/>
                        </a:spcBef>
                        <a:spcAft>
                          <a:spcPts val="0"/>
                        </a:spcAft>
                        <a:buNone/>
                      </a:pPr>
                      <a:r>
                        <a:rPr lang="en" sz="1500">
                          <a:latin typeface="Helvetica Neue Light"/>
                          <a:ea typeface="Helvetica Neue Light"/>
                          <a:cs typeface="Helvetica Neue Light"/>
                          <a:sym typeface="Helvetica Neue Light"/>
                        </a:rPr>
                        <a:t>Verificar que el cliente permanezca logueado en los reinicios de la página, mientras no expire el tiempo de inactividad de un minuto, que se recargará con cada request. En caso de alcanzarse ese tiempo, el próximo request de usuario nos llevará al formulario de login.</a:t>
                      </a:r>
                      <a:endParaRPr sz="1500">
                        <a:latin typeface="Helvetica Neue Light"/>
                        <a:ea typeface="Helvetica Neue Light"/>
                        <a:cs typeface="Helvetica Neue Light"/>
                        <a:sym typeface="Helvetica Neue Light"/>
                      </a:endParaRPr>
                    </a:p>
                    <a:p>
                      <a:pPr indent="0" lvl="0" marL="457200" rtl="0" algn="l">
                        <a:lnSpc>
                          <a:spcPct val="100000"/>
                        </a:lnSpc>
                        <a:spcBef>
                          <a:spcPts val="1000"/>
                        </a:spcBef>
                        <a:spcAft>
                          <a:spcPts val="0"/>
                        </a:spcAft>
                        <a:buNone/>
                      </a:pPr>
                      <a:r>
                        <a:rPr lang="en" sz="1500">
                          <a:solidFill>
                            <a:schemeClr val="dk1"/>
                          </a:solidFill>
                          <a:latin typeface="Helvetica Neue Light"/>
                          <a:ea typeface="Helvetica Neue Light"/>
                          <a:cs typeface="Helvetica Neue Light"/>
                          <a:sym typeface="Helvetica Neue Light"/>
                        </a:rPr>
                        <a:t>Al desloguearse, se mostrará una vista con el mensaje de 'Hasta luego' más el nombre y se </a:t>
                      </a:r>
                      <a:r>
                        <a:rPr lang="en" sz="1500">
                          <a:solidFill>
                            <a:schemeClr val="dk1"/>
                          </a:solidFill>
                          <a:latin typeface="Helvetica Neue Light"/>
                          <a:ea typeface="Helvetica Neue Light"/>
                          <a:cs typeface="Helvetica Neue Light"/>
                          <a:sym typeface="Helvetica Neue Light"/>
                        </a:rPr>
                        <a:t>ret</a:t>
                      </a:r>
                      <a:r>
                        <a:rPr lang="en" sz="1500">
                          <a:solidFill>
                            <a:schemeClr val="dk1"/>
                          </a:solidFill>
                          <a:latin typeface="Helvetica Neue Light"/>
                          <a:ea typeface="Helvetica Neue Light"/>
                          <a:cs typeface="Helvetica Neue Light"/>
                          <a:sym typeface="Helvetica Neue Light"/>
                        </a:rPr>
                        <a:t>ornará automáticamente, luego de dos segundos, a la vista de login de usuario.</a:t>
                      </a:r>
                      <a:endParaRPr sz="1500">
                        <a:solidFill>
                          <a:schemeClr val="dk1"/>
                        </a:solidFill>
                        <a:latin typeface="Helvetica Neue Light"/>
                        <a:ea typeface="Helvetica Neue Light"/>
                        <a:cs typeface="Helvetica Neue Light"/>
                        <a:sym typeface="Helvetica Neue Light"/>
                      </a:endParaRPr>
                    </a:p>
                    <a:p>
                      <a:pPr indent="0" lvl="0" marL="0" rtl="0" algn="l">
                        <a:spcBef>
                          <a:spcPts val="1000"/>
                        </a:spcBef>
                        <a:spcAft>
                          <a:spcPts val="0"/>
                        </a:spcAft>
                        <a:buClr>
                          <a:schemeClr val="dk1"/>
                        </a:buClr>
                        <a:buSzPts val="1100"/>
                        <a:buFont typeface="Arial"/>
                        <a:buNone/>
                      </a:pPr>
                      <a:r>
                        <a:rPr b="1" lang="en" sz="1500">
                          <a:solidFill>
                            <a:schemeClr val="dk1"/>
                          </a:solidFill>
                        </a:rPr>
                        <a:t>&gt;&gt;</a:t>
                      </a:r>
                      <a:r>
                        <a:rPr b="1" lang="en" sz="1500">
                          <a:solidFill>
                            <a:srgbClr val="4D5156"/>
                          </a:solidFill>
                        </a:rPr>
                        <a:t> </a:t>
                      </a:r>
                      <a:r>
                        <a:rPr b="1" lang="en" sz="1500">
                          <a:solidFill>
                            <a:schemeClr val="dk1"/>
                          </a:solidFill>
                          <a:latin typeface="Helvetica Neue"/>
                          <a:ea typeface="Helvetica Neue"/>
                          <a:cs typeface="Helvetica Neue"/>
                          <a:sym typeface="Helvetica Neue"/>
                        </a:rPr>
                        <a:t>Ejemplos:</a:t>
                      </a:r>
                      <a:r>
                        <a:rPr lang="en" sz="1500">
                          <a:solidFill>
                            <a:schemeClr val="dk1"/>
                          </a:solidFill>
                          <a:latin typeface="Helvetica Neue Light"/>
                          <a:ea typeface="Helvetica Neue Light"/>
                          <a:cs typeface="Helvetica Neue Light"/>
                          <a:sym typeface="Helvetica Neue Light"/>
                        </a:rPr>
                        <a:t> </a:t>
                      </a:r>
                      <a:r>
                        <a:rPr b="1" lang="en" sz="1500">
                          <a:solidFill>
                            <a:schemeClr val="dk1"/>
                          </a:solidFill>
                          <a:latin typeface="Helvetica Neue"/>
                          <a:ea typeface="Helvetica Neue"/>
                          <a:cs typeface="Helvetica Neue"/>
                          <a:sym typeface="Helvetica Neue"/>
                        </a:rPr>
                        <a:t> </a:t>
                      </a:r>
                      <a:r>
                        <a:rPr lang="en" sz="1500">
                          <a:solidFill>
                            <a:schemeClr val="dk1"/>
                          </a:solidFill>
                          <a:latin typeface="Helvetica Neue Light"/>
                          <a:ea typeface="Helvetica Neue Light"/>
                          <a:cs typeface="Helvetica Neue Light"/>
                          <a:sym typeface="Helvetica Neue Light"/>
                        </a:rPr>
                        <a:t>Se adjuntan tres </a:t>
                      </a:r>
                      <a:r>
                        <a:rPr i="1" lang="en" sz="1500">
                          <a:solidFill>
                            <a:schemeClr val="dk1"/>
                          </a:solidFill>
                          <a:latin typeface="Helvetica Neue Light"/>
                          <a:ea typeface="Helvetica Neue Light"/>
                          <a:cs typeface="Helvetica Neue Light"/>
                          <a:sym typeface="Helvetica Neue Light"/>
                        </a:rPr>
                        <a:t>screenshoot </a:t>
                      </a:r>
                      <a:r>
                        <a:rPr lang="en" sz="1500">
                          <a:solidFill>
                            <a:schemeClr val="dk1"/>
                          </a:solidFill>
                          <a:latin typeface="Helvetica Neue Light"/>
                          <a:ea typeface="Helvetica Neue Light"/>
                          <a:cs typeface="Helvetica Neue Light"/>
                          <a:sym typeface="Helvetica Neue Light"/>
                        </a:rPr>
                        <a:t>con las vistas anteriormente mencionadas.</a:t>
                      </a:r>
                      <a:endParaRPr sz="1500">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398" name="Google Shape;398;p54"/>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99" name="Google Shape;399;p54"/>
          <p:cNvPicPr preferRelativeResize="0"/>
          <p:nvPr/>
        </p:nvPicPr>
        <p:blipFill rotWithShape="1">
          <a:blip r:embed="rId4">
            <a:alphaModFix/>
          </a:blip>
          <a:srcRect b="0" l="0" r="0" t="0"/>
          <a:stretch/>
        </p:blipFill>
        <p:spPr>
          <a:xfrm>
            <a:off x="7173537" y="849049"/>
            <a:ext cx="1634174" cy="6398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pic>
        <p:nvPicPr>
          <p:cNvPr id="404" name="Google Shape;404;p55"/>
          <p:cNvPicPr preferRelativeResize="0"/>
          <p:nvPr/>
        </p:nvPicPr>
        <p:blipFill rotWithShape="1">
          <a:blip r:embed="rId3">
            <a:alphaModFix/>
          </a:blip>
          <a:srcRect b="14579" l="19919" r="941" t="17545"/>
          <a:stretch/>
        </p:blipFill>
        <p:spPr>
          <a:xfrm>
            <a:off x="212600" y="510325"/>
            <a:ext cx="8744876" cy="4216850"/>
          </a:xfrm>
          <a:prstGeom prst="rect">
            <a:avLst/>
          </a:prstGeom>
          <a:noFill/>
          <a:ln cap="flat" cmpd="sng" w="19050">
            <a:solidFill>
              <a:schemeClr val="dk2"/>
            </a:solidFill>
            <a:prstDash val="solid"/>
            <a:round/>
            <a:headEnd len="sm" w="sm" type="none"/>
            <a:tailEnd len="sm" w="sm" type="none"/>
          </a:ln>
        </p:spPr>
      </p:pic>
      <p:sp>
        <p:nvSpPr>
          <p:cNvPr id="405" name="Google Shape;405;p55"/>
          <p:cNvSpPr txBox="1"/>
          <p:nvPr/>
        </p:nvSpPr>
        <p:spPr>
          <a:xfrm>
            <a:off x="0" y="0"/>
            <a:ext cx="3000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dk1"/>
                </a:solidFill>
              </a:rPr>
              <a:t>&gt;&gt;</a:t>
            </a:r>
            <a:r>
              <a:rPr b="1" lang="en" sz="1500">
                <a:solidFill>
                  <a:srgbClr val="4D5156"/>
                </a:solidFill>
              </a:rPr>
              <a:t> </a:t>
            </a:r>
            <a:r>
              <a:rPr b="1" lang="en" sz="1500">
                <a:solidFill>
                  <a:schemeClr val="dk1"/>
                </a:solidFill>
                <a:latin typeface="Helvetica Neue"/>
                <a:ea typeface="Helvetica Neue"/>
                <a:cs typeface="Helvetica Neue"/>
                <a:sym typeface="Helvetica Neue"/>
              </a:rPr>
              <a:t>Ejemplo 1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pic>
        <p:nvPicPr>
          <p:cNvPr id="410" name="Google Shape;410;p56"/>
          <p:cNvPicPr preferRelativeResize="0"/>
          <p:nvPr/>
        </p:nvPicPr>
        <p:blipFill rotWithShape="1">
          <a:blip r:embed="rId3">
            <a:alphaModFix/>
          </a:blip>
          <a:srcRect b="30272" l="20323" r="812" t="32805"/>
          <a:stretch/>
        </p:blipFill>
        <p:spPr>
          <a:xfrm>
            <a:off x="214875" y="477900"/>
            <a:ext cx="8724051" cy="2296426"/>
          </a:xfrm>
          <a:prstGeom prst="rect">
            <a:avLst/>
          </a:prstGeom>
          <a:noFill/>
          <a:ln cap="flat" cmpd="sng" w="19050">
            <a:solidFill>
              <a:schemeClr val="dk2"/>
            </a:solidFill>
            <a:prstDash val="solid"/>
            <a:round/>
            <a:headEnd len="sm" w="sm" type="none"/>
            <a:tailEnd len="sm" w="sm" type="none"/>
          </a:ln>
        </p:spPr>
      </p:pic>
      <p:pic>
        <p:nvPicPr>
          <p:cNvPr id="411" name="Google Shape;411;p56"/>
          <p:cNvPicPr preferRelativeResize="0"/>
          <p:nvPr/>
        </p:nvPicPr>
        <p:blipFill rotWithShape="1">
          <a:blip r:embed="rId4">
            <a:alphaModFix/>
          </a:blip>
          <a:srcRect b="37371" l="4316" r="815" t="40702"/>
          <a:stretch/>
        </p:blipFill>
        <p:spPr>
          <a:xfrm>
            <a:off x="218950" y="3569650"/>
            <a:ext cx="8724051" cy="1133583"/>
          </a:xfrm>
          <a:prstGeom prst="rect">
            <a:avLst/>
          </a:prstGeom>
          <a:noFill/>
          <a:ln cap="flat" cmpd="sng" w="19050">
            <a:solidFill>
              <a:schemeClr val="dk2"/>
            </a:solidFill>
            <a:prstDash val="solid"/>
            <a:round/>
            <a:headEnd len="sm" w="sm" type="none"/>
            <a:tailEnd len="sm" w="sm" type="none"/>
          </a:ln>
        </p:spPr>
      </p:pic>
      <p:sp>
        <p:nvSpPr>
          <p:cNvPr id="412" name="Google Shape;412;p56"/>
          <p:cNvSpPr txBox="1"/>
          <p:nvPr/>
        </p:nvSpPr>
        <p:spPr>
          <a:xfrm>
            <a:off x="0" y="0"/>
            <a:ext cx="3000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dk1"/>
                </a:solidFill>
              </a:rPr>
              <a:t>&gt;&gt;</a:t>
            </a:r>
            <a:r>
              <a:rPr b="1" lang="en" sz="1500">
                <a:solidFill>
                  <a:srgbClr val="4D5156"/>
                </a:solidFill>
              </a:rPr>
              <a:t> </a:t>
            </a:r>
            <a:r>
              <a:rPr b="1" lang="en" sz="1500">
                <a:solidFill>
                  <a:schemeClr val="dk1"/>
                </a:solidFill>
                <a:latin typeface="Helvetica Neue"/>
                <a:ea typeface="Helvetica Neue"/>
                <a:cs typeface="Helvetica Neue"/>
                <a:sym typeface="Helvetica Neue"/>
              </a:rPr>
              <a:t>Ejemplo 2</a:t>
            </a:r>
            <a:endParaRPr/>
          </a:p>
        </p:txBody>
      </p:sp>
      <p:sp>
        <p:nvSpPr>
          <p:cNvPr id="413" name="Google Shape;413;p56"/>
          <p:cNvSpPr txBox="1"/>
          <p:nvPr/>
        </p:nvSpPr>
        <p:spPr>
          <a:xfrm>
            <a:off x="0" y="3021775"/>
            <a:ext cx="3000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dk1"/>
                </a:solidFill>
              </a:rPr>
              <a:t>&gt;&gt;</a:t>
            </a:r>
            <a:r>
              <a:rPr b="1" lang="en" sz="1500">
                <a:solidFill>
                  <a:srgbClr val="4D5156"/>
                </a:solidFill>
              </a:rPr>
              <a:t> </a:t>
            </a:r>
            <a:r>
              <a:rPr b="1" lang="en" sz="1500">
                <a:solidFill>
                  <a:schemeClr val="dk1"/>
                </a:solidFill>
                <a:latin typeface="Helvetica Neue"/>
                <a:ea typeface="Helvetica Neue"/>
                <a:cs typeface="Helvetica Neue"/>
                <a:sym typeface="Helvetica Neue"/>
              </a:rPr>
              <a:t>Ejemplo 3</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graphicFrame>
        <p:nvGraphicFramePr>
          <p:cNvPr id="418" name="Google Shape;418;p57"/>
          <p:cNvGraphicFramePr/>
          <p:nvPr/>
        </p:nvGraphicFramePr>
        <p:xfrm>
          <a:off x="153263" y="39300"/>
          <a:ext cx="3000000" cy="3000000"/>
        </p:xfrm>
        <a:graphic>
          <a:graphicData uri="http://schemas.openxmlformats.org/drawingml/2006/table">
            <a:tbl>
              <a:tblPr>
                <a:noFill/>
                <a:tableStyleId>{B5340323-32D1-4CC6-AF44-EEA907735E14}</a:tableStyleId>
              </a:tblPr>
              <a:tblGrid>
                <a:gridCol w="2945825"/>
                <a:gridCol w="3822275"/>
                <a:gridCol w="2069375"/>
              </a:tblGrid>
              <a:tr h="720275">
                <a:tc gridSpan="3">
                  <a:txBody>
                    <a:bodyPr/>
                    <a:lstStyle/>
                    <a:p>
                      <a:pPr indent="0" lvl="0" marL="0" rtl="0" algn="l">
                        <a:spcBef>
                          <a:spcPts val="0"/>
                        </a:spcBef>
                        <a:spcAft>
                          <a:spcPts val="0"/>
                        </a:spcAft>
                        <a:buNone/>
                      </a:pPr>
                      <a:r>
                        <a:rPr i="1" lang="en" sz="2400">
                          <a:solidFill>
                            <a:schemeClr val="dk1"/>
                          </a:solidFill>
                          <a:latin typeface="Anton"/>
                          <a:ea typeface="Anton"/>
                          <a:cs typeface="Anton"/>
                          <a:sym typeface="Anton"/>
                        </a:rPr>
                        <a:t>PERSISTIR DATOS DE SESSION EN MONGO ATLAS</a:t>
                      </a:r>
                      <a:endParaRPr i="1" sz="2400">
                        <a:solidFill>
                          <a:schemeClr val="dk1"/>
                        </a:solidFill>
                        <a:latin typeface="Anton"/>
                        <a:ea typeface="Anton"/>
                        <a:cs typeface="Anton"/>
                        <a:sym typeface="Anton"/>
                      </a:endParaRPr>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EFAB"/>
                    </a:solidFill>
                  </a:tcPr>
                </a:tc>
                <a:tc hMerge="1"/>
                <a:tc hMerge="1"/>
              </a:tr>
              <a:tr h="809125">
                <a:tc gridSpan="2">
                  <a:txBody>
                    <a:bodyPr/>
                    <a:lstStyle/>
                    <a:p>
                      <a:pPr indent="0" lvl="0" marL="0" rtl="0" algn="l">
                        <a:spcBef>
                          <a:spcPts val="0"/>
                        </a:spcBef>
                        <a:spcAft>
                          <a:spcPts val="0"/>
                        </a:spcAft>
                        <a:buClr>
                          <a:schemeClr val="dk1"/>
                        </a:buClr>
                        <a:buSzPts val="1100"/>
                        <a:buFont typeface="Arial"/>
                        <a:buNone/>
                      </a:pPr>
                      <a:r>
                        <a:rPr b="1" lang="en" sz="1600">
                          <a:solidFill>
                            <a:schemeClr val="dk1"/>
                          </a:solidFill>
                          <a:latin typeface="Helvetica Neue"/>
                          <a:ea typeface="Helvetica Neue"/>
                          <a:cs typeface="Helvetica Neue"/>
                          <a:sym typeface="Helvetica Neue"/>
                        </a:rPr>
                        <a:t>Formato: </a:t>
                      </a:r>
                      <a:r>
                        <a:rPr lang="en" sz="1600">
                          <a:solidFill>
                            <a:schemeClr val="dk1"/>
                          </a:solidFill>
                          <a:latin typeface="Helvetica Neue Light"/>
                          <a:ea typeface="Helvetica Neue Light"/>
                          <a:cs typeface="Helvetica Neue Light"/>
                          <a:sym typeface="Helvetica Neue Light"/>
                        </a:rPr>
                        <a:t>link a un repositorio en Github con el proyecto cargado. </a:t>
                      </a:r>
                      <a:endParaRPr sz="16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SzPts val="1100"/>
                        <a:buFont typeface="Arial"/>
                        <a:buNone/>
                      </a:pPr>
                      <a:r>
                        <a:rPr b="1" lang="en" sz="1600">
                          <a:solidFill>
                            <a:schemeClr val="dk1"/>
                          </a:solidFill>
                          <a:latin typeface="Helvetica Neue"/>
                          <a:ea typeface="Helvetica Neue"/>
                          <a:cs typeface="Helvetica Neue"/>
                          <a:sym typeface="Helvetica Neue"/>
                        </a:rPr>
                        <a:t>Sugerencia: </a:t>
                      </a:r>
                      <a:r>
                        <a:rPr lang="en" sz="1600">
                          <a:solidFill>
                            <a:schemeClr val="dk1"/>
                          </a:solidFill>
                          <a:latin typeface="Helvetica Neue Light"/>
                          <a:ea typeface="Helvetica Neue Light"/>
                          <a:cs typeface="Helvetica Neue Light"/>
                          <a:sym typeface="Helvetica Neue Light"/>
                        </a:rPr>
                        <a:t>no incluir los node_modules</a:t>
                      </a:r>
                      <a:endParaRPr b="1" sz="1600">
                        <a:solidFill>
                          <a:schemeClr val="dk1"/>
                        </a:solidFill>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rtl="0" algn="ctr">
                        <a:spcBef>
                          <a:spcPts val="0"/>
                        </a:spcBef>
                        <a:spcAft>
                          <a:spcPts val="0"/>
                        </a:spcAft>
                        <a:buNone/>
                      </a:pPr>
                      <a:r>
                        <a:t/>
                      </a:r>
                      <a:endParaRPr sz="1500">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3270000">
                <a:tc gridSpan="3">
                  <a:txBody>
                    <a:bodyPr/>
                    <a:lstStyle/>
                    <a:p>
                      <a:pPr indent="0" lvl="0" marL="0" rtl="0" algn="l">
                        <a:spcBef>
                          <a:spcPts val="0"/>
                        </a:spcBef>
                        <a:spcAft>
                          <a:spcPts val="0"/>
                        </a:spcAft>
                        <a:buNone/>
                      </a:pPr>
                      <a:br>
                        <a:rPr b="1" lang="en" sz="200">
                          <a:solidFill>
                            <a:srgbClr val="4D5156"/>
                          </a:solidFill>
                        </a:rPr>
                      </a:br>
                      <a:r>
                        <a:rPr b="1" lang="en" sz="1600"/>
                        <a:t>&gt;&gt;</a:t>
                      </a:r>
                      <a:r>
                        <a:rPr b="1" lang="en" sz="1600">
                          <a:solidFill>
                            <a:srgbClr val="4D5156"/>
                          </a:solidFill>
                        </a:rPr>
                        <a:t> </a:t>
                      </a:r>
                      <a:r>
                        <a:rPr b="1" lang="en" sz="1600">
                          <a:latin typeface="Helvetica Neue"/>
                          <a:ea typeface="Helvetica Neue"/>
                          <a:cs typeface="Helvetica Neue"/>
                          <a:sym typeface="Helvetica Neue"/>
                        </a:rPr>
                        <a:t>Detalles del entregable</a:t>
                      </a:r>
                      <a:r>
                        <a:rPr b="1" lang="en" sz="1600">
                          <a:latin typeface="Helvetica Neue"/>
                          <a:ea typeface="Helvetica Neue"/>
                          <a:cs typeface="Helvetica Neue"/>
                          <a:sym typeface="Helvetica Neue"/>
                        </a:rPr>
                        <a:t>:</a:t>
                      </a:r>
                      <a:r>
                        <a:rPr lang="en" sz="1600">
                          <a:latin typeface="Helvetica Neue Light"/>
                          <a:ea typeface="Helvetica Neue Light"/>
                          <a:cs typeface="Helvetica Neue Light"/>
                          <a:sym typeface="Helvetica Neue Light"/>
                        </a:rPr>
                        <a:t> </a:t>
                      </a:r>
                      <a:endParaRPr sz="1600">
                        <a:latin typeface="Helvetica Neue Light"/>
                        <a:ea typeface="Helvetica Neue Light"/>
                        <a:cs typeface="Helvetica Neue Light"/>
                        <a:sym typeface="Helvetica Neue Light"/>
                      </a:endParaRPr>
                    </a:p>
                    <a:p>
                      <a:pPr indent="0" lvl="0" marL="457200" rtl="0" algn="l">
                        <a:lnSpc>
                          <a:spcPct val="100000"/>
                        </a:lnSpc>
                        <a:spcBef>
                          <a:spcPts val="1000"/>
                        </a:spcBef>
                        <a:spcAft>
                          <a:spcPts val="0"/>
                        </a:spcAft>
                        <a:buClr>
                          <a:schemeClr val="dk1"/>
                        </a:buClr>
                        <a:buSzPts val="1100"/>
                        <a:buFont typeface="Arial"/>
                        <a:buNone/>
                      </a:pPr>
                      <a:r>
                        <a:rPr lang="en" sz="1600">
                          <a:latin typeface="Helvetica Neue Light"/>
                          <a:ea typeface="Helvetica Neue Light"/>
                          <a:cs typeface="Helvetica Neue Light"/>
                          <a:sym typeface="Helvetica Neue Light"/>
                        </a:rPr>
                        <a:t>La solución entregada deberá persistir las sesiones de usuario en Mongo Atlas.</a:t>
                      </a:r>
                      <a:endParaRPr sz="1600">
                        <a:latin typeface="Helvetica Neue Light"/>
                        <a:ea typeface="Helvetica Neue Light"/>
                        <a:cs typeface="Helvetica Neue Light"/>
                        <a:sym typeface="Helvetica Neue Light"/>
                      </a:endParaRPr>
                    </a:p>
                    <a:p>
                      <a:pPr indent="-323850" lvl="0" marL="914400" rtl="0" algn="l">
                        <a:lnSpc>
                          <a:spcPct val="100000"/>
                        </a:lnSpc>
                        <a:spcBef>
                          <a:spcPts val="1000"/>
                        </a:spcBef>
                        <a:spcAft>
                          <a:spcPts val="0"/>
                        </a:spcAft>
                        <a:buSzPts val="1500"/>
                        <a:buFont typeface="Helvetica Neue Light"/>
                        <a:buChar char="●"/>
                      </a:pPr>
                      <a:r>
                        <a:rPr lang="en" sz="1500">
                          <a:latin typeface="Helvetica Neue Light"/>
                          <a:ea typeface="Helvetica Neue Light"/>
                          <a:cs typeface="Helvetica Neue Light"/>
                          <a:sym typeface="Helvetica Neue Light"/>
                        </a:rPr>
                        <a:t>Verificar que en los reinicios del servidor, no se pierdan las sesiones activas de los clientes.</a:t>
                      </a:r>
                      <a:endParaRPr sz="1500">
                        <a:latin typeface="Helvetica Neue Light"/>
                        <a:ea typeface="Helvetica Neue Light"/>
                        <a:cs typeface="Helvetica Neue Light"/>
                        <a:sym typeface="Helvetica Neue Light"/>
                      </a:endParaRPr>
                    </a:p>
                    <a:p>
                      <a:pPr indent="-323850" lvl="0" marL="914400" rtl="0" algn="l">
                        <a:lnSpc>
                          <a:spcPct val="100000"/>
                        </a:lnSpc>
                        <a:spcBef>
                          <a:spcPts val="1000"/>
                        </a:spcBef>
                        <a:spcAft>
                          <a:spcPts val="0"/>
                        </a:spcAft>
                        <a:buSzPts val="1500"/>
                        <a:buFont typeface="Helvetica Neue Light"/>
                        <a:buChar char="●"/>
                      </a:pPr>
                      <a:r>
                        <a:rPr lang="en" sz="1500">
                          <a:latin typeface="Helvetica Neue Light"/>
                          <a:ea typeface="Helvetica Neue Light"/>
                          <a:cs typeface="Helvetica Neue Light"/>
                          <a:sym typeface="Helvetica Neue Light"/>
                        </a:rPr>
                        <a:t>Mediante el cliente web de Mongo Atlas, revisar los id de sesión correspondientes a cada cliente y sus datos.</a:t>
                      </a:r>
                      <a:endParaRPr sz="1500">
                        <a:latin typeface="Helvetica Neue Light"/>
                        <a:ea typeface="Helvetica Neue Light"/>
                        <a:cs typeface="Helvetica Neue Light"/>
                        <a:sym typeface="Helvetica Neue Light"/>
                      </a:endParaRPr>
                    </a:p>
                    <a:p>
                      <a:pPr indent="-323850" lvl="0" marL="914400" rtl="0" algn="l">
                        <a:spcBef>
                          <a:spcPts val="1000"/>
                        </a:spcBef>
                        <a:spcAft>
                          <a:spcPts val="0"/>
                        </a:spcAft>
                        <a:buClr>
                          <a:schemeClr val="dk1"/>
                        </a:buClr>
                        <a:buSzPts val="1500"/>
                        <a:buFont typeface="Helvetica Neue Light"/>
                        <a:buChar char="●"/>
                      </a:pPr>
                      <a:r>
                        <a:rPr lang="en" sz="1500">
                          <a:solidFill>
                            <a:schemeClr val="dk1"/>
                          </a:solidFill>
                          <a:latin typeface="Helvetica Neue Light"/>
                          <a:ea typeface="Helvetica Neue Light"/>
                          <a:cs typeface="Helvetica Neue Light"/>
                          <a:sym typeface="Helvetica Neue Light"/>
                        </a:rPr>
                        <a:t>Borrar una sesión de cliente en la base y comprobar que en el próximo request al usuario se le presente la vista de login.</a:t>
                      </a:r>
                      <a:endParaRPr sz="1500">
                        <a:solidFill>
                          <a:schemeClr val="dk1"/>
                        </a:solidFill>
                        <a:latin typeface="Helvetica Neue Light"/>
                        <a:ea typeface="Helvetica Neue Light"/>
                        <a:cs typeface="Helvetica Neue Light"/>
                        <a:sym typeface="Helvetica Neue Light"/>
                      </a:endParaRPr>
                    </a:p>
                    <a:p>
                      <a:pPr indent="-323850" lvl="0" marL="914400" rtl="0" algn="l">
                        <a:spcBef>
                          <a:spcPts val="1000"/>
                        </a:spcBef>
                        <a:spcAft>
                          <a:spcPts val="1000"/>
                        </a:spcAft>
                        <a:buClr>
                          <a:schemeClr val="dk1"/>
                        </a:buClr>
                        <a:buSzPts val="1500"/>
                        <a:buFont typeface="Helvetica Neue Light"/>
                        <a:buChar char="●"/>
                      </a:pPr>
                      <a:r>
                        <a:rPr lang="en" sz="1500">
                          <a:solidFill>
                            <a:schemeClr val="dk1"/>
                          </a:solidFill>
                          <a:latin typeface="Helvetica Neue Light"/>
                          <a:ea typeface="Helvetica Neue Light"/>
                          <a:cs typeface="Helvetica Neue Light"/>
                          <a:sym typeface="Helvetica Neue Light"/>
                        </a:rPr>
                        <a:t>Fijar un tiempo de expiración de sesión de 10 minutos recargable con cada visita del cliente al </a:t>
                      </a:r>
                      <a:r>
                        <a:rPr lang="en" sz="1500">
                          <a:solidFill>
                            <a:schemeClr val="dk1"/>
                          </a:solidFill>
                          <a:latin typeface="Helvetica Neue Light"/>
                          <a:ea typeface="Helvetica Neue Light"/>
                          <a:cs typeface="Helvetica Neue Light"/>
                          <a:sym typeface="Helvetica Neue Light"/>
                        </a:rPr>
                        <a:t>sitio </a:t>
                      </a:r>
                      <a:r>
                        <a:rPr lang="en" sz="1500">
                          <a:solidFill>
                            <a:schemeClr val="dk1"/>
                          </a:solidFill>
                          <a:latin typeface="Helvetica Neue Light"/>
                          <a:ea typeface="Helvetica Neue Light"/>
                          <a:cs typeface="Helvetica Neue Light"/>
                          <a:sym typeface="Helvetica Neue Light"/>
                        </a:rPr>
                        <a:t>y verificar que si pasa ese tiempo de inactividad el cliente quede deslogueado.</a:t>
                      </a:r>
                      <a:endParaRPr sz="1500">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419" name="Google Shape;419;p57"/>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20" name="Google Shape;420;p57"/>
          <p:cNvPicPr preferRelativeResize="0"/>
          <p:nvPr/>
        </p:nvPicPr>
        <p:blipFill rotWithShape="1">
          <a:blip r:embed="rId4">
            <a:alphaModFix/>
          </a:blip>
          <a:srcRect b="0" l="0" r="0" t="0"/>
          <a:stretch/>
        </p:blipFill>
        <p:spPr>
          <a:xfrm>
            <a:off x="7173537" y="849049"/>
            <a:ext cx="1634174" cy="6398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24" name="Shape 424"/>
        <p:cNvGrpSpPr/>
        <p:nvPr/>
      </p:nvGrpSpPr>
      <p:grpSpPr>
        <a:xfrm>
          <a:off x="0" y="0"/>
          <a:ext cx="0" cy="0"/>
          <a:chOff x="0" y="0"/>
          <a:chExt cx="0" cy="0"/>
        </a:xfrm>
      </p:grpSpPr>
      <p:sp>
        <p:nvSpPr>
          <p:cNvPr id="425" name="Google Shape;425;p58"/>
          <p:cNvSpPr txBox="1"/>
          <p:nvPr/>
        </p:nvSpPr>
        <p:spPr>
          <a:xfrm>
            <a:off x="2776738" y="1880500"/>
            <a:ext cx="2804700" cy="1129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4000">
                <a:solidFill>
                  <a:srgbClr val="E0FF00"/>
                </a:solidFill>
                <a:latin typeface="Anton"/>
                <a:ea typeface="Anton"/>
                <a:cs typeface="Anton"/>
                <a:sym typeface="Anton"/>
              </a:rPr>
              <a:t>¿PREGUNTAS?</a:t>
            </a:r>
            <a:endParaRPr i="1" sz="4000">
              <a:solidFill>
                <a:srgbClr val="E0FF00"/>
              </a:solidFill>
              <a:latin typeface="Anton"/>
              <a:ea typeface="Anton"/>
              <a:cs typeface="Anton"/>
              <a:sym typeface="Anton"/>
            </a:endParaRPr>
          </a:p>
        </p:txBody>
      </p:sp>
      <p:pic>
        <p:nvPicPr>
          <p:cNvPr descr="Tiger Face on Apple iOS 12.2" id="426" name="Google Shape;426;p58"/>
          <p:cNvPicPr preferRelativeResize="0"/>
          <p:nvPr/>
        </p:nvPicPr>
        <p:blipFill>
          <a:blip r:embed="rId4">
            <a:alphaModFix/>
          </a:blip>
          <a:stretch>
            <a:fillRect/>
          </a:stretch>
        </p:blipFill>
        <p:spPr>
          <a:xfrm>
            <a:off x="5655188" y="2089063"/>
            <a:ext cx="712075" cy="7120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30" name="Shape 430"/>
        <p:cNvGrpSpPr/>
        <p:nvPr/>
      </p:nvGrpSpPr>
      <p:grpSpPr>
        <a:xfrm>
          <a:off x="0" y="0"/>
          <a:ext cx="0" cy="0"/>
          <a:chOff x="0" y="0"/>
          <a:chExt cx="0" cy="0"/>
        </a:xfrm>
      </p:grpSpPr>
      <p:sp>
        <p:nvSpPr>
          <p:cNvPr id="431" name="Google Shape;431;p59"/>
          <p:cNvSpPr txBox="1"/>
          <p:nvPr/>
        </p:nvSpPr>
        <p:spPr>
          <a:xfrm>
            <a:off x="1956450" y="1176875"/>
            <a:ext cx="5231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4800">
                <a:solidFill>
                  <a:srgbClr val="E0FF00"/>
                </a:solidFill>
                <a:latin typeface="Anton"/>
                <a:ea typeface="Anton"/>
                <a:cs typeface="Anton"/>
                <a:sym typeface="Anton"/>
              </a:rPr>
              <a:t>¡MUCHAS GRACIAS!</a:t>
            </a:r>
            <a:endParaRPr i="1" sz="4800">
              <a:solidFill>
                <a:srgbClr val="E0FF00"/>
              </a:solidFill>
              <a:latin typeface="Anton"/>
              <a:ea typeface="Anton"/>
              <a:cs typeface="Anton"/>
              <a:sym typeface="Anton"/>
            </a:endParaRPr>
          </a:p>
        </p:txBody>
      </p:sp>
      <p:sp>
        <p:nvSpPr>
          <p:cNvPr id="432" name="Google Shape;432;p59"/>
          <p:cNvSpPr txBox="1"/>
          <p:nvPr/>
        </p:nvSpPr>
        <p:spPr>
          <a:xfrm>
            <a:off x="2180400" y="2165975"/>
            <a:ext cx="5231100" cy="408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2200">
                <a:solidFill>
                  <a:srgbClr val="E0FF00"/>
                </a:solidFill>
                <a:latin typeface="Helvetica Neue Light"/>
                <a:ea typeface="Helvetica Neue Light"/>
                <a:cs typeface="Helvetica Neue Light"/>
                <a:sym typeface="Helvetica Neue Light"/>
              </a:rPr>
              <a:t>Resumen de lo visto en clase hoy: </a:t>
            </a:r>
            <a:endParaRPr sz="2200">
              <a:solidFill>
                <a:srgbClr val="E0FF00"/>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200">
              <a:solidFill>
                <a:srgbClr val="E0FF00"/>
              </a:solidFill>
              <a:latin typeface="Helvetica Neue Light"/>
              <a:ea typeface="Helvetica Neue Light"/>
              <a:cs typeface="Helvetica Neue Light"/>
              <a:sym typeface="Helvetica Neue Light"/>
            </a:endParaRPr>
          </a:p>
          <a:p>
            <a:pPr indent="-368300" lvl="0" marL="457200" rtl="0" algn="l">
              <a:lnSpc>
                <a:spcPct val="115000"/>
              </a:lnSpc>
              <a:spcBef>
                <a:spcPts val="0"/>
              </a:spcBef>
              <a:spcAft>
                <a:spcPts val="0"/>
              </a:spcAft>
              <a:buClr>
                <a:srgbClr val="E0FF00"/>
              </a:buClr>
              <a:buSzPts val="2200"/>
              <a:buFont typeface="Helvetica Neue Light"/>
              <a:buChar char="-"/>
            </a:pPr>
            <a:r>
              <a:rPr lang="en" sz="2200">
                <a:solidFill>
                  <a:srgbClr val="E0FF00"/>
                </a:solidFill>
                <a:latin typeface="Helvetica Neue Light"/>
                <a:ea typeface="Helvetica Neue Light"/>
                <a:cs typeface="Helvetica Neue Light"/>
                <a:sym typeface="Helvetica Neue Light"/>
              </a:rPr>
              <a:t>Session fileStore</a:t>
            </a:r>
            <a:endParaRPr sz="2200">
              <a:solidFill>
                <a:srgbClr val="E0FF00"/>
              </a:solidFill>
              <a:latin typeface="Helvetica Neue Light"/>
              <a:ea typeface="Helvetica Neue Light"/>
              <a:cs typeface="Helvetica Neue Light"/>
              <a:sym typeface="Helvetica Neue Light"/>
            </a:endParaRPr>
          </a:p>
          <a:p>
            <a:pPr indent="-368300" lvl="0" marL="457200" rtl="0" algn="l">
              <a:lnSpc>
                <a:spcPct val="115000"/>
              </a:lnSpc>
              <a:spcBef>
                <a:spcPts val="0"/>
              </a:spcBef>
              <a:spcAft>
                <a:spcPts val="0"/>
              </a:spcAft>
              <a:buClr>
                <a:srgbClr val="E0FF00"/>
              </a:buClr>
              <a:buSzPts val="2200"/>
              <a:buFont typeface="Helvetica Neue Light"/>
              <a:buChar char="-"/>
            </a:pPr>
            <a:r>
              <a:rPr lang="en" sz="2200">
                <a:solidFill>
                  <a:srgbClr val="E0FF00"/>
                </a:solidFill>
                <a:latin typeface="Helvetica Neue Light"/>
                <a:ea typeface="Helvetica Neue Light"/>
                <a:cs typeface="Helvetica Neue Light"/>
                <a:sym typeface="Helvetica Neue Light"/>
              </a:rPr>
              <a:t>Session Redis / RedisLab</a:t>
            </a:r>
            <a:endParaRPr sz="2200">
              <a:solidFill>
                <a:srgbClr val="E0FF00"/>
              </a:solidFill>
              <a:latin typeface="Helvetica Neue Light"/>
              <a:ea typeface="Helvetica Neue Light"/>
              <a:cs typeface="Helvetica Neue Light"/>
              <a:sym typeface="Helvetica Neue Light"/>
            </a:endParaRPr>
          </a:p>
          <a:p>
            <a:pPr indent="-368300" lvl="0" marL="457200" rtl="0" algn="l">
              <a:lnSpc>
                <a:spcPct val="115000"/>
              </a:lnSpc>
              <a:spcBef>
                <a:spcPts val="0"/>
              </a:spcBef>
              <a:spcAft>
                <a:spcPts val="0"/>
              </a:spcAft>
              <a:buClr>
                <a:srgbClr val="E0FF00"/>
              </a:buClr>
              <a:buSzPts val="2200"/>
              <a:buFont typeface="Helvetica Neue Light"/>
              <a:buChar char="-"/>
            </a:pPr>
            <a:r>
              <a:rPr lang="en" sz="2200">
                <a:solidFill>
                  <a:srgbClr val="E0FF00"/>
                </a:solidFill>
                <a:latin typeface="Helvetica Neue Light"/>
                <a:ea typeface="Helvetica Neue Light"/>
                <a:cs typeface="Helvetica Neue Light"/>
                <a:sym typeface="Helvetica Neue Light"/>
              </a:rPr>
              <a:t>Session Mongo / Atlas</a:t>
            </a:r>
            <a:endParaRPr sz="2200">
              <a:solidFill>
                <a:srgbClr val="E0FF00"/>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t/>
            </a:r>
            <a:endParaRPr sz="2200">
              <a:solidFill>
                <a:srgbClr val="E0FF00"/>
              </a:solidFill>
              <a:latin typeface="Helvetica Neue Light"/>
              <a:ea typeface="Helvetica Neue Light"/>
              <a:cs typeface="Helvetica Neue Light"/>
              <a:sym typeface="Helvetica Neue Light"/>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36" name="Shape 436"/>
        <p:cNvGrpSpPr/>
        <p:nvPr/>
      </p:nvGrpSpPr>
      <p:grpSpPr>
        <a:xfrm>
          <a:off x="0" y="0"/>
          <a:ext cx="0" cy="0"/>
          <a:chOff x="0" y="0"/>
          <a:chExt cx="0" cy="0"/>
        </a:xfrm>
      </p:grpSpPr>
      <p:sp>
        <p:nvSpPr>
          <p:cNvPr id="437" name="Google Shape;437;p60"/>
          <p:cNvSpPr txBox="1"/>
          <p:nvPr/>
        </p:nvSpPr>
        <p:spPr>
          <a:xfrm>
            <a:off x="2110051" y="2409500"/>
            <a:ext cx="4923900" cy="112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solidFill>
                  <a:srgbClr val="E0FF00"/>
                </a:solidFill>
                <a:latin typeface="Anton"/>
                <a:ea typeface="Anton"/>
                <a:cs typeface="Anton"/>
                <a:sym typeface="Anton"/>
              </a:rPr>
              <a:t>OPINA Y VALORA ESTA CLASE</a:t>
            </a:r>
            <a:endParaRPr i="1" sz="3600">
              <a:solidFill>
                <a:srgbClr val="E0FF00"/>
              </a:solidFill>
              <a:latin typeface="Anton"/>
              <a:ea typeface="Anton"/>
              <a:cs typeface="Anton"/>
              <a:sym typeface="Anton"/>
            </a:endParaRPr>
          </a:p>
        </p:txBody>
      </p:sp>
      <p:pic>
        <p:nvPicPr>
          <p:cNvPr descr="Dizzy on Apple iOS 12.2" id="438" name="Google Shape;438;p60"/>
          <p:cNvPicPr preferRelativeResize="0"/>
          <p:nvPr/>
        </p:nvPicPr>
        <p:blipFill>
          <a:blip r:embed="rId4">
            <a:alphaModFix/>
          </a:blip>
          <a:stretch>
            <a:fillRect/>
          </a:stretch>
        </p:blipFill>
        <p:spPr>
          <a:xfrm>
            <a:off x="4168425" y="1602350"/>
            <a:ext cx="807150" cy="8071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442" name="Shape 442"/>
        <p:cNvGrpSpPr/>
        <p:nvPr/>
      </p:nvGrpSpPr>
      <p:grpSpPr>
        <a:xfrm>
          <a:off x="0" y="0"/>
          <a:ext cx="0" cy="0"/>
          <a:chOff x="0" y="0"/>
          <a:chExt cx="0" cy="0"/>
        </a:xfrm>
      </p:grpSpPr>
      <p:sp>
        <p:nvSpPr>
          <p:cNvPr id="443" name="Google Shape;443;p61"/>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solidFill>
                  <a:srgbClr val="121212"/>
                </a:solidFill>
                <a:latin typeface="Anton"/>
                <a:ea typeface="Anton"/>
                <a:cs typeface="Anton"/>
                <a:sym typeface="Anton"/>
              </a:rPr>
              <a:t>#DEMOCRATIZANDOLAEDUCACIÓN</a:t>
            </a:r>
            <a:endParaRPr i="1" sz="3600">
              <a:solidFill>
                <a:srgbClr val="121212"/>
              </a:solidFill>
              <a:latin typeface="Anton"/>
              <a:ea typeface="Anton"/>
              <a:cs typeface="Anton"/>
              <a:sym typeface="Anton"/>
            </a:endParaRPr>
          </a:p>
        </p:txBody>
      </p:sp>
      <p:pic>
        <p:nvPicPr>
          <p:cNvPr id="444" name="Google Shape;444;p61"/>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143" name="Shape 143"/>
        <p:cNvGrpSpPr/>
        <p:nvPr/>
      </p:nvGrpSpPr>
      <p:grpSpPr>
        <a:xfrm>
          <a:off x="0" y="0"/>
          <a:ext cx="0" cy="0"/>
          <a:chOff x="0" y="0"/>
          <a:chExt cx="0" cy="0"/>
        </a:xfrm>
      </p:grpSpPr>
      <p:sp>
        <p:nvSpPr>
          <p:cNvPr id="144" name="Google Shape;144;p28"/>
          <p:cNvSpPr txBox="1"/>
          <p:nvPr/>
        </p:nvSpPr>
        <p:spPr>
          <a:xfrm>
            <a:off x="1296000" y="2077200"/>
            <a:ext cx="6552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SESSION FILESTORE</a:t>
            </a:r>
            <a:endParaRPr i="1" sz="3600">
              <a:latin typeface="Anton"/>
              <a:ea typeface="Anton"/>
              <a:cs typeface="Anton"/>
              <a:sym typeface="Anton"/>
            </a:endParaRPr>
          </a:p>
        </p:txBody>
      </p:sp>
      <p:pic>
        <p:nvPicPr>
          <p:cNvPr id="145" name="Google Shape;145;p28"/>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9"/>
          <p:cNvSpPr txBox="1"/>
          <p:nvPr/>
        </p:nvSpPr>
        <p:spPr>
          <a:xfrm>
            <a:off x="693600" y="1876500"/>
            <a:ext cx="7881900" cy="13905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Si guardamos las </a:t>
            </a:r>
            <a:r>
              <a:rPr lang="en" sz="2000">
                <a:solidFill>
                  <a:schemeClr val="dk1"/>
                </a:solidFill>
                <a:highlight>
                  <a:schemeClr val="lt1"/>
                </a:highlight>
                <a:latin typeface="Helvetica Neue Light"/>
                <a:ea typeface="Helvetica Neue Light"/>
                <a:cs typeface="Helvetica Neue Light"/>
                <a:sym typeface="Helvetica Neue Light"/>
              </a:rPr>
              <a:t>sesiones</a:t>
            </a:r>
            <a:r>
              <a:rPr lang="en" sz="2000">
                <a:solidFill>
                  <a:schemeClr val="dk1"/>
                </a:solidFill>
                <a:highlight>
                  <a:schemeClr val="lt1"/>
                </a:highlight>
                <a:latin typeface="Helvetica Neue Light"/>
                <a:ea typeface="Helvetica Neue Light"/>
                <a:cs typeface="Helvetica Neue Light"/>
                <a:sym typeface="Helvetica Neue Light"/>
              </a:rPr>
              <a:t> en memoria a</a:t>
            </a:r>
            <a:r>
              <a:rPr lang="en" sz="2000">
                <a:solidFill>
                  <a:schemeClr val="dk1"/>
                </a:solidFill>
                <a:highlight>
                  <a:schemeClr val="lt1"/>
                </a:highlight>
                <a:latin typeface="Helvetica Neue Light"/>
                <a:ea typeface="Helvetica Neue Light"/>
                <a:cs typeface="Helvetica Neue Light"/>
                <a:sym typeface="Helvetica Neue Light"/>
              </a:rPr>
              <a:t>l reiniciar el servidor, estos datos se borran, de modo que no tienen persistencia. </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1000"/>
              </a:spcBef>
              <a:spcAft>
                <a:spcPts val="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Si usamos fileStore las sesiones </a:t>
            </a:r>
            <a:r>
              <a:rPr lang="en" sz="2000">
                <a:solidFill>
                  <a:schemeClr val="dk1"/>
                </a:solidFill>
                <a:highlight>
                  <a:schemeClr val="lt1"/>
                </a:highlight>
                <a:latin typeface="Helvetica Neue Light"/>
                <a:ea typeface="Helvetica Neue Light"/>
                <a:cs typeface="Helvetica Neue Light"/>
                <a:sym typeface="Helvetica Neue Light"/>
              </a:rPr>
              <a:t>tendrán persistencia, ya que quedarán guardados en archivos en el servidor.</a:t>
            </a:r>
            <a:endParaRPr sz="20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0"/>
              </a:spcAft>
              <a:buNone/>
            </a:pPr>
            <a:r>
              <a:t/>
            </a:r>
            <a:endParaRPr sz="2000">
              <a:solidFill>
                <a:schemeClr val="dk1"/>
              </a:solidFill>
              <a:highlight>
                <a:schemeClr val="lt1"/>
              </a:highlight>
              <a:latin typeface="Helvetica Neue Light"/>
              <a:ea typeface="Helvetica Neue Light"/>
              <a:cs typeface="Helvetica Neue Light"/>
              <a:sym typeface="Helvetica Neue Light"/>
            </a:endParaRPr>
          </a:p>
        </p:txBody>
      </p:sp>
      <p:pic>
        <p:nvPicPr>
          <p:cNvPr id="151" name="Google Shape;151;p29"/>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52" name="Google Shape;152;p29"/>
          <p:cNvSpPr txBox="1"/>
          <p:nvPr/>
        </p:nvSpPr>
        <p:spPr>
          <a:xfrm>
            <a:off x="693600" y="383575"/>
            <a:ext cx="7756800" cy="76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sz="3600">
                <a:latin typeface="Anton"/>
                <a:ea typeface="Anton"/>
                <a:cs typeface="Anton"/>
                <a:sym typeface="Anton"/>
              </a:rPr>
              <a:t>¿Qué es y cómo se utiliza el  </a:t>
            </a:r>
            <a:r>
              <a:rPr i="1" lang="en" sz="3600">
                <a:solidFill>
                  <a:srgbClr val="3CEFAB"/>
                </a:solidFill>
                <a:highlight>
                  <a:srgbClr val="3CEFAB"/>
                </a:highlight>
                <a:latin typeface="Anton"/>
                <a:ea typeface="Anton"/>
                <a:cs typeface="Anton"/>
                <a:sym typeface="Anton"/>
              </a:rPr>
              <a:t>.</a:t>
            </a:r>
            <a:r>
              <a:rPr i="1" lang="en" sz="3600">
                <a:solidFill>
                  <a:srgbClr val="FFFFFF"/>
                </a:solidFill>
                <a:highlight>
                  <a:srgbClr val="3CEFAB"/>
                </a:highlight>
                <a:latin typeface="Anton"/>
                <a:ea typeface="Anton"/>
                <a:cs typeface="Anton"/>
                <a:sym typeface="Anton"/>
              </a:rPr>
              <a:t>fileStore </a:t>
            </a:r>
            <a:r>
              <a:rPr i="1" lang="en" sz="3600">
                <a:latin typeface="Anton"/>
                <a:ea typeface="Anton"/>
                <a:cs typeface="Anton"/>
                <a:sym typeface="Anton"/>
              </a:rPr>
              <a:t>?</a:t>
            </a:r>
            <a:endParaRPr i="1" sz="3600">
              <a:latin typeface="Anton"/>
              <a:ea typeface="Anton"/>
              <a:cs typeface="Anton"/>
              <a:sym typeface="Anto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0"/>
          <p:cNvSpPr txBox="1"/>
          <p:nvPr/>
        </p:nvSpPr>
        <p:spPr>
          <a:xfrm>
            <a:off x="162450" y="1052933"/>
            <a:ext cx="8439600" cy="467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1"/>
                </a:solidFill>
                <a:highlight>
                  <a:schemeClr val="lt1"/>
                </a:highlight>
                <a:latin typeface="Helvetica Neue Light"/>
                <a:ea typeface="Helvetica Neue Light"/>
                <a:cs typeface="Helvetica Neue Light"/>
                <a:sym typeface="Helvetica Neue Light"/>
              </a:rPr>
              <a:t>Además de tener instalado el express-session habrá que instalar session-file-store:</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158" name="Google Shape;158;p30"/>
          <p:cNvSpPr txBox="1"/>
          <p:nvPr/>
        </p:nvSpPr>
        <p:spPr>
          <a:xfrm>
            <a:off x="829200" y="243875"/>
            <a:ext cx="7485600" cy="84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Empezando a usar fileStore</a:t>
            </a:r>
            <a:endParaRPr i="1" sz="3600">
              <a:latin typeface="Anton"/>
              <a:ea typeface="Anton"/>
              <a:cs typeface="Anton"/>
              <a:sym typeface="Anton"/>
            </a:endParaRPr>
          </a:p>
        </p:txBody>
      </p:sp>
      <p:pic>
        <p:nvPicPr>
          <p:cNvPr id="159" name="Google Shape;159;p30"/>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60" name="Google Shape;160;p30"/>
          <p:cNvSpPr txBox="1"/>
          <p:nvPr/>
        </p:nvSpPr>
        <p:spPr>
          <a:xfrm>
            <a:off x="532475" y="2847840"/>
            <a:ext cx="2816100" cy="1472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800">
                <a:solidFill>
                  <a:schemeClr val="dk1"/>
                </a:solidFill>
                <a:highlight>
                  <a:schemeClr val="lt1"/>
                </a:highlight>
                <a:latin typeface="Helvetica Neue Light"/>
                <a:ea typeface="Helvetica Neue Light"/>
                <a:cs typeface="Helvetica Neue Light"/>
                <a:sym typeface="Helvetica Neue Light"/>
              </a:rPr>
              <a:t>Por otro lado, requerimos el session-file-store de la forma que se muestra en la imagen.</a:t>
            </a:r>
            <a:endParaRPr sz="1800">
              <a:solidFill>
                <a:schemeClr val="dk1"/>
              </a:solidFill>
              <a:highlight>
                <a:schemeClr val="lt1"/>
              </a:highlight>
              <a:latin typeface="Helvetica Neue Light"/>
              <a:ea typeface="Helvetica Neue Light"/>
              <a:cs typeface="Helvetica Neue Light"/>
              <a:sym typeface="Helvetica Neue Light"/>
            </a:endParaRPr>
          </a:p>
        </p:txBody>
      </p:sp>
      <p:pic>
        <p:nvPicPr>
          <p:cNvPr id="161" name="Google Shape;161;p30"/>
          <p:cNvPicPr preferRelativeResize="0"/>
          <p:nvPr/>
        </p:nvPicPr>
        <p:blipFill rotWithShape="1">
          <a:blip r:embed="rId4">
            <a:alphaModFix/>
          </a:blip>
          <a:srcRect b="8425" l="19629" r="58425" t="89279"/>
          <a:stretch/>
        </p:blipFill>
        <p:spPr>
          <a:xfrm>
            <a:off x="1606275" y="1702388"/>
            <a:ext cx="5623474" cy="330676"/>
          </a:xfrm>
          <a:prstGeom prst="rect">
            <a:avLst/>
          </a:prstGeom>
          <a:noFill/>
          <a:ln cap="flat" cmpd="sng" w="19050">
            <a:solidFill>
              <a:schemeClr val="dk2"/>
            </a:solidFill>
            <a:prstDash val="solid"/>
            <a:round/>
            <a:headEnd len="sm" w="sm" type="none"/>
            <a:tailEnd len="sm" w="sm" type="none"/>
          </a:ln>
        </p:spPr>
      </p:pic>
      <p:pic>
        <p:nvPicPr>
          <p:cNvPr id="162" name="Google Shape;162;p30"/>
          <p:cNvPicPr preferRelativeResize="0"/>
          <p:nvPr/>
        </p:nvPicPr>
        <p:blipFill rotWithShape="1">
          <a:blip r:embed="rId5">
            <a:alphaModFix/>
          </a:blip>
          <a:srcRect b="59254" l="23417" r="41134" t="16801"/>
          <a:stretch/>
        </p:blipFill>
        <p:spPr>
          <a:xfrm>
            <a:off x="4431463" y="2648888"/>
            <a:ext cx="4349699" cy="1651826"/>
          </a:xfrm>
          <a:prstGeom prst="rect">
            <a:avLst/>
          </a:prstGeom>
          <a:noFill/>
          <a:ln cap="flat" cmpd="sng" w="19050">
            <a:solidFill>
              <a:schemeClr val="dk2"/>
            </a:solidFill>
            <a:prstDash val="solid"/>
            <a:round/>
            <a:headEnd len="sm" w="sm" type="none"/>
            <a:tailEnd len="sm" w="sm" type="none"/>
          </a:ln>
        </p:spPr>
      </p:pic>
      <p:pic>
        <p:nvPicPr>
          <p:cNvPr id="163" name="Google Shape;163;p30"/>
          <p:cNvPicPr preferRelativeResize="0"/>
          <p:nvPr/>
        </p:nvPicPr>
        <p:blipFill>
          <a:blip r:embed="rId6">
            <a:alphaModFix/>
          </a:blip>
          <a:stretch>
            <a:fillRect/>
          </a:stretch>
        </p:blipFill>
        <p:spPr>
          <a:xfrm>
            <a:off x="8237825" y="91375"/>
            <a:ext cx="762900" cy="762900"/>
          </a:xfrm>
          <a:prstGeom prst="rect">
            <a:avLst/>
          </a:prstGeom>
          <a:noFill/>
          <a:ln>
            <a:noFill/>
          </a:ln>
        </p:spPr>
      </p:pic>
      <p:sp>
        <p:nvSpPr>
          <p:cNvPr id="164" name="Google Shape;164;p30"/>
          <p:cNvSpPr/>
          <p:nvPr/>
        </p:nvSpPr>
        <p:spPr>
          <a:xfrm>
            <a:off x="3382975" y="3554300"/>
            <a:ext cx="860100" cy="330600"/>
          </a:xfrm>
          <a:prstGeom prst="rightArrow">
            <a:avLst>
              <a:gd fmla="val 50000" name="adj1"/>
              <a:gd fmla="val 50000" name="adj2"/>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0"/>
          <p:cNvSpPr txBox="1"/>
          <p:nvPr/>
        </p:nvSpPr>
        <p:spPr>
          <a:xfrm>
            <a:off x="773525" y="4580925"/>
            <a:ext cx="5967300" cy="6195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569CD6"/>
                </a:solidFill>
                <a:highlight>
                  <a:srgbClr val="1E1E1E"/>
                </a:highlight>
                <a:latin typeface="Courier New"/>
                <a:ea typeface="Courier New"/>
                <a:cs typeface="Courier New"/>
                <a:sym typeface="Courier New"/>
              </a:rPr>
              <a:t>const</a:t>
            </a:r>
            <a:r>
              <a:rPr lang="en" sz="1050">
                <a:solidFill>
                  <a:srgbClr val="D4D4D4"/>
                </a:solidFill>
                <a:highlight>
                  <a:srgbClr val="1E1E1E"/>
                </a:highlight>
                <a:latin typeface="Courier New"/>
                <a:ea typeface="Courier New"/>
                <a:cs typeface="Courier New"/>
                <a:sym typeface="Courier New"/>
              </a:rPr>
              <a:t> </a:t>
            </a:r>
            <a:r>
              <a:rPr lang="en" sz="1050">
                <a:solidFill>
                  <a:srgbClr val="4EC9B0"/>
                </a:solidFill>
                <a:highlight>
                  <a:srgbClr val="1E1E1E"/>
                </a:highlight>
                <a:latin typeface="Courier New"/>
                <a:ea typeface="Courier New"/>
                <a:cs typeface="Courier New"/>
                <a:sym typeface="Courier New"/>
              </a:rPr>
              <a:t>FileStore</a:t>
            </a:r>
            <a:r>
              <a:rPr lang="en" sz="1050">
                <a:solidFill>
                  <a:srgbClr val="D4D4D4"/>
                </a:solidFill>
                <a:highlight>
                  <a:srgbClr val="1E1E1E"/>
                </a:highlight>
                <a:latin typeface="Courier New"/>
                <a:ea typeface="Courier New"/>
                <a:cs typeface="Courier New"/>
                <a:sym typeface="Courier New"/>
              </a:rPr>
              <a:t> = </a:t>
            </a:r>
            <a:r>
              <a:rPr lang="en" sz="1050">
                <a:solidFill>
                  <a:srgbClr val="DCDCAA"/>
                </a:solidFill>
                <a:highlight>
                  <a:srgbClr val="1E1E1E"/>
                </a:highlight>
                <a:latin typeface="Courier New"/>
                <a:ea typeface="Courier New"/>
                <a:cs typeface="Courier New"/>
                <a:sym typeface="Courier New"/>
              </a:rPr>
              <a:t>require</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"session-file-store"</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session</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1"/>
          <p:cNvSpPr txBox="1"/>
          <p:nvPr/>
        </p:nvSpPr>
        <p:spPr>
          <a:xfrm>
            <a:off x="829200" y="223875"/>
            <a:ext cx="7485600" cy="84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Usando fileStore</a:t>
            </a:r>
            <a:endParaRPr i="1" sz="3600">
              <a:latin typeface="Anton"/>
              <a:ea typeface="Anton"/>
              <a:cs typeface="Anton"/>
              <a:sym typeface="Anton"/>
            </a:endParaRPr>
          </a:p>
        </p:txBody>
      </p:sp>
      <p:pic>
        <p:nvPicPr>
          <p:cNvPr id="171" name="Google Shape;171;p31"/>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72" name="Google Shape;172;p31"/>
          <p:cNvSpPr txBox="1"/>
          <p:nvPr/>
        </p:nvSpPr>
        <p:spPr>
          <a:xfrm>
            <a:off x="5213600" y="1215650"/>
            <a:ext cx="3984000" cy="3294900"/>
          </a:xfrm>
          <a:prstGeom prst="rect">
            <a:avLst/>
          </a:prstGeom>
          <a:noFill/>
          <a:ln>
            <a:noFill/>
          </a:ln>
        </p:spPr>
        <p:txBody>
          <a:bodyPr anchorCtr="0" anchor="t" bIns="91425" lIns="91425" spcFirstLastPara="1" rIns="91425" wrap="square" tIns="91425">
            <a:noAutofit/>
          </a:bodyPr>
          <a:lstStyle/>
          <a:p>
            <a:pPr indent="0" lvl="0" marL="457200" rtl="0" algn="ctr">
              <a:lnSpc>
                <a:spcPct val="115000"/>
              </a:lnSpc>
              <a:spcBef>
                <a:spcPts val="0"/>
              </a:spcBef>
              <a:spcAft>
                <a:spcPts val="0"/>
              </a:spcAft>
              <a:buNone/>
            </a:pPr>
            <a:r>
              <a:rPr lang="en" sz="1800">
                <a:solidFill>
                  <a:schemeClr val="dk1"/>
                </a:solidFill>
                <a:highlight>
                  <a:schemeClr val="lt1"/>
                </a:highlight>
                <a:latin typeface="Helvetica Neue Light"/>
                <a:ea typeface="Helvetica Neue Light"/>
                <a:cs typeface="Helvetica Neue Light"/>
                <a:sym typeface="Helvetica Neue Light"/>
              </a:rPr>
              <a:t>Se incluye session como middleware a nivel aplicación, como lo vimos la clase pasada.</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457200" rtl="0" algn="ctr">
              <a:lnSpc>
                <a:spcPct val="115000"/>
              </a:lnSpc>
              <a:spcBef>
                <a:spcPts val="0"/>
              </a:spcBef>
              <a:spcAft>
                <a:spcPts val="0"/>
              </a:spcAft>
              <a:buNone/>
            </a:pPr>
            <a:r>
              <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457200" rtl="0" algn="ctr">
              <a:lnSpc>
                <a:spcPct val="115000"/>
              </a:lnSpc>
              <a:spcBef>
                <a:spcPts val="0"/>
              </a:spcBef>
              <a:spcAft>
                <a:spcPts val="0"/>
              </a:spcAft>
              <a:buNone/>
            </a:pPr>
            <a:r>
              <a:rPr lang="en" sz="1800">
                <a:solidFill>
                  <a:schemeClr val="dk1"/>
                </a:solidFill>
                <a:highlight>
                  <a:schemeClr val="lt1"/>
                </a:highlight>
                <a:latin typeface="Helvetica Neue Light"/>
                <a:ea typeface="Helvetica Neue Light"/>
                <a:cs typeface="Helvetica Neue Light"/>
                <a:sym typeface="Helvetica Neue Light"/>
              </a:rPr>
              <a:t>Pero se agrega la clave store en el objeto, de la forma que se muestra en la imagen. El path especificado es la ubicación y nombre de la carpeta que se crea.</a:t>
            </a:r>
            <a:endParaRPr b="1" sz="1800">
              <a:solidFill>
                <a:schemeClr val="dk1"/>
              </a:solidFill>
              <a:highlight>
                <a:schemeClr val="lt1"/>
              </a:highlight>
              <a:latin typeface="Helvetica Neue"/>
              <a:ea typeface="Helvetica Neue"/>
              <a:cs typeface="Helvetica Neue"/>
              <a:sym typeface="Helvetica Neue"/>
            </a:endParaRPr>
          </a:p>
        </p:txBody>
      </p:sp>
      <p:pic>
        <p:nvPicPr>
          <p:cNvPr id="173" name="Google Shape;173;p31"/>
          <p:cNvPicPr preferRelativeResize="0"/>
          <p:nvPr/>
        </p:nvPicPr>
        <p:blipFill rotWithShape="1">
          <a:blip r:embed="rId4">
            <a:alphaModFix/>
          </a:blip>
          <a:srcRect b="41697" l="23178" r="35841" t="15451"/>
          <a:stretch/>
        </p:blipFill>
        <p:spPr>
          <a:xfrm>
            <a:off x="382015" y="1263606"/>
            <a:ext cx="5159324" cy="3033251"/>
          </a:xfrm>
          <a:prstGeom prst="rect">
            <a:avLst/>
          </a:prstGeom>
          <a:noFill/>
          <a:ln cap="flat" cmpd="sng" w="19050">
            <a:solidFill>
              <a:schemeClr val="dk2"/>
            </a:solidFill>
            <a:prstDash val="solid"/>
            <a:round/>
            <a:headEnd len="sm" w="sm" type="none"/>
            <a:tailEnd len="sm" w="sm" type="none"/>
          </a:ln>
        </p:spPr>
      </p:pic>
      <p:sp>
        <p:nvSpPr>
          <p:cNvPr id="174" name="Google Shape;174;p31"/>
          <p:cNvSpPr txBox="1"/>
          <p:nvPr/>
        </p:nvSpPr>
        <p:spPr>
          <a:xfrm>
            <a:off x="107250" y="4641865"/>
            <a:ext cx="8275200" cy="445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solidFill>
                  <a:schemeClr val="dk1"/>
                </a:solidFill>
                <a:highlight>
                  <a:schemeClr val="lt1"/>
                </a:highlight>
                <a:latin typeface="Helvetica Neue Light"/>
                <a:ea typeface="Helvetica Neue Light"/>
                <a:cs typeface="Helvetica Neue Light"/>
                <a:sym typeface="Helvetica Neue Light"/>
              </a:rPr>
              <a:t>👉 </a:t>
            </a:r>
            <a:r>
              <a:rPr i="1" lang="en">
                <a:solidFill>
                  <a:schemeClr val="dk1"/>
                </a:solidFill>
                <a:highlight>
                  <a:schemeClr val="lt1"/>
                </a:highlight>
                <a:latin typeface="Helvetica Neue Light"/>
                <a:ea typeface="Helvetica Neue Light"/>
                <a:cs typeface="Helvetica Neue Light"/>
                <a:sym typeface="Helvetica Neue Light"/>
              </a:rPr>
              <a:t>Se aplica req.session en las rutas deseadas, de la misma forma ya vista anteriormente.</a:t>
            </a:r>
            <a:endParaRPr sz="1700">
              <a:solidFill>
                <a:schemeClr val="dk1"/>
              </a:solidFill>
              <a:highlight>
                <a:schemeClr val="lt1"/>
              </a:highlight>
              <a:latin typeface="Helvetica Neue Light"/>
              <a:ea typeface="Helvetica Neue Light"/>
              <a:cs typeface="Helvetica Neue Light"/>
              <a:sym typeface="Helvetica Neue Light"/>
            </a:endParaRPr>
          </a:p>
        </p:txBody>
      </p:sp>
      <p:pic>
        <p:nvPicPr>
          <p:cNvPr id="175" name="Google Shape;175;p31"/>
          <p:cNvPicPr preferRelativeResize="0"/>
          <p:nvPr/>
        </p:nvPicPr>
        <p:blipFill>
          <a:blip r:embed="rId5">
            <a:alphaModFix/>
          </a:blip>
          <a:stretch>
            <a:fillRect/>
          </a:stretch>
        </p:blipFill>
        <p:spPr>
          <a:xfrm>
            <a:off x="8237825" y="91375"/>
            <a:ext cx="762900" cy="762900"/>
          </a:xfrm>
          <a:prstGeom prst="rect">
            <a:avLst/>
          </a:prstGeom>
          <a:noFill/>
          <a:ln>
            <a:noFill/>
          </a:ln>
        </p:spPr>
      </p:pic>
      <p:cxnSp>
        <p:nvCxnSpPr>
          <p:cNvPr id="176" name="Google Shape;176;p31"/>
          <p:cNvCxnSpPr/>
          <p:nvPr/>
        </p:nvCxnSpPr>
        <p:spPr>
          <a:xfrm flipH="1" rot="10800000">
            <a:off x="-1205500" y="3234875"/>
            <a:ext cx="1928700" cy="130500"/>
          </a:xfrm>
          <a:prstGeom prst="straightConnector1">
            <a:avLst/>
          </a:prstGeom>
          <a:noFill/>
          <a:ln cap="flat" cmpd="sng" w="9525">
            <a:solidFill>
              <a:srgbClr val="FF0000"/>
            </a:solidFill>
            <a:prstDash val="solid"/>
            <a:round/>
            <a:headEnd len="med" w="med" type="none"/>
            <a:tailEnd len="med" w="med" type="none"/>
          </a:ln>
        </p:spPr>
      </p:cxnSp>
      <p:sp>
        <p:nvSpPr>
          <p:cNvPr id="177" name="Google Shape;177;p31"/>
          <p:cNvSpPr txBox="1"/>
          <p:nvPr/>
        </p:nvSpPr>
        <p:spPr>
          <a:xfrm>
            <a:off x="-1496850" y="2863075"/>
            <a:ext cx="1604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rgbClr val="00FFFF"/>
                </a:highlight>
              </a:rPr>
              <a:t>*ojo que cambio resave a false</a:t>
            </a:r>
            <a:endParaRPr>
              <a:highlight>
                <a:srgbClr val="00FFFF"/>
              </a:highlight>
            </a:endParaRPr>
          </a:p>
        </p:txBody>
      </p:sp>
      <p:cxnSp>
        <p:nvCxnSpPr>
          <p:cNvPr id="178" name="Google Shape;178;p31"/>
          <p:cNvCxnSpPr/>
          <p:nvPr/>
        </p:nvCxnSpPr>
        <p:spPr>
          <a:xfrm flipH="1" rot="10800000">
            <a:off x="-592700" y="1667750"/>
            <a:ext cx="1105200" cy="30000"/>
          </a:xfrm>
          <a:prstGeom prst="straightConnector1">
            <a:avLst/>
          </a:prstGeom>
          <a:noFill/>
          <a:ln cap="flat" cmpd="sng" w="9525">
            <a:solidFill>
              <a:srgbClr val="FF0000"/>
            </a:solidFill>
            <a:prstDash val="solid"/>
            <a:round/>
            <a:headEnd len="med" w="med" type="none"/>
            <a:tailEnd len="med" w="med" type="none"/>
          </a:ln>
        </p:spPr>
      </p:cxnSp>
      <p:sp>
        <p:nvSpPr>
          <p:cNvPr id="179" name="Google Shape;179;p31"/>
          <p:cNvSpPr txBox="1"/>
          <p:nvPr/>
        </p:nvSpPr>
        <p:spPr>
          <a:xfrm>
            <a:off x="-1322700" y="1215650"/>
            <a:ext cx="1255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rgbClr val="00FFFF"/>
                </a:highlight>
              </a:rPr>
              <a:t>*no se necesita?</a:t>
            </a:r>
            <a:endParaRPr>
              <a:highlight>
                <a:srgbClr val="00FFFF"/>
              </a:highlight>
            </a:endParaRPr>
          </a:p>
        </p:txBody>
      </p:sp>
      <p:sp>
        <p:nvSpPr>
          <p:cNvPr id="180" name="Google Shape;180;p31"/>
          <p:cNvSpPr txBox="1"/>
          <p:nvPr/>
        </p:nvSpPr>
        <p:spPr>
          <a:xfrm>
            <a:off x="-1376300" y="-10050"/>
            <a:ext cx="6630300" cy="6195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store:</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new</a:t>
            </a:r>
            <a:r>
              <a:rPr lang="en" sz="1050">
                <a:solidFill>
                  <a:srgbClr val="D4D4D4"/>
                </a:solidFill>
                <a:highlight>
                  <a:srgbClr val="1E1E1E"/>
                </a:highlight>
                <a:latin typeface="Courier New"/>
                <a:ea typeface="Courier New"/>
                <a:cs typeface="Courier New"/>
                <a:sym typeface="Courier New"/>
              </a:rPr>
              <a:t> </a:t>
            </a:r>
            <a:r>
              <a:rPr lang="en" sz="1050">
                <a:solidFill>
                  <a:srgbClr val="4EC9B0"/>
                </a:solidFill>
                <a:highlight>
                  <a:srgbClr val="1E1E1E"/>
                </a:highlight>
                <a:latin typeface="Courier New"/>
                <a:ea typeface="Courier New"/>
                <a:cs typeface="Courier New"/>
                <a:sym typeface="Courier New"/>
              </a:rPr>
              <a:t>FileStore</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path:</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"./sesiones"</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ttl:</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300</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retries:</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0</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a:p>
        </p:txBody>
      </p:sp>
      <p:cxnSp>
        <p:nvCxnSpPr>
          <p:cNvPr id="181" name="Google Shape;181;p31"/>
          <p:cNvCxnSpPr/>
          <p:nvPr/>
        </p:nvCxnSpPr>
        <p:spPr>
          <a:xfrm flipH="1" rot="10800000">
            <a:off x="-713250" y="3697025"/>
            <a:ext cx="1557000" cy="381600"/>
          </a:xfrm>
          <a:prstGeom prst="straightConnector1">
            <a:avLst/>
          </a:prstGeom>
          <a:noFill/>
          <a:ln cap="flat" cmpd="sng" w="9525">
            <a:solidFill>
              <a:schemeClr val="dk2"/>
            </a:solidFill>
            <a:prstDash val="solid"/>
            <a:round/>
            <a:headEnd len="med" w="med" type="none"/>
            <a:tailEnd len="med" w="med" type="none"/>
          </a:ln>
        </p:spPr>
      </p:cxnSp>
      <p:sp>
        <p:nvSpPr>
          <p:cNvPr id="182" name="Google Shape;182;p31"/>
          <p:cNvSpPr txBox="1"/>
          <p:nvPr/>
        </p:nvSpPr>
        <p:spPr>
          <a:xfrm>
            <a:off x="-1506875" y="3676800"/>
            <a:ext cx="1105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rgbClr val="00FFFF"/>
                </a:highlight>
              </a:rPr>
              <a:t>*pista para el desafio</a:t>
            </a:r>
            <a:endParaRPr>
              <a:highlight>
                <a:srgbClr val="00FFFF"/>
              </a:highlight>
            </a:endParaRPr>
          </a:p>
        </p:txBody>
      </p:sp>
      <p:cxnSp>
        <p:nvCxnSpPr>
          <p:cNvPr id="183" name="Google Shape;183;p31"/>
          <p:cNvCxnSpPr/>
          <p:nvPr/>
        </p:nvCxnSpPr>
        <p:spPr>
          <a:xfrm flipH="1" rot="10800000">
            <a:off x="-381750" y="2602000"/>
            <a:ext cx="3255000" cy="90300"/>
          </a:xfrm>
          <a:prstGeom prst="straightConnector1">
            <a:avLst/>
          </a:prstGeom>
          <a:noFill/>
          <a:ln cap="flat" cmpd="sng" w="9525">
            <a:solidFill>
              <a:srgbClr val="FF0000"/>
            </a:solidFill>
            <a:prstDash val="solid"/>
            <a:round/>
            <a:headEnd len="med" w="med" type="none"/>
            <a:tailEnd len="med" w="med" type="none"/>
          </a:ln>
        </p:spPr>
      </p:cxnSp>
      <p:sp>
        <p:nvSpPr>
          <p:cNvPr id="184" name="Google Shape;184;p31"/>
          <p:cNvSpPr txBox="1"/>
          <p:nvPr/>
        </p:nvSpPr>
        <p:spPr>
          <a:xfrm>
            <a:off x="-1466700" y="2230200"/>
            <a:ext cx="11052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highlight>
                  <a:srgbClr val="00FFFF"/>
                </a:highlight>
              </a:rPr>
              <a:t>*ojo con los dos puntitos en el path</a:t>
            </a:r>
            <a:endParaRPr sz="1000">
              <a:highlight>
                <a:srgbClr val="00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pic>
        <p:nvPicPr>
          <p:cNvPr id="189" name="Google Shape;189;p32"/>
          <p:cNvPicPr preferRelativeResize="0"/>
          <p:nvPr/>
        </p:nvPicPr>
        <p:blipFill>
          <a:blip r:embed="rId3">
            <a:alphaModFix/>
          </a:blip>
          <a:stretch>
            <a:fillRect/>
          </a:stretch>
        </p:blipFill>
        <p:spPr>
          <a:xfrm>
            <a:off x="4240250" y="3965413"/>
            <a:ext cx="4417790" cy="842700"/>
          </a:xfrm>
          <a:prstGeom prst="rect">
            <a:avLst/>
          </a:prstGeom>
          <a:noFill/>
          <a:ln cap="flat" cmpd="sng" w="19050">
            <a:solidFill>
              <a:schemeClr val="dk2"/>
            </a:solidFill>
            <a:prstDash val="solid"/>
            <a:round/>
            <a:headEnd len="sm" w="sm" type="none"/>
            <a:tailEnd len="sm" w="sm" type="none"/>
          </a:ln>
        </p:spPr>
      </p:pic>
      <p:sp>
        <p:nvSpPr>
          <p:cNvPr id="190" name="Google Shape;190;p32"/>
          <p:cNvSpPr txBox="1"/>
          <p:nvPr/>
        </p:nvSpPr>
        <p:spPr>
          <a:xfrm>
            <a:off x="3858050" y="1028560"/>
            <a:ext cx="4512300" cy="1753200"/>
          </a:xfrm>
          <a:prstGeom prst="rect">
            <a:avLst/>
          </a:prstGeom>
          <a:noFill/>
          <a:ln>
            <a:noFill/>
          </a:ln>
        </p:spPr>
        <p:txBody>
          <a:bodyPr anchorCtr="0" anchor="t" bIns="91425" lIns="91425" spcFirstLastPara="1" rIns="91425" wrap="square" tIns="91425">
            <a:noAutofit/>
          </a:bodyPr>
          <a:lstStyle/>
          <a:p>
            <a:pPr indent="0" lvl="0" marL="457200" rtl="0" algn="ctr">
              <a:lnSpc>
                <a:spcPct val="115000"/>
              </a:lnSpc>
              <a:spcBef>
                <a:spcPts val="0"/>
              </a:spcBef>
              <a:spcAft>
                <a:spcPts val="0"/>
              </a:spcAft>
              <a:buNone/>
            </a:pPr>
            <a:r>
              <a:rPr lang="en" sz="1800">
                <a:solidFill>
                  <a:schemeClr val="dk1"/>
                </a:solidFill>
                <a:highlight>
                  <a:schemeClr val="lt1"/>
                </a:highlight>
                <a:latin typeface="Helvetica Neue Light"/>
                <a:ea typeface="Helvetica Neue Light"/>
                <a:cs typeface="Helvetica Neue Light"/>
                <a:sym typeface="Helvetica Neue Light"/>
              </a:rPr>
              <a:t>Una vez que se ejecuta el código y se guardan datos en req.session, se crea la carpeta con un archivo .json, con el mismo contenido mostrado en la imagen.</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191" name="Google Shape;191;p32"/>
          <p:cNvSpPr txBox="1"/>
          <p:nvPr/>
        </p:nvSpPr>
        <p:spPr>
          <a:xfrm>
            <a:off x="829200" y="184825"/>
            <a:ext cx="7485600" cy="84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Carpeta de archivos</a:t>
            </a:r>
            <a:endParaRPr i="1" sz="3600">
              <a:latin typeface="Anton"/>
              <a:ea typeface="Anton"/>
              <a:cs typeface="Anton"/>
              <a:sym typeface="Anton"/>
            </a:endParaRPr>
          </a:p>
        </p:txBody>
      </p:sp>
      <p:pic>
        <p:nvPicPr>
          <p:cNvPr id="192" name="Google Shape;192;p32"/>
          <p:cNvPicPr preferRelativeResize="0"/>
          <p:nvPr/>
        </p:nvPicPr>
        <p:blipFill>
          <a:blip r:embed="rId4">
            <a:alphaModFix/>
          </a:blip>
          <a:stretch>
            <a:fillRect/>
          </a:stretch>
        </p:blipFill>
        <p:spPr>
          <a:xfrm>
            <a:off x="7567925" y="4659625"/>
            <a:ext cx="1186526" cy="330675"/>
          </a:xfrm>
          <a:prstGeom prst="rect">
            <a:avLst/>
          </a:prstGeom>
          <a:noFill/>
          <a:ln>
            <a:noFill/>
          </a:ln>
        </p:spPr>
      </p:pic>
      <p:pic>
        <p:nvPicPr>
          <p:cNvPr id="193" name="Google Shape;193;p32"/>
          <p:cNvPicPr preferRelativeResize="0"/>
          <p:nvPr/>
        </p:nvPicPr>
        <p:blipFill rotWithShape="1">
          <a:blip r:embed="rId5">
            <a:alphaModFix/>
          </a:blip>
          <a:srcRect b="62730" l="22281" r="54697" t="10936"/>
          <a:stretch/>
        </p:blipFill>
        <p:spPr>
          <a:xfrm>
            <a:off x="833850" y="1087563"/>
            <a:ext cx="2725850" cy="1753075"/>
          </a:xfrm>
          <a:prstGeom prst="rect">
            <a:avLst/>
          </a:prstGeom>
          <a:noFill/>
          <a:ln cap="flat" cmpd="sng" w="19050">
            <a:solidFill>
              <a:schemeClr val="dk2"/>
            </a:solidFill>
            <a:prstDash val="solid"/>
            <a:round/>
            <a:headEnd len="sm" w="sm" type="none"/>
            <a:tailEnd len="sm" w="sm" type="none"/>
          </a:ln>
        </p:spPr>
      </p:pic>
      <p:pic>
        <p:nvPicPr>
          <p:cNvPr id="194" name="Google Shape;194;p32"/>
          <p:cNvPicPr preferRelativeResize="0"/>
          <p:nvPr/>
        </p:nvPicPr>
        <p:blipFill rotWithShape="1">
          <a:blip r:embed="rId6">
            <a:alphaModFix/>
          </a:blip>
          <a:srcRect b="45442" l="4502" r="73576" t="48544"/>
          <a:stretch/>
        </p:blipFill>
        <p:spPr>
          <a:xfrm>
            <a:off x="452850" y="4051625"/>
            <a:ext cx="3612199" cy="557100"/>
          </a:xfrm>
          <a:prstGeom prst="rect">
            <a:avLst/>
          </a:prstGeom>
          <a:noFill/>
          <a:ln cap="flat" cmpd="sng" w="19050">
            <a:solidFill>
              <a:schemeClr val="dk2"/>
            </a:solidFill>
            <a:prstDash val="solid"/>
            <a:round/>
            <a:headEnd len="sm" w="sm" type="none"/>
            <a:tailEnd len="sm" w="sm" type="none"/>
          </a:ln>
        </p:spPr>
      </p:pic>
      <p:sp>
        <p:nvSpPr>
          <p:cNvPr id="195" name="Google Shape;195;p32"/>
          <p:cNvSpPr txBox="1"/>
          <p:nvPr/>
        </p:nvSpPr>
        <p:spPr>
          <a:xfrm>
            <a:off x="421800" y="3055988"/>
            <a:ext cx="8300400" cy="780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800">
                <a:solidFill>
                  <a:schemeClr val="dk1"/>
                </a:solidFill>
                <a:highlight>
                  <a:schemeClr val="lt1"/>
                </a:highlight>
                <a:latin typeface="Helvetica Neue Light"/>
                <a:ea typeface="Helvetica Neue Light"/>
                <a:cs typeface="Helvetica Neue Light"/>
                <a:sym typeface="Helvetica Neue Light"/>
              </a:rPr>
              <a:t>El nombre de este archivo corresponderá a las cookies de session, como se muestra en las siguientes imágenes:</a:t>
            </a:r>
            <a:endParaRPr/>
          </a:p>
        </p:txBody>
      </p:sp>
      <p:pic>
        <p:nvPicPr>
          <p:cNvPr id="196" name="Google Shape;196;p32"/>
          <p:cNvPicPr preferRelativeResize="0"/>
          <p:nvPr/>
        </p:nvPicPr>
        <p:blipFill>
          <a:blip r:embed="rId7">
            <a:alphaModFix/>
          </a:blip>
          <a:stretch>
            <a:fillRect/>
          </a:stretch>
        </p:blipFill>
        <p:spPr>
          <a:xfrm>
            <a:off x="8237825" y="91375"/>
            <a:ext cx="762900" cy="762900"/>
          </a:xfrm>
          <a:prstGeom prst="rect">
            <a:avLst/>
          </a:prstGeom>
          <a:noFill/>
          <a:ln>
            <a:noFill/>
          </a:ln>
        </p:spPr>
      </p:pic>
      <p:sp>
        <p:nvSpPr>
          <p:cNvPr id="197" name="Google Shape;197;p32"/>
          <p:cNvSpPr/>
          <p:nvPr/>
        </p:nvSpPr>
        <p:spPr>
          <a:xfrm>
            <a:off x="3382975" y="1725500"/>
            <a:ext cx="860100" cy="330600"/>
          </a:xfrm>
          <a:prstGeom prst="rightArrow">
            <a:avLst>
              <a:gd fmla="val 50000" name="adj1"/>
              <a:gd fmla="val 50000" name="adj2"/>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3"/>
          <p:cNvSpPr txBox="1"/>
          <p:nvPr/>
        </p:nvSpPr>
        <p:spPr>
          <a:xfrm>
            <a:off x="809552" y="2556000"/>
            <a:ext cx="7524900" cy="200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 sz="4000">
                <a:latin typeface="Anton"/>
                <a:ea typeface="Anton"/>
                <a:cs typeface="Anton"/>
                <a:sym typeface="Anton"/>
              </a:rPr>
              <a:t>GUARDAR DATOS EN FILE SYSTEM</a:t>
            </a:r>
            <a:endParaRPr sz="2000">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4000"/>
              <a:buFont typeface="Arial"/>
              <a:buNone/>
            </a:pPr>
            <a:r>
              <a:rPr i="1" lang="en" sz="1600">
                <a:latin typeface="Helvetica Neue Light"/>
                <a:ea typeface="Helvetica Neue Light"/>
                <a:cs typeface="Helvetica Neue Light"/>
                <a:sym typeface="Helvetica Neue Light"/>
              </a:rPr>
              <a:t>Tiempo: 10 minutos</a:t>
            </a:r>
            <a:endParaRPr i="1" sz="1600">
              <a:latin typeface="Helvetica Neue Light"/>
              <a:ea typeface="Helvetica Neue Light"/>
              <a:cs typeface="Helvetica Neue Light"/>
              <a:sym typeface="Helvetica Neue Light"/>
            </a:endParaRPr>
          </a:p>
        </p:txBody>
      </p:sp>
      <p:pic>
        <p:nvPicPr>
          <p:cNvPr id="203" name="Google Shape;203;p33"/>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204" name="Google Shape;204;p33"/>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