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Anton"/>
      <p:regular r:id="rId46"/>
    </p:embeddedFont>
    <p:embeddedFont>
      <p:font typeface="Lato"/>
      <p:regular r:id="rId47"/>
      <p:bold r:id="rId48"/>
      <p:italic r:id="rId49"/>
      <p:boldItalic r:id="rId50"/>
    </p:embeddedFont>
    <p:embeddedFont>
      <p:font typeface="Helvetica Neue"/>
      <p:regular r:id="rId51"/>
      <p:bold r:id="rId52"/>
      <p:italic r:id="rId53"/>
      <p:boldItalic r:id="rId54"/>
    </p:embeddedFont>
    <p:embeddedFont>
      <p:font typeface="Helvetica Neue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nton-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regular.fntdata"/><Relationship Id="rId50" Type="http://schemas.openxmlformats.org/officeDocument/2006/relationships/font" Target="fonts/Lato-boldItalic.fntdata"/><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5.xml"/><Relationship Id="rId55" Type="http://schemas.openxmlformats.org/officeDocument/2006/relationships/font" Target="fonts/HelveticaNeueLight-regular.fntdata"/><Relationship Id="rId10" Type="http://schemas.openxmlformats.org/officeDocument/2006/relationships/slide" Target="slides/slide4.xml"/><Relationship Id="rId54" Type="http://schemas.openxmlformats.org/officeDocument/2006/relationships/font" Target="fonts/HelveticaNeue-boldItalic.fntdata"/><Relationship Id="rId13" Type="http://schemas.openxmlformats.org/officeDocument/2006/relationships/slide" Target="slides/slide7.xml"/><Relationship Id="rId57" Type="http://schemas.openxmlformats.org/officeDocument/2006/relationships/font" Target="fonts/HelveticaNeueLight-italic.fntdata"/><Relationship Id="rId12" Type="http://schemas.openxmlformats.org/officeDocument/2006/relationships/slide" Target="slides/slide6.xml"/><Relationship Id="rId56" Type="http://schemas.openxmlformats.org/officeDocument/2006/relationships/font" Target="fonts/HelveticaNeueLight-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HelveticaNeueLigh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fa9019ca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fa9019ca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efa9019ca_0_10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efa9019ca_0_10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efa9019ca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efa9019ca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fa9019ca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fa9019ca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efa9019ca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efa9019ca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efa9019c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efa9019c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fa9019ca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efa9019ca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efa9019ca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efa9019ca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efa9019ca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efa9019ca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efa9019ca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efa9019ca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efa9019ca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efa9019ca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fa9019ca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fa9019ca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efa9019ca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efa9019ca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efa9019ca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efa9019ca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efa9019ca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efa9019ca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efa9019ca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efa9019ca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efa9019ca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efa9019ca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efa9019ca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efa9019ca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efa9019ca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efa9019ca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efa9019ca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efa9019ca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efa9019ca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efa9019ca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efa9019ca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efa9019ca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efa9019ca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efa9019ca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efa9019ca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efa9019ca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efa9019ca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efa9019ca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efa9019ca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efa9019ca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efa9019ca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efa9019ca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efa9019ca_0_1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eefa9019ca_0_1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efa9019ca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efa9019ca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efa9019ca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efa9019ca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bf06c419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bf06c419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efa9019ca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efa9019ca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efa9019ca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efa9019ca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efa9019ca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efa9019ca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efa9019ca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efa9019ca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efa9019ca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efa9019ca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fa9019ca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efa9019ca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efa9019ca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efa9019ca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fa9019ca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efa9019ca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4.png"/><Relationship Id="rId6"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Autorización y Autenticación</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25.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USERNAME Y PASSWORD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191" name="Google Shape;191;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2" name="Google Shape;192;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8" name="Google Shape;198;p35"/>
          <p:cNvSpPr txBox="1"/>
          <p:nvPr/>
        </p:nvSpPr>
        <p:spPr>
          <a:xfrm>
            <a:off x="290100" y="1475915"/>
            <a:ext cx="8853900" cy="35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Basado en un proyecto express que almacene sesiones de usuario, realizar un sistema que: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1) Tenga una vista de registro de usuario (nombre, password y dirección) que almacene dicha información en un </a:t>
            </a:r>
            <a:r>
              <a:rPr i="1" lang="en" sz="1700">
                <a:solidFill>
                  <a:schemeClr val="dk1"/>
                </a:solidFill>
                <a:highlight>
                  <a:schemeClr val="lt1"/>
                </a:highlight>
                <a:latin typeface="Helvetica Neue Light"/>
                <a:ea typeface="Helvetica Neue Light"/>
                <a:cs typeface="Helvetica Neue Light"/>
                <a:sym typeface="Helvetica Neue Light"/>
              </a:rPr>
              <a:t>array </a:t>
            </a:r>
            <a:r>
              <a:rPr lang="en" sz="1700">
                <a:solidFill>
                  <a:schemeClr val="dk1"/>
                </a:solidFill>
                <a:highlight>
                  <a:schemeClr val="lt1"/>
                </a:highlight>
                <a:latin typeface="Helvetica Neue Light"/>
                <a:ea typeface="Helvetica Neue Light"/>
                <a:cs typeface="Helvetica Neue Light"/>
                <a:sym typeface="Helvetica Neue Light"/>
              </a:rPr>
              <a:t>en memoria.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2) Posea un formulario de </a:t>
            </a:r>
            <a:r>
              <a:rPr i="1" lang="en" sz="1700">
                <a:solidFill>
                  <a:schemeClr val="dk1"/>
                </a:solidFill>
                <a:highlight>
                  <a:schemeClr val="lt1"/>
                </a:highlight>
                <a:latin typeface="Helvetica Neue Light"/>
                <a:ea typeface="Helvetica Neue Light"/>
                <a:cs typeface="Helvetica Neue Light"/>
                <a:sym typeface="Helvetica Neue Light"/>
              </a:rPr>
              <a:t>login </a:t>
            </a:r>
            <a:r>
              <a:rPr lang="en" sz="1700">
                <a:solidFill>
                  <a:schemeClr val="dk1"/>
                </a:solidFill>
                <a:highlight>
                  <a:schemeClr val="lt1"/>
                </a:highlight>
                <a:latin typeface="Helvetica Neue Light"/>
                <a:ea typeface="Helvetica Neue Light"/>
                <a:cs typeface="Helvetica Neue Light"/>
                <a:sym typeface="Helvetica Neue Light"/>
              </a:rPr>
              <a:t>(nombre y password) para permitir a los usuarios registrados a acceder a su información.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3) Si accede un usuario no registrado o las credenciales son incorrectas,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4) Si se quiere registrar un usuario que ya está registrado,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199" name="Google Shape;199;p3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0" name="Google Shape;200;p35"/>
          <p:cNvSpPr txBox="1"/>
          <p:nvPr/>
        </p:nvSpPr>
        <p:spPr>
          <a:xfrm>
            <a:off x="809550" y="776038"/>
            <a:ext cx="75249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Inicio de Sesión con Username y Password </a:t>
            </a:r>
            <a:endParaRPr i="1" sz="9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6" name="Google Shape;206;p36"/>
          <p:cNvSpPr txBox="1"/>
          <p:nvPr/>
        </p:nvSpPr>
        <p:spPr>
          <a:xfrm>
            <a:off x="290100" y="147805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5) En el caso de que sea válido el </a:t>
            </a:r>
            <a:r>
              <a:rPr i="1" lang="en" sz="1700">
                <a:solidFill>
                  <a:schemeClr val="dk1"/>
                </a:solidFill>
                <a:highlight>
                  <a:schemeClr val="lt1"/>
                </a:highlight>
                <a:latin typeface="Helvetica Neue Light"/>
                <a:ea typeface="Helvetica Neue Light"/>
                <a:cs typeface="Helvetica Neue Light"/>
                <a:sym typeface="Helvetica Neue Light"/>
              </a:rPr>
              <a:t>login</a:t>
            </a:r>
            <a:r>
              <a:rPr lang="en" sz="1700">
                <a:solidFill>
                  <a:schemeClr val="dk1"/>
                </a:solidFill>
                <a:highlight>
                  <a:schemeClr val="lt1"/>
                </a:highlight>
                <a:latin typeface="Helvetica Neue Light"/>
                <a:ea typeface="Helvetica Neue Light"/>
                <a:cs typeface="Helvetica Neue Light"/>
                <a:sym typeface="Helvetica Neue Light"/>
              </a:rPr>
              <a:t>, se iniciará una sesión de usuario y se mostrarán los datos completos del usuario en una ruta específica (/datos).</a:t>
            </a:r>
            <a:br>
              <a:rPr lang="en" sz="1700">
                <a:solidFill>
                  <a:schemeClr val="dk1"/>
                </a:solidFill>
                <a:highlight>
                  <a:schemeClr val="lt1"/>
                </a:highlight>
                <a:latin typeface="Helvetica Neue Light"/>
                <a:ea typeface="Helvetica Neue Light"/>
                <a:cs typeface="Helvetica Neue Light"/>
                <a:sym typeface="Helvetica Neue Light"/>
              </a:rPr>
            </a:b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Se puede mostrar la información a través de un objeto plano o de una plantilla.</a:t>
            </a:r>
            <a:endParaRPr i="1"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6) Implementar el cierre de sesión en una ruta '/logout' que puede llamar desde la barra de dirección del browser, o desde un botón en la misma plantilla de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7) Esa ruta '/datos' sólo estará disponible en caso de estar en una sesión de usuario activa. caso contrario, se redireccionará a la vista de login.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8) Como extra podemos implementar un contador de visitas, que se muestre sobre la vista de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07" name="Google Shape;207;p3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8" name="Google Shape;208;p36"/>
          <p:cNvSpPr txBox="1"/>
          <p:nvPr/>
        </p:nvSpPr>
        <p:spPr>
          <a:xfrm>
            <a:off x="2562950" y="45941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800">
                <a:solidFill>
                  <a:schemeClr val="dk1"/>
                </a:solidFill>
                <a:highlight>
                  <a:schemeClr val="lt1"/>
                </a:highlight>
                <a:latin typeface="Helvetica Neue"/>
                <a:ea typeface="Helvetica Neue"/>
                <a:cs typeface="Helvetica Neue"/>
                <a:sym typeface="Helvetica Neue"/>
              </a:rPr>
              <a:t>NOTA:</a:t>
            </a:r>
            <a:r>
              <a:rPr lang="en" sz="1800">
                <a:solidFill>
                  <a:schemeClr val="dk1"/>
                </a:solidFill>
                <a:highlight>
                  <a:schemeClr val="lt1"/>
                </a:highlight>
                <a:latin typeface="Helvetica Neue Light"/>
                <a:ea typeface="Helvetica Neue Light"/>
                <a:cs typeface="Helvetica Neue Light"/>
                <a:sym typeface="Helvetica Neue Light"/>
              </a:rPr>
              <a:t> no utilizar passport.</a:t>
            </a:r>
            <a:endParaRPr/>
          </a:p>
        </p:txBody>
      </p:sp>
      <p:sp>
        <p:nvSpPr>
          <p:cNvPr id="209" name="Google Shape;209;p36"/>
          <p:cNvSpPr txBox="1"/>
          <p:nvPr/>
        </p:nvSpPr>
        <p:spPr>
          <a:xfrm>
            <a:off x="809550" y="776038"/>
            <a:ext cx="75249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Inicio de Sesión con Username y Password </a:t>
            </a:r>
            <a:endParaRPr i="1" sz="900">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7"/>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PASSPORT</a:t>
            </a:r>
            <a:endParaRPr i="1" sz="3600">
              <a:solidFill>
                <a:srgbClr val="E0FF00"/>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379800" y="1286975"/>
            <a:ext cx="8232000" cy="374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Passport es un </a:t>
            </a:r>
            <a:r>
              <a:rPr i="1" lang="en" sz="1800">
                <a:solidFill>
                  <a:schemeClr val="dk1"/>
                </a:solidFill>
                <a:highlight>
                  <a:schemeClr val="lt1"/>
                </a:highlight>
                <a:latin typeface="Helvetica Neue Light"/>
                <a:ea typeface="Helvetica Neue Light"/>
                <a:cs typeface="Helvetica Neue Light"/>
                <a:sym typeface="Helvetica Neue Light"/>
              </a:rPr>
              <a:t>middleware </a:t>
            </a:r>
            <a:r>
              <a:rPr lang="en" sz="1800">
                <a:solidFill>
                  <a:schemeClr val="dk1"/>
                </a:solidFill>
                <a:highlight>
                  <a:schemeClr val="lt1"/>
                </a:highlight>
                <a:latin typeface="Helvetica Neue Light"/>
                <a:ea typeface="Helvetica Neue Light"/>
                <a:cs typeface="Helvetica Neue Light"/>
                <a:sym typeface="Helvetica Neue Light"/>
              </a:rPr>
              <a:t>de autenticación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Passport reconoce varios métodos de login utilizados actualmente, por lo que sus mecanismos de autenticación se empaquetan como módulos individuales. Entonces, no es necesario crear dependencias que no se vayan a utilizar.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Cada uno de estos mecanismos se llaman </a:t>
            </a:r>
            <a:r>
              <a:rPr b="1" i="1" lang="en" sz="1800">
                <a:solidFill>
                  <a:schemeClr val="dk1"/>
                </a:solidFill>
                <a:highlight>
                  <a:schemeClr val="lt1"/>
                </a:highlight>
                <a:latin typeface="Helvetica Neue"/>
                <a:ea typeface="Helvetica Neue"/>
                <a:cs typeface="Helvetica Neue"/>
                <a:sym typeface="Helvetica Neue"/>
              </a:rPr>
              <a:t>strategies</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20" name="Google Shape;220;p38"/>
          <p:cNvSpPr txBox="1"/>
          <p:nvPr/>
        </p:nvSpPr>
        <p:spPr>
          <a:xfrm>
            <a:off x="1889150" y="397525"/>
            <a:ext cx="5313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221" name="Google Shape;221;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3" name="Google Shape;223;p38"/>
          <p:cNvPicPr preferRelativeResize="0"/>
          <p:nvPr/>
        </p:nvPicPr>
        <p:blipFill rotWithShape="1">
          <a:blip r:embed="rId5">
            <a:alphaModFix/>
          </a:blip>
          <a:srcRect b="18900" l="28953" r="18192" t="19855"/>
          <a:stretch/>
        </p:blipFill>
        <p:spPr>
          <a:xfrm>
            <a:off x="155350" y="102358"/>
            <a:ext cx="699025" cy="809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nvSpPr>
        <p:spPr>
          <a:xfrm>
            <a:off x="379800" y="1210775"/>
            <a:ext cx="8232000" cy="3281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Cada </a:t>
            </a:r>
            <a:r>
              <a:rPr i="1" lang="en" sz="2000">
                <a:solidFill>
                  <a:schemeClr val="dk1"/>
                </a:solidFill>
                <a:highlight>
                  <a:schemeClr val="lt1"/>
                </a:highlight>
                <a:latin typeface="Helvetica Neue Light"/>
                <a:ea typeface="Helvetica Neue Light"/>
                <a:cs typeface="Helvetica Neue Light"/>
                <a:sym typeface="Helvetica Neue Light"/>
              </a:rPr>
              <a:t>strategy </a:t>
            </a:r>
            <a:r>
              <a:rPr lang="en" sz="2000">
                <a:solidFill>
                  <a:schemeClr val="dk1"/>
                </a:solidFill>
                <a:highlight>
                  <a:schemeClr val="lt1"/>
                </a:highlight>
                <a:latin typeface="Helvetica Neue Light"/>
                <a:ea typeface="Helvetica Neue Light"/>
                <a:cs typeface="Helvetica Neue Light"/>
                <a:sym typeface="Helvetica Neue Light"/>
              </a:rPr>
              <a:t>tiene un módulo distinto de NodeJS para instalar.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a:t>
            </a:r>
            <a:r>
              <a:rPr i="1" lang="en" sz="2000">
                <a:solidFill>
                  <a:schemeClr val="dk1"/>
                </a:solidFill>
                <a:highlight>
                  <a:schemeClr val="lt1"/>
                </a:highlight>
                <a:latin typeface="Helvetica Neue Light"/>
                <a:ea typeface="Helvetica Neue Light"/>
                <a:cs typeface="Helvetica Neue Light"/>
                <a:sym typeface="Helvetica Neue Light"/>
              </a:rPr>
              <a:t>strategy </a:t>
            </a:r>
            <a:r>
              <a:rPr lang="en" sz="2000">
                <a:solidFill>
                  <a:schemeClr val="dk1"/>
                </a:solidFill>
                <a:highlight>
                  <a:schemeClr val="lt1"/>
                </a:highlight>
                <a:latin typeface="Helvetica Neue Light"/>
                <a:ea typeface="Helvetica Neue Light"/>
                <a:cs typeface="Helvetica Neue Light"/>
                <a:sym typeface="Helvetica Neue Light"/>
              </a:rPr>
              <a:t>disponibles son:</a:t>
            </a:r>
            <a:endParaRPr sz="20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passport-local </a:t>
            </a:r>
            <a:r>
              <a:rPr lang="en" sz="1800">
                <a:solidFill>
                  <a:schemeClr val="dk1"/>
                </a:solidFill>
                <a:highlight>
                  <a:schemeClr val="lt1"/>
                </a:highlight>
                <a:latin typeface="Helvetica Neue Light"/>
                <a:ea typeface="Helvetica Neue Light"/>
                <a:cs typeface="Helvetica Neue Light"/>
                <a:sym typeface="Helvetica Neue Light"/>
              </a:rPr>
              <a:t>para autenticación de usuarios mediante nombre de usuario y contraseña.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passport-openid </a:t>
            </a:r>
            <a:r>
              <a:rPr lang="en" sz="1800">
                <a:solidFill>
                  <a:schemeClr val="dk1"/>
                </a:solidFill>
                <a:highlight>
                  <a:schemeClr val="lt1"/>
                </a:highlight>
                <a:latin typeface="Helvetica Neue Light"/>
                <a:ea typeface="Helvetica Neue Light"/>
                <a:cs typeface="Helvetica Neue Light"/>
                <a:sym typeface="Helvetica Neue Light"/>
              </a:rPr>
              <a:t>para autenticación mediante OpenId (estándar abierto para la autenticación federada).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100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passport-oauth </a:t>
            </a:r>
            <a:r>
              <a:rPr lang="en" sz="1800">
                <a:solidFill>
                  <a:schemeClr val="dk1"/>
                </a:solidFill>
                <a:highlight>
                  <a:schemeClr val="lt1"/>
                </a:highlight>
                <a:latin typeface="Helvetica Neue Light"/>
                <a:ea typeface="Helvetica Neue Light"/>
                <a:cs typeface="Helvetica Neue Light"/>
                <a:sym typeface="Helvetica Neue Light"/>
              </a:rPr>
              <a:t>para autenticación mediante API de otros proveedores como de redes sociales.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29" name="Google Shape;229;p39"/>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Strategies</a:t>
            </a:r>
            <a:endParaRPr i="1" sz="3600">
              <a:latin typeface="Anton"/>
              <a:ea typeface="Anton"/>
              <a:cs typeface="Anton"/>
              <a:sym typeface="Anton"/>
            </a:endParaRPr>
          </a:p>
        </p:txBody>
      </p:sp>
      <p:pic>
        <p:nvPicPr>
          <p:cNvPr id="230" name="Google Shape;230;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1" name="Google Shape;231;p3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40"/>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PASSPORT LOCAL</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0" name="Shape 240"/>
        <p:cNvGrpSpPr/>
        <p:nvPr/>
      </p:nvGrpSpPr>
      <p:grpSpPr>
        <a:xfrm>
          <a:off x="0" y="0"/>
          <a:ext cx="0" cy="0"/>
          <a:chOff x="0" y="0"/>
          <a:chExt cx="0" cy="0"/>
        </a:xfrm>
      </p:grpSpPr>
      <p:sp>
        <p:nvSpPr>
          <p:cNvPr id="241" name="Google Shape;241;p4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CONFIGURACIÓN INICIAL</a:t>
            </a:r>
            <a:endParaRPr i="1" sz="3600">
              <a:latin typeface="Anton"/>
              <a:ea typeface="Anton"/>
              <a:cs typeface="Anton"/>
              <a:sym typeface="Anton"/>
            </a:endParaRPr>
          </a:p>
        </p:txBody>
      </p:sp>
      <p:pic>
        <p:nvPicPr>
          <p:cNvPr id="242" name="Google Shape;242;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nvSpPr>
        <p:spPr>
          <a:xfrm>
            <a:off x="195900" y="1058375"/>
            <a:ext cx="85587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En primer lugar debemos instalar el módulo </a:t>
            </a:r>
            <a:r>
              <a:rPr i="1" lang="en" sz="2000">
                <a:solidFill>
                  <a:schemeClr val="dk1"/>
                </a:solidFill>
                <a:highlight>
                  <a:schemeClr val="lt1"/>
                </a:highlight>
                <a:latin typeface="Helvetica Neue Light"/>
                <a:ea typeface="Helvetica Neue Light"/>
                <a:cs typeface="Helvetica Neue Light"/>
                <a:sym typeface="Helvetica Neue Light"/>
              </a:rPr>
              <a:t>passport </a:t>
            </a:r>
            <a:r>
              <a:rPr lang="en" sz="2000">
                <a:solidFill>
                  <a:schemeClr val="dk1"/>
                </a:solidFill>
                <a:highlight>
                  <a:schemeClr val="lt1"/>
                </a:highlight>
                <a:latin typeface="Helvetica Neue Light"/>
                <a:ea typeface="Helvetica Neue Light"/>
                <a:cs typeface="Helvetica Neue Light"/>
                <a:sym typeface="Helvetica Neue Light"/>
              </a:rPr>
              <a:t>y el de  </a:t>
            </a:r>
            <a:r>
              <a:rPr i="1" lang="en" sz="2000">
                <a:solidFill>
                  <a:schemeClr val="dk1"/>
                </a:solidFill>
                <a:highlight>
                  <a:schemeClr val="lt1"/>
                </a:highlight>
                <a:latin typeface="Helvetica Neue Light"/>
                <a:ea typeface="Helvetica Neue Light"/>
                <a:cs typeface="Helvetica Neue Light"/>
                <a:sym typeface="Helvetica Neue Light"/>
              </a:rPr>
              <a:t>passport-local</a:t>
            </a:r>
            <a:endParaRPr i="1" sz="2000">
              <a:solidFill>
                <a:schemeClr val="dk1"/>
              </a:solidFill>
              <a:highlight>
                <a:schemeClr val="lt1"/>
              </a:highlight>
              <a:latin typeface="Helvetica Neue Light"/>
              <a:ea typeface="Helvetica Neue Light"/>
              <a:cs typeface="Helvetica Neue Light"/>
              <a:sym typeface="Helvetica Neue Light"/>
            </a:endParaRPr>
          </a:p>
        </p:txBody>
      </p:sp>
      <p:sp>
        <p:nvSpPr>
          <p:cNvPr id="248" name="Google Shape;248;p42"/>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utilizar Passport-local</a:t>
            </a:r>
            <a:endParaRPr i="1" sz="3600">
              <a:latin typeface="Anton"/>
              <a:ea typeface="Anton"/>
              <a:cs typeface="Anton"/>
              <a:sym typeface="Anton"/>
            </a:endParaRPr>
          </a:p>
        </p:txBody>
      </p:sp>
      <p:pic>
        <p:nvPicPr>
          <p:cNvPr id="249" name="Google Shape;249;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0" name="Google Shape;250;p42"/>
          <p:cNvPicPr preferRelativeResize="0"/>
          <p:nvPr/>
        </p:nvPicPr>
        <p:blipFill>
          <a:blip r:embed="rId4">
            <a:alphaModFix/>
          </a:blip>
          <a:stretch>
            <a:fillRect/>
          </a:stretch>
        </p:blipFill>
        <p:spPr>
          <a:xfrm>
            <a:off x="4397625" y="1709975"/>
            <a:ext cx="2266950" cy="333375"/>
          </a:xfrm>
          <a:prstGeom prst="rect">
            <a:avLst/>
          </a:prstGeom>
          <a:noFill/>
          <a:ln cap="flat" cmpd="sng" w="19050">
            <a:solidFill>
              <a:schemeClr val="dk2"/>
            </a:solidFill>
            <a:prstDash val="solid"/>
            <a:round/>
            <a:headEnd len="sm" w="sm" type="none"/>
            <a:tailEnd len="sm" w="sm" type="none"/>
          </a:ln>
        </p:spPr>
      </p:pic>
      <p:sp>
        <p:nvSpPr>
          <p:cNvPr id="251" name="Google Shape;251;p42"/>
          <p:cNvSpPr txBox="1"/>
          <p:nvPr/>
        </p:nvSpPr>
        <p:spPr>
          <a:xfrm>
            <a:off x="424500" y="2779425"/>
            <a:ext cx="3582600" cy="126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Además, debemos instalar todas las otras dependencias que se muestran a continuación.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52" name="Google Shape;252;p42"/>
          <p:cNvPicPr preferRelativeResize="0"/>
          <p:nvPr/>
        </p:nvPicPr>
        <p:blipFill>
          <a:blip r:embed="rId5">
            <a:alphaModFix/>
          </a:blip>
          <a:stretch>
            <a:fillRect/>
          </a:stretch>
        </p:blipFill>
        <p:spPr>
          <a:xfrm>
            <a:off x="1890275" y="1709963"/>
            <a:ext cx="2247194" cy="333375"/>
          </a:xfrm>
          <a:prstGeom prst="rect">
            <a:avLst/>
          </a:prstGeom>
          <a:noFill/>
          <a:ln cap="flat" cmpd="sng" w="19050">
            <a:solidFill>
              <a:schemeClr val="dk2"/>
            </a:solidFill>
            <a:prstDash val="solid"/>
            <a:round/>
            <a:headEnd len="sm" w="sm" type="none"/>
            <a:tailEnd len="sm" w="sm" type="none"/>
          </a:ln>
        </p:spPr>
      </p:pic>
      <p:pic>
        <p:nvPicPr>
          <p:cNvPr id="253" name="Google Shape;253;p42"/>
          <p:cNvPicPr preferRelativeResize="0"/>
          <p:nvPr/>
        </p:nvPicPr>
        <p:blipFill rotWithShape="1">
          <a:blip r:embed="rId6">
            <a:alphaModFix/>
          </a:blip>
          <a:srcRect b="0" l="0" r="0" t="0"/>
          <a:stretch/>
        </p:blipFill>
        <p:spPr>
          <a:xfrm>
            <a:off x="7436275" y="75293"/>
            <a:ext cx="1634174" cy="639850"/>
          </a:xfrm>
          <a:prstGeom prst="rect">
            <a:avLst/>
          </a:prstGeom>
          <a:noFill/>
          <a:ln>
            <a:noFill/>
          </a:ln>
        </p:spPr>
      </p:pic>
      <p:sp>
        <p:nvSpPr>
          <p:cNvPr id="254" name="Google Shape;254;p42"/>
          <p:cNvSpPr txBox="1"/>
          <p:nvPr/>
        </p:nvSpPr>
        <p:spPr>
          <a:xfrm>
            <a:off x="4522000" y="2438475"/>
            <a:ext cx="3514500" cy="210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"dependencies"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"bcrypt"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"^5.0.1"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"^4.17.1"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"express-handlebars"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"^5.3.3"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"express-session"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"^1.17.2"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"mongoose"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"^6.0.5"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"^0.4.1"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"passport-local"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"^1.0.0"</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Requerir los módulos</a:t>
            </a:r>
            <a:endParaRPr i="1" sz="3600">
              <a:latin typeface="Anton"/>
              <a:ea typeface="Anton"/>
              <a:cs typeface="Anton"/>
              <a:sym typeface="Anton"/>
            </a:endParaRPr>
          </a:p>
        </p:txBody>
      </p:sp>
      <p:pic>
        <p:nvPicPr>
          <p:cNvPr id="260" name="Google Shape;260;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1" name="Google Shape;261;p43"/>
          <p:cNvSpPr txBox="1"/>
          <p:nvPr/>
        </p:nvSpPr>
        <p:spPr>
          <a:xfrm>
            <a:off x="510750" y="1648550"/>
            <a:ext cx="7613100" cy="12417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requiere el módulo de </a:t>
            </a:r>
            <a:r>
              <a:rPr i="1" lang="en" sz="1800">
                <a:solidFill>
                  <a:schemeClr val="dk1"/>
                </a:solidFill>
                <a:highlight>
                  <a:schemeClr val="lt1"/>
                </a:highlight>
                <a:latin typeface="Helvetica Neue Light"/>
                <a:ea typeface="Helvetica Neue Light"/>
                <a:cs typeface="Helvetica Neue Light"/>
                <a:sym typeface="Helvetica Neue Light"/>
              </a:rPr>
              <a:t>passport</a:t>
            </a:r>
            <a:r>
              <a:rPr lang="en" sz="1800">
                <a:solidFill>
                  <a:schemeClr val="dk1"/>
                </a:solidFill>
                <a:highlight>
                  <a:schemeClr val="lt1"/>
                </a:highlight>
                <a:latin typeface="Helvetica Neue Light"/>
                <a:ea typeface="Helvetica Neue Light"/>
                <a:cs typeface="Helvetica Neue Light"/>
                <a:sym typeface="Helvetica Neue Light"/>
              </a:rPr>
              <a:t>, junto con el </a:t>
            </a:r>
            <a:r>
              <a:rPr lang="en" sz="1800">
                <a:solidFill>
                  <a:schemeClr val="dk1"/>
                </a:solidFill>
                <a:highlight>
                  <a:schemeClr val="lt1"/>
                </a:highlight>
                <a:latin typeface="Helvetica Neue Light"/>
                <a:ea typeface="Helvetica Neue Light"/>
                <a:cs typeface="Helvetica Neue Light"/>
                <a:sym typeface="Helvetica Neue Light"/>
              </a:rPr>
              <a:t>módulo de </a:t>
            </a:r>
            <a:r>
              <a:rPr i="1" lang="en" sz="1800">
                <a:solidFill>
                  <a:schemeClr val="dk1"/>
                </a:solidFill>
                <a:highlight>
                  <a:schemeClr val="lt1"/>
                </a:highlight>
                <a:latin typeface="Helvetica Neue Light"/>
                <a:ea typeface="Helvetica Neue Light"/>
                <a:cs typeface="Helvetica Neue Light"/>
                <a:sym typeface="Helvetica Neue Light"/>
              </a:rPr>
              <a:t>passport-local</a:t>
            </a:r>
            <a:r>
              <a:rPr lang="en" sz="1800">
                <a:solidFill>
                  <a:schemeClr val="dk1"/>
                </a:solidFill>
                <a:highlight>
                  <a:schemeClr val="lt1"/>
                </a:highlight>
                <a:latin typeface="Helvetica Neue Light"/>
                <a:ea typeface="Helvetica Neue Light"/>
                <a:cs typeface="Helvetica Neue Light"/>
                <a:sym typeface="Helvetica Neue Light"/>
              </a:rPr>
              <a:t>, que nos da control para implementar manualmente el mecanismo de autenticación.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62" name="Google Shape;262;p43"/>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63" name="Google Shape;263;p43"/>
          <p:cNvSpPr txBox="1"/>
          <p:nvPr/>
        </p:nvSpPr>
        <p:spPr>
          <a:xfrm>
            <a:off x="1332800" y="3107550"/>
            <a:ext cx="56865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'express-session'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LocalStrategy</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'passport-local'</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Strategy</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9506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Helvetica Neue Light"/>
                <a:ea typeface="Helvetica Neue Light"/>
                <a:cs typeface="Helvetica Neue Light"/>
                <a:sym typeface="Helvetica Neue Light"/>
              </a:rPr>
              <a:t>Incorporar los conceptos de autenticación y autorización y sus métodos más usados.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Comprender las diferencias entre ambos conceptos.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Conocer el módulo Passport de Node y sus mecanismos.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Comprender en detalle el módulo passport-local.</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nvSpPr>
        <p:spPr>
          <a:xfrm>
            <a:off x="3781125" y="1116750"/>
            <a:ext cx="5219400" cy="363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Char char="➔"/>
            </a:pPr>
            <a:r>
              <a:rPr lang="en" sz="1600">
                <a:solidFill>
                  <a:schemeClr val="dk1"/>
                </a:solidFill>
                <a:highlight>
                  <a:schemeClr val="lt1"/>
                </a:highlight>
                <a:latin typeface="Helvetica Neue Light"/>
                <a:ea typeface="Helvetica Neue Light"/>
                <a:cs typeface="Helvetica Neue Light"/>
                <a:sym typeface="Helvetica Neue Light"/>
              </a:rPr>
              <a:t>Se define una nueva instancia de LocalStrategy y se la carga mediante el método </a:t>
            </a:r>
            <a:r>
              <a:rPr lang="en" sz="1600">
                <a:solidFill>
                  <a:schemeClr val="lt1"/>
                </a:solidFill>
                <a:highlight>
                  <a:schemeClr val="dk1"/>
                </a:highlight>
                <a:latin typeface="Helvetica Neue Light"/>
                <a:ea typeface="Helvetica Neue Light"/>
                <a:cs typeface="Helvetica Neue Light"/>
                <a:sym typeface="Helvetica Neue Light"/>
              </a:rPr>
              <a:t>passport.use( )</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lt1"/>
              </a:solidFill>
              <a:highlight>
                <a:schemeClr val="dk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El primer parámetro es el nombre de la strategy (“login” en este caso) y el segundo es una instancia de la estrategia que se desea usar (LocalStrategy en este caso)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LocalStrategy espera encontrar por defecto las credenciales de usuario en los parámetros nombre de usuario ‘</a:t>
            </a:r>
            <a:r>
              <a:rPr i="1" lang="en" sz="1600">
                <a:solidFill>
                  <a:schemeClr val="dk1"/>
                </a:solidFill>
                <a:highlight>
                  <a:srgbClr val="00FFFF"/>
                </a:highlight>
                <a:latin typeface="Helvetica Neue Light"/>
                <a:ea typeface="Helvetica Neue Light"/>
                <a:cs typeface="Helvetica Neue Light"/>
                <a:sym typeface="Helvetica Neue Light"/>
              </a:rPr>
              <a:t>username</a:t>
            </a:r>
            <a:r>
              <a:rPr lang="en" sz="1600">
                <a:solidFill>
                  <a:schemeClr val="dk1"/>
                </a:solidFill>
                <a:highlight>
                  <a:srgbClr val="00FFFF"/>
                </a:highlight>
                <a:latin typeface="Helvetica Neue Light"/>
                <a:ea typeface="Helvetica Neue Light"/>
                <a:cs typeface="Helvetica Neue Light"/>
                <a:sym typeface="Helvetica Neue Light"/>
              </a:rPr>
              <a:t>’</a:t>
            </a:r>
            <a:r>
              <a:rPr i="1" lang="en" sz="1600">
                <a:solidFill>
                  <a:schemeClr val="dk1"/>
                </a:solidFill>
                <a:highlight>
                  <a:srgbClr val="00FFFF"/>
                </a:highlight>
                <a:latin typeface="Helvetica Neue Light"/>
                <a:ea typeface="Helvetica Neue Light"/>
                <a:cs typeface="Helvetica Neue Light"/>
                <a:sym typeface="Helvetica Neue Light"/>
              </a:rPr>
              <a:t> </a:t>
            </a:r>
            <a:r>
              <a:rPr lang="en" sz="1600">
                <a:solidFill>
                  <a:schemeClr val="dk1"/>
                </a:solidFill>
                <a:highlight>
                  <a:srgbClr val="00FFFF"/>
                </a:highlight>
                <a:latin typeface="Helvetica Neue Light"/>
                <a:ea typeface="Helvetica Neue Light"/>
                <a:cs typeface="Helvetica Neue Light"/>
                <a:sym typeface="Helvetica Neue Light"/>
              </a:rPr>
              <a:t>y contraseña ‘</a:t>
            </a:r>
            <a:r>
              <a:rPr i="1" lang="en" sz="1600">
                <a:solidFill>
                  <a:schemeClr val="dk1"/>
                </a:solidFill>
                <a:highlight>
                  <a:srgbClr val="00FFFF"/>
                </a:highlight>
                <a:latin typeface="Helvetica Neue Light"/>
                <a:ea typeface="Helvetica Neue Light"/>
                <a:cs typeface="Helvetica Neue Light"/>
                <a:sym typeface="Helvetica Neue Light"/>
              </a:rPr>
              <a:t>password</a:t>
            </a:r>
            <a:r>
              <a:rPr lang="en" sz="1600">
                <a:solidFill>
                  <a:schemeClr val="dk1"/>
                </a:solidFill>
                <a:highlight>
                  <a:srgbClr val="00FFFF"/>
                </a:highlight>
                <a:latin typeface="Helvetica Neue Light"/>
                <a:ea typeface="Helvetica Neue Light"/>
                <a:cs typeface="Helvetica Neue Light"/>
                <a:sym typeface="Helvetica Neue Light"/>
              </a:rPr>
              <a:t>’</a:t>
            </a:r>
            <a:r>
              <a:rPr lang="en" sz="1600">
                <a:solidFill>
                  <a:schemeClr val="dk1"/>
                </a:solidFill>
                <a:highlight>
                  <a:srgbClr val="00FFFF"/>
                </a:highlight>
                <a:latin typeface="Helvetica Neue Light"/>
                <a:ea typeface="Helvetica Neue Light"/>
                <a:cs typeface="Helvetica Neue Light"/>
                <a:sym typeface="Helvetica Neue Light"/>
              </a:rPr>
              <a:t> (si se definen con otros nombres, no los encontrará!)</a:t>
            </a:r>
            <a:endParaRPr sz="1600">
              <a:solidFill>
                <a:schemeClr val="dk1"/>
              </a:solidFill>
              <a:highlight>
                <a:srgbClr val="00FFFF"/>
              </a:highlight>
              <a:latin typeface="Helvetica Neue Light"/>
              <a:ea typeface="Helvetica Neue Light"/>
              <a:cs typeface="Helvetica Neue Light"/>
              <a:sym typeface="Helvetica Neue Light"/>
            </a:endParaRPr>
          </a:p>
        </p:txBody>
      </p:sp>
      <p:sp>
        <p:nvSpPr>
          <p:cNvPr id="269" name="Google Shape;269;p44"/>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LocalStrategy de login</a:t>
            </a:r>
            <a:endParaRPr i="1" sz="3600">
              <a:latin typeface="Anton"/>
              <a:ea typeface="Anton"/>
              <a:cs typeface="Anton"/>
              <a:sym typeface="Anton"/>
            </a:endParaRPr>
          </a:p>
        </p:txBody>
      </p:sp>
      <p:pic>
        <p:nvPicPr>
          <p:cNvPr id="270" name="Google Shape;270;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1" name="Google Shape;271;p44"/>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72" name="Google Shape;272;p44"/>
          <p:cNvSpPr txBox="1"/>
          <p:nvPr/>
        </p:nvSpPr>
        <p:spPr>
          <a:xfrm>
            <a:off x="148075" y="1233450"/>
            <a:ext cx="3573900" cy="3216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00">
                <a:solidFill>
                  <a:srgbClr val="9CDCFE"/>
                </a:solidFill>
                <a:highlight>
                  <a:srgbClr val="1E1E1E"/>
                </a:highlight>
                <a:latin typeface="Courier New"/>
                <a:ea typeface="Courier New"/>
                <a:cs typeface="Courier New"/>
                <a:sym typeface="Courier New"/>
              </a:rPr>
              <a:t>passport</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use</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'login'</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LocalStrategy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findOne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'User Not Found with username '</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isValidPassword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'Invalid Password'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73" name="Google Shape;273;p44"/>
          <p:cNvSpPr/>
          <p:nvPr/>
        </p:nvSpPr>
        <p:spPr>
          <a:xfrm>
            <a:off x="47036" y="1278075"/>
            <a:ext cx="3770700" cy="495000"/>
          </a:xfrm>
          <a:prstGeom prst="rect">
            <a:avLst/>
          </a:prstGeom>
          <a:solidFill>
            <a:srgbClr val="3CEFAB">
              <a:alpha val="8480"/>
            </a:srgbClr>
          </a:solidFill>
          <a:ln cap="flat" cmpd="sng" w="1905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LocalStrategy de login</a:t>
            </a:r>
            <a:endParaRPr i="1" sz="3600">
              <a:latin typeface="Anton"/>
              <a:ea typeface="Anton"/>
              <a:cs typeface="Anton"/>
              <a:sym typeface="Anton"/>
            </a:endParaRPr>
          </a:p>
        </p:txBody>
      </p:sp>
      <p:pic>
        <p:nvPicPr>
          <p:cNvPr id="279" name="Google Shape;279;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0" name="Google Shape;280;p45"/>
          <p:cNvSpPr txBox="1"/>
          <p:nvPr/>
        </p:nvSpPr>
        <p:spPr>
          <a:xfrm>
            <a:off x="3909450" y="972975"/>
            <a:ext cx="5091300" cy="331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Char char="➔"/>
            </a:pPr>
            <a:r>
              <a:rPr lang="en" sz="1600">
                <a:solidFill>
                  <a:schemeClr val="dk1"/>
                </a:solidFill>
                <a:highlight>
                  <a:schemeClr val="lt1"/>
                </a:highlight>
                <a:latin typeface="Helvetica Neue Light"/>
                <a:ea typeface="Helvetica Neue Light"/>
                <a:cs typeface="Helvetica Neue Light"/>
                <a:sym typeface="Helvetica Neue Light"/>
              </a:rPr>
              <a:t>Buscamos el usuario por su </a:t>
            </a:r>
            <a:r>
              <a:rPr i="1" lang="en" sz="1600">
                <a:solidFill>
                  <a:schemeClr val="dk1"/>
                </a:solidFill>
                <a:highlight>
                  <a:schemeClr val="lt1"/>
                </a:highlight>
                <a:latin typeface="Helvetica Neue Light"/>
                <a:ea typeface="Helvetica Neue Light"/>
                <a:cs typeface="Helvetica Neue Light"/>
                <a:sym typeface="Helvetica Neue Light"/>
              </a:rPr>
              <a:t>username </a:t>
            </a:r>
            <a:r>
              <a:rPr lang="en" sz="1600">
                <a:solidFill>
                  <a:schemeClr val="dk1"/>
                </a:solidFill>
                <a:highlight>
                  <a:schemeClr val="lt1"/>
                </a:highlight>
                <a:latin typeface="Helvetica Neue Light"/>
                <a:ea typeface="Helvetica Neue Light"/>
                <a:cs typeface="Helvetica Neue Light"/>
                <a:sym typeface="Helvetica Neue Light"/>
              </a:rPr>
              <a:t>en la base de datos mediante </a:t>
            </a:r>
            <a:r>
              <a:rPr lang="en" sz="1600">
                <a:solidFill>
                  <a:schemeClr val="lt1"/>
                </a:solidFill>
                <a:highlight>
                  <a:schemeClr val="dk1"/>
                </a:highlight>
                <a:latin typeface="Helvetica Neue Light"/>
                <a:ea typeface="Helvetica Neue Light"/>
                <a:cs typeface="Helvetica Neue Light"/>
                <a:sym typeface="Helvetica Neue Light"/>
              </a:rPr>
              <a:t>User.findOne( )</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lt1"/>
              </a:solidFill>
              <a:highlight>
                <a:schemeClr val="dk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Utilizamos el </a:t>
            </a:r>
            <a:r>
              <a:rPr i="1" lang="en" sz="1600">
                <a:solidFill>
                  <a:schemeClr val="dk1"/>
                </a:solidFill>
                <a:highlight>
                  <a:schemeClr val="lt1"/>
                </a:highlight>
                <a:latin typeface="Helvetica Neue Light"/>
                <a:ea typeface="Helvetica Neue Light"/>
                <a:cs typeface="Helvetica Neue Light"/>
                <a:sym typeface="Helvetica Neue Light"/>
              </a:rPr>
              <a:t>callback </a:t>
            </a:r>
            <a:r>
              <a:rPr lang="en" sz="1600">
                <a:solidFill>
                  <a:schemeClr val="dk1"/>
                </a:solidFill>
                <a:highlight>
                  <a:schemeClr val="lt1"/>
                </a:highlight>
                <a:latin typeface="Helvetica Neue Light"/>
                <a:ea typeface="Helvetica Neue Light"/>
                <a:cs typeface="Helvetica Neue Light"/>
                <a:sym typeface="Helvetica Neue Light"/>
              </a:rPr>
              <a:t>de verificación </a:t>
            </a:r>
            <a:r>
              <a:rPr i="1" lang="en" sz="1600">
                <a:solidFill>
                  <a:schemeClr val="lt1"/>
                </a:solidFill>
                <a:highlight>
                  <a:srgbClr val="121212"/>
                </a:highlight>
                <a:latin typeface="Helvetica Neue Light"/>
                <a:ea typeface="Helvetica Neue Light"/>
                <a:cs typeface="Helvetica Neue Light"/>
                <a:sym typeface="Helvetica Neue Light"/>
              </a:rPr>
              <a:t>done</a:t>
            </a:r>
            <a:r>
              <a:rPr i="1" lang="en" sz="1600">
                <a:solidFill>
                  <a:schemeClr val="lt1"/>
                </a:solidFill>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en el </a:t>
            </a:r>
            <a:r>
              <a:rPr i="1" lang="en" sz="1600">
                <a:solidFill>
                  <a:schemeClr val="dk1"/>
                </a:solidFill>
                <a:highlight>
                  <a:schemeClr val="lt1"/>
                </a:highlight>
                <a:latin typeface="Helvetica Neue Light"/>
                <a:ea typeface="Helvetica Neue Light"/>
                <a:cs typeface="Helvetica Neue Light"/>
                <a:sym typeface="Helvetica Neue Light"/>
              </a:rPr>
              <a:t>return </a:t>
            </a:r>
            <a:r>
              <a:rPr lang="en" sz="1600">
                <a:solidFill>
                  <a:schemeClr val="dk1"/>
                </a:solidFill>
                <a:highlight>
                  <a:schemeClr val="lt1"/>
                </a:highlight>
                <a:latin typeface="Helvetica Neue Light"/>
                <a:ea typeface="Helvetica Neue Light"/>
                <a:cs typeface="Helvetica Neue Light"/>
                <a:sym typeface="Helvetica Neue Light"/>
              </a:rPr>
              <a:t>para devolver lo que corresponda.</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Si el usuario se encuentra en la base de datos y es válido se devuelve en el </a:t>
            </a:r>
            <a:r>
              <a:rPr i="1" lang="en" sz="1600">
                <a:solidFill>
                  <a:schemeClr val="lt1"/>
                </a:solidFill>
                <a:highlight>
                  <a:srgbClr val="121212"/>
                </a:highlight>
                <a:latin typeface="Helvetica Neue Light"/>
                <a:ea typeface="Helvetica Neue Light"/>
                <a:cs typeface="Helvetica Neue Light"/>
                <a:sym typeface="Helvetica Neue Light"/>
              </a:rPr>
              <a:t>done </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null </a:t>
            </a:r>
            <a:r>
              <a:rPr lang="en" sz="1600">
                <a:solidFill>
                  <a:schemeClr val="dk1"/>
                </a:solidFill>
                <a:highlight>
                  <a:schemeClr val="lt1"/>
                </a:highlight>
                <a:latin typeface="Helvetica Neue Light"/>
                <a:ea typeface="Helvetica Neue Light"/>
                <a:cs typeface="Helvetica Neue Light"/>
                <a:sym typeface="Helvetica Neue Light"/>
              </a:rPr>
              <a:t>(indicando que no hubo error)</a:t>
            </a:r>
            <a:r>
              <a:rPr i="1" lang="en" sz="1600">
                <a:solidFill>
                  <a:schemeClr val="dk1"/>
                </a:solidFill>
                <a:highlight>
                  <a:schemeClr val="lt1"/>
                </a:highlight>
                <a:latin typeface="Helvetica Neue Light"/>
                <a:ea typeface="Helvetica Neue Light"/>
                <a:cs typeface="Helvetica Neue Light"/>
                <a:sym typeface="Helvetica Neue Light"/>
              </a:rPr>
              <a:t> </a:t>
            </a:r>
            <a:r>
              <a:rPr lang="en" sz="1600">
                <a:solidFill>
                  <a:schemeClr val="dk1"/>
                </a:solidFill>
                <a:highlight>
                  <a:schemeClr val="lt1"/>
                </a:highlight>
                <a:latin typeface="Helvetica Neue Light"/>
                <a:ea typeface="Helvetica Neue Light"/>
                <a:cs typeface="Helvetica Neue Light"/>
                <a:sym typeface="Helvetica Neue Light"/>
              </a:rPr>
              <a:t>y el usuario encontrado </a:t>
            </a:r>
            <a:r>
              <a:rPr i="1" lang="en" sz="1600">
                <a:solidFill>
                  <a:schemeClr val="dk1"/>
                </a:solidFill>
                <a:highlight>
                  <a:schemeClr val="lt1"/>
                </a:highlight>
                <a:latin typeface="Helvetica Neue Light"/>
                <a:ea typeface="Helvetica Neue Light"/>
                <a:cs typeface="Helvetica Neue Light"/>
                <a:sym typeface="Helvetica Neue Light"/>
              </a:rPr>
              <a:t>user</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función </a:t>
            </a:r>
            <a:r>
              <a:rPr i="1" lang="en" sz="1600">
                <a:solidFill>
                  <a:schemeClr val="dk1"/>
                </a:solidFill>
                <a:highlight>
                  <a:schemeClr val="lt1"/>
                </a:highlight>
                <a:latin typeface="Helvetica Neue Light"/>
                <a:ea typeface="Helvetica Neue Light"/>
                <a:cs typeface="Helvetica Neue Light"/>
                <a:sym typeface="Helvetica Neue Light"/>
              </a:rPr>
              <a:t>isValidPassword</a:t>
            </a:r>
            <a:r>
              <a:rPr lang="en" sz="1600">
                <a:solidFill>
                  <a:schemeClr val="dk1"/>
                </a:solidFill>
                <a:highlight>
                  <a:schemeClr val="lt1"/>
                </a:highlight>
                <a:latin typeface="Helvetica Neue Light"/>
                <a:ea typeface="Helvetica Neue Light"/>
                <a:cs typeface="Helvetica Neue Light"/>
                <a:sym typeface="Helvetica Neue Light"/>
              </a:rPr>
              <a:t> es:</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281" name="Google Shape;281;p45"/>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82" name="Google Shape;282;p45"/>
          <p:cNvSpPr txBox="1"/>
          <p:nvPr/>
        </p:nvSpPr>
        <p:spPr>
          <a:xfrm>
            <a:off x="148075" y="1233450"/>
            <a:ext cx="3573900" cy="3216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00">
                <a:solidFill>
                  <a:srgbClr val="9CDCFE"/>
                </a:solidFill>
                <a:highlight>
                  <a:srgbClr val="1E1E1E"/>
                </a:highlight>
                <a:latin typeface="Courier New"/>
                <a:ea typeface="Courier New"/>
                <a:cs typeface="Courier New"/>
                <a:sym typeface="Courier New"/>
              </a:rPr>
              <a:t>passport</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use</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'login'</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LocalStrategy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findOne</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err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'User Not Found with username '</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username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isValidPassword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password</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'Invalid Password'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false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null</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user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p>
        </p:txBody>
      </p:sp>
      <p:sp>
        <p:nvSpPr>
          <p:cNvPr id="283" name="Google Shape;283;p45"/>
          <p:cNvSpPr/>
          <p:nvPr/>
        </p:nvSpPr>
        <p:spPr>
          <a:xfrm>
            <a:off x="47025" y="1592747"/>
            <a:ext cx="3770700" cy="2468100"/>
          </a:xfrm>
          <a:prstGeom prst="rect">
            <a:avLst/>
          </a:prstGeom>
          <a:solidFill>
            <a:srgbClr val="3CEFAB">
              <a:alpha val="8480"/>
            </a:srgbClr>
          </a:solidFill>
          <a:ln cap="flat" cmpd="sng" w="1905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5"/>
          <p:cNvSpPr txBox="1"/>
          <p:nvPr/>
        </p:nvSpPr>
        <p:spPr>
          <a:xfrm>
            <a:off x="4143300" y="3766350"/>
            <a:ext cx="45096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isValidPassword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bCrypt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compareSync</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password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0" name="Google Shape;290;p46"/>
          <p:cNvSpPr txBox="1"/>
          <p:nvPr/>
        </p:nvSpPr>
        <p:spPr>
          <a:xfrm>
            <a:off x="714450" y="1708038"/>
            <a:ext cx="8040000" cy="188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Para crear la instancia de </a:t>
            </a:r>
            <a:r>
              <a:rPr i="1" lang="en" sz="2000">
                <a:solidFill>
                  <a:schemeClr val="dk1"/>
                </a:solidFill>
                <a:highlight>
                  <a:schemeClr val="lt1"/>
                </a:highlight>
                <a:latin typeface="Helvetica Neue Light"/>
                <a:ea typeface="Helvetica Neue Light"/>
                <a:cs typeface="Helvetica Neue Light"/>
                <a:sym typeface="Helvetica Neue Light"/>
              </a:rPr>
              <a:t>strategy </a:t>
            </a:r>
            <a:r>
              <a:rPr lang="en" sz="2000">
                <a:solidFill>
                  <a:schemeClr val="dk1"/>
                </a:solidFill>
                <a:highlight>
                  <a:schemeClr val="lt1"/>
                </a:highlight>
                <a:latin typeface="Helvetica Neue Light"/>
                <a:ea typeface="Helvetica Neue Light"/>
                <a:cs typeface="Helvetica Neue Light"/>
                <a:sym typeface="Helvetica Neue Light"/>
              </a:rPr>
              <a:t>para el registro de nuevo usuario, es similar al de login. La diferencia es que primero chequeamos si ya existe o no ese usuario.</a:t>
            </a:r>
            <a:endParaRPr sz="20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no existe, creamos un usuario nuevo y lo guardamos en la base de datos.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ya existe, devolvemos un mensaje que lo informe, dando error al registrar.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91" name="Google Shape;291;p46"/>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92" name="Google Shape;292;p46"/>
          <p:cNvSpPr txBox="1"/>
          <p:nvPr/>
        </p:nvSpPr>
        <p:spPr>
          <a:xfrm>
            <a:off x="1180500" y="71515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Configurar LocalStrategy de signup</a:t>
            </a:r>
            <a:endParaRPr i="1" sz="3600">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nvSpPr>
        <p:spPr>
          <a:xfrm>
            <a:off x="260675" y="21100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Configurar LocalStrategy de signup</a:t>
            </a:r>
            <a:endParaRPr i="1" sz="3600">
              <a:latin typeface="Anton"/>
              <a:ea typeface="Anton"/>
              <a:cs typeface="Anton"/>
              <a:sym typeface="Anton"/>
            </a:endParaRPr>
          </a:p>
        </p:txBody>
      </p:sp>
      <p:pic>
        <p:nvPicPr>
          <p:cNvPr id="298" name="Google Shape;298;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9" name="Google Shape;299;p47"/>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300" name="Google Shape;300;p47"/>
          <p:cNvSpPr txBox="1"/>
          <p:nvPr/>
        </p:nvSpPr>
        <p:spPr>
          <a:xfrm>
            <a:off x="445500" y="872800"/>
            <a:ext cx="3456900" cy="4151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9CDCFE"/>
                </a:solidFill>
                <a:highlight>
                  <a:srgbClr val="1E1E1E"/>
                </a:highlight>
                <a:latin typeface="Courier New"/>
                <a:ea typeface="Courier New"/>
                <a:cs typeface="Courier New"/>
                <a:sym typeface="Courier New"/>
              </a:rPr>
              <a:t>passport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use</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'signup'</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new</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LocalStrategy</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passReqToCallback:</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true</a:t>
            </a:r>
            <a:endParaRPr sz="8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findOne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'username'</a:t>
            </a:r>
            <a:r>
              <a:rPr lang="en" sz="800">
                <a:solidFill>
                  <a:srgbClr val="9CDCFE"/>
                </a:solidFill>
                <a:highlight>
                  <a:srgbClr val="1E1E1E"/>
                </a:highlight>
                <a:latin typeface="Courier New"/>
                <a:ea typeface="Courier New"/>
                <a:cs typeface="Courier New"/>
                <a:sym typeface="Courier New"/>
              </a:rPr>
              <a: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 }, </a:t>
            </a:r>
            <a:r>
              <a:rPr lang="en" sz="800">
                <a:solidFill>
                  <a:srgbClr val="569CD6"/>
                </a:solidFill>
                <a:highlight>
                  <a:srgbClr val="1E1E1E"/>
                </a:highlight>
                <a:latin typeface="Courier New"/>
                <a:ea typeface="Courier New"/>
                <a:cs typeface="Courier New"/>
                <a:sym typeface="Courier New"/>
              </a:rPr>
              <a:t>function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'Error in SignUp: '</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'User already exists'</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569CD6"/>
                </a:solidFill>
                <a:highlight>
                  <a:srgbClr val="1E1E1E"/>
                </a:highlight>
                <a:latin typeface="Courier New"/>
                <a:ea typeface="Courier New"/>
                <a:cs typeface="Courier New"/>
                <a:sym typeface="Courier New"/>
              </a:rPr>
              <a:t>null</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false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newUser</a:t>
            </a:r>
            <a:r>
              <a:rPr lang="en" sz="800">
                <a:solidFill>
                  <a:srgbClr val="D4D4D4"/>
                </a:solidFill>
                <a:highlight>
                  <a:srgbClr val="1E1E1E"/>
                </a:highlight>
                <a:latin typeface="Courier New"/>
                <a:ea typeface="Courier New"/>
                <a:cs typeface="Courier New"/>
                <a:sym typeface="Courier New"/>
              </a:rPr>
              <a:t> =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username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createHash</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email:</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email</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firstName: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firstName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lastName: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lastName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p>
        </p:txBody>
      </p:sp>
      <p:sp>
        <p:nvSpPr>
          <p:cNvPr id="301" name="Google Shape;301;p47"/>
          <p:cNvSpPr txBox="1"/>
          <p:nvPr/>
        </p:nvSpPr>
        <p:spPr>
          <a:xfrm>
            <a:off x="4331700" y="949000"/>
            <a:ext cx="3456900" cy="3315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create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newUser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userWithId</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'Error in Saving user: '</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log</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'User Registration succesful'</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done</a:t>
            </a:r>
            <a:r>
              <a:rPr lang="en" sz="800">
                <a:solidFill>
                  <a:srgbClr val="D4D4D4"/>
                </a:solidFill>
                <a:highlight>
                  <a:srgbClr val="1E1E1E"/>
                </a:highlight>
                <a:latin typeface="Courier New"/>
                <a:ea typeface="Courier New"/>
                <a:cs typeface="Courier New"/>
                <a:sym typeface="Courier New"/>
              </a:rPr>
              <a:t>(</a:t>
            </a:r>
            <a:r>
              <a:rPr lang="en" sz="800">
                <a:solidFill>
                  <a:srgbClr val="569CD6"/>
                </a:solidFill>
                <a:highlight>
                  <a:srgbClr val="1E1E1E"/>
                </a:highlight>
                <a:latin typeface="Courier New"/>
                <a:ea typeface="Courier New"/>
                <a:cs typeface="Courier New"/>
                <a:sym typeface="Courier New"/>
              </a:rPr>
              <a:t>null</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userWithId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569CD6"/>
                </a:solidFill>
                <a:highlight>
                  <a:srgbClr val="1E1E1E"/>
                </a:highlight>
                <a:latin typeface="Courier New"/>
                <a:ea typeface="Courier New"/>
                <a:cs typeface="Courier New"/>
                <a:sym typeface="Courier New"/>
              </a:rPr>
              <a:t>function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createHash</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bCrypt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hashSync</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            password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bCrypt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genSaltSync</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10</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null</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500">
              <a:solidFill>
                <a:srgbClr val="9CDCFE"/>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nvSpPr>
        <p:spPr>
          <a:xfrm>
            <a:off x="1180488" y="2776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Serializar y deserializar</a:t>
            </a:r>
            <a:endParaRPr i="1" sz="3600">
              <a:latin typeface="Anton"/>
              <a:ea typeface="Anton"/>
              <a:cs typeface="Anton"/>
              <a:sym typeface="Anton"/>
            </a:endParaRPr>
          </a:p>
        </p:txBody>
      </p:sp>
      <p:pic>
        <p:nvPicPr>
          <p:cNvPr id="307" name="Google Shape;307;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8" name="Google Shape;308;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9" name="Google Shape;309;p48"/>
          <p:cNvSpPr txBox="1"/>
          <p:nvPr/>
        </p:nvSpPr>
        <p:spPr>
          <a:xfrm>
            <a:off x="389450" y="1040550"/>
            <a:ext cx="8611200" cy="13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1450">
                <a:solidFill>
                  <a:srgbClr val="232629"/>
                </a:solidFill>
                <a:highlight>
                  <a:srgbClr val="FFFFFF"/>
                </a:highlight>
              </a:rPr>
              <a:t>Passport uses </a:t>
            </a:r>
            <a:r>
              <a:rPr lang="en">
                <a:solidFill>
                  <a:srgbClr val="232629"/>
                </a:solidFill>
              </a:rPr>
              <a:t>serializeUser</a:t>
            </a:r>
            <a:r>
              <a:rPr lang="en" sz="1450">
                <a:solidFill>
                  <a:srgbClr val="232629"/>
                </a:solidFill>
                <a:highlight>
                  <a:srgbClr val="FFFFFF"/>
                </a:highlight>
              </a:rPr>
              <a:t> function to persist user data (after successful authentication) into session. </a:t>
            </a:r>
            <a:endParaRPr sz="1450">
              <a:solidFill>
                <a:srgbClr val="232629"/>
              </a:solidFill>
              <a:highlight>
                <a:srgbClr val="FFFFFF"/>
              </a:high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1450">
                <a:solidFill>
                  <a:srgbClr val="232629"/>
                </a:solidFill>
                <a:highlight>
                  <a:srgbClr val="FFFFFF"/>
                </a:highlight>
              </a:rPr>
              <a:t>Function </a:t>
            </a:r>
            <a:r>
              <a:rPr lang="en">
                <a:solidFill>
                  <a:srgbClr val="232629"/>
                </a:solidFill>
              </a:rPr>
              <a:t>deserializeUser</a:t>
            </a:r>
            <a:r>
              <a:rPr lang="en" sz="1450">
                <a:solidFill>
                  <a:srgbClr val="232629"/>
                </a:solidFill>
                <a:highlight>
                  <a:srgbClr val="FFFFFF"/>
                </a:highlight>
              </a:rPr>
              <a:t> is used to retrieve user data from session.</a:t>
            </a:r>
            <a:endParaRPr sz="2300">
              <a:solidFill>
                <a:schemeClr val="dk1"/>
              </a:solidFill>
              <a:highlight>
                <a:schemeClr val="lt1"/>
              </a:highlight>
              <a:latin typeface="Helvetica Neue Light"/>
              <a:ea typeface="Helvetica Neue Light"/>
              <a:cs typeface="Helvetica Neue Light"/>
              <a:sym typeface="Helvetica Neue Light"/>
            </a:endParaRPr>
          </a:p>
        </p:txBody>
      </p:sp>
      <p:sp>
        <p:nvSpPr>
          <p:cNvPr id="310" name="Google Shape;310;p48"/>
          <p:cNvSpPr txBox="1"/>
          <p:nvPr/>
        </p:nvSpPr>
        <p:spPr>
          <a:xfrm>
            <a:off x="2519575" y="2645800"/>
            <a:ext cx="3929100" cy="193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serializeUser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_id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deserializeUser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findById</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id</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done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9" name="Shape 319"/>
        <p:cNvGrpSpPr/>
        <p:nvPr/>
      </p:nvGrpSpPr>
      <p:grpSpPr>
        <a:xfrm>
          <a:off x="0" y="0"/>
          <a:ext cx="0" cy="0"/>
          <a:chOff x="0" y="0"/>
          <a:chExt cx="0" cy="0"/>
        </a:xfrm>
      </p:grpSpPr>
      <p:sp>
        <p:nvSpPr>
          <p:cNvPr id="320" name="Google Shape;320;p5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INICIALIZACIÓN, RUTAS Y CONTROLLERS</a:t>
            </a:r>
            <a:endParaRPr i="1" sz="3600">
              <a:latin typeface="Anton"/>
              <a:ea typeface="Anton"/>
              <a:cs typeface="Anton"/>
              <a:sym typeface="Anton"/>
            </a:endParaRPr>
          </a:p>
        </p:txBody>
      </p:sp>
      <p:pic>
        <p:nvPicPr>
          <p:cNvPr id="321" name="Google Shape;321;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nvSpPr>
        <p:spPr>
          <a:xfrm>
            <a:off x="1180500" y="2491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Iniciar passport</a:t>
            </a:r>
            <a:endParaRPr i="1" sz="3600">
              <a:latin typeface="Anton"/>
              <a:ea typeface="Anton"/>
              <a:cs typeface="Anton"/>
              <a:sym typeface="Anton"/>
            </a:endParaRPr>
          </a:p>
        </p:txBody>
      </p:sp>
      <p:pic>
        <p:nvPicPr>
          <p:cNvPr id="327" name="Google Shape;32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8" name="Google Shape;328;p5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9" name="Google Shape;329;p51"/>
          <p:cNvSpPr txBox="1"/>
          <p:nvPr/>
        </p:nvSpPr>
        <p:spPr>
          <a:xfrm>
            <a:off x="4485450" y="1421550"/>
            <a:ext cx="4515300" cy="274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Debemos inicializar con app.use( ) express y express-session.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Además, debemos inicializar passport como se muestra en el código.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30" name="Google Shape;330;p51"/>
          <p:cNvSpPr txBox="1"/>
          <p:nvPr/>
        </p:nvSpPr>
        <p:spPr>
          <a:xfrm>
            <a:off x="706500" y="985900"/>
            <a:ext cx="31590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secret: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'keyboard cat'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cookie: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httpOnly:</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secure: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false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maxAge: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config</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TIEMPO_EXPIRACION</a:t>
            </a:r>
            <a:endParaRPr sz="1050">
              <a:solidFill>
                <a:srgbClr val="4FC1F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rolling:</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resave: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saveUninitialized: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false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initialize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passport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cxnSp>
        <p:nvCxnSpPr>
          <p:cNvPr id="331" name="Google Shape;331;p51"/>
          <p:cNvCxnSpPr/>
          <p:nvPr/>
        </p:nvCxnSpPr>
        <p:spPr>
          <a:xfrm flipH="1" rot="10800000">
            <a:off x="-723300" y="2250250"/>
            <a:ext cx="1687800" cy="60300"/>
          </a:xfrm>
          <a:prstGeom prst="straightConnector1">
            <a:avLst/>
          </a:prstGeom>
          <a:noFill/>
          <a:ln cap="flat" cmpd="sng" w="9525">
            <a:solidFill>
              <a:schemeClr val="dk2"/>
            </a:solidFill>
            <a:prstDash val="solid"/>
            <a:round/>
            <a:headEnd len="med" w="med" type="none"/>
            <a:tailEnd len="med" w="med" type="none"/>
          </a:ln>
        </p:spPr>
      </p:cxnSp>
      <p:sp>
        <p:nvSpPr>
          <p:cNvPr id="332" name="Google Shape;332;p51"/>
          <p:cNvSpPr txBox="1"/>
          <p:nvPr/>
        </p:nvSpPr>
        <p:spPr>
          <a:xfrm>
            <a:off x="-1526975" y="1707800"/>
            <a:ext cx="110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Me quedan mis dudas 🤔</a:t>
            </a:r>
            <a:endParaRPr>
              <a:highlight>
                <a:srgbClr val="00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nvSpPr>
        <p:spPr>
          <a:xfrm>
            <a:off x="1180500" y="2205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Definir las rutas</a:t>
            </a:r>
            <a:endParaRPr i="1" sz="3600">
              <a:latin typeface="Anton"/>
              <a:ea typeface="Anton"/>
              <a:cs typeface="Anton"/>
              <a:sym typeface="Anton"/>
            </a:endParaRPr>
          </a:p>
        </p:txBody>
      </p:sp>
      <p:pic>
        <p:nvPicPr>
          <p:cNvPr id="338" name="Google Shape;33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9" name="Google Shape;339;p5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0" name="Google Shape;340;p52"/>
          <p:cNvSpPr txBox="1"/>
          <p:nvPr/>
        </p:nvSpPr>
        <p:spPr>
          <a:xfrm>
            <a:off x="239975" y="3552825"/>
            <a:ext cx="8848500" cy="135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Definimos las rutas de </a:t>
            </a:r>
            <a:r>
              <a:rPr i="1" lang="en" sz="1600">
                <a:solidFill>
                  <a:schemeClr val="dk1"/>
                </a:solidFill>
                <a:highlight>
                  <a:schemeClr val="lt1"/>
                </a:highlight>
                <a:latin typeface="Helvetica Neue Light"/>
                <a:ea typeface="Helvetica Neue Light"/>
                <a:cs typeface="Helvetica Neue Light"/>
                <a:sym typeface="Helvetica Neue Light"/>
              </a:rPr>
              <a:t>index</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login</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singup</a:t>
            </a:r>
            <a:r>
              <a:rPr lang="en" sz="1600">
                <a:solidFill>
                  <a:schemeClr val="dk1"/>
                </a:solidFill>
                <a:highlight>
                  <a:schemeClr val="lt1"/>
                </a:highlight>
                <a:latin typeface="Helvetica Neue Light"/>
                <a:ea typeface="Helvetica Neue Light"/>
                <a:cs typeface="Helvetica Neue Light"/>
                <a:sym typeface="Helvetica Neue Light"/>
              </a:rPr>
              <a:t>, </a:t>
            </a:r>
            <a:r>
              <a:rPr i="1" lang="en" sz="1600">
                <a:solidFill>
                  <a:schemeClr val="dk1"/>
                </a:solidFill>
                <a:highlight>
                  <a:schemeClr val="lt1"/>
                </a:highlight>
                <a:latin typeface="Helvetica Neue Light"/>
                <a:ea typeface="Helvetica Neue Light"/>
                <a:cs typeface="Helvetica Neue Light"/>
                <a:sym typeface="Helvetica Neue Light"/>
              </a:rPr>
              <a:t>logout </a:t>
            </a:r>
            <a:r>
              <a:rPr lang="en" sz="1600">
                <a:solidFill>
                  <a:schemeClr val="dk1"/>
                </a:solidFill>
                <a:highlight>
                  <a:schemeClr val="lt1"/>
                </a:highlight>
                <a:latin typeface="Helvetica Neue Light"/>
                <a:ea typeface="Helvetica Neue Light"/>
                <a:cs typeface="Helvetica Neue Light"/>
                <a:sym typeface="Helvetica Neue Light"/>
              </a:rPr>
              <a:t>y </a:t>
            </a:r>
            <a:r>
              <a:rPr i="1" lang="en" sz="1600">
                <a:solidFill>
                  <a:schemeClr val="dk1"/>
                </a:solidFill>
                <a:highlight>
                  <a:schemeClr val="lt1"/>
                </a:highlight>
                <a:latin typeface="Helvetica Neue Light"/>
                <a:ea typeface="Helvetica Neue Light"/>
                <a:cs typeface="Helvetica Neue Light"/>
                <a:sym typeface="Helvetica Neue Light"/>
              </a:rPr>
              <a:t>fail route</a:t>
            </a:r>
            <a:r>
              <a:rPr lang="en" sz="1600">
                <a:solidFill>
                  <a:schemeClr val="dk1"/>
                </a:solidFill>
                <a:highlight>
                  <a:schemeClr val="lt1"/>
                </a:highlight>
                <a:latin typeface="Helvetica Neue Light"/>
                <a:ea typeface="Helvetica Neue Light"/>
                <a:cs typeface="Helvetica Neue Light"/>
                <a:sym typeface="Helvetica Neue Light"/>
              </a:rPr>
              <a:t>. En las rutas por </a:t>
            </a:r>
            <a:r>
              <a:rPr i="1" lang="en" sz="1600">
                <a:solidFill>
                  <a:schemeClr val="dk1"/>
                </a:solidFill>
                <a:highlight>
                  <a:schemeClr val="lt1"/>
                </a:highlight>
                <a:latin typeface="Helvetica Neue Light"/>
                <a:ea typeface="Helvetica Neue Light"/>
                <a:cs typeface="Helvetica Neue Light"/>
                <a:sym typeface="Helvetica Neue Light"/>
              </a:rPr>
              <a:t>post </a:t>
            </a:r>
            <a:r>
              <a:rPr lang="en" sz="1600">
                <a:solidFill>
                  <a:schemeClr val="dk1"/>
                </a:solidFill>
                <a:highlight>
                  <a:schemeClr val="lt1"/>
                </a:highlight>
                <a:latin typeface="Helvetica Neue Light"/>
                <a:ea typeface="Helvetica Neue Light"/>
                <a:cs typeface="Helvetica Neue Light"/>
                <a:sym typeface="Helvetica Neue Light"/>
              </a:rPr>
              <a:t>de </a:t>
            </a:r>
            <a:r>
              <a:rPr i="1" lang="en" sz="1600">
                <a:solidFill>
                  <a:schemeClr val="dk1"/>
                </a:solidFill>
                <a:highlight>
                  <a:schemeClr val="lt1"/>
                </a:highlight>
                <a:latin typeface="Helvetica Neue Light"/>
                <a:ea typeface="Helvetica Neue Light"/>
                <a:cs typeface="Helvetica Neue Light"/>
                <a:sym typeface="Helvetica Neue Light"/>
              </a:rPr>
              <a:t>login </a:t>
            </a:r>
            <a:r>
              <a:rPr lang="en" sz="1600">
                <a:solidFill>
                  <a:schemeClr val="dk1"/>
                </a:solidFill>
                <a:highlight>
                  <a:schemeClr val="lt1"/>
                </a:highlight>
                <a:latin typeface="Helvetica Neue Light"/>
                <a:ea typeface="Helvetica Neue Light"/>
                <a:cs typeface="Helvetica Neue Light"/>
                <a:sym typeface="Helvetica Neue Light"/>
              </a:rPr>
              <a:t>y </a:t>
            </a:r>
            <a:r>
              <a:rPr i="1" lang="en" sz="1600">
                <a:solidFill>
                  <a:schemeClr val="dk1"/>
                </a:solidFill>
                <a:highlight>
                  <a:schemeClr val="lt1"/>
                </a:highlight>
                <a:latin typeface="Helvetica Neue Light"/>
                <a:ea typeface="Helvetica Neue Light"/>
                <a:cs typeface="Helvetica Neue Light"/>
                <a:sym typeface="Helvetica Neue Light"/>
              </a:rPr>
              <a:t>signup</a:t>
            </a:r>
            <a:r>
              <a:rPr lang="en" sz="1600">
                <a:solidFill>
                  <a:schemeClr val="dk1"/>
                </a:solidFill>
                <a:highlight>
                  <a:schemeClr val="lt1"/>
                </a:highlight>
                <a:latin typeface="Helvetica Neue Light"/>
                <a:ea typeface="Helvetica Neue Light"/>
                <a:cs typeface="Helvetica Neue Light"/>
                <a:sym typeface="Helvetica Neue Light"/>
              </a:rPr>
              <a:t>, en las que se procesan los datos ingresados en los formularios, utilizamos como middleware el método </a:t>
            </a:r>
            <a:r>
              <a:rPr i="1" lang="en" sz="1600">
                <a:solidFill>
                  <a:schemeClr val="dk1"/>
                </a:solidFill>
                <a:highlight>
                  <a:schemeClr val="lt1"/>
                </a:highlight>
                <a:latin typeface="Helvetica Neue Light"/>
                <a:ea typeface="Helvetica Neue Light"/>
                <a:cs typeface="Helvetica Neue Light"/>
                <a:sym typeface="Helvetica Neue Light"/>
              </a:rPr>
              <a:t>authenticate </a:t>
            </a:r>
            <a:r>
              <a:rPr lang="en" sz="1600">
                <a:solidFill>
                  <a:schemeClr val="dk1"/>
                </a:solidFill>
                <a:highlight>
                  <a:schemeClr val="lt1"/>
                </a:highlight>
                <a:latin typeface="Helvetica Neue Light"/>
                <a:ea typeface="Helvetica Neue Light"/>
                <a:cs typeface="Helvetica Neue Light"/>
                <a:sym typeface="Helvetica Neue Light"/>
              </a:rPr>
              <a:t>de </a:t>
            </a:r>
            <a:r>
              <a:rPr i="1" lang="en" sz="1600">
                <a:solidFill>
                  <a:schemeClr val="dk1"/>
                </a:solidFill>
                <a:highlight>
                  <a:schemeClr val="lt1"/>
                </a:highlight>
                <a:latin typeface="Helvetica Neue Light"/>
                <a:ea typeface="Helvetica Neue Light"/>
                <a:cs typeface="Helvetica Neue Light"/>
                <a:sym typeface="Helvetica Neue Light"/>
              </a:rPr>
              <a:t>passport</a:t>
            </a:r>
            <a:r>
              <a:rPr lang="en" sz="1600">
                <a:solidFill>
                  <a:schemeClr val="dk1"/>
                </a:solidFill>
                <a:highlight>
                  <a:schemeClr val="lt1"/>
                </a:highlight>
                <a:latin typeface="Helvetica Neue Light"/>
                <a:ea typeface="Helvetica Neue Light"/>
                <a:cs typeface="Helvetica Neue Light"/>
                <a:sym typeface="Helvetica Neue Light"/>
              </a:rPr>
              <a:t>, con el nombre de la LocalStrategy configurada como primer parámetro, y a dónde redirigir en caso de falla como segundo.</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52"/>
          <p:cNvPicPr preferRelativeResize="0"/>
          <p:nvPr/>
        </p:nvPicPr>
        <p:blipFill rotWithShape="1">
          <a:blip r:embed="rId5">
            <a:alphaModFix/>
          </a:blip>
          <a:srcRect b="0" l="0" r="0" t="9115"/>
          <a:stretch/>
        </p:blipFill>
        <p:spPr>
          <a:xfrm>
            <a:off x="1581500" y="903775"/>
            <a:ext cx="5980999" cy="2596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nvSpPr>
        <p:spPr>
          <a:xfrm>
            <a:off x="1125925"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definidos en las rutas</a:t>
            </a:r>
            <a:endParaRPr i="1" sz="3600">
              <a:latin typeface="Anton"/>
              <a:ea typeface="Anton"/>
              <a:cs typeface="Anton"/>
              <a:sym typeface="Anton"/>
            </a:endParaRPr>
          </a:p>
        </p:txBody>
      </p:sp>
      <p:pic>
        <p:nvPicPr>
          <p:cNvPr id="347" name="Google Shape;347;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8" name="Google Shape;348;p5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9" name="Google Shape;349;p53"/>
          <p:cNvSpPr txBox="1"/>
          <p:nvPr/>
        </p:nvSpPr>
        <p:spPr>
          <a:xfrm>
            <a:off x="3433575" y="1192950"/>
            <a:ext cx="5643600" cy="11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A continuación, está el código de ejemplo para el controller de los métodos de las rutas que definimos en la diapositiva anterior.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0" name="Google Shape;350;p53"/>
          <p:cNvPicPr preferRelativeResize="0"/>
          <p:nvPr/>
        </p:nvPicPr>
        <p:blipFill>
          <a:blip r:embed="rId5">
            <a:alphaModFix/>
          </a:blip>
          <a:stretch>
            <a:fillRect/>
          </a:stretch>
        </p:blipFill>
        <p:spPr>
          <a:xfrm>
            <a:off x="228600" y="1050100"/>
            <a:ext cx="3044994" cy="3864800"/>
          </a:xfrm>
          <a:prstGeom prst="rect">
            <a:avLst/>
          </a:prstGeom>
          <a:noFill/>
          <a:ln cap="flat" cmpd="sng" w="19050">
            <a:solidFill>
              <a:schemeClr val="dk2"/>
            </a:solidFill>
            <a:prstDash val="solid"/>
            <a:round/>
            <a:headEnd len="sm" w="sm" type="none"/>
            <a:tailEnd len="sm" w="sm" type="none"/>
          </a:ln>
        </p:spPr>
      </p:pic>
      <p:sp>
        <p:nvSpPr>
          <p:cNvPr id="351" name="Google Shape;351;p53"/>
          <p:cNvSpPr txBox="1"/>
          <p:nvPr/>
        </p:nvSpPr>
        <p:spPr>
          <a:xfrm>
            <a:off x="3357375" y="2412150"/>
            <a:ext cx="5643600" cy="2160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Observamos que las rutas por get muestran una vista o un mensaje.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a:t>
            </a:r>
            <a:r>
              <a:rPr i="1" lang="en" sz="1700">
                <a:solidFill>
                  <a:schemeClr val="dk1"/>
                </a:solidFill>
                <a:highlight>
                  <a:schemeClr val="lt1"/>
                </a:highlight>
                <a:latin typeface="Helvetica Neue Light"/>
                <a:ea typeface="Helvetica Neue Light"/>
                <a:cs typeface="Helvetica Neue Light"/>
                <a:sym typeface="Helvetica Neue Light"/>
              </a:rPr>
              <a:t>getLogin </a:t>
            </a:r>
            <a:r>
              <a:rPr lang="en" sz="1700">
                <a:solidFill>
                  <a:schemeClr val="dk1"/>
                </a:solidFill>
                <a:highlight>
                  <a:schemeClr val="lt1"/>
                </a:highlight>
                <a:latin typeface="Helvetica Neue Light"/>
                <a:ea typeface="Helvetica Neue Light"/>
                <a:cs typeface="Helvetica Neue Light"/>
                <a:sym typeface="Helvetica Neue Light"/>
              </a:rPr>
              <a:t>primero verifica si ya está logueado, mediante el método </a:t>
            </a:r>
            <a:r>
              <a:rPr b="1" i="1" lang="en" sz="1700">
                <a:solidFill>
                  <a:schemeClr val="dk1"/>
                </a:solidFill>
                <a:highlight>
                  <a:schemeClr val="lt1"/>
                </a:highlight>
                <a:latin typeface="Helvetica Neue"/>
                <a:ea typeface="Helvetica Neue"/>
                <a:cs typeface="Helvetica Neue"/>
                <a:sym typeface="Helvetica Neue"/>
              </a:rPr>
              <a:t>isAuthenticated </a:t>
            </a:r>
            <a:r>
              <a:rPr lang="en" sz="1700">
                <a:solidFill>
                  <a:schemeClr val="dk1"/>
                </a:solidFill>
                <a:highlight>
                  <a:schemeClr val="lt1"/>
                </a:highlight>
                <a:latin typeface="Helvetica Neue Light"/>
                <a:ea typeface="Helvetica Neue Light"/>
                <a:cs typeface="Helvetica Neue Light"/>
                <a:sym typeface="Helvetica Neue Light"/>
              </a:rPr>
              <a:t>del </a:t>
            </a:r>
            <a:r>
              <a:rPr i="1" lang="en" sz="1700">
                <a:solidFill>
                  <a:schemeClr val="dk1"/>
                </a:solidFill>
                <a:highlight>
                  <a:schemeClr val="lt1"/>
                </a:highlight>
                <a:latin typeface="Helvetica Neue Light"/>
                <a:ea typeface="Helvetica Neue Light"/>
                <a:cs typeface="Helvetica Neue Light"/>
                <a:sym typeface="Helvetica Neue Light"/>
              </a:rPr>
              <a:t>request </a:t>
            </a:r>
            <a:r>
              <a:rPr b="1" i="1" lang="en" sz="1700">
                <a:solidFill>
                  <a:schemeClr val="dk1"/>
                </a:solidFill>
                <a:highlight>
                  <a:schemeClr val="lt1"/>
                </a:highlight>
                <a:latin typeface="Helvetica Neue"/>
                <a:ea typeface="Helvetica Neue"/>
                <a:cs typeface="Helvetica Neue"/>
                <a:sym typeface="Helvetica Neue"/>
              </a:rPr>
              <a:t>req </a:t>
            </a:r>
            <a:r>
              <a:rPr lang="en" sz="1700">
                <a:solidFill>
                  <a:schemeClr val="dk1"/>
                </a:solidFill>
                <a:highlight>
                  <a:schemeClr val="lt1"/>
                </a:highlight>
                <a:latin typeface="Helvetica Neue Light"/>
                <a:ea typeface="Helvetica Neue Light"/>
                <a:cs typeface="Helvetica Neue Light"/>
                <a:sym typeface="Helvetica Neue Light"/>
              </a:rPr>
              <a:t>que nos da </a:t>
            </a:r>
            <a:r>
              <a:rPr i="1" lang="en" sz="1700">
                <a:solidFill>
                  <a:schemeClr val="dk1"/>
                </a:solidFill>
                <a:highlight>
                  <a:schemeClr val="lt1"/>
                </a:highlight>
                <a:latin typeface="Helvetica Neue Light"/>
                <a:ea typeface="Helvetica Neue Light"/>
                <a:cs typeface="Helvetica Neue Light"/>
                <a:sym typeface="Helvetica Neue Light"/>
              </a:rPr>
              <a:t>passport</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52" name="Google Shape;352;p53"/>
          <p:cNvSpPr txBox="1"/>
          <p:nvPr/>
        </p:nvSpPr>
        <p:spPr>
          <a:xfrm>
            <a:off x="4403772" y="4764750"/>
            <a:ext cx="3136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Continúa en la siguiente diapositiva.</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24</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Cookies, Sesiones, storages:</a:t>
            </a:r>
            <a:br>
              <a:rPr b="1" lang="en" sz="1200">
                <a:solidFill>
                  <a:schemeClr val="dk1"/>
                </a:solidFill>
                <a:highlight>
                  <a:schemeClr val="lt1"/>
                </a:highlight>
              </a:rPr>
            </a:br>
            <a:r>
              <a:rPr b="1" lang="en" sz="1200">
                <a:solidFill>
                  <a:schemeClr val="dk1"/>
                </a:solidFill>
                <a:highlight>
                  <a:schemeClr val="lt1"/>
                </a:highlight>
              </a:rPr>
              <a:t>Parte II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26</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Estrategias de autenticación con redes sociales</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definidos en las rutas</a:t>
            </a:r>
            <a:endParaRPr i="1" sz="3600">
              <a:latin typeface="Anton"/>
              <a:ea typeface="Anton"/>
              <a:cs typeface="Anton"/>
              <a:sym typeface="Anton"/>
            </a:endParaRPr>
          </a:p>
        </p:txBody>
      </p:sp>
      <p:pic>
        <p:nvPicPr>
          <p:cNvPr id="358" name="Google Shape;358;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0" name="Google Shape;360;p54"/>
          <p:cNvSpPr txBox="1"/>
          <p:nvPr/>
        </p:nvSpPr>
        <p:spPr>
          <a:xfrm>
            <a:off x="2957400" y="2706800"/>
            <a:ext cx="6195600" cy="191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Las rutas por </a:t>
            </a:r>
            <a:r>
              <a:rPr i="1" lang="en" sz="2000">
                <a:solidFill>
                  <a:schemeClr val="dk1"/>
                </a:solidFill>
                <a:highlight>
                  <a:schemeClr val="lt1"/>
                </a:highlight>
                <a:latin typeface="Helvetica Neue Light"/>
                <a:ea typeface="Helvetica Neue Light"/>
                <a:cs typeface="Helvetica Neue Light"/>
                <a:sym typeface="Helvetica Neue Light"/>
              </a:rPr>
              <a:t>post </a:t>
            </a:r>
            <a:r>
              <a:rPr lang="en" sz="2000">
                <a:solidFill>
                  <a:schemeClr val="dk1"/>
                </a:solidFill>
                <a:highlight>
                  <a:schemeClr val="lt1"/>
                </a:highlight>
                <a:latin typeface="Helvetica Neue Light"/>
                <a:ea typeface="Helvetica Neue Light"/>
                <a:cs typeface="Helvetica Neue Light"/>
                <a:sym typeface="Helvetica Neue Light"/>
              </a:rPr>
              <a:t>solo muestran una vista ya que el inicio de sesión en sí lo realiza directo </a:t>
            </a:r>
            <a:r>
              <a:rPr i="1" lang="en" sz="2000">
                <a:solidFill>
                  <a:schemeClr val="dk1"/>
                </a:solidFill>
                <a:highlight>
                  <a:schemeClr val="lt1"/>
                </a:highlight>
                <a:latin typeface="Helvetica Neue Light"/>
                <a:ea typeface="Helvetica Neue Light"/>
                <a:cs typeface="Helvetica Neue Light"/>
                <a:sym typeface="Helvetica Neue Light"/>
              </a:rPr>
              <a:t>passport </a:t>
            </a:r>
            <a:r>
              <a:rPr lang="en" sz="2000">
                <a:solidFill>
                  <a:schemeClr val="dk1"/>
                </a:solidFill>
                <a:highlight>
                  <a:schemeClr val="lt1"/>
                </a:highlight>
                <a:latin typeface="Helvetica Neue Light"/>
                <a:ea typeface="Helvetica Neue Light"/>
                <a:cs typeface="Helvetica Neue Light"/>
                <a:sym typeface="Helvetica Neue Light"/>
              </a:rPr>
              <a:t>con el middleware </a:t>
            </a:r>
            <a:r>
              <a:rPr i="1" lang="en" sz="2000">
                <a:solidFill>
                  <a:schemeClr val="dk1"/>
                </a:solidFill>
                <a:highlight>
                  <a:schemeClr val="lt1"/>
                </a:highlight>
                <a:latin typeface="Helvetica Neue Light"/>
                <a:ea typeface="Helvetica Neue Light"/>
                <a:cs typeface="Helvetica Neue Light"/>
                <a:sym typeface="Helvetica Neue Light"/>
              </a:rPr>
              <a:t>passport.authenticate</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Char char="●"/>
            </a:pPr>
            <a:r>
              <a:rPr lang="en" sz="2000">
                <a:solidFill>
                  <a:schemeClr val="dk1"/>
                </a:solidFill>
                <a:highlight>
                  <a:schemeClr val="lt1"/>
                </a:highlight>
                <a:latin typeface="Helvetica Neue Light"/>
                <a:ea typeface="Helvetica Neue Light"/>
                <a:cs typeface="Helvetica Neue Light"/>
                <a:sym typeface="Helvetica Neue Light"/>
              </a:rPr>
              <a:t>Para el </a:t>
            </a:r>
            <a:r>
              <a:rPr i="1" lang="en" sz="2000">
                <a:solidFill>
                  <a:schemeClr val="dk1"/>
                </a:solidFill>
                <a:highlight>
                  <a:schemeClr val="lt1"/>
                </a:highlight>
                <a:latin typeface="Helvetica Neue Light"/>
                <a:ea typeface="Helvetica Neue Light"/>
                <a:cs typeface="Helvetica Neue Light"/>
                <a:sym typeface="Helvetica Neue Light"/>
              </a:rPr>
              <a:t>getLogout </a:t>
            </a:r>
            <a:r>
              <a:rPr lang="en" sz="2000">
                <a:solidFill>
                  <a:schemeClr val="dk1"/>
                </a:solidFill>
                <a:highlight>
                  <a:schemeClr val="lt1"/>
                </a:highlight>
                <a:latin typeface="Helvetica Neue Light"/>
                <a:ea typeface="Helvetica Neue Light"/>
                <a:cs typeface="Helvetica Neue Light"/>
                <a:sym typeface="Helvetica Neue Light"/>
              </a:rPr>
              <a:t>se utiliza el método </a:t>
            </a:r>
            <a:r>
              <a:rPr b="1" i="1" lang="en" sz="2000">
                <a:solidFill>
                  <a:schemeClr val="dk1"/>
                </a:solidFill>
                <a:highlight>
                  <a:schemeClr val="lt1"/>
                </a:highlight>
                <a:latin typeface="Helvetica Neue"/>
                <a:ea typeface="Helvetica Neue"/>
                <a:cs typeface="Helvetica Neue"/>
                <a:sym typeface="Helvetica Neue"/>
              </a:rPr>
              <a:t>logout </a:t>
            </a:r>
            <a:r>
              <a:rPr lang="en" sz="2000">
                <a:solidFill>
                  <a:schemeClr val="dk1"/>
                </a:solidFill>
                <a:highlight>
                  <a:schemeClr val="lt1"/>
                </a:highlight>
                <a:latin typeface="Helvetica Neue Light"/>
                <a:ea typeface="Helvetica Neue Light"/>
                <a:cs typeface="Helvetica Neue Light"/>
                <a:sym typeface="Helvetica Neue Light"/>
              </a:rPr>
              <a:t>del </a:t>
            </a:r>
            <a:r>
              <a:rPr i="1" lang="en" sz="2000">
                <a:solidFill>
                  <a:schemeClr val="dk1"/>
                </a:solidFill>
                <a:highlight>
                  <a:schemeClr val="lt1"/>
                </a:highlight>
                <a:latin typeface="Helvetica Neue Light"/>
                <a:ea typeface="Helvetica Neue Light"/>
                <a:cs typeface="Helvetica Neue Light"/>
                <a:sym typeface="Helvetica Neue Light"/>
              </a:rPr>
              <a:t>request </a:t>
            </a:r>
            <a:r>
              <a:rPr b="1" i="1" lang="en" sz="2000">
                <a:solidFill>
                  <a:schemeClr val="dk1"/>
                </a:solidFill>
                <a:highlight>
                  <a:schemeClr val="lt1"/>
                </a:highlight>
                <a:latin typeface="Helvetica Neue"/>
                <a:ea typeface="Helvetica Neue"/>
                <a:cs typeface="Helvetica Neue"/>
                <a:sym typeface="Helvetica Neue"/>
              </a:rPr>
              <a:t>req </a:t>
            </a:r>
            <a:r>
              <a:rPr lang="en" sz="2000">
                <a:solidFill>
                  <a:schemeClr val="dk1"/>
                </a:solidFill>
                <a:highlight>
                  <a:schemeClr val="lt1"/>
                </a:highlight>
                <a:latin typeface="Helvetica Neue Light"/>
                <a:ea typeface="Helvetica Neue Light"/>
                <a:cs typeface="Helvetica Neue Light"/>
                <a:sym typeface="Helvetica Neue Light"/>
              </a:rPr>
              <a:t>que nos da </a:t>
            </a:r>
            <a:r>
              <a:rPr i="1" lang="en" sz="2000">
                <a:solidFill>
                  <a:schemeClr val="dk1"/>
                </a:solidFill>
                <a:highlight>
                  <a:schemeClr val="lt1"/>
                </a:highlight>
                <a:latin typeface="Helvetica Neue Light"/>
                <a:ea typeface="Helvetica Neue Light"/>
                <a:cs typeface="Helvetica Neue Light"/>
                <a:sym typeface="Helvetica Neue Light"/>
              </a:rPr>
              <a:t>passport</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61" name="Google Shape;361;p54"/>
          <p:cNvPicPr preferRelativeResize="0"/>
          <p:nvPr/>
        </p:nvPicPr>
        <p:blipFill>
          <a:blip r:embed="rId5">
            <a:alphaModFix/>
          </a:blip>
          <a:stretch>
            <a:fillRect/>
          </a:stretch>
        </p:blipFill>
        <p:spPr>
          <a:xfrm>
            <a:off x="273125" y="973900"/>
            <a:ext cx="2729800" cy="3726519"/>
          </a:xfrm>
          <a:prstGeom prst="rect">
            <a:avLst/>
          </a:prstGeom>
          <a:noFill/>
          <a:ln cap="flat" cmpd="sng" w="19050">
            <a:solidFill>
              <a:schemeClr val="dk2"/>
            </a:solidFill>
            <a:prstDash val="solid"/>
            <a:round/>
            <a:headEnd len="sm" w="sm" type="none"/>
            <a:tailEnd len="sm" w="sm" type="none"/>
          </a:ln>
        </p:spPr>
      </p:pic>
      <p:pic>
        <p:nvPicPr>
          <p:cNvPr id="362" name="Google Shape;362;p54"/>
          <p:cNvPicPr preferRelativeResize="0"/>
          <p:nvPr/>
        </p:nvPicPr>
        <p:blipFill>
          <a:blip r:embed="rId6">
            <a:alphaModFix/>
          </a:blip>
          <a:stretch>
            <a:fillRect/>
          </a:stretch>
        </p:blipFill>
        <p:spPr>
          <a:xfrm>
            <a:off x="4483363" y="1048212"/>
            <a:ext cx="3143675" cy="1584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66" name="Shape 366"/>
        <p:cNvGrpSpPr/>
        <p:nvPr/>
      </p:nvGrpSpPr>
      <p:grpSpPr>
        <a:xfrm>
          <a:off x="0" y="0"/>
          <a:ext cx="0" cy="0"/>
          <a:chOff x="0" y="0"/>
          <a:chExt cx="0" cy="0"/>
        </a:xfrm>
      </p:grpSpPr>
      <p:sp>
        <p:nvSpPr>
          <p:cNvPr id="367" name="Google Shape;367;p55"/>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RUTAS PROTEGIDAS</a:t>
            </a:r>
            <a:endParaRPr i="1" sz="3600">
              <a:latin typeface="Anton"/>
              <a:ea typeface="Anton"/>
              <a:cs typeface="Anton"/>
              <a:sym typeface="Anton"/>
            </a:endParaRPr>
          </a:p>
        </p:txBody>
      </p:sp>
      <p:pic>
        <p:nvPicPr>
          <p:cNvPr id="368" name="Google Shape;368;p5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nvSpPr>
        <p:spPr>
          <a:xfrm>
            <a:off x="1180488" y="3538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Autorizar rutas protegidas</a:t>
            </a:r>
            <a:endParaRPr i="1" sz="3600">
              <a:latin typeface="Anton"/>
              <a:ea typeface="Anton"/>
              <a:cs typeface="Anton"/>
              <a:sym typeface="Anton"/>
            </a:endParaRPr>
          </a:p>
        </p:txBody>
      </p:sp>
      <p:pic>
        <p:nvPicPr>
          <p:cNvPr id="374" name="Google Shape;374;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5" name="Google Shape;375;p5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6" name="Google Shape;376;p56"/>
          <p:cNvSpPr txBox="1"/>
          <p:nvPr/>
        </p:nvSpPr>
        <p:spPr>
          <a:xfrm>
            <a:off x="402875" y="1116750"/>
            <a:ext cx="8598000" cy="199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Mediante </a:t>
            </a:r>
            <a:r>
              <a:rPr i="1" lang="en" sz="2000">
                <a:solidFill>
                  <a:schemeClr val="dk1"/>
                </a:solidFill>
                <a:highlight>
                  <a:schemeClr val="lt1"/>
                </a:highlight>
                <a:latin typeface="Helvetica Neue Light"/>
                <a:ea typeface="Helvetica Neue Light"/>
                <a:cs typeface="Helvetica Neue Light"/>
                <a:sym typeface="Helvetica Neue Light"/>
              </a:rPr>
              <a:t>middlewares</a:t>
            </a:r>
            <a:r>
              <a:rPr lang="en" sz="2000">
                <a:solidFill>
                  <a:schemeClr val="dk1"/>
                </a:solidFill>
                <a:highlight>
                  <a:schemeClr val="lt1"/>
                </a:highlight>
                <a:latin typeface="Helvetica Neue Light"/>
                <a:ea typeface="Helvetica Neue Light"/>
                <a:cs typeface="Helvetica Neue Light"/>
                <a:sym typeface="Helvetica Neue Light"/>
              </a:rPr>
              <a:t>, podemos proteger distintas rutas, de modo que solo se pueda acceder si hay un usuario logueado.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esto, usamos nuevamente </a:t>
            </a:r>
            <a:r>
              <a:rPr lang="en" sz="2000">
                <a:solidFill>
                  <a:schemeClr val="lt1"/>
                </a:solidFill>
                <a:highlight>
                  <a:schemeClr val="dk1"/>
                </a:highlight>
                <a:latin typeface="Helvetica Neue Light"/>
                <a:ea typeface="Helvetica Neue Light"/>
                <a:cs typeface="Helvetica Neue Light"/>
                <a:sym typeface="Helvetica Neue Light"/>
              </a:rPr>
              <a:t>req.isAuthenticated( )</a:t>
            </a:r>
            <a:r>
              <a:rPr lang="en" sz="2000">
                <a:solidFill>
                  <a:schemeClr val="dk1"/>
                </a:solidFill>
                <a:highlight>
                  <a:schemeClr val="lt1"/>
                </a:highlight>
                <a:latin typeface="Helvetica Neue Light"/>
                <a:ea typeface="Helvetica Neue Light"/>
                <a:cs typeface="Helvetica Neue Light"/>
                <a:sym typeface="Helvetica Neue Light"/>
              </a:rPr>
              <a:t>. Si existe, entonces podemos continuar mediante </a:t>
            </a:r>
            <a:r>
              <a:rPr i="1" lang="en" sz="2000">
                <a:solidFill>
                  <a:schemeClr val="lt1"/>
                </a:solidFill>
                <a:highlight>
                  <a:schemeClr val="dk1"/>
                </a:highlight>
                <a:latin typeface="Helvetica Neue Light"/>
                <a:ea typeface="Helvetica Neue Light"/>
                <a:cs typeface="Helvetica Neue Light"/>
                <a:sym typeface="Helvetica Neue Light"/>
              </a:rPr>
              <a:t>next( )</a:t>
            </a:r>
            <a:r>
              <a:rPr lang="en" sz="2000">
                <a:solidFill>
                  <a:schemeClr val="dk1"/>
                </a:solidFill>
                <a:highlight>
                  <a:schemeClr val="lt1"/>
                </a:highlight>
                <a:latin typeface="Helvetica Neue Light"/>
                <a:ea typeface="Helvetica Neue Light"/>
                <a:cs typeface="Helvetica Neue Light"/>
                <a:sym typeface="Helvetica Neue Light"/>
              </a:rPr>
              <a:t>. Si no existe, redirigimos al </a:t>
            </a:r>
            <a:r>
              <a:rPr i="1" lang="en" sz="2000">
                <a:solidFill>
                  <a:schemeClr val="dk1"/>
                </a:solidFill>
                <a:highlight>
                  <a:schemeClr val="lt1"/>
                </a:highlight>
                <a:latin typeface="Helvetica Neue Light"/>
                <a:ea typeface="Helvetica Neue Light"/>
                <a:cs typeface="Helvetica Neue Light"/>
                <a:sym typeface="Helvetica Neue Light"/>
              </a:rPr>
              <a:t>login</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77" name="Google Shape;377;p56"/>
          <p:cNvPicPr preferRelativeResize="0"/>
          <p:nvPr/>
        </p:nvPicPr>
        <p:blipFill>
          <a:blip r:embed="rId5">
            <a:alphaModFix/>
          </a:blip>
          <a:stretch>
            <a:fillRect/>
          </a:stretch>
        </p:blipFill>
        <p:spPr>
          <a:xfrm>
            <a:off x="2108675" y="3107250"/>
            <a:ext cx="5019675" cy="1552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nvSpPr>
        <p:spPr>
          <a:xfrm>
            <a:off x="1180500" y="3253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Autorizar rutas protegidas</a:t>
            </a:r>
            <a:endParaRPr i="1" sz="3600">
              <a:latin typeface="Anton"/>
              <a:ea typeface="Anton"/>
              <a:cs typeface="Anton"/>
              <a:sym typeface="Anton"/>
            </a:endParaRPr>
          </a:p>
        </p:txBody>
      </p:sp>
      <p:pic>
        <p:nvPicPr>
          <p:cNvPr id="383" name="Google Shape;383;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4" name="Google Shape;384;p5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5" name="Google Shape;385;p57"/>
          <p:cNvSpPr txBox="1"/>
          <p:nvPr/>
        </p:nvSpPr>
        <p:spPr>
          <a:xfrm>
            <a:off x="402875" y="1326300"/>
            <a:ext cx="8598000" cy="124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En la o las ruta/s que queremos proteger, se agrega el middleware que vimos en la diapositiva anterior. Queda entonces, como se muestra en el siguiente código.</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386" name="Google Shape;386;p57"/>
          <p:cNvPicPr preferRelativeResize="0"/>
          <p:nvPr/>
        </p:nvPicPr>
        <p:blipFill>
          <a:blip r:embed="rId5">
            <a:alphaModFix/>
          </a:blip>
          <a:stretch>
            <a:fillRect/>
          </a:stretch>
        </p:blipFill>
        <p:spPr>
          <a:xfrm>
            <a:off x="1916600" y="2883200"/>
            <a:ext cx="5570554" cy="1461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PASSPORT-LOCAL</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92" name="Google Shape;392;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3" name="Google Shape;393;p5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9" name="Google Shape;399;p59"/>
          <p:cNvSpPr txBox="1"/>
          <p:nvPr/>
        </p:nvSpPr>
        <p:spPr>
          <a:xfrm>
            <a:off x="223425" y="1706650"/>
            <a:ext cx="8259000" cy="25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Realizar el lo visto en el anterior segmento, en esta ocasión utilizando passport con </a:t>
            </a:r>
            <a:r>
              <a:rPr i="1" lang="en" sz="1800">
                <a:solidFill>
                  <a:schemeClr val="dk1"/>
                </a:solidFill>
                <a:highlight>
                  <a:schemeClr val="lt1"/>
                </a:highlight>
                <a:latin typeface="Helvetica Neue Light"/>
                <a:ea typeface="Helvetica Neue Light"/>
                <a:cs typeface="Helvetica Neue Light"/>
                <a:sym typeface="Helvetica Neue Light"/>
              </a:rPr>
              <a:t>LocalStrategy</a:t>
            </a:r>
            <a:r>
              <a:rPr lang="en" sz="1800">
                <a:solidFill>
                  <a:schemeClr val="dk1"/>
                </a:solidFill>
                <a:highlight>
                  <a:schemeClr val="lt1"/>
                </a:highlight>
                <a:latin typeface="Helvetica Neue Light"/>
                <a:ea typeface="Helvetica Neue Light"/>
                <a:cs typeface="Helvetica Neue Light"/>
                <a:sym typeface="Helvetica Neue Light"/>
              </a:rPr>
              <a:t> para realizar todas las funciones que se piden.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No hace falta encriptar las contraseñas ni usar base de datos, todo puede residir en memoria del servidor: usuarios y sesiones.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0" name="Google Shape;400;p5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01" name="Google Shape;401;p59"/>
          <p:cNvSpPr txBox="1"/>
          <p:nvPr/>
        </p:nvSpPr>
        <p:spPr>
          <a:xfrm>
            <a:off x="133350" y="504825"/>
            <a:ext cx="779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4000">
                <a:solidFill>
                  <a:schemeClr val="dk1"/>
                </a:solidFill>
                <a:latin typeface="Anton"/>
                <a:ea typeface="Anton"/>
                <a:cs typeface="Anton"/>
                <a:sym typeface="Anton"/>
              </a:rPr>
              <a:t>Inicio De Sesión Con Passport-local</a:t>
            </a:r>
            <a:endParaRPr sz="2000">
              <a:solidFill>
                <a:schemeClr val="dk1"/>
              </a:solidFill>
              <a:latin typeface="Helvetica Neue Light"/>
              <a:ea typeface="Helvetica Neue Light"/>
              <a:cs typeface="Helvetica Neue Light"/>
              <a:sym typeface="Helvetica Neue Light"/>
            </a:endParaRPr>
          </a:p>
        </p:txBody>
      </p:sp>
      <p:sp>
        <p:nvSpPr>
          <p:cNvPr id="402" name="Google Shape;402;p59"/>
          <p:cNvSpPr txBox="1"/>
          <p:nvPr/>
        </p:nvSpPr>
        <p:spPr>
          <a:xfrm>
            <a:off x="152400" y="1143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6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08" name="Google Shape;408;p6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61"/>
          <p:cNvSpPr txBox="1"/>
          <p:nvPr/>
        </p:nvSpPr>
        <p:spPr>
          <a:xfrm>
            <a:off x="1956450" y="7196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14" name="Google Shape;414;p61"/>
          <p:cNvSpPr txBox="1"/>
          <p:nvPr/>
        </p:nvSpPr>
        <p:spPr>
          <a:xfrm>
            <a:off x="1057200" y="1708775"/>
            <a:ext cx="75447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Conceptos y diferencias de Autenticación y Autorización.</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 y sus mecanismos.</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Passport-local en detalle.</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6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20" name="Google Shape;420;p6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24" name="Shape 424"/>
        <p:cNvGrpSpPr/>
        <p:nvPr/>
      </p:nvGrpSpPr>
      <p:grpSpPr>
        <a:xfrm>
          <a:off x="0" y="0"/>
          <a:ext cx="0" cy="0"/>
          <a:chOff x="0" y="0"/>
          <a:chExt cx="0" cy="0"/>
        </a:xfrm>
      </p:grpSpPr>
      <p:sp>
        <p:nvSpPr>
          <p:cNvPr id="425" name="Google Shape;425;p6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26" name="Google Shape;426;p6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AUTORIZACIÓN VS. AUTENTICACIÓN</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379800" y="1971825"/>
            <a:ext cx="8232000" cy="281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el proceso de identificación de usuarios para </a:t>
            </a:r>
            <a:r>
              <a:rPr lang="en" sz="2000">
                <a:solidFill>
                  <a:schemeClr val="dk1"/>
                </a:solidFill>
                <a:highlight>
                  <a:schemeClr val="lt1"/>
                </a:highlight>
                <a:latin typeface="Helvetica Neue Light"/>
                <a:ea typeface="Helvetica Neue Light"/>
                <a:cs typeface="Helvetica Neue Light"/>
                <a:sym typeface="Helvetica Neue Light"/>
              </a:rPr>
              <a:t>asegurar su</a:t>
            </a:r>
            <a:r>
              <a:rPr lang="en" sz="2000">
                <a:solidFill>
                  <a:schemeClr val="dk1"/>
                </a:solidFill>
                <a:highlight>
                  <a:schemeClr val="lt1"/>
                </a:highlight>
                <a:latin typeface="Helvetica Neue Light"/>
                <a:ea typeface="Helvetica Neue Light"/>
                <a:cs typeface="Helvetica Neue Light"/>
                <a:sym typeface="Helvetica Neue Light"/>
              </a:rPr>
              <a:t> identidad.</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Existen diversos métodos para probar la autenticación, siendo la contraseña el más conocido y utilizado.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04300" y="854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Autenticación</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29"/>
          <p:cNvPicPr preferRelativeResize="0"/>
          <p:nvPr/>
        </p:nvPicPr>
        <p:blipFill>
          <a:blip r:embed="rId5">
            <a:alphaModFix/>
          </a:blip>
          <a:stretch>
            <a:fillRect/>
          </a:stretch>
        </p:blipFill>
        <p:spPr>
          <a:xfrm>
            <a:off x="2340225" y="499863"/>
            <a:ext cx="552325" cy="55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379800" y="1075635"/>
            <a:ext cx="8232000" cy="355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Define la información, los servicios y recursos del sistema a los que podrá acceder el usuario autenticado.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Uno de sus usos más comunes es para generar distintos permisos para el usuario común y el administrador, quienes tendrán acceso a distintos tipo de recursos.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Existen distintos métodos para autorizar usuarios.</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Suele utilizarse el método mediante </a:t>
            </a:r>
            <a:r>
              <a:rPr b="1" lang="en" sz="1700">
                <a:solidFill>
                  <a:schemeClr val="dk1"/>
                </a:solidFill>
                <a:highlight>
                  <a:schemeClr val="lt1"/>
                </a:highlight>
                <a:latin typeface="Helvetica Neue"/>
                <a:ea typeface="Helvetica Neue"/>
                <a:cs typeface="Helvetica Neue"/>
                <a:sym typeface="Helvetica Neue"/>
              </a:rPr>
              <a:t>middlewares</a:t>
            </a:r>
            <a:r>
              <a:rPr lang="en" sz="1700">
                <a:solidFill>
                  <a:schemeClr val="dk1"/>
                </a:solidFill>
                <a:highlight>
                  <a:schemeClr val="lt1"/>
                </a:highlight>
                <a:latin typeface="Helvetica Neue Light"/>
                <a:ea typeface="Helvetica Neue Light"/>
                <a:cs typeface="Helvetica Neue Light"/>
                <a:sym typeface="Helvetica Neue Light"/>
              </a:rPr>
              <a:t>, donde permitan el acceso según el tipo de usuario autenticado (admin, cliente, etc.).</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50" name="Google Shape;150;p3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Autorización</a:t>
            </a:r>
            <a:endParaRPr i="1" sz="3600">
              <a:latin typeface="Anton"/>
              <a:ea typeface="Anton"/>
              <a:cs typeface="Anton"/>
              <a:sym typeface="Anton"/>
            </a:endParaRPr>
          </a:p>
        </p:txBody>
      </p:sp>
      <p:pic>
        <p:nvPicPr>
          <p:cNvPr id="151" name="Google Shape;15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3" name="Google Shape;153;p30"/>
          <p:cNvPicPr preferRelativeResize="0"/>
          <p:nvPr/>
        </p:nvPicPr>
        <p:blipFill>
          <a:blip r:embed="rId5">
            <a:alphaModFix/>
          </a:blip>
          <a:stretch>
            <a:fillRect/>
          </a:stretch>
        </p:blipFill>
        <p:spPr>
          <a:xfrm>
            <a:off x="2494100" y="429505"/>
            <a:ext cx="578200" cy="5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1"/>
          <p:cNvPicPr preferRelativeResize="0"/>
          <p:nvPr/>
        </p:nvPicPr>
        <p:blipFill rotWithShape="1">
          <a:blip r:embed="rId3">
            <a:alphaModFix/>
          </a:blip>
          <a:srcRect b="6082" l="1093" r="1298" t="20721"/>
          <a:stretch/>
        </p:blipFill>
        <p:spPr>
          <a:xfrm>
            <a:off x="1428288" y="1224838"/>
            <a:ext cx="6287424" cy="2514970"/>
          </a:xfrm>
          <a:prstGeom prst="rect">
            <a:avLst/>
          </a:prstGeom>
          <a:noFill/>
          <a:ln cap="flat" cmpd="sng" w="38100">
            <a:solidFill>
              <a:srgbClr val="3CEFAB"/>
            </a:solidFill>
            <a:prstDash val="solid"/>
            <a:round/>
            <a:headEnd len="sm" w="sm" type="none"/>
            <a:tailEnd len="sm" w="sm" type="none"/>
          </a:ln>
        </p:spPr>
      </p:pic>
      <p:sp>
        <p:nvSpPr>
          <p:cNvPr id="159" name="Google Shape;159;p31"/>
          <p:cNvSpPr txBox="1"/>
          <p:nvPr/>
        </p:nvSpPr>
        <p:spPr>
          <a:xfrm>
            <a:off x="-69075" y="3739800"/>
            <a:ext cx="3834600" cy="140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2000">
                <a:solidFill>
                  <a:schemeClr val="dk1"/>
                </a:solidFill>
                <a:highlight>
                  <a:schemeClr val="lt1"/>
                </a:highlight>
                <a:latin typeface="Helvetica Neue"/>
                <a:ea typeface="Helvetica Neue"/>
                <a:cs typeface="Helvetica Neue"/>
                <a:sym typeface="Helvetica Neue"/>
              </a:rPr>
              <a:t>Autenticación</a:t>
            </a:r>
            <a:r>
              <a:rPr lang="en" sz="2000">
                <a:solidFill>
                  <a:schemeClr val="dk1"/>
                </a:solidFill>
                <a:highlight>
                  <a:schemeClr val="lt1"/>
                </a:highlight>
                <a:latin typeface="Helvetica Neue Light"/>
                <a:ea typeface="Helvetica Neue Light"/>
                <a:cs typeface="Helvetica Neue Light"/>
                <a:sym typeface="Helvetica Neue Light"/>
              </a:rPr>
              <a:t>:</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verifica las identidades, por diferentes métodos (algo que sabemos, algo que tenemos, algo que somos).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160" name="Google Shape;160;p31"/>
          <p:cNvSpPr txBox="1"/>
          <p:nvPr/>
        </p:nvSpPr>
        <p:spPr>
          <a:xfrm>
            <a:off x="241300" y="23505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Resumiendo...</a:t>
            </a:r>
            <a:endParaRPr i="1" sz="3600">
              <a:latin typeface="Anton"/>
              <a:ea typeface="Anton"/>
              <a:cs typeface="Anton"/>
              <a:sym typeface="Anton"/>
            </a:endParaRPr>
          </a:p>
        </p:txBody>
      </p:sp>
      <p:pic>
        <p:nvPicPr>
          <p:cNvPr id="161" name="Google Shape;161;p3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2" name="Google Shape;162;p31"/>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63" name="Google Shape;163;p31"/>
          <p:cNvSpPr txBox="1"/>
          <p:nvPr/>
        </p:nvSpPr>
        <p:spPr>
          <a:xfrm>
            <a:off x="5414075" y="65850"/>
            <a:ext cx="3645600" cy="1101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en" sz="2000">
                <a:solidFill>
                  <a:schemeClr val="dk1"/>
                </a:solidFill>
                <a:highlight>
                  <a:schemeClr val="lt1"/>
                </a:highlight>
                <a:latin typeface="Helvetica Neue"/>
                <a:ea typeface="Helvetica Neue"/>
                <a:cs typeface="Helvetica Neue"/>
                <a:sym typeface="Helvetica Neue"/>
              </a:rPr>
              <a:t>Autorización</a:t>
            </a:r>
            <a:r>
              <a:rPr lang="en" sz="2000">
                <a:solidFill>
                  <a:schemeClr val="dk1"/>
                </a:solidFill>
                <a:highlight>
                  <a:schemeClr val="lt1"/>
                </a:highlight>
                <a:latin typeface="Helvetica Neue Light"/>
                <a:ea typeface="Helvetica Neue Light"/>
                <a:cs typeface="Helvetica Neue Light"/>
                <a:sym typeface="Helvetica Neue Light"/>
              </a:rPr>
              <a:t>:</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verifica los permisos que corresponden a cada identidad.</a:t>
            </a:r>
            <a:endParaRPr sz="1100"/>
          </a:p>
        </p:txBody>
      </p:sp>
      <p:pic>
        <p:nvPicPr>
          <p:cNvPr id="164" name="Google Shape;164;p31"/>
          <p:cNvPicPr preferRelativeResize="0"/>
          <p:nvPr/>
        </p:nvPicPr>
        <p:blipFill>
          <a:blip r:embed="rId6">
            <a:alphaModFix/>
          </a:blip>
          <a:stretch>
            <a:fillRect/>
          </a:stretch>
        </p:blipFill>
        <p:spPr>
          <a:xfrm>
            <a:off x="997450" y="909538"/>
            <a:ext cx="552325" cy="552325"/>
          </a:xfrm>
          <a:prstGeom prst="rect">
            <a:avLst/>
          </a:prstGeom>
          <a:noFill/>
          <a:ln>
            <a:noFill/>
          </a:ln>
        </p:spPr>
      </p:pic>
      <p:pic>
        <p:nvPicPr>
          <p:cNvPr id="165" name="Google Shape;165;p31"/>
          <p:cNvPicPr preferRelativeResize="0"/>
          <p:nvPr/>
        </p:nvPicPr>
        <p:blipFill>
          <a:blip r:embed="rId7">
            <a:alphaModFix/>
          </a:blip>
          <a:stretch>
            <a:fillRect/>
          </a:stretch>
        </p:blipFill>
        <p:spPr>
          <a:xfrm>
            <a:off x="7567925" y="3501955"/>
            <a:ext cx="578200" cy="57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456000" y="1236850"/>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Usuario y contraseña:</a:t>
            </a:r>
            <a:r>
              <a:rPr lang="en" sz="1800">
                <a:solidFill>
                  <a:schemeClr val="dk1"/>
                </a:solidFill>
                <a:highlight>
                  <a:schemeClr val="lt1"/>
                </a:highlight>
                <a:latin typeface="Helvetica Neue Light"/>
                <a:ea typeface="Helvetica Neue Light"/>
                <a:cs typeface="Helvetica Neue Light"/>
                <a:sym typeface="Helvetica Neue Light"/>
              </a:rPr>
              <a:t> Es el método tradicional más utilizado, donde el usuario ingresa </a:t>
            </a:r>
            <a:r>
              <a:rPr i="1" lang="en" sz="1800">
                <a:solidFill>
                  <a:schemeClr val="dk1"/>
                </a:solidFill>
                <a:highlight>
                  <a:schemeClr val="lt1"/>
                </a:highlight>
                <a:latin typeface="Helvetica Neue Light"/>
                <a:ea typeface="Helvetica Neue Light"/>
                <a:cs typeface="Helvetica Neue Light"/>
                <a:sym typeface="Helvetica Neue Light"/>
              </a:rPr>
              <a:t>username </a:t>
            </a:r>
            <a:r>
              <a:rPr lang="en" sz="1800">
                <a:solidFill>
                  <a:schemeClr val="dk1"/>
                </a:solidFill>
                <a:highlight>
                  <a:schemeClr val="lt1"/>
                </a:highlight>
                <a:latin typeface="Helvetica Neue Light"/>
                <a:ea typeface="Helvetica Neue Light"/>
                <a:cs typeface="Helvetica Neue Light"/>
                <a:sym typeface="Helvetica Neue Light"/>
              </a:rPr>
              <a:t>o </a:t>
            </a:r>
            <a:r>
              <a:rPr i="1" lang="en" sz="1800">
                <a:solidFill>
                  <a:schemeClr val="dk1"/>
                </a:solidFill>
                <a:highlight>
                  <a:schemeClr val="lt1"/>
                </a:highlight>
                <a:latin typeface="Helvetica Neue Light"/>
                <a:ea typeface="Helvetica Neue Light"/>
                <a:cs typeface="Helvetica Neue Light"/>
                <a:sym typeface="Helvetica Neue Light"/>
              </a:rPr>
              <a:t>email </a:t>
            </a:r>
            <a:r>
              <a:rPr lang="en" sz="1800">
                <a:solidFill>
                  <a:schemeClr val="dk1"/>
                </a:solidFill>
                <a:highlight>
                  <a:schemeClr val="lt1"/>
                </a:highlight>
                <a:latin typeface="Helvetica Neue Light"/>
                <a:ea typeface="Helvetica Neue Light"/>
                <a:cs typeface="Helvetica Neue Light"/>
                <a:sym typeface="Helvetica Neue Light"/>
              </a:rPr>
              <a:t>y </a:t>
            </a:r>
            <a:r>
              <a:rPr i="1" lang="en" sz="1800">
                <a:solidFill>
                  <a:schemeClr val="dk1"/>
                </a:solidFill>
                <a:highlight>
                  <a:schemeClr val="lt1"/>
                </a:highlight>
                <a:latin typeface="Helvetica Neue Light"/>
                <a:ea typeface="Helvetica Neue Light"/>
                <a:cs typeface="Helvetica Neue Light"/>
                <a:sym typeface="Helvetica Neue Light"/>
              </a:rPr>
              <a:t>password </a:t>
            </a:r>
            <a:r>
              <a:rPr lang="en" sz="1800">
                <a:solidFill>
                  <a:schemeClr val="dk1"/>
                </a:solidFill>
                <a:highlight>
                  <a:schemeClr val="lt1"/>
                </a:highlight>
                <a:latin typeface="Helvetica Neue Light"/>
                <a:ea typeface="Helvetica Neue Light"/>
                <a:cs typeface="Helvetica Neue Light"/>
                <a:sym typeface="Helvetica Neue Light"/>
              </a:rPr>
              <a:t>para autenticarse.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Sin contraseña (</a:t>
            </a:r>
            <a:r>
              <a:rPr b="1" i="1" lang="en" sz="1800">
                <a:solidFill>
                  <a:schemeClr val="dk1"/>
                </a:solidFill>
                <a:highlight>
                  <a:schemeClr val="lt1"/>
                </a:highlight>
                <a:latin typeface="Helvetica Neue"/>
                <a:ea typeface="Helvetica Neue"/>
                <a:cs typeface="Helvetica Neue"/>
                <a:sym typeface="Helvetica Neue"/>
              </a:rPr>
              <a:t>passwordless</a:t>
            </a:r>
            <a:r>
              <a:rPr b="1" lang="en" sz="1800">
                <a:solidFill>
                  <a:schemeClr val="dk1"/>
                </a:solidFill>
                <a:highlight>
                  <a:schemeClr val="lt1"/>
                </a:highlight>
                <a:latin typeface="Helvetica Neue"/>
                <a:ea typeface="Helvetica Neue"/>
                <a:cs typeface="Helvetica Neue"/>
                <a:sym typeface="Helvetica Neue"/>
              </a:rPr>
              <a:t>):</a:t>
            </a:r>
            <a:r>
              <a:rPr lang="en" sz="1800">
                <a:solidFill>
                  <a:schemeClr val="dk1"/>
                </a:solidFill>
                <a:highlight>
                  <a:schemeClr val="lt1"/>
                </a:highlight>
                <a:latin typeface="Helvetica Neue Light"/>
                <a:ea typeface="Helvetica Neue Light"/>
                <a:cs typeface="Helvetica Neue Light"/>
                <a:sym typeface="Helvetica Neue Light"/>
              </a:rPr>
              <a:t> Consiste en que, cada vez que queramos iniciar sesión a un recurso, se nos enviará al email un enlace que nos permitirá acceder sin necesidad de contraseña.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Por redes sociales:</a:t>
            </a:r>
            <a:r>
              <a:rPr lang="en" sz="1800">
                <a:solidFill>
                  <a:schemeClr val="dk1"/>
                </a:solidFill>
                <a:highlight>
                  <a:schemeClr val="lt1"/>
                </a:highlight>
                <a:latin typeface="Helvetica Neue Light"/>
                <a:ea typeface="Helvetica Neue Light"/>
                <a:cs typeface="Helvetica Neue Light"/>
                <a:sym typeface="Helvetica Neue Light"/>
              </a:rPr>
              <a:t> Varias aplicaciones nos dan como opción iniciar sesión directamente con alguna red social. La ventaja principal es que se usan directamente los datos de esa cuenta social para hacer el inicio de sesión.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Datos biométricos:</a:t>
            </a:r>
            <a:r>
              <a:rPr lang="en" sz="1800">
                <a:solidFill>
                  <a:schemeClr val="dk1"/>
                </a:solidFill>
                <a:highlight>
                  <a:schemeClr val="lt1"/>
                </a:highlight>
                <a:latin typeface="Helvetica Neue Light"/>
                <a:ea typeface="Helvetica Neue Light"/>
                <a:cs typeface="Helvetica Neue Light"/>
                <a:sym typeface="Helvetica Neue Light"/>
              </a:rPr>
              <a:t> Autentica usuarios mediante huellas dactilares.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1" name="Google Shape;171;p32"/>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 autenticación</a:t>
            </a:r>
            <a:endParaRPr i="1" sz="3600">
              <a:latin typeface="Anton"/>
              <a:ea typeface="Anton"/>
              <a:cs typeface="Anton"/>
              <a:sym typeface="Anton"/>
            </a:endParaRPr>
          </a:p>
        </p:txBody>
      </p:sp>
      <p:pic>
        <p:nvPicPr>
          <p:cNvPr id="172" name="Google Shape;17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3" name="Google Shape;173;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4" name="Google Shape;174;p32"/>
          <p:cNvPicPr preferRelativeResize="0"/>
          <p:nvPr/>
        </p:nvPicPr>
        <p:blipFill>
          <a:blip r:embed="rId5">
            <a:alphaModFix/>
          </a:blip>
          <a:stretch>
            <a:fillRect/>
          </a:stretch>
        </p:blipFill>
        <p:spPr>
          <a:xfrm>
            <a:off x="60415" y="53240"/>
            <a:ext cx="552325" cy="552325"/>
          </a:xfrm>
          <a:prstGeom prst="rect">
            <a:avLst/>
          </a:prstGeom>
          <a:noFill/>
          <a:ln>
            <a:noFill/>
          </a:ln>
        </p:spPr>
      </p:pic>
      <p:sp>
        <p:nvSpPr>
          <p:cNvPr id="175" name="Google Shape;175;p32"/>
          <p:cNvSpPr txBox="1"/>
          <p:nvPr/>
        </p:nvSpPr>
        <p:spPr>
          <a:xfrm>
            <a:off x="102095" y="34525"/>
            <a:ext cx="34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I</a:t>
            </a:r>
            <a:endParaRPr sz="1200">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60415" y="53240"/>
            <a:ext cx="552325" cy="552325"/>
          </a:xfrm>
          <a:prstGeom prst="rect">
            <a:avLst/>
          </a:prstGeom>
          <a:noFill/>
          <a:ln>
            <a:noFill/>
          </a:ln>
        </p:spPr>
      </p:pic>
      <p:sp>
        <p:nvSpPr>
          <p:cNvPr id="181" name="Google Shape;181;p33"/>
          <p:cNvSpPr txBox="1"/>
          <p:nvPr/>
        </p:nvSpPr>
        <p:spPr>
          <a:xfrm>
            <a:off x="379800" y="1286975"/>
            <a:ext cx="8232000" cy="282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JWT(</a:t>
            </a:r>
            <a:r>
              <a:rPr b="1" i="1" lang="en" sz="2000">
                <a:solidFill>
                  <a:schemeClr val="dk1"/>
                </a:solidFill>
                <a:highlight>
                  <a:schemeClr val="lt1"/>
                </a:highlight>
                <a:latin typeface="Helvetica Neue"/>
                <a:ea typeface="Helvetica Neue"/>
                <a:cs typeface="Helvetica Neue"/>
                <a:sym typeface="Helvetica Neue"/>
              </a:rPr>
              <a:t>JSON Web Token</a:t>
            </a:r>
            <a:r>
              <a:rPr b="1" lang="en" sz="2000">
                <a:solidFill>
                  <a:schemeClr val="dk1"/>
                </a:solidFill>
                <a:highlight>
                  <a:schemeClr val="lt1"/>
                </a:highlight>
                <a:latin typeface="Helvetica Neue"/>
                <a:ea typeface="Helvetica Neue"/>
                <a:cs typeface="Helvetica Neue"/>
                <a:sym typeface="Helvetica Neue"/>
              </a:rPr>
              <a:t>):</a:t>
            </a:r>
            <a:r>
              <a:rPr lang="en" sz="2000">
                <a:solidFill>
                  <a:schemeClr val="dk1"/>
                </a:solidFill>
                <a:highlight>
                  <a:schemeClr val="lt1"/>
                </a:highlight>
                <a:latin typeface="Helvetica Neue Light"/>
                <a:ea typeface="Helvetica Neue Light"/>
                <a:cs typeface="Helvetica Neue Light"/>
                <a:sym typeface="Helvetica Neue Light"/>
              </a:rPr>
              <a:t> Este método </a:t>
            </a:r>
            <a:r>
              <a:rPr i="1" lang="en" sz="2000">
                <a:solidFill>
                  <a:schemeClr val="dk1"/>
                </a:solidFill>
                <a:highlight>
                  <a:schemeClr val="lt1"/>
                </a:highlight>
                <a:latin typeface="Helvetica Neue Light"/>
                <a:ea typeface="Helvetica Neue Light"/>
                <a:cs typeface="Helvetica Neue Light"/>
                <a:sym typeface="Helvetica Neue Light"/>
              </a:rPr>
              <a:t>open source</a:t>
            </a:r>
            <a:r>
              <a:rPr lang="en" sz="2000">
                <a:solidFill>
                  <a:schemeClr val="dk1"/>
                </a:solidFill>
                <a:highlight>
                  <a:schemeClr val="lt1"/>
                </a:highlight>
                <a:latin typeface="Helvetica Neue Light"/>
                <a:ea typeface="Helvetica Neue Light"/>
                <a:cs typeface="Helvetica Neue Light"/>
                <a:sym typeface="Helvetica Neue Light"/>
              </a:rPr>
              <a:t> permite la transmisión segura de datos entre las distintas partes. Comúnmente se utiliza para la autorización a partir de un par de claves que contiene una clave privada y una pública.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OAuth 2.0:</a:t>
            </a:r>
            <a:r>
              <a:rPr lang="en" sz="2000">
                <a:solidFill>
                  <a:schemeClr val="dk1"/>
                </a:solidFill>
                <a:highlight>
                  <a:schemeClr val="lt1"/>
                </a:highlight>
                <a:latin typeface="Helvetica Neue Light"/>
                <a:ea typeface="Helvetica Neue Light"/>
                <a:cs typeface="Helvetica Neue Light"/>
                <a:sym typeface="Helvetica Neue Light"/>
              </a:rPr>
              <a:t> Permite que mediante una API, el usuario se autentique y acceda a los recursos del sistema que necesita.</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182" name="Google Shape;182;p3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83" name="Google Shape;183;p33"/>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84" name="Google Shape;184;p33"/>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Métodos de autenticación</a:t>
            </a:r>
            <a:endParaRPr i="1" sz="3600">
              <a:latin typeface="Anton"/>
              <a:ea typeface="Anton"/>
              <a:cs typeface="Anton"/>
              <a:sym typeface="Anton"/>
            </a:endParaRPr>
          </a:p>
        </p:txBody>
      </p:sp>
      <p:sp>
        <p:nvSpPr>
          <p:cNvPr id="185" name="Google Shape;185;p33"/>
          <p:cNvSpPr txBox="1"/>
          <p:nvPr/>
        </p:nvSpPr>
        <p:spPr>
          <a:xfrm>
            <a:off x="102095" y="34525"/>
            <a:ext cx="34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II</a:t>
            </a:r>
            <a:endParaRPr sz="1200">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