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Anton"/>
      <p:regular r:id="rId47"/>
    </p:embeddedFont>
    <p:embeddedFont>
      <p:font typeface="Lato"/>
      <p:regular r:id="rId48"/>
      <p:bold r:id="rId49"/>
      <p:italic r:id="rId50"/>
      <p:boldItalic r:id="rId51"/>
    </p:embeddedFont>
    <p:embeddedFont>
      <p:font typeface="Helvetica Neue"/>
      <p:regular r:id="rId52"/>
      <p:bold r:id="rId53"/>
      <p:italic r:id="rId54"/>
      <p:boldItalic r:id="rId55"/>
    </p:embeddedFont>
    <p:embeddedFont>
      <p:font typeface="Helvetica Neue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01529E-F001-4BE1-95D0-DA8271FC1F74}">
  <a:tblStyle styleId="{BB01529E-F001-4BE1-95D0-DA8271FC1F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ato-regular.fntdata"/><Relationship Id="rId47" Type="http://schemas.openxmlformats.org/officeDocument/2006/relationships/font" Target="fonts/Anton-regular.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4.xml"/><Relationship Id="rId55" Type="http://schemas.openxmlformats.org/officeDocument/2006/relationships/font" Target="fonts/HelveticaNeue-boldItalic.fntdata"/><Relationship Id="rId10" Type="http://schemas.openxmlformats.org/officeDocument/2006/relationships/slide" Target="slides/slide3.xml"/><Relationship Id="rId54" Type="http://schemas.openxmlformats.org/officeDocument/2006/relationships/font" Target="fonts/HelveticaNeue-italic.fntdata"/><Relationship Id="rId13" Type="http://schemas.openxmlformats.org/officeDocument/2006/relationships/slide" Target="slides/slide6.xml"/><Relationship Id="rId57" Type="http://schemas.openxmlformats.org/officeDocument/2006/relationships/font" Target="fonts/HelveticaNeueLight-bold.fntdata"/><Relationship Id="rId12" Type="http://schemas.openxmlformats.org/officeDocument/2006/relationships/slide" Target="slides/slide5.xml"/><Relationship Id="rId56" Type="http://schemas.openxmlformats.org/officeDocument/2006/relationships/font" Target="fonts/HelveticaNeueLight-regular.fntdata"/><Relationship Id="rId15" Type="http://schemas.openxmlformats.org/officeDocument/2006/relationships/slide" Target="slides/slide8.xml"/><Relationship Id="rId59" Type="http://schemas.openxmlformats.org/officeDocument/2006/relationships/font" Target="fonts/HelveticaNeueLight-boldItalic.fntdata"/><Relationship Id="rId14" Type="http://schemas.openxmlformats.org/officeDocument/2006/relationships/slide" Target="slides/slide7.xml"/><Relationship Id="rId58" Type="http://schemas.openxmlformats.org/officeDocument/2006/relationships/font" Target="fonts/HelveticaNeueLight-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fa9019ca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fa9019ca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09bfd15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09bfd15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proceso de creacion es un poco más extenso ahora, por temas de seguridad!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09bfd15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09bfd15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proceso de creacion es un poco más extenso ahora, por temas de seguridad!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09bfd15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09bfd1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proceso de creacion es un poco más extenso ahora, por temas de seguridad!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efa9019ca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efa9019ca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efa9019ca_0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efa9019ca_0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IMPORTANTE:</a:t>
            </a:r>
            <a:endParaRPr/>
          </a:p>
          <a:p>
            <a:pPr indent="0" lvl="0" marL="0" rtl="0" algn="l">
              <a:spcBef>
                <a:spcPts val="0"/>
              </a:spcBef>
              <a:spcAft>
                <a:spcPts val="0"/>
              </a:spcAft>
              <a:buNone/>
            </a:pPr>
            <a:r>
              <a:rPr lang="en"/>
              <a:t>Hay que habilitar ‘3-legged OAuth’ y cargar la CallbackURL en la configuración de la app desde la web de twitter dev!</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efa9019ca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efa9019ca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efa9019ca_0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efa9019ca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efa9019ca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efa9019ca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efa9019ca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efa9019ca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efa9019ca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efa9019ca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efa9019ca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efa9019ca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PROFE/TUTORES: </a:t>
            </a:r>
            <a:r>
              <a:rPr b="1" lang="en">
                <a:highlight>
                  <a:srgbClr val="3CEFAB"/>
                </a:highlight>
              </a:rPr>
              <a:t>Debido a las recientes actualizaciones de Facebook, vamos a sacar el tema de la clase hasta poder actualizar el curso con la nueva versión de Meta. </a:t>
            </a:r>
            <a:endParaRPr b="1">
              <a:highlight>
                <a:srgbClr val="3CEFAB"/>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efa9019ca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efa9019ca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efa9019ca_0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efa9019ca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efa9019ca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efa9019ca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efa9019ca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efa9019ca_0_1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efa9019ca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efa9019ca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efa9019ca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efa9019ca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efa9019ca_0_15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eefa9019ca_0_15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efa9019ca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efa9019ca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efa9019ca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efa9019ca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efa9019ca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efa9019ca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efa9019ca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efa9019ca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33303fb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33303f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33303fb6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33303fb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33303fb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33303fb6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33303fb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033303fb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33303fb6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33303fb6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33303fb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33303fb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efa9019ca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efa9019ca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bf06c419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bf06c419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efa9019ca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efa9019ca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efa9019ca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efa9019ca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efa9019ca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efa9019ca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efa9019ca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efa9019ca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efa9019ca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efa9019ca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efa9019ca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efa9019ca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efa9019ca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efa9019ca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efa9019ca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efa9019ca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proceso de creacion es un poco más extenso ahora, por temas de seguridad!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6.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0.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jwt.io/" TargetMode="External"/><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7.png"/><Relationship Id="rId4" Type="http://schemas.openxmlformats.org/officeDocument/2006/relationships/image" Target="../media/image37.png"/><Relationship Id="rId5"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2.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eveloper.twitter.com/en/portal/projects-and-apps" TargetMode="External"/><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70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chemeClr val="dk1"/>
                </a:solidFill>
                <a:latin typeface="Anton"/>
                <a:ea typeface="Anton"/>
                <a:cs typeface="Anton"/>
                <a:sym typeface="Anton"/>
              </a:rPr>
              <a:t>E</a:t>
            </a:r>
            <a:r>
              <a:rPr i="1" lang="en" sz="3600">
                <a:solidFill>
                  <a:schemeClr val="dk1"/>
                </a:solidFill>
                <a:latin typeface="Anton"/>
                <a:ea typeface="Anton"/>
                <a:cs typeface="Anton"/>
                <a:sym typeface="Anton"/>
              </a:rPr>
              <a:t>strategias de autenticación </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 sz="3600">
                <a:solidFill>
                  <a:schemeClr val="dk1"/>
                </a:solidFill>
                <a:latin typeface="Anton"/>
                <a:ea typeface="Anton"/>
                <a:cs typeface="Anton"/>
                <a:sym typeface="Anton"/>
              </a:rPr>
              <a:t>con redes sociales</a:t>
            </a:r>
            <a:endParaRPr i="1" sz="3600">
              <a:solidFill>
                <a:schemeClr val="dk1"/>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26.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
        <p:nvSpPr>
          <p:cNvPr id="102" name="Google Shape;102;p25"/>
          <p:cNvSpPr txBox="1"/>
          <p:nvPr/>
        </p:nvSpPr>
        <p:spPr>
          <a:xfrm>
            <a:off x="221000" y="200925"/>
            <a:ext cx="64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https://redis.com/blog/json-web-tokens-jwt-are-dangerous-for-user-sessions/</a:t>
            </a:r>
            <a:endParaRPr>
              <a:highlight>
                <a:srgbClr val="00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nvSpPr>
        <p:spPr>
          <a:xfrm>
            <a:off x="5765450" y="1313025"/>
            <a:ext cx="2989200" cy="367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AutoNum type="arabicPeriod" startAt="6"/>
            </a:pPr>
            <a:r>
              <a:rPr lang="en" sz="1800">
                <a:solidFill>
                  <a:schemeClr val="dk1"/>
                </a:solidFill>
                <a:highlight>
                  <a:schemeClr val="lt1"/>
                </a:highlight>
                <a:latin typeface="Helvetica Neue Light"/>
                <a:ea typeface="Helvetica Neue Light"/>
                <a:cs typeface="Helvetica Neue Light"/>
                <a:sym typeface="Helvetica Neue Light"/>
              </a:rPr>
              <a:t>Adicionalmente, debemos configurar la aplicación para que pueda ser usada para autenticación</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89" name="Google Shape;189;p34"/>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190" name="Google Shape;190;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1" name="Google Shape;191;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2" name="Google Shape;192;p34"/>
          <p:cNvPicPr preferRelativeResize="0"/>
          <p:nvPr/>
        </p:nvPicPr>
        <p:blipFill>
          <a:blip r:embed="rId5">
            <a:alphaModFix/>
          </a:blip>
          <a:stretch>
            <a:fillRect/>
          </a:stretch>
        </p:blipFill>
        <p:spPr>
          <a:xfrm>
            <a:off x="241275" y="1022304"/>
            <a:ext cx="5205864" cy="3968875"/>
          </a:xfrm>
          <a:prstGeom prst="rect">
            <a:avLst/>
          </a:prstGeom>
          <a:noFill/>
          <a:ln>
            <a:noFill/>
          </a:ln>
        </p:spPr>
      </p:pic>
      <p:sp>
        <p:nvSpPr>
          <p:cNvPr id="193" name="Google Shape;193;p34"/>
          <p:cNvSpPr/>
          <p:nvPr/>
        </p:nvSpPr>
        <p:spPr>
          <a:xfrm>
            <a:off x="4295218" y="1437692"/>
            <a:ext cx="416700" cy="2631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4"/>
          <p:cNvSpPr/>
          <p:nvPr/>
        </p:nvSpPr>
        <p:spPr>
          <a:xfrm>
            <a:off x="4838491" y="4333292"/>
            <a:ext cx="416700" cy="2631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200" name="Google Shape;200;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1" name="Google Shape;201;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2" name="Google Shape;202;p35"/>
          <p:cNvPicPr preferRelativeResize="0"/>
          <p:nvPr/>
        </p:nvPicPr>
        <p:blipFill>
          <a:blip r:embed="rId5">
            <a:alphaModFix/>
          </a:blip>
          <a:stretch>
            <a:fillRect/>
          </a:stretch>
        </p:blipFill>
        <p:spPr>
          <a:xfrm>
            <a:off x="283400" y="1529294"/>
            <a:ext cx="5770750" cy="1298855"/>
          </a:xfrm>
          <a:prstGeom prst="rect">
            <a:avLst/>
          </a:prstGeom>
          <a:noFill/>
          <a:ln>
            <a:noFill/>
          </a:ln>
        </p:spPr>
      </p:pic>
      <p:pic>
        <p:nvPicPr>
          <p:cNvPr id="203" name="Google Shape;203;p35"/>
          <p:cNvPicPr preferRelativeResize="0"/>
          <p:nvPr/>
        </p:nvPicPr>
        <p:blipFill>
          <a:blip r:embed="rId6">
            <a:alphaModFix/>
          </a:blip>
          <a:stretch>
            <a:fillRect/>
          </a:stretch>
        </p:blipFill>
        <p:spPr>
          <a:xfrm>
            <a:off x="470724" y="3204124"/>
            <a:ext cx="5583418" cy="1419225"/>
          </a:xfrm>
          <a:prstGeom prst="rect">
            <a:avLst/>
          </a:prstGeom>
          <a:noFill/>
          <a:ln>
            <a:noFill/>
          </a:ln>
        </p:spPr>
      </p:pic>
      <p:sp>
        <p:nvSpPr>
          <p:cNvPr id="204" name="Google Shape;204;p35"/>
          <p:cNvSpPr/>
          <p:nvPr/>
        </p:nvSpPr>
        <p:spPr>
          <a:xfrm>
            <a:off x="5438218" y="2123492"/>
            <a:ext cx="416700" cy="2631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p:nvPr/>
        </p:nvSpPr>
        <p:spPr>
          <a:xfrm>
            <a:off x="404825" y="3204125"/>
            <a:ext cx="2132400" cy="1455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txBox="1"/>
          <p:nvPr/>
        </p:nvSpPr>
        <p:spPr>
          <a:xfrm>
            <a:off x="5963500" y="1312000"/>
            <a:ext cx="2989200" cy="367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AutoNum type="arabicPeriod" startAt="7"/>
            </a:pPr>
            <a:r>
              <a:rPr lang="en" sz="1800">
                <a:solidFill>
                  <a:schemeClr val="dk1"/>
                </a:solidFill>
                <a:highlight>
                  <a:schemeClr val="lt1"/>
                </a:highlight>
                <a:latin typeface="Helvetica Neue Light"/>
                <a:ea typeface="Helvetica Neue Light"/>
                <a:cs typeface="Helvetica Neue Light"/>
                <a:sym typeface="Helvetica Neue Light"/>
              </a:rPr>
              <a:t>También</a:t>
            </a:r>
            <a:r>
              <a:rPr lang="en" sz="1800">
                <a:solidFill>
                  <a:schemeClr val="dk1"/>
                </a:solidFill>
                <a:highlight>
                  <a:schemeClr val="lt1"/>
                </a:highlight>
                <a:latin typeface="Helvetica Neue Light"/>
                <a:ea typeface="Helvetica Neue Light"/>
                <a:cs typeface="Helvetica Neue Light"/>
                <a:sym typeface="Helvetica Neue Light"/>
              </a:rPr>
              <a:t> debemos configurar la aplicación para que pueda ser usada para autenticación...</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212" name="Google Shape;212;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3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14" name="Google Shape;214;p36"/>
          <p:cNvSpPr txBox="1"/>
          <p:nvPr/>
        </p:nvSpPr>
        <p:spPr>
          <a:xfrm>
            <a:off x="5963500" y="1312000"/>
            <a:ext cx="2989200" cy="367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AutoNum type="arabicPeriod" startAt="7"/>
            </a:pPr>
            <a:r>
              <a:rPr lang="en" sz="1800">
                <a:solidFill>
                  <a:schemeClr val="dk1"/>
                </a:solidFill>
                <a:highlight>
                  <a:schemeClr val="lt1"/>
                </a:highlight>
                <a:latin typeface="Helvetica Neue Light"/>
                <a:ea typeface="Helvetica Neue Light"/>
                <a:cs typeface="Helvetica Neue Light"/>
                <a:sym typeface="Helvetica Neue Light"/>
              </a:rPr>
              <a:t>Por último</a:t>
            </a:r>
            <a:r>
              <a:rPr lang="en" sz="1800">
                <a:solidFill>
                  <a:schemeClr val="dk1"/>
                </a:solidFill>
                <a:highlight>
                  <a:schemeClr val="lt1"/>
                </a:highlight>
                <a:latin typeface="Helvetica Neue Light"/>
                <a:ea typeface="Helvetica Neue Light"/>
                <a:cs typeface="Helvetica Neue Light"/>
                <a:sym typeface="Helvetica Neue Light"/>
              </a:rPr>
              <a:t>, debemos configurar la aplicación para que pueda ser usada para autenticación...y permitirle a la aplicación acceder a nuestros datos.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15" name="Google Shape;215;p36"/>
          <p:cNvPicPr preferRelativeResize="0"/>
          <p:nvPr/>
        </p:nvPicPr>
        <p:blipFill>
          <a:blip r:embed="rId5">
            <a:alphaModFix/>
          </a:blip>
          <a:stretch>
            <a:fillRect/>
          </a:stretch>
        </p:blipFill>
        <p:spPr>
          <a:xfrm>
            <a:off x="152400" y="1236850"/>
            <a:ext cx="4764752" cy="375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nvSpPr>
        <p:spPr>
          <a:xfrm>
            <a:off x="1065600" y="1439375"/>
            <a:ext cx="70467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En primer lugar, instalamos el módulo de passport-twitter.</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21" name="Google Shape;221;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23" name="Google Shape;223;p37"/>
          <p:cNvSpPr txBox="1"/>
          <p:nvPr/>
        </p:nvSpPr>
        <p:spPr>
          <a:xfrm>
            <a:off x="1180500" y="4739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usar passport-twitter</a:t>
            </a:r>
            <a:endParaRPr i="1" sz="3600">
              <a:latin typeface="Anton"/>
              <a:ea typeface="Anton"/>
              <a:cs typeface="Anton"/>
              <a:sym typeface="Anton"/>
            </a:endParaRPr>
          </a:p>
        </p:txBody>
      </p:sp>
      <p:sp>
        <p:nvSpPr>
          <p:cNvPr id="224" name="Google Shape;224;p37"/>
          <p:cNvSpPr txBox="1"/>
          <p:nvPr/>
        </p:nvSpPr>
        <p:spPr>
          <a:xfrm>
            <a:off x="1141800" y="2658575"/>
            <a:ext cx="7046700" cy="113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a:solidFill>
                  <a:schemeClr val="dk1"/>
                </a:solidFill>
                <a:highlight>
                  <a:schemeClr val="lt1"/>
                </a:highlight>
                <a:latin typeface="Helvetica Neue Light"/>
                <a:ea typeface="Helvetica Neue Light"/>
                <a:cs typeface="Helvetica Neue Light"/>
                <a:sym typeface="Helvetica Neue Light"/>
              </a:rPr>
              <a:t>Se requiere el módulo de </a:t>
            </a:r>
            <a:r>
              <a:rPr i="1" lang="en" sz="2000">
                <a:solidFill>
                  <a:schemeClr val="dk1"/>
                </a:solidFill>
                <a:highlight>
                  <a:schemeClr val="lt1"/>
                </a:highlight>
                <a:latin typeface="Helvetica Neue Light"/>
                <a:ea typeface="Helvetica Neue Light"/>
                <a:cs typeface="Helvetica Neue Light"/>
                <a:sym typeface="Helvetica Neue Light"/>
              </a:rPr>
              <a:t>passport</a:t>
            </a:r>
            <a:r>
              <a:rPr lang="en" sz="2000">
                <a:solidFill>
                  <a:schemeClr val="dk1"/>
                </a:solidFill>
                <a:highlight>
                  <a:schemeClr val="lt1"/>
                </a:highlight>
                <a:latin typeface="Helvetica Neue Light"/>
                <a:ea typeface="Helvetica Neue Light"/>
                <a:cs typeface="Helvetica Neue Light"/>
                <a:sym typeface="Helvetica Neue Light"/>
              </a:rPr>
              <a:t>, y además, se define la </a:t>
            </a:r>
            <a:r>
              <a:rPr i="1" lang="en" sz="2000">
                <a:solidFill>
                  <a:schemeClr val="dk1"/>
                </a:solidFill>
                <a:highlight>
                  <a:schemeClr val="lt1"/>
                </a:highlight>
                <a:latin typeface="Helvetica Neue Light"/>
                <a:ea typeface="Helvetica Neue Light"/>
                <a:cs typeface="Helvetica Neue Light"/>
                <a:sym typeface="Helvetica Neue Light"/>
              </a:rPr>
              <a:t>TwitterStrategy</a:t>
            </a:r>
            <a:r>
              <a:rPr lang="en" sz="2000">
                <a:solidFill>
                  <a:schemeClr val="dk1"/>
                </a:solidFill>
                <a:highlight>
                  <a:schemeClr val="lt1"/>
                </a:highlight>
                <a:latin typeface="Helvetica Neue Light"/>
                <a:ea typeface="Helvetica Neue Light"/>
                <a:cs typeface="Helvetica Neue Light"/>
                <a:sym typeface="Helvetica Neue Light"/>
              </a:rPr>
              <a:t>, requiriendo el módulo </a:t>
            </a:r>
            <a:r>
              <a:rPr i="1" lang="en" sz="2000">
                <a:solidFill>
                  <a:schemeClr val="dk1"/>
                </a:solidFill>
                <a:highlight>
                  <a:schemeClr val="lt1"/>
                </a:highlight>
                <a:latin typeface="Helvetica Neue Light"/>
                <a:ea typeface="Helvetica Neue Light"/>
                <a:cs typeface="Helvetica Neue Light"/>
                <a:sym typeface="Helvetica Neue Light"/>
              </a:rPr>
              <a:t>passport-twitter </a:t>
            </a:r>
            <a:r>
              <a:rPr lang="en" sz="2000">
                <a:solidFill>
                  <a:schemeClr val="dk1"/>
                </a:solidFill>
                <a:highlight>
                  <a:schemeClr val="lt1"/>
                </a:highlight>
                <a:latin typeface="Helvetica Neue Light"/>
                <a:ea typeface="Helvetica Neue Light"/>
                <a:cs typeface="Helvetica Neue Light"/>
                <a:sym typeface="Helvetica Neue Light"/>
              </a:rPr>
              <a:t>como se muestra en la imagen.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25" name="Google Shape;225;p37"/>
          <p:cNvPicPr preferRelativeResize="0"/>
          <p:nvPr/>
        </p:nvPicPr>
        <p:blipFill>
          <a:blip r:embed="rId5">
            <a:alphaModFix/>
          </a:blip>
          <a:stretch>
            <a:fillRect/>
          </a:stretch>
        </p:blipFill>
        <p:spPr>
          <a:xfrm>
            <a:off x="3414675" y="1988700"/>
            <a:ext cx="2314575" cy="257175"/>
          </a:xfrm>
          <a:prstGeom prst="rect">
            <a:avLst/>
          </a:prstGeom>
          <a:noFill/>
          <a:ln cap="flat" cmpd="sng" w="19050">
            <a:solidFill>
              <a:schemeClr val="dk2"/>
            </a:solidFill>
            <a:prstDash val="solid"/>
            <a:round/>
            <a:headEnd len="sm" w="sm" type="none"/>
            <a:tailEnd len="sm" w="sm" type="none"/>
          </a:ln>
        </p:spPr>
      </p:pic>
      <p:pic>
        <p:nvPicPr>
          <p:cNvPr id="226" name="Google Shape;226;p37"/>
          <p:cNvPicPr preferRelativeResize="0"/>
          <p:nvPr/>
        </p:nvPicPr>
        <p:blipFill>
          <a:blip r:embed="rId6">
            <a:alphaModFix/>
          </a:blip>
          <a:stretch>
            <a:fillRect/>
          </a:stretch>
        </p:blipFill>
        <p:spPr>
          <a:xfrm>
            <a:off x="2298188" y="3950675"/>
            <a:ext cx="4581525" cy="419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a:blip r:embed="rId3">
            <a:alphaModFix/>
          </a:blip>
          <a:stretch>
            <a:fillRect/>
          </a:stretch>
        </p:blipFill>
        <p:spPr>
          <a:xfrm>
            <a:off x="2738550" y="3233465"/>
            <a:ext cx="3599700" cy="1756825"/>
          </a:xfrm>
          <a:prstGeom prst="rect">
            <a:avLst/>
          </a:prstGeom>
          <a:noFill/>
          <a:ln>
            <a:noFill/>
          </a:ln>
        </p:spPr>
      </p:pic>
      <p:sp>
        <p:nvSpPr>
          <p:cNvPr id="232" name="Google Shape;232;p38"/>
          <p:cNvSpPr txBox="1"/>
          <p:nvPr/>
        </p:nvSpPr>
        <p:spPr>
          <a:xfrm>
            <a:off x="76200" y="921075"/>
            <a:ext cx="8924400" cy="2312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a:t>
            </a:r>
            <a:r>
              <a:rPr lang="en" sz="1800">
                <a:solidFill>
                  <a:schemeClr val="dk1"/>
                </a:solidFill>
                <a:highlight>
                  <a:schemeClr val="lt1"/>
                </a:highlight>
                <a:latin typeface="Helvetica Neue Light"/>
                <a:ea typeface="Helvetica Neue Light"/>
                <a:cs typeface="Helvetica Neue Light"/>
                <a:sym typeface="Helvetica Neue Light"/>
              </a:rPr>
              <a:t>tilizamos </a:t>
            </a:r>
            <a:r>
              <a:rPr b="1" i="1" lang="en" sz="1800">
                <a:solidFill>
                  <a:schemeClr val="dk1"/>
                </a:solidFill>
                <a:highlight>
                  <a:schemeClr val="lt1"/>
                </a:highlight>
                <a:latin typeface="Helvetica Neue"/>
                <a:ea typeface="Helvetica Neue"/>
                <a:cs typeface="Helvetica Neue"/>
                <a:sym typeface="Helvetica Neue"/>
              </a:rPr>
              <a:t>passport.use</a:t>
            </a:r>
            <a:r>
              <a:rPr lang="en" sz="1800">
                <a:solidFill>
                  <a:schemeClr val="dk1"/>
                </a:solidFill>
                <a:highlight>
                  <a:schemeClr val="lt1"/>
                </a:highlight>
                <a:latin typeface="Helvetica Neue Light"/>
                <a:ea typeface="Helvetica Neue Light"/>
                <a:cs typeface="Helvetica Neue Light"/>
                <a:sym typeface="Helvetica Neue Light"/>
              </a:rPr>
              <a:t> para configurar el módulo como cualquier otra estrategia.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primer parámetro es el objeto con la Key, Secret Key y el </a:t>
            </a:r>
            <a:r>
              <a:rPr i="1" lang="en" sz="1800">
                <a:solidFill>
                  <a:schemeClr val="dk1"/>
                </a:solidFill>
                <a:highlight>
                  <a:schemeClr val="lt1"/>
                </a:highlight>
                <a:latin typeface="Helvetica Neue Light"/>
                <a:ea typeface="Helvetica Neue Light"/>
                <a:cs typeface="Helvetica Neue Light"/>
                <a:sym typeface="Helvetica Neue Light"/>
              </a:rPr>
              <a:t>callbackURL </a:t>
            </a:r>
            <a:r>
              <a:rPr lang="en" sz="1800">
                <a:solidFill>
                  <a:schemeClr val="dk1"/>
                </a:solidFill>
                <a:highlight>
                  <a:schemeClr val="lt1"/>
                </a:highlight>
                <a:latin typeface="Helvetica Neue Light"/>
                <a:ea typeface="Helvetica Neue Light"/>
                <a:cs typeface="Helvetica Neue Light"/>
                <a:sym typeface="Helvetica Neue Light"/>
              </a:rPr>
              <a:t>que es la ruta a la que redirige luego del </a:t>
            </a:r>
            <a:r>
              <a:rPr i="1" lang="en" sz="1800">
                <a:solidFill>
                  <a:schemeClr val="dk1"/>
                </a:solidFill>
                <a:highlight>
                  <a:schemeClr val="lt1"/>
                </a:highlight>
                <a:latin typeface="Helvetica Neue Light"/>
                <a:ea typeface="Helvetica Neue Light"/>
                <a:cs typeface="Helvetica Neue Light"/>
                <a:sym typeface="Helvetica Neue Light"/>
              </a:rPr>
              <a:t>login</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está el </a:t>
            </a:r>
            <a:r>
              <a:rPr i="1" lang="en" sz="1800">
                <a:solidFill>
                  <a:schemeClr val="dk1"/>
                </a:solidFill>
                <a:highlight>
                  <a:schemeClr val="lt1"/>
                </a:highlight>
                <a:latin typeface="Helvetica Neue Light"/>
                <a:ea typeface="Helvetica Neue Light"/>
                <a:cs typeface="Helvetica Neue Light"/>
                <a:sym typeface="Helvetica Neue Light"/>
              </a:rPr>
              <a:t>callback </a:t>
            </a:r>
            <a:r>
              <a:rPr lang="en" sz="1800">
                <a:solidFill>
                  <a:schemeClr val="dk1"/>
                </a:solidFill>
                <a:highlight>
                  <a:schemeClr val="lt1"/>
                </a:highlight>
                <a:latin typeface="Helvetica Neue Light"/>
                <a:ea typeface="Helvetica Neue Light"/>
                <a:cs typeface="Helvetica Neue Light"/>
                <a:sym typeface="Helvetica Neue Light"/>
              </a:rPr>
              <a:t>de verificación que busca el usuario en la base de datos. En este, el parámetro profile contiene la información de usuario provista por Twitter.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33" name="Google Shape;233;p3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34" name="Google Shape;234;p38"/>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235" name="Google Shape;235;p38"/>
          <p:cNvSpPr txBox="1"/>
          <p:nvPr/>
        </p:nvSpPr>
        <p:spPr>
          <a:xfrm>
            <a:off x="1180500"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passport-twitter</a:t>
            </a:r>
            <a:endParaRPr i="1" sz="3600">
              <a:latin typeface="Anton"/>
              <a:ea typeface="Anton"/>
              <a:cs typeface="Anton"/>
              <a:sym typeface="Anton"/>
            </a:endParaRPr>
          </a:p>
        </p:txBody>
      </p:sp>
      <p:sp>
        <p:nvSpPr>
          <p:cNvPr id="236" name="Google Shape;236;p38"/>
          <p:cNvSpPr txBox="1"/>
          <p:nvPr/>
        </p:nvSpPr>
        <p:spPr>
          <a:xfrm>
            <a:off x="-723300" y="-40175"/>
            <a:ext cx="56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http://www.passportjs.org/packages/passport-twitter/</a:t>
            </a:r>
            <a:endParaRPr>
              <a:highlight>
                <a:srgbClr val="00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nvSpPr>
        <p:spPr>
          <a:xfrm>
            <a:off x="76200" y="905975"/>
            <a:ext cx="8924400" cy="2003700"/>
          </a:xfrm>
          <a:prstGeom prst="rect">
            <a:avLst/>
          </a:prstGeom>
          <a:noFill/>
          <a:ln>
            <a:noFill/>
          </a:ln>
        </p:spPr>
        <p:txBody>
          <a:bodyPr anchorCtr="0" anchor="t" bIns="91425" lIns="91425" spcFirstLastPara="1" rIns="91425" wrap="square" tIns="91425">
            <a:noAutofit/>
          </a:bodyPr>
          <a:lstStyle/>
          <a:p>
            <a:pPr indent="-342900" lvl="0" marL="457200" marR="38100" rtl="0" algn="l">
              <a:lnSpc>
                <a:spcPct val="128571"/>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requieren </a:t>
            </a:r>
            <a:r>
              <a:rPr b="1" lang="en" sz="1800">
                <a:solidFill>
                  <a:schemeClr val="dk1"/>
                </a:solidFill>
                <a:highlight>
                  <a:schemeClr val="lt1"/>
                </a:highlight>
                <a:latin typeface="Helvetica Neue"/>
                <a:ea typeface="Helvetica Neue"/>
                <a:cs typeface="Helvetica Neue"/>
                <a:sym typeface="Helvetica Neue"/>
              </a:rPr>
              <a:t>dos rutas</a:t>
            </a:r>
            <a:r>
              <a:rPr lang="en" sz="1800">
                <a:solidFill>
                  <a:schemeClr val="dk1"/>
                </a:solidFill>
                <a:highlight>
                  <a:schemeClr val="lt1"/>
                </a:highlight>
                <a:latin typeface="Helvetica Neue Light"/>
                <a:ea typeface="Helvetica Neue Light"/>
                <a:cs typeface="Helvetica Neue Light"/>
                <a:sym typeface="Helvetica Neue Light"/>
              </a:rPr>
              <a:t> para la autenticación de Twitter. La primera inicia una transacción OAuth y redirige al usuario a Twitter. La segunda es la URL a la que Twitter redirigirá al usuario después de que haya iniciado sesión.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ambas, utilizamos el método </a:t>
            </a:r>
            <a:r>
              <a:rPr b="1" i="1" lang="en" sz="1800">
                <a:solidFill>
                  <a:schemeClr val="dk1"/>
                </a:solidFill>
                <a:highlight>
                  <a:schemeClr val="lt1"/>
                </a:highlight>
                <a:latin typeface="Helvetica Neue"/>
                <a:ea typeface="Helvetica Neue"/>
                <a:cs typeface="Helvetica Neue"/>
                <a:sym typeface="Helvetica Neue"/>
              </a:rPr>
              <a:t>passport.authenticate</a:t>
            </a:r>
            <a:r>
              <a:rPr lang="en" sz="1800">
                <a:solidFill>
                  <a:schemeClr val="dk1"/>
                </a:solidFill>
                <a:highlight>
                  <a:schemeClr val="lt1"/>
                </a:highlight>
                <a:latin typeface="Helvetica Neue Light"/>
                <a:ea typeface="Helvetica Neue Light"/>
                <a:cs typeface="Helvetica Neue Light"/>
                <a:sym typeface="Helvetica Neue Light"/>
              </a:rPr>
              <a:t>, especificando que se trata de Twitter(va como primer parámetro del método).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42" name="Google Shape;242;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3" name="Google Shape;243;p3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44" name="Google Shape;244;p39"/>
          <p:cNvSpPr txBox="1"/>
          <p:nvPr/>
        </p:nvSpPr>
        <p:spPr>
          <a:xfrm>
            <a:off x="992475"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las rutas</a:t>
            </a:r>
            <a:endParaRPr i="1" sz="3600">
              <a:latin typeface="Anton"/>
              <a:ea typeface="Anton"/>
              <a:cs typeface="Anton"/>
              <a:sym typeface="Anton"/>
            </a:endParaRPr>
          </a:p>
        </p:txBody>
      </p:sp>
      <p:sp>
        <p:nvSpPr>
          <p:cNvPr id="245" name="Google Shape;245;p39"/>
          <p:cNvSpPr txBox="1"/>
          <p:nvPr/>
        </p:nvSpPr>
        <p:spPr>
          <a:xfrm>
            <a:off x="407850" y="4279650"/>
            <a:ext cx="8187300" cy="7014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 </a:t>
            </a:r>
            <a:r>
              <a:rPr lang="en" sz="1300">
                <a:solidFill>
                  <a:schemeClr val="dk1"/>
                </a:solidFill>
                <a:highlight>
                  <a:schemeClr val="lt1"/>
                </a:highlight>
                <a:latin typeface="Helvetica Neue Light"/>
                <a:ea typeface="Helvetica Neue Light"/>
                <a:cs typeface="Helvetica Neue Light"/>
                <a:sym typeface="Helvetica Neue Light"/>
              </a:rPr>
              <a:t>Hay que tener en cuenta que la URL de la ruta de devolución de llamada (segunda ruta) debe coincidir con la de la opción </a:t>
            </a:r>
            <a:r>
              <a:rPr i="1" lang="en" sz="1300">
                <a:solidFill>
                  <a:schemeClr val="dk1"/>
                </a:solidFill>
                <a:highlight>
                  <a:schemeClr val="lt1"/>
                </a:highlight>
                <a:latin typeface="Helvetica Neue Light"/>
                <a:ea typeface="Helvetica Neue Light"/>
                <a:cs typeface="Helvetica Neue Light"/>
                <a:sym typeface="Helvetica Neue Light"/>
              </a:rPr>
              <a:t>callbackURL </a:t>
            </a:r>
            <a:r>
              <a:rPr lang="en" sz="1300">
                <a:solidFill>
                  <a:schemeClr val="dk1"/>
                </a:solidFill>
                <a:highlight>
                  <a:schemeClr val="lt1"/>
                </a:highlight>
                <a:latin typeface="Helvetica Neue Light"/>
                <a:ea typeface="Helvetica Neue Light"/>
                <a:cs typeface="Helvetica Neue Light"/>
                <a:sym typeface="Helvetica Neue Light"/>
              </a:rPr>
              <a:t>especificada al configurar </a:t>
            </a:r>
            <a:r>
              <a:rPr i="1" lang="en" sz="1300">
                <a:solidFill>
                  <a:schemeClr val="dk1"/>
                </a:solidFill>
                <a:highlight>
                  <a:schemeClr val="lt1"/>
                </a:highlight>
                <a:latin typeface="Helvetica Neue Light"/>
                <a:ea typeface="Helvetica Neue Light"/>
                <a:cs typeface="Helvetica Neue Light"/>
                <a:sym typeface="Helvetica Neue Light"/>
              </a:rPr>
              <a:t>TwitterStrategy </a:t>
            </a:r>
            <a:r>
              <a:rPr lang="en" sz="1300">
                <a:solidFill>
                  <a:schemeClr val="dk1"/>
                </a:solidFill>
                <a:highlight>
                  <a:schemeClr val="lt1"/>
                </a:highlight>
                <a:latin typeface="Helvetica Neue Light"/>
                <a:ea typeface="Helvetica Neue Light"/>
                <a:cs typeface="Helvetica Neue Light"/>
                <a:sym typeface="Helvetica Neue Light"/>
              </a:rPr>
              <a:t>en la diapositiva anterior.</a:t>
            </a:r>
            <a:endParaRPr sz="1300">
              <a:solidFill>
                <a:schemeClr val="dk1"/>
              </a:solidFill>
              <a:highlight>
                <a:schemeClr val="lt1"/>
              </a:highlight>
              <a:latin typeface="Helvetica Neue Light"/>
              <a:ea typeface="Helvetica Neue Light"/>
              <a:cs typeface="Helvetica Neue Light"/>
              <a:sym typeface="Helvetica Neue Light"/>
            </a:endParaRPr>
          </a:p>
        </p:txBody>
      </p:sp>
      <p:pic>
        <p:nvPicPr>
          <p:cNvPr id="246" name="Google Shape;246;p39"/>
          <p:cNvPicPr preferRelativeResize="0"/>
          <p:nvPr/>
        </p:nvPicPr>
        <p:blipFill>
          <a:blip r:embed="rId5">
            <a:alphaModFix/>
          </a:blip>
          <a:stretch>
            <a:fillRect/>
          </a:stretch>
        </p:blipFill>
        <p:spPr>
          <a:xfrm>
            <a:off x="2038350" y="2814638"/>
            <a:ext cx="5067300" cy="1190625"/>
          </a:xfrm>
          <a:prstGeom prst="rect">
            <a:avLst/>
          </a:prstGeom>
          <a:noFill/>
          <a:ln cap="flat" cmpd="sng" w="19050">
            <a:solidFill>
              <a:schemeClr val="dk2"/>
            </a:solidFill>
            <a:prstDash val="solid"/>
            <a:round/>
            <a:headEnd len="sm" w="sm" type="none"/>
            <a:tailEnd len="sm" w="sm" type="none"/>
          </a:ln>
        </p:spPr>
      </p:pic>
      <p:sp>
        <p:nvSpPr>
          <p:cNvPr id="247" name="Google Shape;247;p39"/>
          <p:cNvSpPr txBox="1"/>
          <p:nvPr/>
        </p:nvSpPr>
        <p:spPr>
          <a:xfrm>
            <a:off x="120550" y="150700"/>
            <a:ext cx="480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Aplicar para tener accesos en twitter.</a:t>
            </a:r>
            <a:endParaRPr>
              <a:highlight>
                <a:srgbClr val="00FFFF"/>
              </a:highlight>
            </a:endParaRPr>
          </a:p>
        </p:txBody>
      </p:sp>
      <p:sp>
        <p:nvSpPr>
          <p:cNvPr id="248" name="Google Shape;248;p39"/>
          <p:cNvSpPr txBox="1"/>
          <p:nvPr/>
        </p:nvSpPr>
        <p:spPr>
          <a:xfrm>
            <a:off x="120550" y="-73825"/>
            <a:ext cx="770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00FFFF"/>
                </a:highlight>
              </a:rPr>
              <a:t>https://stackoverflow.com/questions/33682152/user-findorcreate-is-not-a-function-passport-facebook</a:t>
            </a:r>
            <a:endParaRPr sz="1200">
              <a:highlight>
                <a:srgbClr val="00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4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41"/>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JWT </a:t>
            </a:r>
            <a:endParaRPr i="1" sz="3600">
              <a:solidFill>
                <a:srgbClr val="E0FF00"/>
              </a:solidFill>
              <a:latin typeface="Anton"/>
              <a:ea typeface="Anton"/>
              <a:cs typeface="Anton"/>
              <a:sym typeface="Anton"/>
            </a:endParaRPr>
          </a:p>
          <a:p>
            <a:pPr indent="0" lvl="0" marL="0" rtl="0" algn="ctr">
              <a:spcBef>
                <a:spcPts val="0"/>
              </a:spcBef>
              <a:spcAft>
                <a:spcPts val="0"/>
              </a:spcAft>
              <a:buNone/>
            </a:pPr>
            <a:r>
              <a:rPr i="1" lang="en" sz="3600">
                <a:solidFill>
                  <a:srgbClr val="E0FF00"/>
                </a:solidFill>
                <a:latin typeface="Anton"/>
                <a:ea typeface="Anton"/>
                <a:cs typeface="Anton"/>
                <a:sym typeface="Anton"/>
              </a:rPr>
              <a:t>(JSON Web Token)</a:t>
            </a:r>
            <a:endParaRPr i="1" sz="3600">
              <a:solidFill>
                <a:srgbClr val="E0FF00"/>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nvSpPr>
        <p:spPr>
          <a:xfrm>
            <a:off x="488425" y="1675850"/>
            <a:ext cx="7989300" cy="2034900"/>
          </a:xfrm>
          <a:prstGeom prst="rect">
            <a:avLst/>
          </a:prstGeom>
          <a:noFill/>
          <a:ln>
            <a:noFill/>
          </a:ln>
        </p:spPr>
        <p:txBody>
          <a:bodyPr anchorCtr="0" anchor="t" bIns="91425" lIns="91425" spcFirstLastPara="1" rIns="91425" wrap="square" tIns="91425">
            <a:noAutofit/>
          </a:bodyPr>
          <a:lstStyle/>
          <a:p>
            <a:pPr indent="-342900" lvl="0" marL="457200" marR="381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JSON Web Token es un método estándar y abierto para representar reclamaciones de forma segura entre dos partes.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marR="38100" rtl="0" algn="l">
              <a:lnSpc>
                <a:spcPct val="115000"/>
              </a:lnSpc>
              <a:spcBef>
                <a:spcPts val="1000"/>
              </a:spcBef>
              <a:spcAft>
                <a:spcPts val="0"/>
              </a:spcAft>
              <a:buClr>
                <a:srgbClr val="3CEFAB"/>
              </a:buClr>
              <a:buSzPts val="1800"/>
              <a:buFont typeface="Helvetica Neue Light"/>
              <a:buChar char="●"/>
            </a:pPr>
            <a:r>
              <a:rPr lang="en" sz="1800" u="sng">
                <a:solidFill>
                  <a:schemeClr val="hlink"/>
                </a:solidFill>
                <a:highlight>
                  <a:schemeClr val="lt1"/>
                </a:highlight>
                <a:latin typeface="Helvetica Neue Light"/>
                <a:ea typeface="Helvetica Neue Light"/>
                <a:cs typeface="Helvetica Neue Light"/>
                <a:sym typeface="Helvetica Neue Light"/>
                <a:hlinkClick r:id="rId3"/>
              </a:rPr>
              <a:t>JWT.IO</a:t>
            </a:r>
            <a:r>
              <a:rPr lang="en" sz="1800">
                <a:solidFill>
                  <a:schemeClr val="dk1"/>
                </a:solidFill>
                <a:highlight>
                  <a:schemeClr val="lt1"/>
                </a:highlight>
                <a:latin typeface="Helvetica Neue Light"/>
                <a:ea typeface="Helvetica Neue Light"/>
                <a:cs typeface="Helvetica Neue Light"/>
                <a:sym typeface="Helvetica Neue Light"/>
              </a:rPr>
              <a:t> nos permite decodificar, verificar y generar JWT.</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marR="381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Básicamente, los JWT son cadenas de datos que se pueden utilizar para autenticar e intercambiar información entre un servidor y un cliente.</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64" name="Google Shape;264;p42"/>
          <p:cNvSpPr txBox="1"/>
          <p:nvPr/>
        </p:nvSpPr>
        <p:spPr>
          <a:xfrm>
            <a:off x="936950" y="7444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265" name="Google Shape;265;p4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66" name="Google Shape;266;p42"/>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67" name="Google Shape;267;p42"/>
          <p:cNvPicPr preferRelativeResize="0"/>
          <p:nvPr/>
        </p:nvPicPr>
        <p:blipFill>
          <a:blip r:embed="rId6">
            <a:alphaModFix/>
          </a:blip>
          <a:stretch>
            <a:fillRect/>
          </a:stretch>
        </p:blipFill>
        <p:spPr>
          <a:xfrm>
            <a:off x="159200" y="136700"/>
            <a:ext cx="896325" cy="672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nvSpPr>
        <p:spPr>
          <a:xfrm>
            <a:off x="107425" y="1134575"/>
            <a:ext cx="8893200" cy="18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highlight>
                  <a:schemeClr val="lt1"/>
                </a:highlight>
                <a:latin typeface="Helvetica Neue Light"/>
                <a:ea typeface="Helvetica Neue Light"/>
                <a:cs typeface="Helvetica Neue Light"/>
                <a:sym typeface="Helvetica Neue Light"/>
              </a:rPr>
              <a:t>El flujo de funcionamiento es el siguiente:</a:t>
            </a:r>
            <a:endParaRPr sz="1600">
              <a:solidFill>
                <a:schemeClr val="dk1"/>
              </a:solidFill>
              <a:highlight>
                <a:schemeClr val="lt1"/>
              </a:highlight>
              <a:latin typeface="Helvetica Neue Light"/>
              <a:ea typeface="Helvetica Neue Light"/>
              <a:cs typeface="Helvetica Neue Light"/>
              <a:sym typeface="Helvetica Neue Light"/>
            </a:endParaRPr>
          </a:p>
          <a:p>
            <a:pPr indent="-323850" lvl="0" marL="914400" marR="38100" rtl="0" algn="l">
              <a:lnSpc>
                <a:spcPct val="128571"/>
              </a:lnSpc>
              <a:spcBef>
                <a:spcPts val="1000"/>
              </a:spcBef>
              <a:spcAft>
                <a:spcPts val="0"/>
              </a:spcAft>
              <a:buClr>
                <a:srgbClr val="3CEFAB"/>
              </a:buClr>
              <a:buSzPts val="1500"/>
              <a:buFont typeface="Helvetica Neue"/>
              <a:buAutoNum type="arabicPeriod"/>
            </a:pPr>
            <a:r>
              <a:rPr lang="en" sz="1500">
                <a:solidFill>
                  <a:schemeClr val="dk1"/>
                </a:solidFill>
                <a:highlight>
                  <a:schemeClr val="lt1"/>
                </a:highlight>
                <a:latin typeface="Helvetica Neue Light"/>
                <a:ea typeface="Helvetica Neue Light"/>
                <a:cs typeface="Helvetica Neue Light"/>
                <a:sym typeface="Helvetica Neue Light"/>
              </a:rPr>
              <a:t>El cliente envía credenciales al servidor.</a:t>
            </a:r>
            <a:endParaRPr sz="1500">
              <a:solidFill>
                <a:srgbClr val="202124"/>
              </a:solidFill>
              <a:highlight>
                <a:srgbClr val="F8F9FA"/>
              </a:highlight>
            </a:endParaRPr>
          </a:p>
          <a:p>
            <a:pPr indent="-323850" lvl="0" marL="914400" marR="38100" rtl="0" algn="l">
              <a:lnSpc>
                <a:spcPct val="128571"/>
              </a:lnSpc>
              <a:spcBef>
                <a:spcPts val="0"/>
              </a:spcBef>
              <a:spcAft>
                <a:spcPts val="0"/>
              </a:spcAft>
              <a:buClr>
                <a:srgbClr val="3CEFAB"/>
              </a:buClr>
              <a:buSzPts val="1500"/>
              <a:buFont typeface="Helvetica Neue"/>
              <a:buAutoNum type="arabicPeriod"/>
            </a:pPr>
            <a:r>
              <a:rPr lang="en" sz="1500">
                <a:solidFill>
                  <a:schemeClr val="dk1"/>
                </a:solidFill>
                <a:highlight>
                  <a:schemeClr val="lt1"/>
                </a:highlight>
                <a:latin typeface="Helvetica Neue Light"/>
                <a:ea typeface="Helvetica Neue Light"/>
                <a:cs typeface="Helvetica Neue Light"/>
                <a:sym typeface="Helvetica Neue Light"/>
              </a:rPr>
              <a:t>El servidor verifica las credenciales, genera un JWT y lo envía como respuesta.</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914400" marR="38100" rtl="0" algn="l">
              <a:lnSpc>
                <a:spcPct val="128571"/>
              </a:lnSpc>
              <a:spcBef>
                <a:spcPts val="0"/>
              </a:spcBef>
              <a:spcAft>
                <a:spcPts val="0"/>
              </a:spcAft>
              <a:buClr>
                <a:srgbClr val="3CEFAB"/>
              </a:buClr>
              <a:buSzPts val="1500"/>
              <a:buFont typeface="Helvetica Neue"/>
              <a:buAutoNum type="arabicPeriod"/>
            </a:pPr>
            <a:r>
              <a:rPr lang="en" sz="1500">
                <a:solidFill>
                  <a:schemeClr val="dk1"/>
                </a:solidFill>
                <a:highlight>
                  <a:schemeClr val="lt1"/>
                </a:highlight>
                <a:latin typeface="Helvetica Neue Light"/>
                <a:ea typeface="Helvetica Neue Light"/>
                <a:cs typeface="Helvetica Neue Light"/>
                <a:sym typeface="Helvetica Neue Light"/>
              </a:rPr>
              <a:t>Las solicitudes posteriores del cliente tienen un JWT en los </a:t>
            </a:r>
            <a:r>
              <a:rPr i="1" lang="en" sz="1500">
                <a:solidFill>
                  <a:schemeClr val="dk1"/>
                </a:solidFill>
                <a:highlight>
                  <a:schemeClr val="lt1"/>
                </a:highlight>
                <a:latin typeface="Helvetica Neue Light"/>
                <a:ea typeface="Helvetica Neue Light"/>
                <a:cs typeface="Helvetica Neue Light"/>
                <a:sym typeface="Helvetica Neue Light"/>
              </a:rPr>
              <a:t>headers</a:t>
            </a:r>
            <a:r>
              <a:rPr lang="en" sz="1500">
                <a:solidFill>
                  <a:schemeClr val="dk1"/>
                </a:solidFill>
                <a:highlight>
                  <a:schemeClr val="lt1"/>
                </a:highlight>
                <a:latin typeface="Helvetica Neue Light"/>
                <a:ea typeface="Helvetica Neue Light"/>
                <a:cs typeface="Helvetica Neue Light"/>
                <a:sym typeface="Helvetica Neue Light"/>
              </a:rPr>
              <a:t> de la solicitud.</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914400" marR="38100" rtl="0" algn="l">
              <a:lnSpc>
                <a:spcPct val="128571"/>
              </a:lnSpc>
              <a:spcBef>
                <a:spcPts val="0"/>
              </a:spcBef>
              <a:spcAft>
                <a:spcPts val="0"/>
              </a:spcAft>
              <a:buClr>
                <a:srgbClr val="3CEFAB"/>
              </a:buClr>
              <a:buSzPts val="1500"/>
              <a:buFont typeface="Helvetica Neue"/>
              <a:buAutoNum type="arabicPeriod"/>
            </a:pPr>
            <a:r>
              <a:rPr lang="en" sz="1500">
                <a:solidFill>
                  <a:schemeClr val="dk1"/>
                </a:solidFill>
                <a:highlight>
                  <a:schemeClr val="lt1"/>
                </a:highlight>
                <a:latin typeface="Helvetica Neue Light"/>
                <a:ea typeface="Helvetica Neue Light"/>
                <a:cs typeface="Helvetica Neue Light"/>
                <a:sym typeface="Helvetica Neue Light"/>
              </a:rPr>
              <a:t>El servidor valida el token y, si es válido, proporciona la respuesta solicitada.</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73" name="Google Shape;273;p43"/>
          <p:cNvSpPr txBox="1"/>
          <p:nvPr/>
        </p:nvSpPr>
        <p:spPr>
          <a:xfrm>
            <a:off x="784550" y="3634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Flujo de funcionamiento</a:t>
            </a:r>
            <a:endParaRPr i="1" sz="3600">
              <a:latin typeface="Anton"/>
              <a:ea typeface="Anton"/>
              <a:cs typeface="Anton"/>
              <a:sym typeface="Anton"/>
            </a:endParaRPr>
          </a:p>
        </p:txBody>
      </p:sp>
      <p:pic>
        <p:nvPicPr>
          <p:cNvPr id="274" name="Google Shape;274;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6" name="Google Shape;276;p43"/>
          <p:cNvPicPr preferRelativeResize="0"/>
          <p:nvPr/>
        </p:nvPicPr>
        <p:blipFill>
          <a:blip r:embed="rId5">
            <a:alphaModFix/>
          </a:blip>
          <a:stretch>
            <a:fillRect/>
          </a:stretch>
        </p:blipFill>
        <p:spPr>
          <a:xfrm>
            <a:off x="2521450" y="2923250"/>
            <a:ext cx="4093474" cy="201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6" name="Shape 106"/>
        <p:cNvGrpSpPr/>
        <p:nvPr/>
      </p:nvGrpSpPr>
      <p:grpSpPr>
        <a:xfrm>
          <a:off x="0" y="0"/>
          <a:ext cx="0" cy="0"/>
          <a:chOff x="0" y="0"/>
          <a:chExt cx="0" cy="0"/>
        </a:xfrm>
      </p:grpSpPr>
      <p:sp>
        <p:nvSpPr>
          <p:cNvPr id="107" name="Google Shape;107;p26"/>
          <p:cNvSpPr txBox="1"/>
          <p:nvPr/>
        </p:nvSpPr>
        <p:spPr>
          <a:xfrm>
            <a:off x="4082750" y="1485600"/>
            <a:ext cx="4950600" cy="217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Conocer acerca del inicio de sesión mediante redes sociales.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Realizar el inicio sesión con Twitter.</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Incorporar el módulo JSON Web Token y realizar el inicio de sesión.</a:t>
            </a:r>
            <a:endParaRPr sz="1500">
              <a:solidFill>
                <a:schemeClr val="dk1"/>
              </a:solidFill>
              <a:latin typeface="Helvetica Neue Light"/>
              <a:ea typeface="Helvetica Neue Light"/>
              <a:cs typeface="Helvetica Neue Light"/>
              <a:sym typeface="Helvetica Neue Light"/>
            </a:endParaRPr>
          </a:p>
        </p:txBody>
      </p:sp>
      <p:pic>
        <p:nvPicPr>
          <p:cNvPr id="108" name="Google Shape;108;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9" name="Google Shape;109;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10" name="Google Shape;110;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
        <p:nvSpPr>
          <p:cNvPr id="111" name="Google Shape;111;p26"/>
          <p:cNvSpPr/>
          <p:nvPr/>
        </p:nvSpPr>
        <p:spPr>
          <a:xfrm rot="-1229">
            <a:off x="-1374570" y="1837650"/>
            <a:ext cx="839400" cy="3381600"/>
          </a:xfrm>
          <a:prstGeom prst="down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nvSpPr>
        <p:spPr>
          <a:xfrm>
            <a:off x="336025" y="1134575"/>
            <a:ext cx="8363100" cy="1030500"/>
          </a:xfrm>
          <a:prstGeom prst="rect">
            <a:avLst/>
          </a:prstGeom>
          <a:noFill/>
          <a:ln>
            <a:noFill/>
          </a:ln>
        </p:spPr>
        <p:txBody>
          <a:bodyPr anchorCtr="0" anchor="t" bIns="91425" lIns="91425" spcFirstLastPara="1" rIns="91425" wrap="square" tIns="91425">
            <a:noAutofit/>
          </a:bodyPr>
          <a:lstStyle/>
          <a:p>
            <a:pPr indent="-323850" lvl="0" marL="457200" marR="38100" rtl="0" algn="l">
              <a:lnSpc>
                <a:spcPct val="128571"/>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Las solicitudes posteriores del cliente tienen un JWT en los </a:t>
            </a:r>
            <a:r>
              <a:rPr i="1" lang="en" sz="1500">
                <a:solidFill>
                  <a:schemeClr val="dk1"/>
                </a:solidFill>
                <a:highlight>
                  <a:schemeClr val="lt1"/>
                </a:highlight>
                <a:latin typeface="Helvetica Neue Light"/>
                <a:ea typeface="Helvetica Neue Light"/>
                <a:cs typeface="Helvetica Neue Light"/>
                <a:sym typeface="Helvetica Neue Light"/>
              </a:rPr>
              <a:t>headers</a:t>
            </a:r>
            <a:r>
              <a:rPr lang="en" sz="1500">
                <a:solidFill>
                  <a:schemeClr val="dk1"/>
                </a:solidFill>
                <a:highlight>
                  <a:schemeClr val="lt1"/>
                </a:highlight>
                <a:latin typeface="Helvetica Neue Light"/>
                <a:ea typeface="Helvetica Neue Light"/>
                <a:cs typeface="Helvetica Neue Light"/>
                <a:sym typeface="Helvetica Neue Light"/>
              </a:rPr>
              <a:t> de la solicitud.</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marR="38100" rtl="0" algn="l">
              <a:lnSpc>
                <a:spcPct val="128571"/>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El servidor valida el token y, si es válido, proporciona la respuesta solicitada.</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marR="38100" rtl="0" algn="l">
              <a:lnSpc>
                <a:spcPct val="128571"/>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Si no se valida el token, se niega el acceso.</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82" name="Google Shape;282;p44"/>
          <p:cNvSpPr txBox="1"/>
          <p:nvPr/>
        </p:nvSpPr>
        <p:spPr>
          <a:xfrm>
            <a:off x="784550" y="3634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Flujo de funcionamiento</a:t>
            </a:r>
            <a:endParaRPr i="1" sz="3600">
              <a:latin typeface="Anton"/>
              <a:ea typeface="Anton"/>
              <a:cs typeface="Anton"/>
              <a:sym typeface="Anton"/>
            </a:endParaRPr>
          </a:p>
        </p:txBody>
      </p:sp>
      <p:pic>
        <p:nvPicPr>
          <p:cNvPr id="283" name="Google Shape;283;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4" name="Google Shape;284;p4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5" name="Google Shape;285;p44"/>
          <p:cNvPicPr preferRelativeResize="0"/>
          <p:nvPr/>
        </p:nvPicPr>
        <p:blipFill>
          <a:blip r:embed="rId5">
            <a:alphaModFix/>
          </a:blip>
          <a:stretch>
            <a:fillRect/>
          </a:stretch>
        </p:blipFill>
        <p:spPr>
          <a:xfrm>
            <a:off x="152400" y="2279075"/>
            <a:ext cx="4555375" cy="2117050"/>
          </a:xfrm>
          <a:prstGeom prst="rect">
            <a:avLst/>
          </a:prstGeom>
          <a:noFill/>
          <a:ln cap="flat" cmpd="sng" w="9525">
            <a:solidFill>
              <a:schemeClr val="dk2"/>
            </a:solidFill>
            <a:prstDash val="solid"/>
            <a:round/>
            <a:headEnd len="sm" w="sm" type="none"/>
            <a:tailEnd len="sm" w="sm" type="none"/>
          </a:ln>
        </p:spPr>
      </p:pic>
      <p:pic>
        <p:nvPicPr>
          <p:cNvPr id="286" name="Google Shape;286;p44"/>
          <p:cNvPicPr preferRelativeResize="0"/>
          <p:nvPr/>
        </p:nvPicPr>
        <p:blipFill rotWithShape="1">
          <a:blip r:embed="rId6">
            <a:alphaModFix/>
          </a:blip>
          <a:srcRect b="-4242" l="0" r="0" t="0"/>
          <a:stretch/>
        </p:blipFill>
        <p:spPr>
          <a:xfrm>
            <a:off x="4783975" y="2279075"/>
            <a:ext cx="4207624" cy="2117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nvSpPr>
        <p:spPr>
          <a:xfrm>
            <a:off x="424500" y="1244750"/>
            <a:ext cx="78132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El módulo para crear y decodificar los tokens JWT es jsonwebtoken.</a:t>
            </a:r>
            <a:endParaRPr i="1" sz="1700">
              <a:solidFill>
                <a:schemeClr val="dk1"/>
              </a:solidFill>
              <a:highlight>
                <a:schemeClr val="lt1"/>
              </a:highlight>
              <a:latin typeface="Helvetica Neue Light"/>
              <a:ea typeface="Helvetica Neue Light"/>
              <a:cs typeface="Helvetica Neue Light"/>
              <a:sym typeface="Helvetica Neue Light"/>
            </a:endParaRPr>
          </a:p>
        </p:txBody>
      </p:sp>
      <p:sp>
        <p:nvSpPr>
          <p:cNvPr id="292" name="Google Shape;292;p45"/>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utilizarlo</a:t>
            </a:r>
            <a:endParaRPr i="1" sz="3600">
              <a:latin typeface="Anton"/>
              <a:ea typeface="Anton"/>
              <a:cs typeface="Anton"/>
              <a:sym typeface="Anton"/>
            </a:endParaRPr>
          </a:p>
        </p:txBody>
      </p:sp>
      <p:pic>
        <p:nvPicPr>
          <p:cNvPr id="293" name="Google Shape;293;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4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95" name="Google Shape;295;p45"/>
          <p:cNvSpPr txBox="1"/>
          <p:nvPr/>
        </p:nvSpPr>
        <p:spPr>
          <a:xfrm>
            <a:off x="424500" y="2246025"/>
            <a:ext cx="7593000" cy="8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Luego, requerimos en el o los archivos que lo vamos a utilizar, como muestra el código.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96" name="Google Shape;296;p45"/>
          <p:cNvPicPr preferRelativeResize="0"/>
          <p:nvPr/>
        </p:nvPicPr>
        <p:blipFill>
          <a:blip r:embed="rId5">
            <a:alphaModFix/>
          </a:blip>
          <a:stretch>
            <a:fillRect/>
          </a:stretch>
        </p:blipFill>
        <p:spPr>
          <a:xfrm>
            <a:off x="3124200" y="1786175"/>
            <a:ext cx="2115625" cy="223875"/>
          </a:xfrm>
          <a:prstGeom prst="rect">
            <a:avLst/>
          </a:prstGeom>
          <a:noFill/>
          <a:ln cap="flat" cmpd="sng" w="28575">
            <a:solidFill>
              <a:schemeClr val="dk2"/>
            </a:solidFill>
            <a:prstDash val="solid"/>
            <a:round/>
            <a:headEnd len="sm" w="sm" type="none"/>
            <a:tailEnd len="sm" w="sm" type="none"/>
          </a:ln>
        </p:spPr>
      </p:pic>
      <p:sp>
        <p:nvSpPr>
          <p:cNvPr id="297" name="Google Shape;297;p45"/>
          <p:cNvSpPr txBox="1"/>
          <p:nvPr/>
        </p:nvSpPr>
        <p:spPr>
          <a:xfrm>
            <a:off x="424500" y="3867700"/>
            <a:ext cx="69483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La constante </a:t>
            </a:r>
            <a:r>
              <a:rPr b="1" i="1" lang="en" sz="1700">
                <a:solidFill>
                  <a:schemeClr val="dk1"/>
                </a:solidFill>
                <a:highlight>
                  <a:schemeClr val="lt1"/>
                </a:highlight>
                <a:latin typeface="Helvetica Neue"/>
                <a:ea typeface="Helvetica Neue"/>
                <a:cs typeface="Helvetica Neue"/>
                <a:sym typeface="Helvetica Neue"/>
              </a:rPr>
              <a:t>PRIVATE_KEY </a:t>
            </a:r>
            <a:r>
              <a:rPr lang="en" sz="1700">
                <a:solidFill>
                  <a:schemeClr val="dk1"/>
                </a:solidFill>
                <a:highlight>
                  <a:schemeClr val="lt1"/>
                </a:highlight>
                <a:latin typeface="Helvetica Neue Light"/>
                <a:ea typeface="Helvetica Neue Light"/>
                <a:cs typeface="Helvetica Neue Light"/>
                <a:sym typeface="Helvetica Neue Light"/>
              </a:rPr>
              <a:t>puede tener cualquier </a:t>
            </a:r>
            <a:r>
              <a:rPr i="1" lang="en" sz="1700">
                <a:solidFill>
                  <a:schemeClr val="dk1"/>
                </a:solidFill>
                <a:highlight>
                  <a:schemeClr val="lt1"/>
                </a:highlight>
                <a:latin typeface="Helvetica Neue Light"/>
                <a:ea typeface="Helvetica Neue Light"/>
                <a:cs typeface="Helvetica Neue Light"/>
                <a:sym typeface="Helvetica Neue Light"/>
              </a:rPr>
              <a:t>string</a:t>
            </a:r>
            <a:r>
              <a:rPr lang="en" sz="1700">
                <a:solidFill>
                  <a:schemeClr val="dk1"/>
                </a:solidFill>
                <a:highlight>
                  <a:schemeClr val="lt1"/>
                </a:highlight>
                <a:latin typeface="Helvetica Neue Light"/>
                <a:ea typeface="Helvetica Neue Light"/>
                <a:cs typeface="Helvetica Neue Light"/>
                <a:sym typeface="Helvetica Neue Light"/>
              </a:rPr>
              <a:t>. Se usa para encriptar y desencriptar los datos.</a:t>
            </a:r>
            <a:endParaRPr sz="1700"/>
          </a:p>
        </p:txBody>
      </p:sp>
      <p:sp>
        <p:nvSpPr>
          <p:cNvPr id="298" name="Google Shape;298;p45"/>
          <p:cNvSpPr txBox="1"/>
          <p:nvPr/>
        </p:nvSpPr>
        <p:spPr>
          <a:xfrm>
            <a:off x="2665525" y="2922225"/>
            <a:ext cx="3119700" cy="565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jwt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"jsonwebtoken"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PRIVATE_KEY</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"myprivatekey"</a:t>
            </a: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nvSpPr>
        <p:spPr>
          <a:xfrm>
            <a:off x="195900" y="1134575"/>
            <a:ext cx="8558700" cy="193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función </a:t>
            </a:r>
            <a:r>
              <a:rPr b="1" i="1" lang="en" sz="2000">
                <a:solidFill>
                  <a:schemeClr val="dk1"/>
                </a:solidFill>
                <a:highlight>
                  <a:schemeClr val="lt1"/>
                </a:highlight>
                <a:latin typeface="Helvetica Neue"/>
                <a:ea typeface="Helvetica Neue"/>
                <a:cs typeface="Helvetica Neue"/>
                <a:sym typeface="Helvetica Neue"/>
              </a:rPr>
              <a:t>generateToken </a:t>
            </a:r>
            <a:r>
              <a:rPr lang="en" sz="2000">
                <a:solidFill>
                  <a:schemeClr val="dk1"/>
                </a:solidFill>
                <a:highlight>
                  <a:schemeClr val="lt1"/>
                </a:highlight>
                <a:latin typeface="Helvetica Neue Light"/>
                <a:ea typeface="Helvetica Neue Light"/>
                <a:cs typeface="Helvetica Neue Light"/>
                <a:sym typeface="Helvetica Neue Light"/>
              </a:rPr>
              <a:t>recibe como parámetro un usuario y devuelve el token. En otras palabras, inicia sesión.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Se utiliza el método </a:t>
            </a:r>
            <a:r>
              <a:rPr b="1" i="1" lang="en" sz="2000">
                <a:solidFill>
                  <a:schemeClr val="dk1"/>
                </a:solidFill>
                <a:highlight>
                  <a:schemeClr val="lt1"/>
                </a:highlight>
                <a:latin typeface="Helvetica Neue"/>
                <a:ea typeface="Helvetica Neue"/>
                <a:cs typeface="Helvetica Neue"/>
                <a:sym typeface="Helvetica Neue"/>
              </a:rPr>
              <a:t>jwt.sign</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tercer parámetro es el tiempo hasta que expire ese token, es decir, el tiempo que la sesión va a permanecer iniciada como máximo.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304" name="Google Shape;304;p46"/>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Generar el token</a:t>
            </a:r>
            <a:endParaRPr i="1" sz="3600">
              <a:latin typeface="Anton"/>
              <a:ea typeface="Anton"/>
              <a:cs typeface="Anton"/>
              <a:sym typeface="Anton"/>
            </a:endParaRPr>
          </a:p>
        </p:txBody>
      </p:sp>
      <p:pic>
        <p:nvPicPr>
          <p:cNvPr id="305" name="Google Shape;305;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6" name="Google Shape;306;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07" name="Google Shape;307;p46"/>
          <p:cNvSpPr txBox="1"/>
          <p:nvPr/>
        </p:nvSpPr>
        <p:spPr>
          <a:xfrm>
            <a:off x="1599325" y="3510250"/>
            <a:ext cx="5686500" cy="926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569CD6"/>
                </a:solidFill>
                <a:highlight>
                  <a:srgbClr val="1E1E1E"/>
                </a:highlight>
                <a:latin typeface="Courier New"/>
                <a:ea typeface="Courier New"/>
                <a:cs typeface="Courier New"/>
                <a:sym typeface="Courier New"/>
              </a:rPr>
              <a:t>function</a:t>
            </a:r>
            <a:r>
              <a:rPr lang="en" sz="950">
                <a:solidFill>
                  <a:srgbClr val="D4D4D4"/>
                </a:solidFill>
                <a:highlight>
                  <a:srgbClr val="1E1E1E"/>
                </a:highlight>
                <a:latin typeface="Courier New"/>
                <a:ea typeface="Courier New"/>
                <a:cs typeface="Courier New"/>
                <a:sym typeface="Courier New"/>
              </a:rPr>
              <a:t> </a:t>
            </a:r>
            <a:r>
              <a:rPr lang="en" sz="950">
                <a:solidFill>
                  <a:srgbClr val="DCDCAA"/>
                </a:solidFill>
                <a:highlight>
                  <a:srgbClr val="1E1E1E"/>
                </a:highlight>
                <a:latin typeface="Courier New"/>
                <a:ea typeface="Courier New"/>
                <a:cs typeface="Courier New"/>
                <a:sym typeface="Courier New"/>
              </a:rPr>
              <a:t>generateToken</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user</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4D4D4"/>
                </a:solidFill>
                <a:highlight>
                  <a:srgbClr val="1E1E1E"/>
                </a:highlight>
                <a:latin typeface="Courier New"/>
                <a:ea typeface="Courier New"/>
                <a:cs typeface="Courier New"/>
                <a:sym typeface="Courier New"/>
              </a:rPr>
              <a:t>  </a:t>
            </a:r>
            <a:r>
              <a:rPr lang="en" sz="950">
                <a:solidFill>
                  <a:srgbClr val="569CD6"/>
                </a:solidFill>
                <a:highlight>
                  <a:srgbClr val="1E1E1E"/>
                </a:highlight>
                <a:latin typeface="Courier New"/>
                <a:ea typeface="Courier New"/>
                <a:cs typeface="Courier New"/>
                <a:sym typeface="Courier New"/>
              </a:rPr>
              <a:t>const</a:t>
            </a: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token</a:t>
            </a:r>
            <a:r>
              <a:rPr lang="en" sz="950">
                <a:solidFill>
                  <a:srgbClr val="D4D4D4"/>
                </a:solidFill>
                <a:highlight>
                  <a:srgbClr val="1E1E1E"/>
                </a:highlight>
                <a:latin typeface="Courier New"/>
                <a:ea typeface="Courier New"/>
                <a:cs typeface="Courier New"/>
                <a:sym typeface="Courier New"/>
              </a:rPr>
              <a:t> = </a:t>
            </a:r>
            <a:r>
              <a:rPr lang="en" sz="950">
                <a:solidFill>
                  <a:srgbClr val="9CDCFE"/>
                </a:solidFill>
                <a:highlight>
                  <a:srgbClr val="1E1E1E"/>
                </a:highlight>
                <a:latin typeface="Courier New"/>
                <a:ea typeface="Courier New"/>
                <a:cs typeface="Courier New"/>
                <a:sym typeface="Courier New"/>
              </a:rPr>
              <a:t>jwt</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sign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data:</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user</a:t>
            </a:r>
            <a:r>
              <a:rPr lang="en" sz="950">
                <a:solidFill>
                  <a:srgbClr val="D4D4D4"/>
                </a:solidFill>
                <a:highlight>
                  <a:srgbClr val="1E1E1E"/>
                </a:highlight>
                <a:latin typeface="Courier New"/>
                <a:ea typeface="Courier New"/>
                <a:cs typeface="Courier New"/>
                <a:sym typeface="Courier New"/>
              </a:rPr>
              <a:t> }, </a:t>
            </a:r>
            <a:r>
              <a:rPr lang="en" sz="950">
                <a:solidFill>
                  <a:srgbClr val="4FC1FF"/>
                </a:solidFill>
                <a:highlight>
                  <a:srgbClr val="1E1E1E"/>
                </a:highlight>
                <a:latin typeface="Courier New"/>
                <a:ea typeface="Courier New"/>
                <a:cs typeface="Courier New"/>
                <a:sym typeface="Courier New"/>
              </a:rPr>
              <a:t>PRIVATE_KEY</a:t>
            </a:r>
            <a:r>
              <a:rPr lang="en" sz="950">
                <a:solidFill>
                  <a:srgbClr val="D4D4D4"/>
                </a:solidFill>
                <a:highlight>
                  <a:srgbClr val="1E1E1E"/>
                </a:highlight>
                <a:latin typeface="Courier New"/>
                <a:ea typeface="Courier New"/>
                <a:cs typeface="Courier New"/>
                <a:sym typeface="Courier New"/>
              </a:rPr>
              <a:t>, { </a:t>
            </a:r>
            <a:r>
              <a:rPr lang="en" sz="950">
                <a:solidFill>
                  <a:srgbClr val="9CDCFE"/>
                </a:solidFill>
                <a:highlight>
                  <a:srgbClr val="1E1E1E"/>
                </a:highlight>
                <a:latin typeface="Courier New"/>
                <a:ea typeface="Courier New"/>
                <a:cs typeface="Courier New"/>
                <a:sym typeface="Courier New"/>
              </a:rPr>
              <a:t>expiresIn:</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'24h'</a:t>
            </a:r>
            <a:r>
              <a:rPr lang="en" sz="950">
                <a:solidFill>
                  <a:srgbClr val="D4D4D4"/>
                </a:solidFill>
                <a:highlight>
                  <a:srgbClr val="1E1E1E"/>
                </a:highlight>
                <a:latin typeface="Courier New"/>
                <a:ea typeface="Courier New"/>
                <a:cs typeface="Courier New"/>
                <a:sym typeface="Courier New"/>
              </a:rPr>
              <a:t> });</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D4D4D4"/>
                </a:solidFill>
                <a:highlight>
                  <a:srgbClr val="1E1E1E"/>
                </a:highlight>
                <a:latin typeface="Courier New"/>
                <a:ea typeface="Courier New"/>
                <a:cs typeface="Courier New"/>
                <a:sym typeface="Courier New"/>
              </a:rPr>
              <a:t>  </a:t>
            </a:r>
            <a:r>
              <a:rPr lang="en" sz="950">
                <a:solidFill>
                  <a:srgbClr val="C586C0"/>
                </a:solidFill>
                <a:highlight>
                  <a:srgbClr val="1E1E1E"/>
                </a:highlight>
                <a:latin typeface="Courier New"/>
                <a:ea typeface="Courier New"/>
                <a:cs typeface="Courier New"/>
                <a:sym typeface="Courier New"/>
              </a:rPr>
              <a:t>return</a:t>
            </a:r>
            <a:r>
              <a:rPr lang="en" sz="950">
                <a:solidFill>
                  <a:srgbClr val="D4D4D4"/>
                </a:solidFill>
                <a:highlight>
                  <a:srgbClr val="1E1E1E"/>
                </a:highlight>
                <a:latin typeface="Courier New"/>
                <a:ea typeface="Courier New"/>
                <a:cs typeface="Courier New"/>
                <a:sym typeface="Courier New"/>
              </a:rPr>
              <a:t> </a:t>
            </a:r>
            <a:r>
              <a:rPr lang="en" sz="950">
                <a:solidFill>
                  <a:srgbClr val="9CDCFE"/>
                </a:solidFill>
                <a:highlight>
                  <a:srgbClr val="1E1E1E"/>
                </a:highlight>
                <a:latin typeface="Courier New"/>
                <a:ea typeface="Courier New"/>
                <a:cs typeface="Courier New"/>
                <a:sym typeface="Courier New"/>
              </a:rPr>
              <a:t>token</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D4D4D4"/>
                </a:solidFill>
                <a:highlight>
                  <a:srgbClr val="1E1E1E"/>
                </a:highlight>
                <a:latin typeface="Courier New"/>
                <a:ea typeface="Courier New"/>
                <a:cs typeface="Courier New"/>
                <a:sym typeface="Courier New"/>
              </a:rPr>
              <a:t>}</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Ruta de registro</a:t>
            </a:r>
            <a:endParaRPr i="1" sz="3600">
              <a:latin typeface="Anton"/>
              <a:ea typeface="Anton"/>
              <a:cs typeface="Anton"/>
              <a:sym typeface="Anton"/>
            </a:endParaRPr>
          </a:p>
        </p:txBody>
      </p:sp>
      <p:pic>
        <p:nvPicPr>
          <p:cNvPr id="313" name="Google Shape;313;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4" name="Google Shape;314;p4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5" name="Google Shape;315;p47"/>
          <p:cNvSpPr txBox="1"/>
          <p:nvPr/>
        </p:nvSpPr>
        <p:spPr>
          <a:xfrm>
            <a:off x="5261975" y="1396675"/>
            <a:ext cx="3768300" cy="294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Primero se chequea que no exista el usuario.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no existe, se crea un usuario nuevo, y se guarda en la BD.</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Char char="●"/>
            </a:pPr>
            <a:r>
              <a:rPr lang="en" sz="1800">
                <a:solidFill>
                  <a:schemeClr val="dk1"/>
                </a:solidFill>
                <a:highlight>
                  <a:schemeClr val="lt1"/>
                </a:highlight>
                <a:latin typeface="Helvetica Neue Light"/>
                <a:ea typeface="Helvetica Neue Light"/>
                <a:cs typeface="Helvetica Neue Light"/>
                <a:sym typeface="Helvetica Neue Light"/>
              </a:rPr>
              <a:t>Luego, si está todo bien, se genera un token, que llama a la función </a:t>
            </a:r>
            <a:r>
              <a:rPr b="1" i="1" lang="en" sz="1800">
                <a:solidFill>
                  <a:schemeClr val="dk1"/>
                </a:solidFill>
                <a:highlight>
                  <a:schemeClr val="lt1"/>
                </a:highlight>
                <a:latin typeface="Helvetica Neue"/>
                <a:ea typeface="Helvetica Neue"/>
                <a:cs typeface="Helvetica Neue"/>
                <a:sym typeface="Helvetica Neue"/>
              </a:rPr>
              <a:t>generateToken </a:t>
            </a:r>
            <a:r>
              <a:rPr lang="en" sz="1800">
                <a:solidFill>
                  <a:schemeClr val="dk1"/>
                </a:solidFill>
                <a:highlight>
                  <a:schemeClr val="lt1"/>
                </a:highlight>
                <a:latin typeface="Helvetica Neue Light"/>
                <a:ea typeface="Helvetica Neue Light"/>
                <a:cs typeface="Helvetica Neue Light"/>
                <a:sym typeface="Helvetica Neue Light"/>
              </a:rPr>
              <a:t>y le pasa el usuario creado como parámetro.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16" name="Google Shape;316;p47"/>
          <p:cNvSpPr txBox="1"/>
          <p:nvPr/>
        </p:nvSpPr>
        <p:spPr>
          <a:xfrm>
            <a:off x="167550" y="1116825"/>
            <a:ext cx="5094300" cy="3707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6A9955"/>
                </a:solidFill>
                <a:highlight>
                  <a:srgbClr val="1E1E1E"/>
                </a:highlight>
                <a:latin typeface="Courier New"/>
                <a:ea typeface="Courier New"/>
                <a:cs typeface="Courier New"/>
                <a:sym typeface="Courier New"/>
              </a:rPr>
              <a:t>// REGISTER</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post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'/register'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 </a:t>
            </a:r>
            <a:r>
              <a:rPr lang="en" sz="900">
                <a:solidFill>
                  <a:srgbClr val="4FC1FF"/>
                </a:solidFill>
                <a:highlight>
                  <a:srgbClr val="1E1E1E"/>
                </a:highlight>
                <a:latin typeface="Courier New"/>
                <a:ea typeface="Courier New"/>
                <a:cs typeface="Courier New"/>
                <a:sym typeface="Courier New"/>
              </a:rPr>
              <a:t>nombre</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direccion</a:t>
            </a:r>
            <a:r>
              <a:rPr lang="en" sz="900">
                <a:solidFill>
                  <a:srgbClr val="D4D4D4"/>
                </a:solidFill>
                <a:highlight>
                  <a:srgbClr val="1E1E1E"/>
                </a:highlight>
                <a:latin typeface="Courier New"/>
                <a:ea typeface="Courier New"/>
                <a:cs typeface="Courier New"/>
                <a:sym typeface="Courier New"/>
              </a:rPr>
              <a:t> }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body</a:t>
            </a:r>
            <a:endParaRPr sz="9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yaExiste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usuarios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find</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nombre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nombre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yaExiste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json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error:</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'ya existe ese usuario'</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 = { </a:t>
            </a:r>
            <a:r>
              <a:rPr lang="en" sz="900">
                <a:solidFill>
                  <a:srgbClr val="9CDCFE"/>
                </a:solidFill>
                <a:highlight>
                  <a:srgbClr val="1E1E1E"/>
                </a:highlight>
                <a:latin typeface="Courier New"/>
                <a:ea typeface="Courier New"/>
                <a:cs typeface="Courier New"/>
                <a:sym typeface="Courier New"/>
              </a:rPr>
              <a:t>nombre</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direccion</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usuarios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push</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access_token</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generateToken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usuario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json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access_token</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Ruta de login</a:t>
            </a:r>
            <a:endParaRPr i="1" sz="3600">
              <a:latin typeface="Anton"/>
              <a:ea typeface="Anton"/>
              <a:cs typeface="Anton"/>
              <a:sym typeface="Anton"/>
            </a:endParaRPr>
          </a:p>
        </p:txBody>
      </p:sp>
      <p:pic>
        <p:nvPicPr>
          <p:cNvPr id="322" name="Google Shape;322;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3" name="Google Shape;323;p4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24" name="Google Shape;324;p48"/>
          <p:cNvSpPr txBox="1"/>
          <p:nvPr/>
        </p:nvSpPr>
        <p:spPr>
          <a:xfrm>
            <a:off x="5265600" y="1356450"/>
            <a:ext cx="3878400" cy="243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Busca el usuario en la BD. Si lo encuentra, chequea la contraseña.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Char char="●"/>
            </a:pPr>
            <a:r>
              <a:rPr lang="en" sz="1800">
                <a:solidFill>
                  <a:schemeClr val="dk1"/>
                </a:solidFill>
                <a:highlight>
                  <a:schemeClr val="lt1"/>
                </a:highlight>
                <a:latin typeface="Helvetica Neue Light"/>
                <a:ea typeface="Helvetica Neue Light"/>
                <a:cs typeface="Helvetica Neue Light"/>
                <a:sym typeface="Helvetica Neue Light"/>
              </a:rPr>
              <a:t>Si coinciden las contraseñas, se genera el token, que llama a la función </a:t>
            </a:r>
            <a:r>
              <a:rPr b="1" i="1" lang="en" sz="1800">
                <a:solidFill>
                  <a:schemeClr val="dk1"/>
                </a:solidFill>
                <a:highlight>
                  <a:schemeClr val="lt1"/>
                </a:highlight>
                <a:latin typeface="Helvetica Neue"/>
                <a:ea typeface="Helvetica Neue"/>
                <a:cs typeface="Helvetica Neue"/>
                <a:sym typeface="Helvetica Neue"/>
              </a:rPr>
              <a:t>generateToken </a:t>
            </a:r>
            <a:r>
              <a:rPr lang="en" sz="1800">
                <a:solidFill>
                  <a:schemeClr val="dk1"/>
                </a:solidFill>
                <a:highlight>
                  <a:schemeClr val="lt1"/>
                </a:highlight>
                <a:latin typeface="Helvetica Neue Light"/>
                <a:ea typeface="Helvetica Neue Light"/>
                <a:cs typeface="Helvetica Neue Light"/>
                <a:sym typeface="Helvetica Neue Light"/>
              </a:rPr>
              <a:t>y le pasa el usuario encontrado como parámetro para iniciar sesión.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5" name="Google Shape;325;p48"/>
          <p:cNvSpPr txBox="1"/>
          <p:nvPr/>
        </p:nvSpPr>
        <p:spPr>
          <a:xfrm>
            <a:off x="227075" y="1479600"/>
            <a:ext cx="5133600" cy="2647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6A9955"/>
                </a:solidFill>
                <a:highlight>
                  <a:srgbClr val="1E1E1E"/>
                </a:highlight>
                <a:latin typeface="Courier New"/>
                <a:ea typeface="Courier New"/>
                <a:cs typeface="Courier New"/>
                <a:sym typeface="Courier New"/>
              </a:rPr>
              <a:t>// LOGIN</a:t>
            </a:r>
            <a:endParaRPr sz="8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9CDCFE"/>
                </a:solidFill>
                <a:highlight>
                  <a:srgbClr val="1E1E1E"/>
                </a:highlight>
                <a:latin typeface="Courier New"/>
                <a:ea typeface="Courier New"/>
                <a:cs typeface="Courier New"/>
                <a:sym typeface="Courier New"/>
              </a:rPr>
              <a:t>app</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post</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'/login'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 </a:t>
            </a:r>
            <a:r>
              <a:rPr lang="en" sz="800">
                <a:solidFill>
                  <a:srgbClr val="4FC1FF"/>
                </a:solidFill>
                <a:highlight>
                  <a:srgbClr val="1E1E1E"/>
                </a:highlight>
                <a:latin typeface="Courier New"/>
                <a:ea typeface="Courier New"/>
                <a:cs typeface="Courier New"/>
                <a:sym typeface="Courier New"/>
              </a:rPr>
              <a:t>nombre</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 =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body</a:t>
            </a:r>
            <a:endParaRPr sz="8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usuario</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usuarios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find</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u</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nombre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nombre</a:t>
            </a:r>
            <a:r>
              <a:rPr lang="en" sz="800">
                <a:solidFill>
                  <a:srgbClr val="D4D4D4"/>
                </a:solidFill>
                <a:highlight>
                  <a:srgbClr val="1E1E1E"/>
                </a:highlight>
                <a:latin typeface="Courier New"/>
                <a:ea typeface="Courier New"/>
                <a:cs typeface="Courier New"/>
                <a:sym typeface="Courier New"/>
              </a:rPr>
              <a:t> &amp;&amp; </a:t>
            </a:r>
            <a:r>
              <a:rPr lang="en" sz="800">
                <a:solidFill>
                  <a:srgbClr val="9CDCFE"/>
                </a:solidFill>
                <a:highlight>
                  <a:srgbClr val="1E1E1E"/>
                </a:highlight>
                <a:latin typeface="Courier New"/>
                <a:ea typeface="Courier New"/>
                <a:cs typeface="Courier New"/>
                <a:sym typeface="Courier New"/>
              </a:rPr>
              <a:t>u</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password</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usuario</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json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'credenciales invalidas'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access_token</a:t>
            </a:r>
            <a:r>
              <a:rPr lang="en" sz="800">
                <a:solidFill>
                  <a:srgbClr val="D4D4D4"/>
                </a:solidFill>
                <a:highlight>
                  <a:srgbClr val="1E1E1E"/>
                </a:highlight>
                <a:latin typeface="Courier New"/>
                <a:ea typeface="Courier New"/>
                <a:cs typeface="Courier New"/>
                <a:sym typeface="Courier New"/>
              </a:rPr>
              <a:t> = </a:t>
            </a:r>
            <a:r>
              <a:rPr lang="en" sz="800">
                <a:solidFill>
                  <a:srgbClr val="DCDCAA"/>
                </a:solidFill>
                <a:highlight>
                  <a:srgbClr val="1E1E1E"/>
                </a:highlight>
                <a:latin typeface="Courier New"/>
                <a:ea typeface="Courier New"/>
                <a:cs typeface="Courier New"/>
                <a:sym typeface="Courier New"/>
              </a:rPr>
              <a:t>generateToken</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usuario</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json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access_token</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Middleware de verificación</a:t>
            </a:r>
            <a:endParaRPr i="1" sz="3600">
              <a:latin typeface="Anton"/>
              <a:ea typeface="Anton"/>
              <a:cs typeface="Anton"/>
              <a:sym typeface="Anton"/>
            </a:endParaRPr>
          </a:p>
        </p:txBody>
      </p:sp>
      <p:pic>
        <p:nvPicPr>
          <p:cNvPr id="331" name="Google Shape;33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2" name="Google Shape;332;p4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3" name="Google Shape;333;p49"/>
          <p:cNvSpPr txBox="1"/>
          <p:nvPr/>
        </p:nvSpPr>
        <p:spPr>
          <a:xfrm>
            <a:off x="375850" y="1222550"/>
            <a:ext cx="4641300" cy="3455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Este middleware verifica que exista un token, y si existe, trae los datos de ese usuario.</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Char char="●"/>
            </a:pPr>
            <a:r>
              <a:rPr lang="en" sz="1500">
                <a:solidFill>
                  <a:schemeClr val="dk1"/>
                </a:solidFill>
                <a:highlight>
                  <a:schemeClr val="lt1"/>
                </a:highlight>
                <a:latin typeface="Helvetica Neue Light"/>
                <a:ea typeface="Helvetica Neue Light"/>
                <a:cs typeface="Helvetica Neue Light"/>
                <a:sym typeface="Helvetica Neue Light"/>
              </a:rPr>
              <a:t>Lo usamos para autorizar ciertas rutas a ciertos usuarios.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Extrae el </a:t>
            </a:r>
            <a:r>
              <a:rPr lang="en" sz="1500">
                <a:solidFill>
                  <a:schemeClr val="dk1"/>
                </a:solidFill>
                <a:highlight>
                  <a:schemeClr val="lt1"/>
                </a:highlight>
                <a:latin typeface="Helvetica Neue Light"/>
                <a:ea typeface="Helvetica Neue Light"/>
                <a:cs typeface="Helvetica Neue Light"/>
                <a:sym typeface="Helvetica Neue Light"/>
              </a:rPr>
              <a:t>token desde el encabezado de la petición (generalmente del campo </a:t>
            </a:r>
            <a:r>
              <a:rPr b="1" i="1" lang="en" sz="1500">
                <a:solidFill>
                  <a:schemeClr val="dk1"/>
                </a:solidFill>
                <a:highlight>
                  <a:schemeClr val="lt1"/>
                </a:highlight>
                <a:latin typeface="Helvetica Neue"/>
                <a:ea typeface="Helvetica Neue"/>
                <a:cs typeface="Helvetica Neue"/>
                <a:sym typeface="Helvetica Neue"/>
              </a:rPr>
              <a:t>authorization</a:t>
            </a:r>
            <a:r>
              <a:rPr i="1" lang="en" sz="1500">
                <a:solidFill>
                  <a:schemeClr val="dk1"/>
                </a:solidFill>
                <a:highlight>
                  <a:schemeClr val="lt1"/>
                </a:highlight>
                <a:latin typeface="Helvetica Neue Light"/>
                <a:ea typeface="Helvetica Neue Light"/>
                <a:cs typeface="Helvetica Neue Light"/>
                <a:sym typeface="Helvetica Neue Light"/>
              </a:rPr>
              <a:t>, y generalmente precedido por la palabra ‘Bearer’ y un espacio</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Si existe, entonces utiliza </a:t>
            </a:r>
            <a:r>
              <a:rPr b="1" i="1" lang="en" sz="1500">
                <a:solidFill>
                  <a:schemeClr val="dk1"/>
                </a:solidFill>
                <a:highlight>
                  <a:schemeClr val="lt1"/>
                </a:highlight>
                <a:latin typeface="Helvetica Neue"/>
                <a:ea typeface="Helvetica Neue"/>
                <a:cs typeface="Helvetica Neue"/>
                <a:sym typeface="Helvetica Neue"/>
              </a:rPr>
              <a:t>jwt.verify</a:t>
            </a:r>
            <a:r>
              <a:rPr lang="en" sz="1500">
                <a:solidFill>
                  <a:schemeClr val="dk1"/>
                </a:solidFill>
                <a:highlight>
                  <a:schemeClr val="lt1"/>
                </a:highlight>
                <a:latin typeface="Helvetica Neue Light"/>
                <a:ea typeface="Helvetica Neue Light"/>
                <a:cs typeface="Helvetica Neue Light"/>
                <a:sym typeface="Helvetica Neue Light"/>
              </a:rPr>
              <a:t> para poder obtener los datos del usuario, que luego los guarda en </a:t>
            </a:r>
            <a:r>
              <a:rPr b="1" i="1" lang="en" sz="1500">
                <a:solidFill>
                  <a:schemeClr val="dk1"/>
                </a:solidFill>
                <a:highlight>
                  <a:schemeClr val="lt1"/>
                </a:highlight>
                <a:latin typeface="Helvetica Neue"/>
                <a:ea typeface="Helvetica Neue"/>
                <a:cs typeface="Helvetica Neue"/>
                <a:sym typeface="Helvetica Neue"/>
              </a:rPr>
              <a:t>req.user</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334" name="Google Shape;334;p49"/>
          <p:cNvSpPr txBox="1"/>
          <p:nvPr/>
        </p:nvSpPr>
        <p:spPr>
          <a:xfrm>
            <a:off x="5252950" y="958243"/>
            <a:ext cx="3405900" cy="3984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569CD6"/>
                </a:solidFill>
                <a:highlight>
                  <a:srgbClr val="1E1E1E"/>
                </a:highlight>
                <a:latin typeface="Courier New"/>
                <a:ea typeface="Courier New"/>
                <a:cs typeface="Courier New"/>
                <a:sym typeface="Courier New"/>
              </a:rPr>
              <a:t>function</a:t>
            </a: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auth</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next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authHeader</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headers</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authorization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authHeader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status</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401</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json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'not authenticated'</a:t>
            </a:r>
            <a:endParaRPr sz="8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token</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authHeader</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split</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 '</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1</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jwt</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verify</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token</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PRIVATE_KEY</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decoded</a:t>
            </a: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=&gt;</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if</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C586C0"/>
                </a:solidFill>
                <a:highlight>
                  <a:srgbClr val="1E1E1E"/>
                </a:highlight>
                <a:latin typeface="Courier New"/>
                <a:ea typeface="Courier New"/>
                <a:cs typeface="Courier New"/>
                <a:sym typeface="Courier New"/>
              </a:rPr>
              <a:t>return</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status</a:t>
            </a:r>
            <a:r>
              <a:rPr lang="en" sz="800">
                <a:solidFill>
                  <a:srgbClr val="D4D4D4"/>
                </a:solidFill>
                <a:highlight>
                  <a:srgbClr val="1E1E1E"/>
                </a:highlight>
                <a:latin typeface="Courier New"/>
                <a:ea typeface="Courier New"/>
                <a:cs typeface="Courier New"/>
                <a:sym typeface="Courier New"/>
              </a:rPr>
              <a:t>(</a:t>
            </a:r>
            <a:r>
              <a:rPr lang="en" sz="800">
                <a:solidFill>
                  <a:srgbClr val="B5CEA8"/>
                </a:solidFill>
                <a:highlight>
                  <a:srgbClr val="1E1E1E"/>
                </a:highlight>
                <a:latin typeface="Courier New"/>
                <a:ea typeface="Courier New"/>
                <a:cs typeface="Courier New"/>
                <a:sym typeface="Courier New"/>
              </a:rPr>
              <a:t>403</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json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'not authorized'</a:t>
            </a:r>
            <a:endParaRPr sz="8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req</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user</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decoded</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data</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DCDCAA"/>
                </a:solidFill>
                <a:highlight>
                  <a:srgbClr val="1E1E1E"/>
                </a:highlight>
                <a:latin typeface="Courier New"/>
                <a:ea typeface="Courier New"/>
                <a:cs typeface="Courier New"/>
                <a:sym typeface="Courier New"/>
              </a:rPr>
              <a:t>next</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JWT</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340" name="Google Shape;340;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1" name="Google Shape;341;p50"/>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7" name="Google Shape;347;p51"/>
          <p:cNvSpPr txBox="1"/>
          <p:nvPr/>
        </p:nvSpPr>
        <p:spPr>
          <a:xfrm>
            <a:off x="290100" y="1045270"/>
            <a:ext cx="8259000" cy="33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Utilizando la estructura de un servidor Nodejs express, realizar el siguiente desarrollo implementando las sesiones de usuario a través de JWT (JSON Web Token). Dichas sesiones tendrán un tiempo de expiración de 1 minuto.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Requerimientos del sistema: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a:pPr>
            <a:r>
              <a:rPr lang="en" sz="1700">
                <a:solidFill>
                  <a:schemeClr val="dk1"/>
                </a:solidFill>
                <a:highlight>
                  <a:schemeClr val="lt1"/>
                </a:highlight>
                <a:latin typeface="Helvetica Neue Light"/>
                <a:ea typeface="Helvetica Neue Light"/>
                <a:cs typeface="Helvetica Neue Light"/>
                <a:sym typeface="Helvetica Neue Light"/>
              </a:rPr>
              <a:t>Tenga un formulario de registro de usuario (nombre, password y dirección) que almacene dicha información en un array en memoria.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a:pPr>
            <a:r>
              <a:rPr lang="en" sz="1700">
                <a:solidFill>
                  <a:schemeClr val="dk1"/>
                </a:solidFill>
                <a:highlight>
                  <a:schemeClr val="lt1"/>
                </a:highlight>
                <a:latin typeface="Helvetica Neue Light"/>
                <a:ea typeface="Helvetica Neue Light"/>
                <a:cs typeface="Helvetica Neue Light"/>
                <a:sym typeface="Helvetica Neue Light"/>
              </a:rPr>
              <a:t>Un formulario de login (nombre y password) para permitir a los usuarios registrados iniciar una sesión.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AutoNum type="arabicPeriod"/>
            </a:pPr>
            <a:r>
              <a:rPr lang="en" sz="1700">
                <a:solidFill>
                  <a:schemeClr val="dk1"/>
                </a:solidFill>
                <a:highlight>
                  <a:schemeClr val="lt1"/>
                </a:highlight>
                <a:latin typeface="Helvetica Neue Light"/>
                <a:ea typeface="Helvetica Neue Light"/>
                <a:cs typeface="Helvetica Neue Light"/>
                <a:sym typeface="Helvetica Neue Light"/>
              </a:rPr>
              <a:t>Si accede un usuario no registrado ó los credenciales no corresponden, el servidor enviará un error (puede ser a través de un objeto plano o de una plantilla).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48" name="Google Shape;348;p5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49" name="Google Shape;349;p51"/>
          <p:cNvSpPr txBox="1"/>
          <p:nvPr/>
        </p:nvSpPr>
        <p:spPr>
          <a:xfrm>
            <a:off x="290100" y="762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JWT</a:t>
            </a:r>
            <a:endParaRPr i="1" sz="1600">
              <a:latin typeface="Helvetica Neue Light"/>
              <a:ea typeface="Helvetica Neue Light"/>
              <a:cs typeface="Helvetica Neue Light"/>
              <a:sym typeface="Helvetica Neue Light"/>
            </a:endParaRPr>
          </a:p>
        </p:txBody>
      </p:sp>
      <p:sp>
        <p:nvSpPr>
          <p:cNvPr id="350" name="Google Shape;350;p51"/>
          <p:cNvSpPr txBox="1"/>
          <p:nvPr/>
        </p:nvSpPr>
        <p:spPr>
          <a:xfrm>
            <a:off x="304800" y="6268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6" name="Google Shape;356;p52"/>
          <p:cNvSpPr txBox="1"/>
          <p:nvPr/>
        </p:nvSpPr>
        <p:spPr>
          <a:xfrm>
            <a:off x="290100" y="1012220"/>
            <a:ext cx="8259000" cy="3372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AutoNum type="arabicPeriod" startAt="4"/>
            </a:pPr>
            <a:r>
              <a:rPr lang="en" sz="1700">
                <a:solidFill>
                  <a:schemeClr val="dk1"/>
                </a:solidFill>
                <a:highlight>
                  <a:schemeClr val="lt1"/>
                </a:highlight>
                <a:latin typeface="Helvetica Neue Light"/>
                <a:ea typeface="Helvetica Neue Light"/>
                <a:cs typeface="Helvetica Neue Light"/>
                <a:sym typeface="Helvetica Neue Light"/>
              </a:rPr>
              <a:t>Si se quiere registrar un usuario que ya está registrado, el servidor enviará un error (puede ser a través de un objeto plano o de una plantilla).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startAt="4"/>
            </a:pPr>
            <a:r>
              <a:rPr lang="en" sz="1700">
                <a:solidFill>
                  <a:schemeClr val="dk1"/>
                </a:solidFill>
                <a:highlight>
                  <a:schemeClr val="lt1"/>
                </a:highlight>
                <a:latin typeface="Helvetica Neue Light"/>
                <a:ea typeface="Helvetica Neue Light"/>
                <a:cs typeface="Helvetica Neue Light"/>
                <a:sym typeface="Helvetica Neue Light"/>
              </a:rPr>
              <a:t>Al cargar la página principal (‘/’), si existe una sesión iniciada, se mostrarán los datos del usuario en cuestión (obtenidos mediante una consulta con el token debidamente adjunto en el encabezado de la petición de datos). Caso contrario, se lo redirigirá a una página que le informe que no posee autorización, y le ofrecerá ir a la página de login.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startAt="4"/>
            </a:pPr>
            <a:r>
              <a:rPr lang="en" sz="1700">
                <a:solidFill>
                  <a:schemeClr val="dk1"/>
                </a:solidFill>
                <a:highlight>
                  <a:schemeClr val="lt1"/>
                </a:highlight>
                <a:latin typeface="Helvetica Neue Light"/>
                <a:ea typeface="Helvetica Neue Light"/>
                <a:cs typeface="Helvetica Neue Light"/>
                <a:sym typeface="Helvetica Neue Light"/>
              </a:rPr>
              <a:t>Implementar el cierre de sesión con un botón </a:t>
            </a:r>
            <a:r>
              <a:rPr i="1" lang="en" sz="1700">
                <a:solidFill>
                  <a:schemeClr val="dk1"/>
                </a:solidFill>
                <a:highlight>
                  <a:schemeClr val="lt1"/>
                </a:highlight>
                <a:latin typeface="Helvetica Neue Light"/>
                <a:ea typeface="Helvetica Neue Light"/>
                <a:cs typeface="Helvetica Neue Light"/>
                <a:sym typeface="Helvetica Neue Light"/>
              </a:rPr>
              <a:t>logout </a:t>
            </a:r>
            <a:r>
              <a:rPr lang="en" sz="1700">
                <a:solidFill>
                  <a:schemeClr val="dk1"/>
                </a:solidFill>
                <a:highlight>
                  <a:schemeClr val="lt1"/>
                </a:highlight>
                <a:latin typeface="Helvetica Neue Light"/>
                <a:ea typeface="Helvetica Neue Light"/>
                <a:cs typeface="Helvetica Neue Light"/>
                <a:sym typeface="Helvetica Neue Light"/>
              </a:rPr>
              <a:t>en la página de datos de usuario, que redirige la vista al formulario de login.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AutoNum type="arabicPeriod" startAt="4"/>
            </a:pPr>
            <a:r>
              <a:rPr lang="en" sz="1700">
                <a:solidFill>
                  <a:schemeClr val="dk1"/>
                </a:solidFill>
                <a:highlight>
                  <a:schemeClr val="lt1"/>
                </a:highlight>
                <a:latin typeface="Helvetica Neue Light"/>
                <a:ea typeface="Helvetica Neue Light"/>
                <a:cs typeface="Helvetica Neue Light"/>
                <a:sym typeface="Helvetica Neue Light"/>
              </a:rPr>
              <a:t>Como extra podemos implementar un contador de visitas, que se muestre sobre la vista de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57" name="Google Shape;357;p5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58" name="Google Shape;358;p52"/>
          <p:cNvSpPr txBox="1"/>
          <p:nvPr/>
        </p:nvSpPr>
        <p:spPr>
          <a:xfrm>
            <a:off x="290100" y="76200"/>
            <a:ext cx="7524900" cy="7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JWT</a:t>
            </a:r>
            <a:endParaRPr i="1" sz="1600">
              <a:latin typeface="Helvetica Neue Light"/>
              <a:ea typeface="Helvetica Neue Light"/>
              <a:cs typeface="Helvetica Neue Light"/>
              <a:sym typeface="Helvetica Neue Light"/>
            </a:endParaRPr>
          </a:p>
        </p:txBody>
      </p:sp>
      <p:sp>
        <p:nvSpPr>
          <p:cNvPr id="359" name="Google Shape;359;p52"/>
          <p:cNvSpPr txBox="1"/>
          <p:nvPr/>
        </p:nvSpPr>
        <p:spPr>
          <a:xfrm>
            <a:off x="304800" y="6268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53"/>
          <p:cNvSpPr txBox="1"/>
          <p:nvPr/>
        </p:nvSpPr>
        <p:spPr>
          <a:xfrm>
            <a:off x="290100" y="944650"/>
            <a:ext cx="8259000" cy="33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b="1" lang="en" sz="1700">
                <a:solidFill>
                  <a:schemeClr val="dk1"/>
                </a:solidFill>
                <a:highlight>
                  <a:schemeClr val="lt1"/>
                </a:highlight>
                <a:latin typeface="Helvetica Neue"/>
                <a:ea typeface="Helvetica Neue"/>
                <a:cs typeface="Helvetica Neue"/>
                <a:sym typeface="Helvetica Neue"/>
              </a:rPr>
              <a:t>Nota:</a:t>
            </a:r>
            <a:r>
              <a:rPr lang="en" sz="1700">
                <a:solidFill>
                  <a:schemeClr val="dk1"/>
                </a:solidFill>
                <a:highlight>
                  <a:schemeClr val="lt1"/>
                </a:highlight>
                <a:latin typeface="Helvetica Neue Light"/>
                <a:ea typeface="Helvetica Neue Light"/>
                <a:cs typeface="Helvetica Neue Light"/>
                <a:sym typeface="Helvetica Neue Light"/>
              </a:rPr>
              <a:t>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No utilizar passport.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No utilizar session de express.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Priorizar la funcionalidad del backend (especialmente el manejo de firma y verificación de tokens) antes que el desarrollo de las vistas.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Se puede usar fetch para hacer la petición a la API de datos (adjuntando la cabecera necesaria para la autenticación)</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También se pueden usar plantillas públicas (handlebars) para la carga dinámica de la página de datos, dependiendo del resultado de la autenticación.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66" name="Google Shape;366;p5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67" name="Google Shape;367;p53"/>
          <p:cNvSpPr txBox="1"/>
          <p:nvPr/>
        </p:nvSpPr>
        <p:spPr>
          <a:xfrm>
            <a:off x="290100" y="762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Inicio de Sesión con JWT</a:t>
            </a:r>
            <a:endParaRPr i="1" sz="1600">
              <a:latin typeface="Helvetica Neue Light"/>
              <a:ea typeface="Helvetica Neue Light"/>
              <a:cs typeface="Helvetica Neue Light"/>
              <a:sym typeface="Helvetica Neue Light"/>
            </a:endParaRPr>
          </a:p>
        </p:txBody>
      </p:sp>
      <p:sp>
        <p:nvSpPr>
          <p:cNvPr id="368" name="Google Shape;368;p53"/>
          <p:cNvSpPr txBox="1"/>
          <p:nvPr/>
        </p:nvSpPr>
        <p:spPr>
          <a:xfrm>
            <a:off x="304800" y="6268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7" name="Google Shape;117;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9" name="Google Shape;119;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26</a:t>
            </a:r>
            <a:endParaRPr>
              <a:latin typeface="Helvetica Neue"/>
              <a:ea typeface="Helvetica Neue"/>
              <a:cs typeface="Helvetica Neue"/>
              <a:sym typeface="Helvetica Neue"/>
            </a:endParaRPr>
          </a:p>
        </p:txBody>
      </p:sp>
      <p:sp>
        <p:nvSpPr>
          <p:cNvPr id="121" name="Google Shape;121;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Estrategias de autenticación con redes sociales</a:t>
            </a:r>
            <a:endParaRPr b="1" sz="1200">
              <a:solidFill>
                <a:schemeClr val="dk1"/>
              </a:solidFill>
              <a:highlight>
                <a:schemeClr val="lt1"/>
              </a:highlight>
            </a:endParaRPr>
          </a:p>
        </p:txBody>
      </p:sp>
      <p:pic>
        <p:nvPicPr>
          <p:cNvPr id="122" name="Google Shape;122;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3" name="Google Shape;123;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25</a:t>
            </a:r>
            <a:endParaRPr>
              <a:latin typeface="Helvetica Neue"/>
              <a:ea typeface="Helvetica Neue"/>
              <a:cs typeface="Helvetica Neue"/>
              <a:sym typeface="Helvetica Neue"/>
            </a:endParaRPr>
          </a:p>
        </p:txBody>
      </p:sp>
      <p:sp>
        <p:nvSpPr>
          <p:cNvPr id="125" name="Google Shape;125;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Autorización y autenticación</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6" name="Google Shape;126;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7" name="Google Shape;127;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8" name="Google Shape;128;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27</a:t>
            </a:r>
            <a:endParaRPr>
              <a:latin typeface="Helvetica Neue"/>
              <a:ea typeface="Helvetica Neue"/>
              <a:cs typeface="Helvetica Neue"/>
              <a:sym typeface="Helvetica Neue"/>
            </a:endParaRPr>
          </a:p>
        </p:txBody>
      </p:sp>
      <p:sp>
        <p:nvSpPr>
          <p:cNvPr id="130" name="Google Shape;130;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Proceso principal del servidor</a:t>
            </a:r>
            <a:endParaRPr b="1" sz="1200">
              <a:highlight>
                <a:srgbClr val="EA9999"/>
              </a:highlight>
              <a:latin typeface="Helvetica Neue"/>
              <a:ea typeface="Helvetica Neue"/>
              <a:cs typeface="Helvetica Neue"/>
              <a:sym typeface="Helvetica Neue"/>
            </a:endParaRPr>
          </a:p>
        </p:txBody>
      </p:sp>
      <p:pic>
        <p:nvPicPr>
          <p:cNvPr id="131" name="Google Shape;131;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2" name="Google Shape;132;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nvSpPr>
        <p:spPr>
          <a:xfrm>
            <a:off x="1443000" y="2597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INICIO DE SESIÓN</a:t>
            </a:r>
            <a:endParaRPr i="1" sz="4000">
              <a:latin typeface="Anton"/>
              <a:ea typeface="Anton"/>
              <a:cs typeface="Anton"/>
              <a:sym typeface="Anton"/>
            </a:endParaRPr>
          </a:p>
        </p:txBody>
      </p:sp>
      <p:pic>
        <p:nvPicPr>
          <p:cNvPr id="374" name="Google Shape;374;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5" name="Google Shape;375;p54"/>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376" name="Google Shape;376;p54"/>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13</a:t>
            </a:r>
            <a:endParaRPr b="1">
              <a:solidFill>
                <a:srgbClr val="FFFFFF"/>
              </a:solidFill>
              <a:latin typeface="Helvetica Neue"/>
              <a:ea typeface="Helvetica Neue"/>
              <a:cs typeface="Helvetica Neue"/>
              <a:sym typeface="Helvetica Neue"/>
            </a:endParaRPr>
          </a:p>
        </p:txBody>
      </p:sp>
      <p:sp>
        <p:nvSpPr>
          <p:cNvPr id="377" name="Google Shape;377;p54"/>
          <p:cNvSpPr txBox="1"/>
          <p:nvPr/>
        </p:nvSpPr>
        <p:spPr>
          <a:xfrm>
            <a:off x="15795" y="3561475"/>
            <a:ext cx="8897400" cy="4617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 sz="1800">
                <a:solidFill>
                  <a:schemeClr val="dk1"/>
                </a:solidFill>
                <a:latin typeface="Helvetica Neue Light"/>
                <a:ea typeface="Helvetica Neue Light"/>
                <a:cs typeface="Helvetica Neue Light"/>
                <a:sym typeface="Helvetica Neue Light"/>
              </a:rPr>
              <a:t>Retomemos nuestro trabajo para agregar inicio de sesión a nuestro sitio</a:t>
            </a:r>
            <a:r>
              <a:rPr i="1" lang="en" sz="1800">
                <a:solidFill>
                  <a:schemeClr val="dk1"/>
                </a:solidFill>
                <a:latin typeface="Helvetica Neue Light"/>
                <a:ea typeface="Helvetica Neue Light"/>
                <a:cs typeface="Helvetica Neue Light"/>
                <a:sym typeface="Helvetica Neue Light"/>
              </a:rPr>
              <a:t>.</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aphicFrame>
        <p:nvGraphicFramePr>
          <p:cNvPr id="382" name="Google Shape;382;p55"/>
          <p:cNvGraphicFramePr/>
          <p:nvPr/>
        </p:nvGraphicFramePr>
        <p:xfrm>
          <a:off x="153263" y="39300"/>
          <a:ext cx="3000000" cy="3000000"/>
        </p:xfrm>
        <a:graphic>
          <a:graphicData uri="http://schemas.openxmlformats.org/drawingml/2006/table">
            <a:tbl>
              <a:tblPr>
                <a:noFill/>
                <a:tableStyleId>{BB01529E-F001-4BE1-95D0-DA8271FC1F74}</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INICIO DE SESIÓN </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Implementar </a:t>
                      </a:r>
                      <a:r>
                        <a:rPr lang="en" sz="1600">
                          <a:solidFill>
                            <a:schemeClr val="dk1"/>
                          </a:solidFill>
                          <a:highlight>
                            <a:srgbClr val="00FFFF"/>
                          </a:highlight>
                          <a:latin typeface="Helvetica Neue Light"/>
                          <a:ea typeface="Helvetica Neue Light"/>
                          <a:cs typeface="Helvetica Neue Light"/>
                          <a:sym typeface="Helvetica Neue Light"/>
                        </a:rPr>
                        <a:t>sobre el entregable que venimos realizando </a:t>
                      </a:r>
                      <a:r>
                        <a:rPr lang="en" sz="1600">
                          <a:solidFill>
                            <a:schemeClr val="dk1"/>
                          </a:solidFill>
                          <a:latin typeface="Helvetica Neue Light"/>
                          <a:ea typeface="Helvetica Neue Light"/>
                          <a:cs typeface="Helvetica Neue Light"/>
                          <a:sym typeface="Helvetica Neue Light"/>
                        </a:rPr>
                        <a:t>un mecanismo de autenticación</a:t>
                      </a:r>
                      <a:r>
                        <a:rPr lang="en" sz="1600">
                          <a:latin typeface="Helvetica Neue Light"/>
                          <a:ea typeface="Helvetica Neue Light"/>
                          <a:cs typeface="Helvetica Neue Light"/>
                          <a:sym typeface="Helvetica Neue Light"/>
                        </a:rPr>
                        <a:t>. Para ello:</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Se incluirá una vista de registro, en donde se pidan email y contraseña. Estos datos se persistirán usando MongoDb, en una (nueva) colección de usuarios, cuidando que la contraseña quede encriptada (sugerencia: usar la librería </a:t>
                      </a:r>
                      <a:r>
                        <a:rPr i="1" lang="en" sz="1600">
                          <a:latin typeface="Helvetica Neue Light"/>
                          <a:ea typeface="Helvetica Neue Light"/>
                          <a:cs typeface="Helvetica Neue Light"/>
                          <a:sym typeface="Helvetica Neue Light"/>
                        </a:rPr>
                        <a:t>bcrypt</a:t>
                      </a:r>
                      <a:r>
                        <a:rPr lang="en"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Una vista de login, donde se pida email y contraseña, y que realice la autenticación del lado del servidor a través de una estrategia de passport local.</a:t>
                      </a:r>
                      <a:endParaRPr sz="1600">
                        <a:solidFill>
                          <a:schemeClr val="dk1"/>
                        </a:solidFill>
                        <a:latin typeface="Helvetica Neue Light"/>
                        <a:ea typeface="Helvetica Neue Light"/>
                        <a:cs typeface="Helvetica Neue Light"/>
                        <a:sym typeface="Helvetica Neue Light"/>
                      </a:endParaRPr>
                    </a:p>
                    <a:p>
                      <a:pPr indent="0" lvl="0" marL="1260000" rtl="0" algn="l">
                        <a:spcBef>
                          <a:spcPts val="1000"/>
                        </a:spcBef>
                        <a:spcAft>
                          <a:spcPts val="100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Cada una de las vistas (logueo - registro) deberá tener un botón para ser redirigido a la otra.</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83" name="Google Shape;383;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4" name="Google Shape;384;p55"/>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graphicFrame>
        <p:nvGraphicFramePr>
          <p:cNvPr id="389" name="Google Shape;389;p56"/>
          <p:cNvGraphicFramePr/>
          <p:nvPr/>
        </p:nvGraphicFramePr>
        <p:xfrm>
          <a:off x="153263" y="39300"/>
          <a:ext cx="3000000" cy="3000000"/>
        </p:xfrm>
        <a:graphic>
          <a:graphicData uri="http://schemas.openxmlformats.org/drawingml/2006/table">
            <a:tbl>
              <a:tblPr>
                <a:noFill/>
                <a:tableStyleId>{BB01529E-F001-4BE1-95D0-DA8271FC1F74}</a:tableStyleId>
              </a:tblPr>
              <a:tblGrid>
                <a:gridCol w="2945825"/>
                <a:gridCol w="3822275"/>
                <a:gridCol w="2069375"/>
              </a:tblGrid>
              <a:tr h="720275">
                <a:tc gridSpan="3">
                  <a:txBody>
                    <a:bodyPr/>
                    <a:lstStyle/>
                    <a:p>
                      <a:pPr indent="0" lvl="0" marL="0" rtl="0" algn="l">
                        <a:spcBef>
                          <a:spcPts val="0"/>
                        </a:spcBef>
                        <a:spcAft>
                          <a:spcPts val="0"/>
                        </a:spcAft>
                        <a:buNone/>
                      </a:pPr>
                      <a:r>
                        <a:rPr i="1" lang="en" sz="2400">
                          <a:solidFill>
                            <a:schemeClr val="dk1"/>
                          </a:solidFill>
                          <a:latin typeface="Anton"/>
                          <a:ea typeface="Anton"/>
                          <a:cs typeface="Anton"/>
                          <a:sym typeface="Anton"/>
                        </a:rPr>
                        <a:t>INICIO DE SESIÓN </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1260000" rtl="0" algn="l">
                        <a:spcBef>
                          <a:spcPts val="0"/>
                        </a:spcBef>
                        <a:spcAft>
                          <a:spcPts val="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Una vez logueado el usuario, se lo redirigirá al inicio, el cual ahora mostrará también su email, y un botón para desolguearse.</a:t>
                      </a:r>
                      <a:endParaRPr sz="1600">
                        <a:solidFill>
                          <a:schemeClr val="dk1"/>
                        </a:solidFill>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Además, se activará un espacio de sesión controlado por la sesión de passport. Esta estará activa por 10 minutos y en cada acceso se recargará este tiempo.</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Agregar también vistas de error para login (credenciales no válidas) y registro (usuario ya registrado).</a:t>
                      </a:r>
                      <a:endParaRPr sz="1600">
                        <a:solidFill>
                          <a:schemeClr val="dk1"/>
                        </a:solidFill>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solidFill>
                            <a:schemeClr val="dk1"/>
                          </a:solidFill>
                          <a:latin typeface="Helvetica Neue Light"/>
                          <a:ea typeface="Helvetica Neue Light"/>
                          <a:cs typeface="Helvetica Neue Light"/>
                          <a:sym typeface="Helvetica Neue Light"/>
                        </a:rPr>
                        <a:t>El resto de la funciones, deben quedar tal cual estaban el proyecto original.</a:t>
                      </a:r>
                      <a:endParaRPr sz="16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1000"/>
                        </a:spcAft>
                        <a:buClr>
                          <a:schemeClr val="dk1"/>
                        </a:buClr>
                        <a:buSzPts val="1100"/>
                        <a:buFont typeface="Arial"/>
                        <a:buNone/>
                      </a:pPr>
                      <a:r>
                        <a:rPr b="1" lang="en" sz="1600">
                          <a:solidFill>
                            <a:schemeClr val="dk1"/>
                          </a:solidFill>
                        </a:rPr>
                        <a:t>&gt;&gt;</a:t>
                      </a:r>
                      <a:r>
                        <a:rPr b="1" lang="en" sz="1600">
                          <a:solidFill>
                            <a:srgbClr val="4D5156"/>
                          </a:solidFill>
                        </a:rPr>
                        <a:t> </a:t>
                      </a:r>
                      <a:r>
                        <a:rPr b="1" lang="en" sz="1600">
                          <a:solidFill>
                            <a:schemeClr val="dk1"/>
                          </a:solidFill>
                          <a:latin typeface="Helvetica Neue"/>
                          <a:ea typeface="Helvetica Neue"/>
                          <a:cs typeface="Helvetica Neue"/>
                          <a:sym typeface="Helvetica Neue"/>
                        </a:rPr>
                        <a:t>Ejemplos d</a:t>
                      </a:r>
                      <a:r>
                        <a:rPr b="1" lang="en" sz="1600">
                          <a:solidFill>
                            <a:schemeClr val="dk1"/>
                          </a:solidFill>
                          <a:latin typeface="Helvetica Neue"/>
                          <a:ea typeface="Helvetica Neue"/>
                          <a:cs typeface="Helvetica Neue"/>
                          <a:sym typeface="Helvetica Neue"/>
                        </a:rPr>
                        <a:t>e vistas de acceso a continuación.</a:t>
                      </a:r>
                      <a:endParaRPr b="1"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90" name="Google Shape;390;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1" name="Google Shape;391;p56"/>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95" name="Shape 395"/>
        <p:cNvGrpSpPr/>
        <p:nvPr/>
      </p:nvGrpSpPr>
      <p:grpSpPr>
        <a:xfrm>
          <a:off x="0" y="0"/>
          <a:ext cx="0" cy="0"/>
          <a:chOff x="0" y="0"/>
          <a:chExt cx="0" cy="0"/>
        </a:xfrm>
      </p:grpSpPr>
      <p:pic>
        <p:nvPicPr>
          <p:cNvPr id="396" name="Google Shape;396;p57"/>
          <p:cNvPicPr preferRelativeResize="0"/>
          <p:nvPr/>
        </p:nvPicPr>
        <p:blipFill rotWithShape="1">
          <a:blip r:embed="rId3">
            <a:alphaModFix/>
          </a:blip>
          <a:srcRect b="3288" l="0" r="0" t="0"/>
          <a:stretch/>
        </p:blipFill>
        <p:spPr>
          <a:xfrm>
            <a:off x="657225" y="516700"/>
            <a:ext cx="6323589" cy="2536507"/>
          </a:xfrm>
          <a:prstGeom prst="rect">
            <a:avLst/>
          </a:prstGeom>
          <a:noFill/>
          <a:ln cap="flat" cmpd="sng" w="19050">
            <a:solidFill>
              <a:schemeClr val="dk2"/>
            </a:solidFill>
            <a:prstDash val="solid"/>
            <a:round/>
            <a:headEnd len="sm" w="sm" type="none"/>
            <a:tailEnd len="sm" w="sm" type="none"/>
          </a:ln>
        </p:spPr>
      </p:pic>
      <p:pic>
        <p:nvPicPr>
          <p:cNvPr id="397" name="Google Shape;397;p57"/>
          <p:cNvPicPr preferRelativeResize="0"/>
          <p:nvPr/>
        </p:nvPicPr>
        <p:blipFill rotWithShape="1">
          <a:blip r:embed="rId4">
            <a:alphaModFix/>
          </a:blip>
          <a:srcRect b="0" l="714" r="0" t="0"/>
          <a:stretch/>
        </p:blipFill>
        <p:spPr>
          <a:xfrm>
            <a:off x="2283269" y="2106473"/>
            <a:ext cx="6260657" cy="2537478"/>
          </a:xfrm>
          <a:prstGeom prst="rect">
            <a:avLst/>
          </a:prstGeom>
          <a:noFill/>
          <a:ln cap="flat" cmpd="sng" w="19050">
            <a:solidFill>
              <a:schemeClr val="dk2"/>
            </a:solidFill>
            <a:prstDash val="solid"/>
            <a:round/>
            <a:headEnd len="sm" w="sm" type="none"/>
            <a:tailEnd len="sm" w="sm" type="none"/>
          </a:ln>
        </p:spPr>
      </p:pic>
      <p:pic>
        <p:nvPicPr>
          <p:cNvPr id="398" name="Google Shape;398;p57"/>
          <p:cNvPicPr preferRelativeResize="0"/>
          <p:nvPr/>
        </p:nvPicPr>
        <p:blipFill>
          <a:blip r:embed="rId5">
            <a:alphaModFix/>
          </a:blip>
          <a:stretch>
            <a:fillRect/>
          </a:stretch>
        </p:blipFill>
        <p:spPr>
          <a:xfrm>
            <a:off x="7567925" y="4659625"/>
            <a:ext cx="1186526" cy="330675"/>
          </a:xfrm>
          <a:prstGeom prst="rect">
            <a:avLst/>
          </a:prstGeom>
          <a:noFill/>
          <a:ln>
            <a:noFill/>
          </a:ln>
        </p:spPr>
      </p:pic>
      <p:sp>
        <p:nvSpPr>
          <p:cNvPr id="399" name="Google Shape;399;p57"/>
          <p:cNvSpPr txBox="1"/>
          <p:nvPr/>
        </p:nvSpPr>
        <p:spPr>
          <a:xfrm>
            <a:off x="0" y="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 sz="1600">
                <a:solidFill>
                  <a:schemeClr val="dk1"/>
                </a:solidFill>
              </a:rPr>
              <a:t>&gt;&gt;</a:t>
            </a:r>
            <a:r>
              <a:rPr b="1" lang="en" sz="1600">
                <a:solidFill>
                  <a:srgbClr val="4D5156"/>
                </a:solidFill>
              </a:rPr>
              <a:t> </a:t>
            </a:r>
            <a:r>
              <a:rPr b="1" lang="en" sz="1600">
                <a:solidFill>
                  <a:schemeClr val="dk1"/>
                </a:solidFill>
                <a:latin typeface="Helvetica Neue"/>
                <a:ea typeface="Helvetica Neue"/>
                <a:cs typeface="Helvetica Neue"/>
                <a:sym typeface="Helvetica Neue"/>
              </a:rPr>
              <a:t>Ejemplo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03" name="Shape 403"/>
        <p:cNvGrpSpPr/>
        <p:nvPr/>
      </p:nvGrpSpPr>
      <p:grpSpPr>
        <a:xfrm>
          <a:off x="0" y="0"/>
          <a:ext cx="0" cy="0"/>
          <a:chOff x="0" y="0"/>
          <a:chExt cx="0" cy="0"/>
        </a:xfrm>
      </p:grpSpPr>
      <p:pic>
        <p:nvPicPr>
          <p:cNvPr id="404" name="Google Shape;404;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5" name="Google Shape;405;p58"/>
          <p:cNvPicPr preferRelativeResize="0"/>
          <p:nvPr/>
        </p:nvPicPr>
        <p:blipFill rotWithShape="1">
          <a:blip r:embed="rId4">
            <a:alphaModFix/>
          </a:blip>
          <a:srcRect b="1883" l="0" r="0" t="0"/>
          <a:stretch/>
        </p:blipFill>
        <p:spPr>
          <a:xfrm>
            <a:off x="552450" y="409575"/>
            <a:ext cx="7933026" cy="40819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409" name="Shape 409"/>
        <p:cNvGrpSpPr/>
        <p:nvPr/>
      </p:nvGrpSpPr>
      <p:grpSpPr>
        <a:xfrm>
          <a:off x="0" y="0"/>
          <a:ext cx="0" cy="0"/>
          <a:chOff x="0" y="0"/>
          <a:chExt cx="0" cy="0"/>
        </a:xfrm>
      </p:grpSpPr>
      <p:pic>
        <p:nvPicPr>
          <p:cNvPr id="410" name="Google Shape;410;p59"/>
          <p:cNvPicPr preferRelativeResize="0"/>
          <p:nvPr/>
        </p:nvPicPr>
        <p:blipFill rotWithShape="1">
          <a:blip r:embed="rId3">
            <a:alphaModFix/>
          </a:blip>
          <a:srcRect b="3762" l="0" r="0" t="0"/>
          <a:stretch/>
        </p:blipFill>
        <p:spPr>
          <a:xfrm>
            <a:off x="1015063" y="311350"/>
            <a:ext cx="7110724" cy="2138173"/>
          </a:xfrm>
          <a:prstGeom prst="rect">
            <a:avLst/>
          </a:prstGeom>
          <a:noFill/>
          <a:ln>
            <a:noFill/>
          </a:ln>
        </p:spPr>
      </p:pic>
      <p:pic>
        <p:nvPicPr>
          <p:cNvPr id="411" name="Google Shape;411;p59"/>
          <p:cNvPicPr preferRelativeResize="0"/>
          <p:nvPr/>
        </p:nvPicPr>
        <p:blipFill>
          <a:blip r:embed="rId4">
            <a:alphaModFix/>
          </a:blip>
          <a:stretch>
            <a:fillRect/>
          </a:stretch>
        </p:blipFill>
        <p:spPr>
          <a:xfrm>
            <a:off x="1303963" y="2702950"/>
            <a:ext cx="6716326" cy="2031675"/>
          </a:xfrm>
          <a:prstGeom prst="rect">
            <a:avLst/>
          </a:prstGeom>
          <a:noFill/>
          <a:ln>
            <a:noFill/>
          </a:ln>
        </p:spPr>
      </p:pic>
      <p:pic>
        <p:nvPicPr>
          <p:cNvPr id="412" name="Google Shape;412;p59"/>
          <p:cNvPicPr preferRelativeResize="0"/>
          <p:nvPr/>
        </p:nvPicPr>
        <p:blipFill rotWithShape="1">
          <a:blip r:embed="rId3">
            <a:alphaModFix/>
          </a:blip>
          <a:srcRect b="3762" l="0" r="0" t="0"/>
          <a:stretch/>
        </p:blipFill>
        <p:spPr>
          <a:xfrm>
            <a:off x="1015063" y="263725"/>
            <a:ext cx="7110724" cy="2138173"/>
          </a:xfrm>
          <a:prstGeom prst="rect">
            <a:avLst/>
          </a:prstGeom>
          <a:noFill/>
          <a:ln cap="flat" cmpd="sng" w="19050">
            <a:solidFill>
              <a:schemeClr val="dk2"/>
            </a:solidFill>
            <a:prstDash val="solid"/>
            <a:round/>
            <a:headEnd len="sm" w="sm" type="none"/>
            <a:tailEnd len="sm" w="sm" type="none"/>
          </a:ln>
        </p:spPr>
      </p:pic>
      <p:pic>
        <p:nvPicPr>
          <p:cNvPr id="413" name="Google Shape;413;p59"/>
          <p:cNvPicPr preferRelativeResize="0"/>
          <p:nvPr/>
        </p:nvPicPr>
        <p:blipFill>
          <a:blip r:embed="rId4">
            <a:alphaModFix/>
          </a:blip>
          <a:stretch>
            <a:fillRect/>
          </a:stretch>
        </p:blipFill>
        <p:spPr>
          <a:xfrm>
            <a:off x="1018213" y="2655325"/>
            <a:ext cx="7110726" cy="2150975"/>
          </a:xfrm>
          <a:prstGeom prst="rect">
            <a:avLst/>
          </a:prstGeom>
          <a:noFill/>
          <a:ln cap="flat" cmpd="sng" w="19050">
            <a:solidFill>
              <a:schemeClr val="dk2"/>
            </a:solidFill>
            <a:prstDash val="solid"/>
            <a:round/>
            <a:headEnd len="sm" w="sm" type="none"/>
            <a:tailEnd len="sm" w="sm" type="none"/>
          </a:ln>
        </p:spPr>
      </p:pic>
      <p:pic>
        <p:nvPicPr>
          <p:cNvPr id="414" name="Google Shape;414;p59"/>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6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20" name="Google Shape;420;p6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61"/>
          <p:cNvSpPr txBox="1"/>
          <p:nvPr/>
        </p:nvSpPr>
        <p:spPr>
          <a:xfrm>
            <a:off x="1956450" y="7196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26" name="Google Shape;426;p61"/>
          <p:cNvSpPr txBox="1"/>
          <p:nvPr/>
        </p:nvSpPr>
        <p:spPr>
          <a:xfrm>
            <a:off x="2468825" y="1846325"/>
            <a:ext cx="44415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Passport-Facebook.</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Passport-Twitter.</a:t>
            </a:r>
            <a:endParaRPr sz="2200">
              <a:solidFill>
                <a:srgbClr val="E0FF00"/>
              </a:solidFill>
              <a:latin typeface="Helvetica Neue Light"/>
              <a:ea typeface="Helvetica Neue Light"/>
              <a:cs typeface="Helvetica Neue Light"/>
              <a:sym typeface="Helvetica Neue Light"/>
            </a:endParaRPr>
          </a:p>
          <a:p>
            <a:pPr indent="-368300" lvl="0" marL="457200" rtl="0" algn="l">
              <a:lnSpc>
                <a:spcPct val="115000"/>
              </a:lnSpc>
              <a:spcBef>
                <a:spcPts val="0"/>
              </a:spcBef>
              <a:spcAft>
                <a:spcPts val="0"/>
              </a:spcAft>
              <a:buClr>
                <a:srgbClr val="E0FF00"/>
              </a:buClr>
              <a:buSzPts val="2200"/>
              <a:buFont typeface="Helvetica Neue Light"/>
              <a:buChar char="-"/>
            </a:pPr>
            <a:r>
              <a:rPr lang="en" sz="2200">
                <a:solidFill>
                  <a:srgbClr val="E0FF00"/>
                </a:solidFill>
                <a:latin typeface="Helvetica Neue Light"/>
                <a:ea typeface="Helvetica Neue Light"/>
                <a:cs typeface="Helvetica Neue Light"/>
                <a:sym typeface="Helvetica Neue Light"/>
              </a:rPr>
              <a:t>JWT.</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0" name="Shape 430"/>
        <p:cNvGrpSpPr/>
        <p:nvPr/>
      </p:nvGrpSpPr>
      <p:grpSpPr>
        <a:xfrm>
          <a:off x="0" y="0"/>
          <a:ext cx="0" cy="0"/>
          <a:chOff x="0" y="0"/>
          <a:chExt cx="0" cy="0"/>
        </a:xfrm>
      </p:grpSpPr>
      <p:sp>
        <p:nvSpPr>
          <p:cNvPr id="431" name="Google Shape;431;p6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32" name="Google Shape;432;p6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36" name="Shape 436"/>
        <p:cNvGrpSpPr/>
        <p:nvPr/>
      </p:nvGrpSpPr>
      <p:grpSpPr>
        <a:xfrm>
          <a:off x="0" y="0"/>
          <a:ext cx="0" cy="0"/>
          <a:chOff x="0" y="0"/>
          <a:chExt cx="0" cy="0"/>
        </a:xfrm>
      </p:grpSpPr>
      <p:sp>
        <p:nvSpPr>
          <p:cNvPr id="437" name="Google Shape;437;p6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38" name="Google Shape;438;p6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PASSPORT: ESTRATEGIAS DE AUTENTICACIÓN CON REDES SOCIALES</a:t>
            </a:r>
            <a:endParaRPr i="1" sz="3600">
              <a:solidFill>
                <a:srgbClr val="E0FF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41" name="Shape 141"/>
        <p:cNvGrpSpPr/>
        <p:nvPr/>
      </p:nvGrpSpPr>
      <p:grpSpPr>
        <a:xfrm>
          <a:off x="0" y="0"/>
          <a:ext cx="0" cy="0"/>
          <a:chOff x="0" y="0"/>
          <a:chExt cx="0" cy="0"/>
        </a:xfrm>
      </p:grpSpPr>
      <p:sp>
        <p:nvSpPr>
          <p:cNvPr id="142" name="Google Shape;142;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PASSPORT-TWITTER</a:t>
            </a:r>
            <a:endParaRPr i="1" sz="3600">
              <a:latin typeface="Anton"/>
              <a:ea typeface="Anton"/>
              <a:cs typeface="Anton"/>
              <a:sym typeface="Anton"/>
            </a:endParaRPr>
          </a:p>
        </p:txBody>
      </p:sp>
      <p:pic>
        <p:nvPicPr>
          <p:cNvPr id="143" name="Google Shape;143;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nvSpPr>
        <p:spPr>
          <a:xfrm>
            <a:off x="379800" y="1439375"/>
            <a:ext cx="8374800" cy="24576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La estrategia de Twitter permite a los usuarios iniciar sesión en una aplicación web utilizando su cuenta de Twitter.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Internamente, la autenticación de Twitter funciona con</a:t>
            </a:r>
            <a:r>
              <a:rPr b="1" lang="en" sz="2000">
                <a:solidFill>
                  <a:schemeClr val="dk1"/>
                </a:solidFill>
                <a:highlight>
                  <a:schemeClr val="lt1"/>
                </a:highlight>
                <a:latin typeface="Helvetica Neue"/>
                <a:ea typeface="Helvetica Neue"/>
                <a:cs typeface="Helvetica Neue"/>
                <a:sym typeface="Helvetica Neue"/>
              </a:rPr>
              <a:t> OAuth 1.0a</a:t>
            </a:r>
            <a:r>
              <a:rPr lang="en"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marR="38100" rtl="0" algn="l">
              <a:lnSpc>
                <a:spcPct val="128571"/>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El soporte para Twitter se implementa mediante el módulo </a:t>
            </a:r>
            <a:r>
              <a:rPr b="1" i="1" lang="en" sz="2000">
                <a:solidFill>
                  <a:schemeClr val="dk1"/>
                </a:solidFill>
                <a:highlight>
                  <a:schemeClr val="lt1"/>
                </a:highlight>
                <a:latin typeface="Helvetica Neue"/>
                <a:ea typeface="Helvetica Neue"/>
                <a:cs typeface="Helvetica Neue"/>
                <a:sym typeface="Helvetica Neue"/>
              </a:rPr>
              <a:t>passport-twitter</a:t>
            </a:r>
            <a:r>
              <a:rPr lang="en" sz="2100">
                <a:solidFill>
                  <a:srgbClr val="202124"/>
                </a:solidFill>
                <a:highlight>
                  <a:srgbClr val="F8F9FA"/>
                </a:highlight>
              </a:rPr>
              <a:t>.</a:t>
            </a:r>
            <a:endParaRPr sz="2100">
              <a:solidFill>
                <a:srgbClr val="202124"/>
              </a:solidFill>
              <a:highlight>
                <a:srgbClr val="F8F9FA"/>
              </a:highlight>
            </a:endParaRPr>
          </a:p>
          <a:p>
            <a:pPr indent="-361950" lvl="0" marL="457200" marR="38100" rtl="0" algn="l">
              <a:lnSpc>
                <a:spcPct val="128571"/>
              </a:lnSpc>
              <a:spcBef>
                <a:spcPts val="1000"/>
              </a:spcBef>
              <a:spcAft>
                <a:spcPts val="1000"/>
              </a:spcAft>
              <a:buClr>
                <a:srgbClr val="3CEFAB"/>
              </a:buClr>
              <a:buSzPts val="2100"/>
              <a:buChar char="●"/>
            </a:pPr>
            <a:r>
              <a:rPr lang="en" sz="2000">
                <a:solidFill>
                  <a:schemeClr val="dk1"/>
                </a:solidFill>
                <a:highlight>
                  <a:schemeClr val="lt1"/>
                </a:highlight>
                <a:latin typeface="Helvetica Neue Light"/>
                <a:ea typeface="Helvetica Neue Light"/>
                <a:cs typeface="Helvetica Neue Light"/>
                <a:sym typeface="Helvetica Neue Light"/>
              </a:rPr>
              <a:t>Es prácticamente igual a lo que vimos con Facebook.</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49" name="Google Shape;149;p30"/>
          <p:cNvSpPr txBox="1"/>
          <p:nvPr/>
        </p:nvSpPr>
        <p:spPr>
          <a:xfrm>
            <a:off x="1256700" y="394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TwitterStrategy</a:t>
            </a:r>
            <a:endParaRPr i="1" sz="3600">
              <a:latin typeface="Anton"/>
              <a:ea typeface="Anton"/>
              <a:cs typeface="Anton"/>
              <a:sym typeface="Anton"/>
            </a:endParaRPr>
          </a:p>
        </p:txBody>
      </p:sp>
      <p:pic>
        <p:nvPicPr>
          <p:cNvPr id="150" name="Google Shape;150;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1" name="Google Shape;151;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2" name="Google Shape;152;p30"/>
          <p:cNvPicPr preferRelativeResize="0"/>
          <p:nvPr/>
        </p:nvPicPr>
        <p:blipFill>
          <a:blip r:embed="rId5">
            <a:alphaModFix/>
          </a:blip>
          <a:stretch>
            <a:fillRect/>
          </a:stretch>
        </p:blipFill>
        <p:spPr>
          <a:xfrm>
            <a:off x="2223600" y="535738"/>
            <a:ext cx="854374" cy="480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nvSpPr>
        <p:spPr>
          <a:xfrm>
            <a:off x="379800" y="1228026"/>
            <a:ext cx="8232000" cy="3344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habilitar la autenticación a través de Twitter, primero tenemos que crear una Twitter App utilizando el Twitter Developers.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Una vez creada la App, necesitamos los datos de App ID y App Secret asignados a la app. Debemos además, especificar una URL para redireccionar al usuario una vez que inicia sesión con Twitter.</a:t>
            </a:r>
            <a:br>
              <a:rPr lang="en" sz="2000">
                <a:solidFill>
                  <a:schemeClr val="dk1"/>
                </a:solidFill>
                <a:highlight>
                  <a:schemeClr val="lt1"/>
                </a:highlight>
                <a:latin typeface="Helvetica Neue Light"/>
                <a:ea typeface="Helvetica Neue Light"/>
                <a:cs typeface="Helvetica Neue Light"/>
                <a:sym typeface="Helvetica Neue Light"/>
              </a:rPr>
            </a:br>
            <a:r>
              <a:rPr lang="en" sz="1700">
                <a:solidFill>
                  <a:schemeClr val="dk1"/>
                </a:solidFill>
                <a:highlight>
                  <a:schemeClr val="lt1"/>
                </a:highlight>
                <a:latin typeface="Helvetica Neue Light"/>
                <a:ea typeface="Helvetica Neue Light"/>
                <a:cs typeface="Helvetica Neue Light"/>
                <a:sym typeface="Helvetica Neue Light"/>
              </a:rPr>
              <a:t>(</a:t>
            </a:r>
            <a:r>
              <a:rPr i="1" lang="en" sz="1700">
                <a:solidFill>
                  <a:schemeClr val="dk1"/>
                </a:solidFill>
                <a:highlight>
                  <a:schemeClr val="lt1"/>
                </a:highlight>
                <a:latin typeface="Helvetica Neue Light"/>
                <a:ea typeface="Helvetica Neue Light"/>
                <a:cs typeface="Helvetica Neue Light"/>
                <a:sym typeface="Helvetica Neue Light"/>
              </a:rPr>
              <a:t>De igual forma que hicimos con Facebook</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Para empezar a crear esta app, debemos primero ingresar con nuestra cuenta de Twitter al </a:t>
            </a:r>
            <a:r>
              <a:rPr lang="en" sz="2000" u="sng">
                <a:solidFill>
                  <a:schemeClr val="hlink"/>
                </a:solidFill>
                <a:highlight>
                  <a:schemeClr val="lt1"/>
                </a:highlight>
                <a:latin typeface="Helvetica Neue Light"/>
                <a:ea typeface="Helvetica Neue Light"/>
                <a:cs typeface="Helvetica Neue Light"/>
                <a:sym typeface="Helvetica Neue Light"/>
                <a:hlinkClick r:id="rId3"/>
              </a:rPr>
              <a:t>siguiente link </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8" name="Google Shape;158;p31"/>
          <p:cNvSpPr txBox="1"/>
          <p:nvPr/>
        </p:nvSpPr>
        <p:spPr>
          <a:xfrm>
            <a:off x="12567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Twitter for Developers</a:t>
            </a:r>
            <a:endParaRPr i="1" sz="3600">
              <a:latin typeface="Anton"/>
              <a:ea typeface="Anton"/>
              <a:cs typeface="Anton"/>
              <a:sym typeface="Anton"/>
            </a:endParaRPr>
          </a:p>
        </p:txBody>
      </p:sp>
      <p:pic>
        <p:nvPicPr>
          <p:cNvPr id="159" name="Google Shape;159;p3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60" name="Google Shape;160;p31"/>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161" name="Google Shape;161;p31"/>
          <p:cNvPicPr preferRelativeResize="0"/>
          <p:nvPr/>
        </p:nvPicPr>
        <p:blipFill>
          <a:blip r:embed="rId6">
            <a:alphaModFix/>
          </a:blip>
          <a:stretch>
            <a:fillRect/>
          </a:stretch>
        </p:blipFill>
        <p:spPr>
          <a:xfrm>
            <a:off x="1634275" y="371675"/>
            <a:ext cx="642150" cy="64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nvSpPr>
        <p:spPr>
          <a:xfrm>
            <a:off x="75000" y="1008250"/>
            <a:ext cx="3760800" cy="385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AutoNum type="arabicPeriod"/>
            </a:pPr>
            <a:r>
              <a:rPr lang="en" sz="1800">
                <a:solidFill>
                  <a:schemeClr val="dk1"/>
                </a:solidFill>
                <a:highlight>
                  <a:schemeClr val="lt1"/>
                </a:highlight>
                <a:latin typeface="Helvetica Neue Light"/>
                <a:ea typeface="Helvetica Neue Light"/>
                <a:cs typeface="Helvetica Neue Light"/>
                <a:sym typeface="Helvetica Neue Light"/>
              </a:rPr>
              <a:t>Al ingresar con una cuenta válida de Twitter, nos pedirá seguir algunos </a:t>
            </a:r>
            <a:r>
              <a:rPr lang="en" sz="1800">
                <a:solidFill>
                  <a:schemeClr val="dk1"/>
                </a:solidFill>
                <a:highlight>
                  <a:schemeClr val="lt1"/>
                </a:highlight>
                <a:latin typeface="Helvetica Neue Light"/>
                <a:ea typeface="Helvetica Neue Light"/>
                <a:cs typeface="Helvetica Neue Light"/>
                <a:sym typeface="Helvetica Neue Light"/>
              </a:rPr>
              <a:t>pasos, completar unos formularios requeridos y finalmente verificar nuestro email.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AutoNum type="arabicPeriod"/>
            </a:pPr>
            <a:r>
              <a:rPr lang="en" sz="1800">
                <a:solidFill>
                  <a:schemeClr val="dk1"/>
                </a:solidFill>
                <a:highlight>
                  <a:schemeClr val="lt1"/>
                </a:highlight>
                <a:latin typeface="Helvetica Neue Light"/>
                <a:ea typeface="Helvetica Neue Light"/>
                <a:cs typeface="Helvetica Neue Light"/>
                <a:sym typeface="Helvetica Neue Light"/>
              </a:rPr>
              <a:t>En la barra lateral elegir </a:t>
            </a:r>
            <a:r>
              <a:rPr i="1" lang="en" sz="1800">
                <a:solidFill>
                  <a:schemeClr val="dk1"/>
                </a:solidFill>
                <a:highlight>
                  <a:schemeClr val="lt1"/>
                </a:highlight>
                <a:latin typeface="Helvetica Neue Light"/>
                <a:ea typeface="Helvetica Neue Light"/>
                <a:cs typeface="Helvetica Neue Light"/>
                <a:sym typeface="Helvetica Neue Light"/>
              </a:rPr>
              <a:t>Overview</a:t>
            </a:r>
            <a:r>
              <a:rPr lang="en" sz="1800">
                <a:solidFill>
                  <a:schemeClr val="dk1"/>
                </a:solidFill>
                <a:highlight>
                  <a:schemeClr val="lt1"/>
                </a:highlight>
                <a:latin typeface="Helvetica Neue Light"/>
                <a:ea typeface="Helvetica Neue Light"/>
                <a:cs typeface="Helvetica Neue Light"/>
                <a:sym typeface="Helvetica Neue Light"/>
              </a:rPr>
              <a:t> (dentro de </a:t>
            </a:r>
            <a:r>
              <a:rPr i="1" lang="en" sz="1800">
                <a:solidFill>
                  <a:schemeClr val="dk1"/>
                </a:solidFill>
                <a:highlight>
                  <a:schemeClr val="lt1"/>
                </a:highlight>
                <a:latin typeface="Helvetica Neue Light"/>
                <a:ea typeface="Helvetica Neue Light"/>
                <a:cs typeface="Helvetica Neue Light"/>
                <a:sym typeface="Helvetica Neue Light"/>
              </a:rPr>
              <a:t>Projects &amp; Apps</a:t>
            </a:r>
            <a:r>
              <a:rPr lang="en" sz="1800">
                <a:solidFill>
                  <a:schemeClr val="dk1"/>
                </a:solidFill>
                <a:highlight>
                  <a:schemeClr val="lt1"/>
                </a:highlight>
                <a:latin typeface="Helvetica Neue Light"/>
                <a:ea typeface="Helvetica Neue Light"/>
                <a:cs typeface="Helvetica Neue Light"/>
                <a:sym typeface="Helvetica Neue Light"/>
              </a:rPr>
              <a:t>) y clickear el botón </a:t>
            </a:r>
            <a:r>
              <a:rPr i="1" lang="en" sz="1800">
                <a:solidFill>
                  <a:schemeClr val="dk1"/>
                </a:solidFill>
                <a:highlight>
                  <a:schemeClr val="lt1"/>
                </a:highlight>
                <a:latin typeface="Helvetica Neue Light"/>
                <a:ea typeface="Helvetica Neue Light"/>
                <a:cs typeface="Helvetica Neue Light"/>
                <a:sym typeface="Helvetica Neue Light"/>
              </a:rPr>
              <a:t>+ Create App.</a:t>
            </a:r>
            <a:endParaRPr i="1" sz="1800">
              <a:solidFill>
                <a:schemeClr val="dk1"/>
              </a:solidFill>
              <a:highlight>
                <a:schemeClr val="lt1"/>
              </a:highlight>
              <a:latin typeface="Helvetica Neue Light"/>
              <a:ea typeface="Helvetica Neue Light"/>
              <a:cs typeface="Helvetica Neue Light"/>
              <a:sym typeface="Helvetica Neue Light"/>
            </a:endParaRPr>
          </a:p>
        </p:txBody>
      </p:sp>
      <p:sp>
        <p:nvSpPr>
          <p:cNvPr id="167" name="Google Shape;167;p32"/>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168" name="Google Shape;168;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9" name="Google Shape;169;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0" name="Google Shape;170;p32"/>
          <p:cNvPicPr preferRelativeResize="0"/>
          <p:nvPr/>
        </p:nvPicPr>
        <p:blipFill>
          <a:blip r:embed="rId5">
            <a:alphaModFix/>
          </a:blip>
          <a:stretch>
            <a:fillRect/>
          </a:stretch>
        </p:blipFill>
        <p:spPr>
          <a:xfrm>
            <a:off x="3988200" y="1236850"/>
            <a:ext cx="4574353" cy="3270376"/>
          </a:xfrm>
          <a:prstGeom prst="rect">
            <a:avLst/>
          </a:prstGeom>
          <a:noFill/>
          <a:ln>
            <a:noFill/>
          </a:ln>
        </p:spPr>
      </p:pic>
      <p:sp>
        <p:nvSpPr>
          <p:cNvPr id="171" name="Google Shape;171;p32"/>
          <p:cNvSpPr/>
          <p:nvPr/>
        </p:nvSpPr>
        <p:spPr>
          <a:xfrm>
            <a:off x="3893525" y="1952575"/>
            <a:ext cx="1299300" cy="406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2"/>
          <p:cNvSpPr/>
          <p:nvPr/>
        </p:nvSpPr>
        <p:spPr>
          <a:xfrm>
            <a:off x="6179525" y="3933775"/>
            <a:ext cx="1299300" cy="406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nvSpPr>
        <p:spPr>
          <a:xfrm>
            <a:off x="303600" y="897975"/>
            <a:ext cx="4051500" cy="3502800"/>
          </a:xfrm>
          <a:prstGeom prst="rect">
            <a:avLst/>
          </a:prstGeom>
          <a:noFill/>
          <a:ln>
            <a:noFill/>
          </a:ln>
        </p:spPr>
        <p:txBody>
          <a:bodyPr anchorCtr="0" anchor="t" bIns="91425" lIns="91425" spcFirstLastPara="1" rIns="91425" wrap="square" tIns="91425">
            <a:noAutofit/>
          </a:bodyPr>
          <a:lstStyle/>
          <a:p>
            <a:pPr indent="-234950" lvl="0" marL="457200" rtl="0" algn="l">
              <a:lnSpc>
                <a:spcPct val="115000"/>
              </a:lnSpc>
              <a:spcBef>
                <a:spcPts val="0"/>
              </a:spcBef>
              <a:spcAft>
                <a:spcPts val="0"/>
              </a:spcAft>
              <a:buClr>
                <a:srgbClr val="3CEFAB"/>
              </a:buClr>
              <a:buSzPts val="100"/>
              <a:buFont typeface="Helvetica Neue Light"/>
              <a:buAutoNum type="arabicPeriod"/>
            </a:pPr>
            <a:r>
              <a:t/>
            </a:r>
            <a:endParaRPr sz="100">
              <a:solidFill>
                <a:schemeClr val="dk1"/>
              </a:solidFill>
              <a:highlight>
                <a:schemeClr val="lt1"/>
              </a:highlight>
              <a:latin typeface="Helvetica Neue Light"/>
              <a:ea typeface="Helvetica Neue Light"/>
              <a:cs typeface="Helvetica Neue Light"/>
              <a:sym typeface="Helvetica Neue Light"/>
            </a:endParaRPr>
          </a:p>
          <a:p>
            <a:pPr indent="-234950" lvl="0" marL="457200" rtl="0" algn="l">
              <a:lnSpc>
                <a:spcPct val="115000"/>
              </a:lnSpc>
              <a:spcBef>
                <a:spcPts val="1000"/>
              </a:spcBef>
              <a:spcAft>
                <a:spcPts val="0"/>
              </a:spcAft>
              <a:buClr>
                <a:srgbClr val="3CEFAB"/>
              </a:buClr>
              <a:buSzPts val="100"/>
              <a:buFont typeface="Helvetica Neue Light"/>
              <a:buAutoNum type="arabicPeriod"/>
            </a:pPr>
            <a:r>
              <a:t/>
            </a:r>
            <a:endParaRPr sz="100">
              <a:solidFill>
                <a:schemeClr val="dk1"/>
              </a:solidFill>
              <a:highlight>
                <a:schemeClr val="lt1"/>
              </a:highlight>
              <a:latin typeface="Helvetica Neue Light"/>
              <a:ea typeface="Helvetica Neue Light"/>
              <a:cs typeface="Helvetica Neue Light"/>
              <a:sym typeface="Helvetica Neue Light"/>
            </a:endParaRPr>
          </a:p>
          <a:p>
            <a:pPr indent="-234950" lvl="0" marL="457200" rtl="0" algn="l">
              <a:lnSpc>
                <a:spcPct val="115000"/>
              </a:lnSpc>
              <a:spcBef>
                <a:spcPts val="1000"/>
              </a:spcBef>
              <a:spcAft>
                <a:spcPts val="0"/>
              </a:spcAft>
              <a:buClr>
                <a:srgbClr val="3CEFAB"/>
              </a:buClr>
              <a:buSzPts val="100"/>
              <a:buFont typeface="Helvetica Neue Light"/>
              <a:buAutoNum type="arabicPeriod"/>
            </a:pPr>
            <a:r>
              <a:t/>
            </a:r>
            <a:endParaRPr sz="1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AutoNum type="arabicPeriod"/>
            </a:pPr>
            <a:r>
              <a:rPr lang="en" sz="1800">
                <a:solidFill>
                  <a:schemeClr val="dk1"/>
                </a:solidFill>
                <a:highlight>
                  <a:schemeClr val="lt1"/>
                </a:highlight>
                <a:latin typeface="Helvetica Neue Light"/>
                <a:ea typeface="Helvetica Neue Light"/>
                <a:cs typeface="Helvetica Neue Light"/>
                <a:sym typeface="Helvetica Neue Light"/>
              </a:rPr>
              <a:t>Elegir el nombre para la app.</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AutoNum type="arabicPeriod"/>
            </a:pPr>
            <a:r>
              <a:rPr lang="en" sz="1800">
                <a:solidFill>
                  <a:schemeClr val="dk1"/>
                </a:solidFill>
                <a:highlight>
                  <a:schemeClr val="lt1"/>
                </a:highlight>
                <a:latin typeface="Helvetica Neue Light"/>
                <a:ea typeface="Helvetica Neue Light"/>
                <a:cs typeface="Helvetica Neue Light"/>
                <a:sym typeface="Helvetica Neue Light"/>
              </a:rPr>
              <a:t>Finalmente, nos muestra el API Key y el API Secret Key que es lo que necesitamos para la configuración.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8" name="Google Shape;178;p33"/>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Twitter App</a:t>
            </a:r>
            <a:endParaRPr i="1" sz="3600">
              <a:latin typeface="Anton"/>
              <a:ea typeface="Anton"/>
              <a:cs typeface="Anton"/>
              <a:sym typeface="Anton"/>
            </a:endParaRPr>
          </a:p>
        </p:txBody>
      </p:sp>
      <p:pic>
        <p:nvPicPr>
          <p:cNvPr id="179" name="Google Shape;179;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0" name="Google Shape;180;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1" name="Google Shape;181;p33"/>
          <p:cNvPicPr preferRelativeResize="0"/>
          <p:nvPr/>
        </p:nvPicPr>
        <p:blipFill>
          <a:blip r:embed="rId5">
            <a:alphaModFix/>
          </a:blip>
          <a:stretch>
            <a:fillRect/>
          </a:stretch>
        </p:blipFill>
        <p:spPr>
          <a:xfrm>
            <a:off x="4431300" y="1236850"/>
            <a:ext cx="4051500" cy="2871756"/>
          </a:xfrm>
          <a:prstGeom prst="rect">
            <a:avLst/>
          </a:prstGeom>
          <a:noFill/>
          <a:ln cap="flat" cmpd="sng" w="9525">
            <a:solidFill>
              <a:schemeClr val="dk2"/>
            </a:solidFill>
            <a:prstDash val="solid"/>
            <a:round/>
            <a:headEnd len="sm" w="sm" type="none"/>
            <a:tailEnd len="sm" w="sm" type="none"/>
          </a:ln>
        </p:spPr>
      </p:pic>
      <p:sp>
        <p:nvSpPr>
          <p:cNvPr id="182" name="Google Shape;182;p33"/>
          <p:cNvSpPr/>
          <p:nvPr/>
        </p:nvSpPr>
        <p:spPr>
          <a:xfrm>
            <a:off x="4381290" y="2179950"/>
            <a:ext cx="1987800" cy="8418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p:nvPr/>
        </p:nvSpPr>
        <p:spPr>
          <a:xfrm>
            <a:off x="4355400" y="3170550"/>
            <a:ext cx="2860500" cy="8418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