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Anton"/>
      <p:regular r:id="rId53"/>
    </p:embeddedFont>
    <p:embeddedFont>
      <p:font typeface="Lato"/>
      <p:regular r:id="rId54"/>
      <p:bold r:id="rId55"/>
      <p:italic r:id="rId56"/>
      <p:boldItalic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Anton-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0cf114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0cf114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0cf11474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0cf11474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cf11474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f0cf114749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Usar para slides de texto con gráfico de etapas/pasos.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0cf11474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0cf11474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0cf11474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0cf11474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0cf11474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0cf11474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0cf11474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0cf11474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0cf11474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0cf11474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0cf11474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0cf11474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0cf11474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0cf11474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f9d60a6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f9d60a6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0cf1147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0cf1147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0cf114749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f0cf114749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0cf11474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0cf11474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0cf11474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0cf11474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0cf11474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0cf11474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f9d60a63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f9d60a63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f9d60a63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f9d60a63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f9d60a63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f9d60a63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0cf11474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0cf11474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0cf114749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0cf11474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0cf11474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0cf114749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0cf114749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0cf114749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0cf11474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0cf11474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0cf11474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0cf11474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0cf11474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0cf11474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0cf114749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0cf114749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0cf11474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0cf11474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0cf11474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0cf11474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0cf11474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0cf11474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0cf11474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0cf11474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0cf114749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f0cf114749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0cf11474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0cf11474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cf11474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cf11474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f0cf114749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f0cf114749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f0cf114749_0_4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f0cf114749_0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0cf114749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0cf114749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f0cf114749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f0cf114749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f0dd794b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f0dd794b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0cf114749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0cf114749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0cf114749_0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0cf114749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cf11474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cf11474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0cf11474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0cf11474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0cf11474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0cf11474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0cf11474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0cf11474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0cf11474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0cf11474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6.png"/><Relationship Id="rId6" Type="http://schemas.openxmlformats.org/officeDocument/2006/relationships/hyperlink" Target="https://github.com/yargs/yargs/blob/HEAD/docs/api.m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8.png"/><Relationship Id="rId6"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2.png"/><Relationship Id="rId6"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1.png"/><Relationship Id="rId6"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37.png"/><Relationship Id="rId5"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1.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Proceso principal del servidor</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27.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nvSpPr>
        <p:spPr>
          <a:xfrm>
            <a:off x="542925" y="1467900"/>
            <a:ext cx="7896300" cy="220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forma más sencilla de recuperar argumentos en Node es a través del </a:t>
            </a:r>
            <a:r>
              <a:rPr b="1" i="1" lang="en" sz="1800">
                <a:solidFill>
                  <a:schemeClr val="dk1"/>
                </a:solidFill>
                <a:highlight>
                  <a:schemeClr val="lt1"/>
                </a:highlight>
                <a:latin typeface="Helvetica Neue"/>
                <a:ea typeface="Helvetica Neue"/>
                <a:cs typeface="Helvetica Neue"/>
                <a:sym typeface="Helvetica Neue"/>
              </a:rPr>
              <a:t>process.argv</a:t>
            </a:r>
            <a:r>
              <a:rPr lang="en" sz="1800">
                <a:solidFill>
                  <a:schemeClr val="dk1"/>
                </a:solidFill>
                <a:highlight>
                  <a:schemeClr val="lt1"/>
                </a:highlight>
                <a:latin typeface="Helvetica Neue Light"/>
                <a:ea typeface="Helvetica Neue Light"/>
                <a:cs typeface="Helvetica Neue Light"/>
                <a:sym typeface="Helvetica Neue Light"/>
              </a:rPr>
              <a:t>. Este es un objeto global que podemos usar sin importar bibliotecas adicionales.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 Simplemente necesitamos pasar argumentos a una aplicación Node, tal como mostramos anteriormente, y se puede acceder a estos argumentos dentro de la aplicación a través del process.argv.</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82" name="Google Shape;182;p34"/>
          <p:cNvSpPr txBox="1"/>
          <p:nvPr/>
        </p:nvSpPr>
        <p:spPr>
          <a:xfrm>
            <a:off x="13329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Uso de process.argv</a:t>
            </a:r>
            <a:endParaRPr i="1" sz="3600">
              <a:latin typeface="Anton"/>
              <a:ea typeface="Anton"/>
              <a:cs typeface="Anton"/>
              <a:sym typeface="Anton"/>
            </a:endParaRPr>
          </a:p>
        </p:txBody>
      </p:sp>
      <p:pic>
        <p:nvPicPr>
          <p:cNvPr id="183" name="Google Shape;183;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4" name="Google Shape;184;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5" name="Google Shape;185;p34"/>
          <p:cNvPicPr preferRelativeResize="0"/>
          <p:nvPr/>
        </p:nvPicPr>
        <p:blipFill>
          <a:blip r:embed="rId5">
            <a:alphaModFix/>
          </a:blip>
          <a:stretch>
            <a:fillRect/>
          </a:stretch>
        </p:blipFill>
        <p:spPr>
          <a:xfrm>
            <a:off x="177125" y="162375"/>
            <a:ext cx="1450175" cy="55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cxnSp>
        <p:nvCxnSpPr>
          <p:cNvPr id="190" name="Google Shape;190;p35"/>
          <p:cNvCxnSpPr>
            <a:stCxn id="191" idx="6"/>
            <a:endCxn id="192" idx="2"/>
          </p:cNvCxnSpPr>
          <p:nvPr/>
        </p:nvCxnSpPr>
        <p:spPr>
          <a:xfrm>
            <a:off x="2106475" y="2477963"/>
            <a:ext cx="4806900" cy="0"/>
          </a:xfrm>
          <a:prstGeom prst="straightConnector1">
            <a:avLst/>
          </a:prstGeom>
          <a:noFill/>
          <a:ln cap="flat" cmpd="sng" w="9525">
            <a:solidFill>
              <a:srgbClr val="3CEFAB"/>
            </a:solidFill>
            <a:prstDash val="solid"/>
            <a:round/>
            <a:headEnd len="sm" w="sm" type="none"/>
            <a:tailEnd len="sm" w="sm" type="none"/>
          </a:ln>
        </p:spPr>
      </p:cxnSp>
      <p:sp>
        <p:nvSpPr>
          <p:cNvPr id="191" name="Google Shape;191;p35"/>
          <p:cNvSpPr/>
          <p:nvPr/>
        </p:nvSpPr>
        <p:spPr>
          <a:xfrm>
            <a:off x="1492375" y="2170913"/>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5"/>
          <p:cNvSpPr/>
          <p:nvPr/>
        </p:nvSpPr>
        <p:spPr>
          <a:xfrm>
            <a:off x="4264955" y="2170913"/>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192" name="Google Shape;192;p35"/>
          <p:cNvSpPr/>
          <p:nvPr/>
        </p:nvSpPr>
        <p:spPr>
          <a:xfrm>
            <a:off x="6913434" y="2170913"/>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194" name="Google Shape;194;p35"/>
          <p:cNvSpPr txBox="1"/>
          <p:nvPr/>
        </p:nvSpPr>
        <p:spPr>
          <a:xfrm>
            <a:off x="1596786" y="2206987"/>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195" name="Google Shape;195;p35"/>
          <p:cNvSpPr txBox="1"/>
          <p:nvPr/>
        </p:nvSpPr>
        <p:spPr>
          <a:xfrm>
            <a:off x="4403387" y="2197852"/>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196" name="Google Shape;196;p35"/>
          <p:cNvSpPr txBox="1"/>
          <p:nvPr/>
        </p:nvSpPr>
        <p:spPr>
          <a:xfrm>
            <a:off x="7036657" y="2225607"/>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pic>
        <p:nvPicPr>
          <p:cNvPr id="197" name="Google Shape;197;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8" name="Google Shape;198;p35"/>
          <p:cNvSpPr txBox="1"/>
          <p:nvPr/>
        </p:nvSpPr>
        <p:spPr>
          <a:xfrm>
            <a:off x="1028100" y="848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¿Cómo se usa process.argv?</a:t>
            </a:r>
            <a:endParaRPr i="1" sz="3600">
              <a:latin typeface="Anton"/>
              <a:ea typeface="Anton"/>
              <a:cs typeface="Anton"/>
              <a:sym typeface="Anton"/>
            </a:endParaRPr>
          </a:p>
        </p:txBody>
      </p:sp>
      <p:pic>
        <p:nvPicPr>
          <p:cNvPr id="199" name="Google Shape;199;p35"/>
          <p:cNvPicPr preferRelativeResize="0"/>
          <p:nvPr/>
        </p:nvPicPr>
        <p:blipFill>
          <a:blip r:embed="rId4">
            <a:alphaModFix/>
          </a:blip>
          <a:stretch>
            <a:fillRect/>
          </a:stretch>
        </p:blipFill>
        <p:spPr>
          <a:xfrm>
            <a:off x="177125" y="162375"/>
            <a:ext cx="1450175" cy="552450"/>
          </a:xfrm>
          <a:prstGeom prst="rect">
            <a:avLst/>
          </a:prstGeom>
          <a:noFill/>
          <a:ln>
            <a:noFill/>
          </a:ln>
        </p:spPr>
      </p:pic>
      <p:pic>
        <p:nvPicPr>
          <p:cNvPr id="200" name="Google Shape;200;p35"/>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201" name="Google Shape;201;p35"/>
          <p:cNvSpPr txBox="1"/>
          <p:nvPr/>
        </p:nvSpPr>
        <p:spPr>
          <a:xfrm>
            <a:off x="619125" y="3038888"/>
            <a:ext cx="2508900" cy="130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sz="1300">
                <a:solidFill>
                  <a:schemeClr val="dk1"/>
                </a:solidFill>
                <a:highlight>
                  <a:schemeClr val="lt1"/>
                </a:highlight>
                <a:latin typeface="Helvetica Neue Light"/>
                <a:ea typeface="Helvetica Neue Light"/>
                <a:cs typeface="Helvetica Neue Light"/>
                <a:sym typeface="Helvetica Neue Light"/>
              </a:rPr>
              <a:t>El primer elemento del process.argv, el array, siempre será una ruta del sistema de archivos que apunta al Node ejecutable. </a:t>
            </a:r>
            <a:endParaRPr sz="1300">
              <a:latin typeface="Helvetica Neue"/>
              <a:ea typeface="Helvetica Neue"/>
              <a:cs typeface="Helvetica Neue"/>
              <a:sym typeface="Helvetica Neue"/>
            </a:endParaRPr>
          </a:p>
        </p:txBody>
      </p:sp>
      <p:sp>
        <p:nvSpPr>
          <p:cNvPr id="202" name="Google Shape;202;p35"/>
          <p:cNvSpPr txBox="1"/>
          <p:nvPr/>
        </p:nvSpPr>
        <p:spPr>
          <a:xfrm>
            <a:off x="3467100" y="3113638"/>
            <a:ext cx="2314500" cy="1075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sz="1300">
                <a:solidFill>
                  <a:schemeClr val="dk1"/>
                </a:solidFill>
                <a:highlight>
                  <a:schemeClr val="lt1"/>
                </a:highlight>
                <a:latin typeface="Helvetica Neue Light"/>
                <a:ea typeface="Helvetica Neue Light"/>
                <a:cs typeface="Helvetica Neue Light"/>
                <a:sym typeface="Helvetica Neue Light"/>
              </a:rPr>
              <a:t>El segundo elemento es el nombre del archivo JavaScript que se está ejecutando.</a:t>
            </a:r>
            <a:endParaRPr sz="1300"/>
          </a:p>
        </p:txBody>
      </p:sp>
      <p:sp>
        <p:nvSpPr>
          <p:cNvPr id="203" name="Google Shape;203;p35"/>
          <p:cNvSpPr txBox="1"/>
          <p:nvPr/>
        </p:nvSpPr>
        <p:spPr>
          <a:xfrm>
            <a:off x="6120675" y="3113638"/>
            <a:ext cx="2262600" cy="84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sz="1300">
                <a:solidFill>
                  <a:schemeClr val="dk1"/>
                </a:solidFill>
                <a:highlight>
                  <a:schemeClr val="lt1"/>
                </a:highlight>
                <a:latin typeface="Helvetica Neue Light"/>
                <a:ea typeface="Helvetica Neue Light"/>
                <a:cs typeface="Helvetica Neue Light"/>
                <a:sym typeface="Helvetica Neue Light"/>
              </a:rPr>
              <a:t>el tercer elemento es el primer argumento que realmente pasó el usuario.</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nvSpPr>
        <p:spPr>
          <a:xfrm>
            <a:off x="339050" y="982538"/>
            <a:ext cx="8292000" cy="1941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Vemos un script de Node simple que imprima todos los argumentos de la línea de comando pasados ​​a la aplicación, junto con su índice. En el archivo “processargv.js”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Lo que hace este script es recorrer el process.argv array e imprime los índices, junto con los elementos almacenados en esos índices. Es muy útil para depurar si alguna vez nos preguntamos qué argumentos estamos recibiendo y en qué orden.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09" name="Google Shape;209;p3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process.argv</a:t>
            </a:r>
            <a:endParaRPr i="1" sz="3600">
              <a:latin typeface="Anton"/>
              <a:ea typeface="Anton"/>
              <a:cs typeface="Anton"/>
              <a:sym typeface="Anton"/>
            </a:endParaRPr>
          </a:p>
        </p:txBody>
      </p:sp>
      <p:pic>
        <p:nvPicPr>
          <p:cNvPr id="210" name="Google Shape;210;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1" name="Google Shape;211;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2" name="Google Shape;212;p36"/>
          <p:cNvPicPr preferRelativeResize="0"/>
          <p:nvPr/>
        </p:nvPicPr>
        <p:blipFill>
          <a:blip r:embed="rId5">
            <a:alphaModFix/>
          </a:blip>
          <a:stretch>
            <a:fillRect/>
          </a:stretch>
        </p:blipFill>
        <p:spPr>
          <a:xfrm>
            <a:off x="2726921" y="3490850"/>
            <a:ext cx="4028700" cy="1390050"/>
          </a:xfrm>
          <a:prstGeom prst="rect">
            <a:avLst/>
          </a:prstGeom>
          <a:noFill/>
          <a:ln cap="flat" cmpd="sng" w="9525">
            <a:solidFill>
              <a:schemeClr val="dk2"/>
            </a:solidFill>
            <a:prstDash val="solid"/>
            <a:round/>
            <a:headEnd len="sm" w="sm" type="none"/>
            <a:tailEnd len="sm" w="sm" type="none"/>
          </a:ln>
        </p:spPr>
      </p:pic>
      <p:pic>
        <p:nvPicPr>
          <p:cNvPr id="213" name="Google Shape;213;p36"/>
          <p:cNvPicPr preferRelativeResize="0"/>
          <p:nvPr/>
        </p:nvPicPr>
        <p:blipFill>
          <a:blip r:embed="rId6">
            <a:alphaModFix/>
          </a:blip>
          <a:stretch>
            <a:fillRect/>
          </a:stretch>
        </p:blipFill>
        <p:spPr>
          <a:xfrm>
            <a:off x="177125" y="162375"/>
            <a:ext cx="1450175" cy="55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nvSpPr>
        <p:spPr>
          <a:xfrm>
            <a:off x="300550" y="854275"/>
            <a:ext cx="4443000" cy="855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Para ejecutar el script, en la terminal nos posicionamos sobre el directorio de ese archivo y ejecutamos el comando:</a:t>
            </a:r>
            <a:br>
              <a:rPr lang="en" sz="1600">
                <a:solidFill>
                  <a:schemeClr val="dk1"/>
                </a:solidFill>
                <a:highlight>
                  <a:schemeClr val="lt1"/>
                </a:highlight>
                <a:latin typeface="Helvetica Neue Light"/>
                <a:ea typeface="Helvetica Neue Light"/>
                <a:cs typeface="Helvetica Neue Light"/>
                <a:sym typeface="Helvetica Neue Light"/>
              </a:rPr>
            </a:b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19" name="Google Shape;219;p3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process.argv</a:t>
            </a:r>
            <a:endParaRPr i="1" sz="3600">
              <a:latin typeface="Anton"/>
              <a:ea typeface="Anton"/>
              <a:cs typeface="Anton"/>
              <a:sym typeface="Anton"/>
            </a:endParaRPr>
          </a:p>
        </p:txBody>
      </p:sp>
      <p:pic>
        <p:nvPicPr>
          <p:cNvPr id="220" name="Google Shape;220;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1" name="Google Shape;221;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2" name="Google Shape;222;p37"/>
          <p:cNvPicPr preferRelativeResize="0"/>
          <p:nvPr/>
        </p:nvPicPr>
        <p:blipFill>
          <a:blip r:embed="rId5">
            <a:alphaModFix/>
          </a:blip>
          <a:stretch>
            <a:fillRect/>
          </a:stretch>
        </p:blipFill>
        <p:spPr>
          <a:xfrm>
            <a:off x="5295900" y="1269525"/>
            <a:ext cx="3127634" cy="330675"/>
          </a:xfrm>
          <a:prstGeom prst="rect">
            <a:avLst/>
          </a:prstGeom>
          <a:noFill/>
          <a:ln cap="flat" cmpd="sng" w="9525">
            <a:solidFill>
              <a:schemeClr val="dk2"/>
            </a:solidFill>
            <a:prstDash val="solid"/>
            <a:round/>
            <a:headEnd len="sm" w="sm" type="none"/>
            <a:tailEnd len="sm" w="sm" type="none"/>
          </a:ln>
        </p:spPr>
      </p:pic>
      <p:pic>
        <p:nvPicPr>
          <p:cNvPr id="223" name="Google Shape;223;p37"/>
          <p:cNvPicPr preferRelativeResize="0"/>
          <p:nvPr/>
        </p:nvPicPr>
        <p:blipFill>
          <a:blip r:embed="rId6">
            <a:alphaModFix/>
          </a:blip>
          <a:stretch>
            <a:fillRect/>
          </a:stretch>
        </p:blipFill>
        <p:spPr>
          <a:xfrm>
            <a:off x="5295900" y="2223113"/>
            <a:ext cx="3296950" cy="1270575"/>
          </a:xfrm>
          <a:prstGeom prst="rect">
            <a:avLst/>
          </a:prstGeom>
          <a:noFill/>
          <a:ln cap="flat" cmpd="sng" w="9525">
            <a:solidFill>
              <a:schemeClr val="dk2"/>
            </a:solidFill>
            <a:prstDash val="solid"/>
            <a:round/>
            <a:headEnd len="sm" w="sm" type="none"/>
            <a:tailEnd len="sm" w="sm" type="none"/>
          </a:ln>
        </p:spPr>
      </p:pic>
      <p:sp>
        <p:nvSpPr>
          <p:cNvPr id="224" name="Google Shape;224;p37"/>
          <p:cNvSpPr txBox="1"/>
          <p:nvPr/>
        </p:nvSpPr>
        <p:spPr>
          <a:xfrm>
            <a:off x="1216650" y="3792838"/>
            <a:ext cx="67107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El primer índice contiene la ruta a nuestro node ejecutable y </a:t>
            </a:r>
            <a:br>
              <a:rPr lang="en" sz="1600">
                <a:solidFill>
                  <a:schemeClr val="dk1"/>
                </a:solidFill>
                <a:highlight>
                  <a:schemeClr val="lt1"/>
                </a:highlight>
                <a:latin typeface="Helvetica Neue Light"/>
                <a:ea typeface="Helvetica Neue Light"/>
                <a:cs typeface="Helvetica Neue Light"/>
                <a:sym typeface="Helvetica Neue Light"/>
              </a:rPr>
            </a:br>
            <a:r>
              <a:rPr lang="en" sz="1600">
                <a:solidFill>
                  <a:schemeClr val="dk1"/>
                </a:solidFill>
                <a:highlight>
                  <a:schemeClr val="lt1"/>
                </a:highlight>
                <a:latin typeface="Helvetica Neue Light"/>
                <a:ea typeface="Helvetica Neue Light"/>
                <a:cs typeface="Helvetica Neue Light"/>
                <a:sym typeface="Helvetica Neue Light"/>
              </a:rPr>
              <a:t>el segundo índice contiene la ruta al archivo de script.</a:t>
            </a:r>
            <a:endParaRPr sz="1200"/>
          </a:p>
        </p:txBody>
      </p:sp>
      <p:sp>
        <p:nvSpPr>
          <p:cNvPr id="225" name="Google Shape;225;p37"/>
          <p:cNvSpPr txBox="1"/>
          <p:nvPr/>
        </p:nvSpPr>
        <p:spPr>
          <a:xfrm>
            <a:off x="300550" y="2076450"/>
            <a:ext cx="47910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Acá estamos pasando tres argumentos al programa “processargv.js”. El argumento “tom” se almacenará en el segundo índice, mientras que “jack” y “43” se almacenarán en el tercer y cuarto índice, respectivamente. La salida será:</a:t>
            </a:r>
            <a:endParaRPr sz="1200"/>
          </a:p>
        </p:txBody>
      </p:sp>
      <p:pic>
        <p:nvPicPr>
          <p:cNvPr id="226" name="Google Shape;226;p37"/>
          <p:cNvPicPr preferRelativeResize="0"/>
          <p:nvPr/>
        </p:nvPicPr>
        <p:blipFill>
          <a:blip r:embed="rId7">
            <a:alphaModFix/>
          </a:blip>
          <a:stretch>
            <a:fillRect/>
          </a:stretch>
        </p:blipFill>
        <p:spPr>
          <a:xfrm>
            <a:off x="177125" y="162375"/>
            <a:ext cx="1450175" cy="55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0" name="Shape 230"/>
        <p:cNvGrpSpPr/>
        <p:nvPr/>
      </p:nvGrpSpPr>
      <p:grpSpPr>
        <a:xfrm>
          <a:off x="0" y="0"/>
          <a:ext cx="0" cy="0"/>
          <a:chOff x="0" y="0"/>
          <a:chExt cx="0" cy="0"/>
        </a:xfrm>
      </p:grpSpPr>
      <p:sp>
        <p:nvSpPr>
          <p:cNvPr id="231" name="Google Shape;231;p38"/>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MINIMIST</a:t>
            </a:r>
            <a:endParaRPr i="1" sz="3600">
              <a:latin typeface="Anton"/>
              <a:ea typeface="Anton"/>
              <a:cs typeface="Anton"/>
              <a:sym typeface="Anton"/>
            </a:endParaRPr>
          </a:p>
        </p:txBody>
      </p:sp>
      <p:pic>
        <p:nvPicPr>
          <p:cNvPr id="232" name="Google Shape;232;p3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nvSpPr>
        <p:spPr>
          <a:xfrm>
            <a:off x="476250" y="1153875"/>
            <a:ext cx="8039100" cy="3359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Otra forma de recuperar argumentos de línea de comando en una aplicación Node es usando el módulo </a:t>
            </a:r>
            <a:r>
              <a:rPr b="1" i="1" lang="en" sz="1700">
                <a:solidFill>
                  <a:schemeClr val="dk1"/>
                </a:solidFill>
                <a:highlight>
                  <a:schemeClr val="lt1"/>
                </a:highlight>
                <a:latin typeface="Helvetica Neue"/>
                <a:ea typeface="Helvetica Neue"/>
                <a:cs typeface="Helvetica Neue"/>
                <a:sym typeface="Helvetica Neue"/>
              </a:rPr>
              <a:t>minimist</a:t>
            </a:r>
            <a:r>
              <a:rPr lang="en" sz="1700">
                <a:solidFill>
                  <a:schemeClr val="dk1"/>
                </a:solidFill>
                <a:highlight>
                  <a:schemeClr val="lt1"/>
                </a:highlight>
                <a:latin typeface="Helvetica Neue Light"/>
                <a:ea typeface="Helvetica Neue Light"/>
                <a:cs typeface="Helvetica Neue Light"/>
                <a:sym typeface="Helvetica Neue Light"/>
              </a:rPr>
              <a:t>.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Nos permite analizar un array de strings (usualmente obtenido de los argumentos ingresados por línea de comando) y lo transformará en un objeto más fácil de usar, ya que nos permite acceder acceder a los elementos mediante su nombre.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Lo instalamos como: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Lo podemos requerir en nuestros archivos como: </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38" name="Google Shape;238;p3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minimist</a:t>
            </a:r>
            <a:endParaRPr i="1" sz="3600">
              <a:latin typeface="Anton"/>
              <a:ea typeface="Anton"/>
              <a:cs typeface="Anton"/>
              <a:sym typeface="Anton"/>
            </a:endParaRPr>
          </a:p>
        </p:txBody>
      </p:sp>
      <p:pic>
        <p:nvPicPr>
          <p:cNvPr id="239" name="Google Shape;239;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0" name="Google Shape;240;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1" name="Google Shape;241;p39"/>
          <p:cNvPicPr preferRelativeResize="0"/>
          <p:nvPr/>
        </p:nvPicPr>
        <p:blipFill>
          <a:blip r:embed="rId5">
            <a:alphaModFix/>
          </a:blip>
          <a:stretch>
            <a:fillRect/>
          </a:stretch>
        </p:blipFill>
        <p:spPr>
          <a:xfrm>
            <a:off x="3271175" y="3540025"/>
            <a:ext cx="1559675" cy="216100"/>
          </a:xfrm>
          <a:prstGeom prst="rect">
            <a:avLst/>
          </a:prstGeom>
          <a:noFill/>
          <a:ln cap="flat" cmpd="sng" w="9525">
            <a:solidFill>
              <a:schemeClr val="dk2"/>
            </a:solidFill>
            <a:prstDash val="solid"/>
            <a:round/>
            <a:headEnd len="sm" w="sm" type="none"/>
            <a:tailEnd len="sm" w="sm" type="none"/>
          </a:ln>
        </p:spPr>
      </p:pic>
      <p:pic>
        <p:nvPicPr>
          <p:cNvPr id="242" name="Google Shape;242;p39"/>
          <p:cNvPicPr preferRelativeResize="0"/>
          <p:nvPr/>
        </p:nvPicPr>
        <p:blipFill>
          <a:blip r:embed="rId6">
            <a:alphaModFix/>
          </a:blip>
          <a:stretch>
            <a:fillRect/>
          </a:stretch>
        </p:blipFill>
        <p:spPr>
          <a:xfrm>
            <a:off x="5885250" y="3961525"/>
            <a:ext cx="2630107" cy="216100"/>
          </a:xfrm>
          <a:prstGeom prst="rect">
            <a:avLst/>
          </a:prstGeom>
          <a:noFill/>
          <a:ln cap="flat" cmpd="sng" w="9525">
            <a:solidFill>
              <a:schemeClr val="dk2"/>
            </a:solidFill>
            <a:prstDash val="solid"/>
            <a:round/>
            <a:headEnd len="sm" w="sm" type="none"/>
            <a:tailEnd len="sm" w="sm" type="none"/>
          </a:ln>
        </p:spPr>
      </p:pic>
      <p:pic>
        <p:nvPicPr>
          <p:cNvPr id="243" name="Google Shape;243;p39"/>
          <p:cNvPicPr preferRelativeResize="0"/>
          <p:nvPr/>
        </p:nvPicPr>
        <p:blipFill>
          <a:blip r:embed="rId7">
            <a:alphaModFix/>
          </a:blip>
          <a:stretch>
            <a:fillRect/>
          </a:stretch>
        </p:blipFill>
        <p:spPr>
          <a:xfrm>
            <a:off x="370900" y="233566"/>
            <a:ext cx="620525" cy="62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nvSpPr>
        <p:spPr>
          <a:xfrm>
            <a:off x="209550" y="1162800"/>
            <a:ext cx="8394600" cy="89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30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Primero, u</a:t>
            </a:r>
            <a:r>
              <a:rPr lang="en" sz="1500">
                <a:solidFill>
                  <a:schemeClr val="dk1"/>
                </a:solidFill>
                <a:highlight>
                  <a:schemeClr val="lt1"/>
                </a:highlight>
                <a:latin typeface="Helvetica Neue Light"/>
                <a:ea typeface="Helvetica Neue Light"/>
                <a:cs typeface="Helvetica Neue Light"/>
                <a:sym typeface="Helvetica Neue Light"/>
              </a:rPr>
              <a:t>samos el método</a:t>
            </a:r>
            <a:r>
              <a:rPr b="1" lang="en" sz="1500">
                <a:solidFill>
                  <a:schemeClr val="dk1"/>
                </a:solidFill>
                <a:highlight>
                  <a:schemeClr val="lt1"/>
                </a:highlight>
                <a:latin typeface="Helvetica Neue"/>
                <a:ea typeface="Helvetica Neue"/>
                <a:cs typeface="Helvetica Neue"/>
                <a:sym typeface="Helvetica Neue"/>
              </a:rPr>
              <a:t> slice</a:t>
            </a:r>
            <a:r>
              <a:rPr lang="en" sz="1500">
                <a:solidFill>
                  <a:schemeClr val="dk1"/>
                </a:solidFill>
                <a:highlight>
                  <a:schemeClr val="lt1"/>
                </a:highlight>
                <a:latin typeface="Helvetica Neue Light"/>
                <a:ea typeface="Helvetica Neue Light"/>
                <a:cs typeface="Helvetica Neue Light"/>
                <a:sym typeface="Helvetica Neue Light"/>
              </a:rPr>
              <a:t> sobre el array de argumentos del objeto global process: argv. En este caso, el método elimina todos los elementos del array anteriores a partir del índice que se le pasa como parámetro. Como sabemos que los argumentos que pasamos manualmente se almacenan a partir del segundo índice, pasamos como argumento un 2.</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49" name="Google Shape;249;p4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minimist</a:t>
            </a:r>
            <a:endParaRPr i="1" sz="3600">
              <a:latin typeface="Anton"/>
              <a:ea typeface="Anton"/>
              <a:cs typeface="Anton"/>
              <a:sym typeface="Anton"/>
            </a:endParaRPr>
          </a:p>
        </p:txBody>
      </p:sp>
      <p:pic>
        <p:nvPicPr>
          <p:cNvPr id="250" name="Google Shape;250;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1" name="Google Shape;251;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52" name="Google Shape;252;p40"/>
          <p:cNvPicPr preferRelativeResize="0"/>
          <p:nvPr/>
        </p:nvPicPr>
        <p:blipFill>
          <a:blip r:embed="rId5">
            <a:alphaModFix/>
          </a:blip>
          <a:stretch>
            <a:fillRect/>
          </a:stretch>
        </p:blipFill>
        <p:spPr>
          <a:xfrm>
            <a:off x="370900" y="233566"/>
            <a:ext cx="620525" cy="620525"/>
          </a:xfrm>
          <a:prstGeom prst="rect">
            <a:avLst/>
          </a:prstGeom>
          <a:noFill/>
          <a:ln>
            <a:noFill/>
          </a:ln>
        </p:spPr>
      </p:pic>
      <p:sp>
        <p:nvSpPr>
          <p:cNvPr id="253" name="Google Shape;253;p40"/>
          <p:cNvSpPr txBox="1"/>
          <p:nvPr/>
        </p:nvSpPr>
        <p:spPr>
          <a:xfrm>
            <a:off x="2324575" y="3166025"/>
            <a:ext cx="4049700" cy="7851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parseArgs</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'minimist'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args</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parseArgs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argv</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slice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nvSpPr>
        <p:spPr>
          <a:xfrm>
            <a:off x="160200" y="810975"/>
            <a:ext cx="8823600" cy="64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Veamos algunos ejemplos de lo que obtenemos con minimist al recibir diferentes entradas: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59" name="Google Shape;259;p4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minimist</a:t>
            </a:r>
            <a:endParaRPr i="1" sz="3600">
              <a:latin typeface="Anton"/>
              <a:ea typeface="Anton"/>
              <a:cs typeface="Anton"/>
              <a:sym typeface="Anton"/>
            </a:endParaRPr>
          </a:p>
        </p:txBody>
      </p:sp>
      <p:pic>
        <p:nvPicPr>
          <p:cNvPr id="260" name="Google Shape;260;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1" name="Google Shape;261;p4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2" name="Google Shape;262;p41"/>
          <p:cNvPicPr preferRelativeResize="0"/>
          <p:nvPr/>
        </p:nvPicPr>
        <p:blipFill>
          <a:blip r:embed="rId5">
            <a:alphaModFix/>
          </a:blip>
          <a:stretch>
            <a:fillRect/>
          </a:stretch>
        </p:blipFill>
        <p:spPr>
          <a:xfrm>
            <a:off x="370900" y="233566"/>
            <a:ext cx="620525" cy="620525"/>
          </a:xfrm>
          <a:prstGeom prst="rect">
            <a:avLst/>
          </a:prstGeom>
          <a:noFill/>
          <a:ln>
            <a:noFill/>
          </a:ln>
        </p:spPr>
      </p:pic>
      <p:sp>
        <p:nvSpPr>
          <p:cNvPr id="263" name="Google Shape;263;p41"/>
          <p:cNvSpPr txBox="1"/>
          <p:nvPr/>
        </p:nvSpPr>
        <p:spPr>
          <a:xfrm>
            <a:off x="1180500" y="1457475"/>
            <a:ext cx="6783000" cy="31977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parseArgs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 _: [ 1, 2, 3, 4 ]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parseArgs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'-b'</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E1E1E"/>
                </a:highlight>
                <a:latin typeface="Courier New"/>
                <a:ea typeface="Courier New"/>
                <a:cs typeface="Courier New"/>
                <a:sym typeface="Courier New"/>
              </a:rPr>
              <a:t>// { _: [ 3, 4 ], </a:t>
            </a:r>
            <a:r>
              <a:rPr b="1" lang="en" sz="1050">
                <a:solidFill>
                  <a:srgbClr val="6A9955"/>
                </a:solidFill>
                <a:highlight>
                  <a:srgbClr val="1E1E1E"/>
                </a:highlight>
                <a:latin typeface="Courier New"/>
                <a:ea typeface="Courier New"/>
                <a:cs typeface="Courier New"/>
                <a:sym typeface="Courier New"/>
              </a:rPr>
              <a:t>a: 1, b: 2</a:t>
            </a:r>
            <a:r>
              <a:rPr lang="en" sz="1050">
                <a:solidFill>
                  <a:srgbClr val="6A9955"/>
                </a:solidFill>
                <a:highlight>
                  <a:srgbClr val="1E1E1E"/>
                </a:highlight>
                <a:latin typeface="Courier New"/>
                <a:ea typeface="Courier New"/>
                <a:cs typeface="Courier New"/>
                <a:sym typeface="Courier New"/>
              </a:rPr>
              <a:t>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parseArgs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'--n1'</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'--n2'</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E1E1E"/>
                </a:highlight>
                <a:latin typeface="Courier New"/>
                <a:ea typeface="Courier New"/>
                <a:cs typeface="Courier New"/>
                <a:sym typeface="Courier New"/>
              </a:rPr>
              <a:t>// { _: [ 3, 4 ], </a:t>
            </a:r>
            <a:r>
              <a:rPr b="1" lang="en" sz="1050">
                <a:solidFill>
                  <a:srgbClr val="6A9955"/>
                </a:solidFill>
                <a:highlight>
                  <a:srgbClr val="1E1E1E"/>
                </a:highlight>
                <a:latin typeface="Courier New"/>
                <a:ea typeface="Courier New"/>
                <a:cs typeface="Courier New"/>
                <a:sym typeface="Courier New"/>
              </a:rPr>
              <a:t>n1: 1, n2: 2</a:t>
            </a:r>
            <a:r>
              <a:rPr lang="en" sz="1050">
                <a:solidFill>
                  <a:srgbClr val="6A9955"/>
                </a:solidFill>
                <a:highlight>
                  <a:srgbClr val="1E1E1E"/>
                </a:highlight>
                <a:latin typeface="Courier New"/>
                <a:ea typeface="Courier New"/>
                <a:cs typeface="Courier New"/>
                <a:sym typeface="Courier New"/>
              </a:rPr>
              <a:t>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parseArgs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'-b'</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'--colores'</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'--cursiva'</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E1E1E"/>
                </a:highlight>
                <a:latin typeface="Courier New"/>
                <a:ea typeface="Courier New"/>
                <a:cs typeface="Courier New"/>
                <a:sym typeface="Courier New"/>
              </a:rPr>
              <a:t>// { _: [], </a:t>
            </a:r>
            <a:r>
              <a:rPr b="1" lang="en" sz="1050">
                <a:solidFill>
                  <a:srgbClr val="6A9955"/>
                </a:solidFill>
                <a:highlight>
                  <a:srgbClr val="1E1E1E"/>
                </a:highlight>
                <a:latin typeface="Courier New"/>
                <a:ea typeface="Courier New"/>
                <a:cs typeface="Courier New"/>
                <a:sym typeface="Courier New"/>
              </a:rPr>
              <a:t>a: 1, b: 2, colores: true, cursiva: true</a:t>
            </a:r>
            <a:r>
              <a:rPr lang="en" sz="1050">
                <a:solidFill>
                  <a:srgbClr val="6A9955"/>
                </a:solidFill>
                <a:highlight>
                  <a:srgbClr val="1E1E1E"/>
                </a:highlight>
                <a:latin typeface="Courier New"/>
                <a:ea typeface="Courier New"/>
                <a:cs typeface="Courier New"/>
                <a:sym typeface="Courier New"/>
              </a:rPr>
              <a:t>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parseArgs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'-b'</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 _: [], </a:t>
            </a:r>
            <a:r>
              <a:rPr b="1" lang="en" sz="1050">
                <a:solidFill>
                  <a:srgbClr val="6A9955"/>
                </a:solidFill>
                <a:highlight>
                  <a:srgbClr val="1E1E1E"/>
                </a:highlight>
                <a:latin typeface="Courier New"/>
                <a:ea typeface="Courier New"/>
                <a:cs typeface="Courier New"/>
                <a:sym typeface="Courier New"/>
              </a:rPr>
              <a:t>a: 1, b: 2, c: true, x: true</a:t>
            </a:r>
            <a:r>
              <a:rPr lang="en" sz="1050">
                <a:solidFill>
                  <a:srgbClr val="6A9955"/>
                </a:solidFill>
                <a:highlight>
                  <a:srgbClr val="1E1E1E"/>
                </a:highlight>
                <a:latin typeface="Courier New"/>
                <a:ea typeface="Courier New"/>
                <a:cs typeface="Courier New"/>
                <a:sym typeface="Courier New"/>
              </a:rPr>
              <a:t> }</a:t>
            </a:r>
            <a:endParaRPr sz="1050">
              <a:solidFill>
                <a:srgbClr val="9CDCFE"/>
              </a:solidFill>
              <a:highlight>
                <a:srgbClr val="1E1E1E"/>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nvSpPr>
        <p:spPr>
          <a:xfrm>
            <a:off x="191800" y="858600"/>
            <a:ext cx="8562600" cy="120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Ante un argumento que comienza con un guión solo, crea un atributo cuyo nombre será la primera letra dsp del guión, y cuyo valor será todo lo restante hasta el próximo argumento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queremos usar palabras como nombres de atributos, debemos anteponerle un doble guión, y su valor será el argumento siguiente.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luego de un argumento guionado (simple o doble), no se encuentra </a:t>
            </a:r>
            <a:r>
              <a:rPr lang="en" sz="1600">
                <a:solidFill>
                  <a:schemeClr val="dk1"/>
                </a:solidFill>
                <a:highlight>
                  <a:schemeClr val="lt1"/>
                </a:highlight>
                <a:latin typeface="Helvetica Neue Light"/>
                <a:ea typeface="Helvetica Neue Light"/>
                <a:cs typeface="Helvetica Neue Light"/>
                <a:sym typeface="Helvetica Neue Light"/>
              </a:rPr>
              <a:t>ningún</a:t>
            </a:r>
            <a:r>
              <a:rPr lang="en" sz="1600">
                <a:solidFill>
                  <a:schemeClr val="dk1"/>
                </a:solidFill>
                <a:highlight>
                  <a:schemeClr val="lt1"/>
                </a:highlight>
                <a:latin typeface="Helvetica Neue Light"/>
                <a:ea typeface="Helvetica Neue Light"/>
                <a:cs typeface="Helvetica Neue Light"/>
                <a:sym typeface="Helvetica Neue Light"/>
              </a:rPr>
              <a:t> otro argumento, o el argumento siguiente también es guionado, el primero se interpreta como un valor booleano con valor true.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existen valores sueltos que no vienen precedidos por </a:t>
            </a:r>
            <a:r>
              <a:rPr lang="en" sz="1600">
                <a:solidFill>
                  <a:schemeClr val="dk1"/>
                </a:solidFill>
                <a:highlight>
                  <a:schemeClr val="lt1"/>
                </a:highlight>
                <a:latin typeface="Helvetica Neue Light"/>
                <a:ea typeface="Helvetica Neue Light"/>
                <a:cs typeface="Helvetica Neue Light"/>
                <a:sym typeface="Helvetica Neue Light"/>
              </a:rPr>
              <a:t>ningún</a:t>
            </a:r>
            <a:r>
              <a:rPr lang="en" sz="1600">
                <a:solidFill>
                  <a:schemeClr val="dk1"/>
                </a:solidFill>
                <a:highlight>
                  <a:schemeClr val="lt1"/>
                </a:highlight>
                <a:latin typeface="Helvetica Neue Light"/>
                <a:ea typeface="Helvetica Neue Light"/>
                <a:cs typeface="Helvetica Neue Light"/>
                <a:sym typeface="Helvetica Neue Light"/>
              </a:rPr>
              <a:t> argumento guionado, todos ellos se agrupan en un array bajo el nombre _ (guión bajo).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69" name="Google Shape;269;p4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minimist</a:t>
            </a:r>
            <a:endParaRPr i="1" sz="3600">
              <a:latin typeface="Anton"/>
              <a:ea typeface="Anton"/>
              <a:cs typeface="Anton"/>
              <a:sym typeface="Anton"/>
            </a:endParaRPr>
          </a:p>
        </p:txBody>
      </p:sp>
      <p:pic>
        <p:nvPicPr>
          <p:cNvPr id="270" name="Google Shape;270;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1" name="Google Shape;271;p4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2" name="Google Shape;272;p42"/>
          <p:cNvPicPr preferRelativeResize="0"/>
          <p:nvPr/>
        </p:nvPicPr>
        <p:blipFill>
          <a:blip r:embed="rId5">
            <a:alphaModFix/>
          </a:blip>
          <a:stretch>
            <a:fillRect/>
          </a:stretch>
        </p:blipFill>
        <p:spPr>
          <a:xfrm>
            <a:off x="370900" y="233566"/>
            <a:ext cx="620525" cy="62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nvSpPr>
        <p:spPr>
          <a:xfrm>
            <a:off x="160200" y="810975"/>
            <a:ext cx="8823600" cy="64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Además</a:t>
            </a:r>
            <a:r>
              <a:rPr lang="en" sz="1600">
                <a:solidFill>
                  <a:schemeClr val="dk1"/>
                </a:solidFill>
                <a:highlight>
                  <a:schemeClr val="lt1"/>
                </a:highlight>
                <a:latin typeface="Helvetica Neue Light"/>
                <a:ea typeface="Helvetica Neue Light"/>
                <a:cs typeface="Helvetica Neue Light"/>
                <a:sym typeface="Helvetica Neue Light"/>
              </a:rPr>
              <a:t> también podemos agregar algunas opciones adicionales. Entre ellas, podemos definir algunos valores por defecto para argumentos que no estén presentes:</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Y podemos agregarle algunos alias para renombrar los valores ingresados como argumentos, dándoles nombres </a:t>
            </a:r>
            <a:r>
              <a:rPr lang="en" sz="1600">
                <a:solidFill>
                  <a:schemeClr val="dk1"/>
                </a:solidFill>
                <a:highlight>
                  <a:schemeClr val="lt1"/>
                </a:highlight>
                <a:latin typeface="Helvetica Neue Light"/>
                <a:ea typeface="Helvetica Neue Light"/>
                <a:cs typeface="Helvetica Neue Light"/>
                <a:sym typeface="Helvetica Neue Light"/>
              </a:rPr>
              <a:t>más</a:t>
            </a:r>
            <a:r>
              <a:rPr lang="en" sz="1600">
                <a:solidFill>
                  <a:schemeClr val="dk1"/>
                </a:solidFill>
                <a:highlight>
                  <a:schemeClr val="lt1"/>
                </a:highlight>
                <a:latin typeface="Helvetica Neue Light"/>
                <a:ea typeface="Helvetica Neue Light"/>
                <a:cs typeface="Helvetica Neue Light"/>
                <a:sym typeface="Helvetica Neue Light"/>
              </a:rPr>
              <a:t> descriptivos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78" name="Google Shape;278;p43"/>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minimist</a:t>
            </a:r>
            <a:endParaRPr i="1" sz="3600">
              <a:latin typeface="Anton"/>
              <a:ea typeface="Anton"/>
              <a:cs typeface="Anton"/>
              <a:sym typeface="Anton"/>
            </a:endParaRPr>
          </a:p>
        </p:txBody>
      </p:sp>
      <p:pic>
        <p:nvPicPr>
          <p:cNvPr id="279" name="Google Shape;279;p43"/>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280" name="Google Shape;280;p43"/>
          <p:cNvPicPr preferRelativeResize="0"/>
          <p:nvPr/>
        </p:nvPicPr>
        <p:blipFill>
          <a:blip r:embed="rId4">
            <a:alphaModFix/>
          </a:blip>
          <a:stretch>
            <a:fillRect/>
          </a:stretch>
        </p:blipFill>
        <p:spPr>
          <a:xfrm>
            <a:off x="370900" y="233566"/>
            <a:ext cx="620525" cy="620525"/>
          </a:xfrm>
          <a:prstGeom prst="rect">
            <a:avLst/>
          </a:prstGeom>
          <a:noFill/>
          <a:ln>
            <a:noFill/>
          </a:ln>
        </p:spPr>
      </p:pic>
      <p:sp>
        <p:nvSpPr>
          <p:cNvPr id="281" name="Google Shape;281;p43"/>
          <p:cNvSpPr txBox="1"/>
          <p:nvPr/>
        </p:nvSpPr>
        <p:spPr>
          <a:xfrm>
            <a:off x="112500" y="1830200"/>
            <a:ext cx="8954400" cy="10044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options</a:t>
            </a:r>
            <a:r>
              <a:rPr lang="en" sz="1050">
                <a:solidFill>
                  <a:srgbClr val="D4D4D4"/>
                </a:solidFill>
                <a:highlight>
                  <a:srgbClr val="1E1E1E"/>
                </a:highlight>
                <a:latin typeface="Courier New"/>
                <a:ea typeface="Courier New"/>
                <a:cs typeface="Courier New"/>
                <a:sym typeface="Courier New"/>
              </a:rPr>
              <a:t> = { </a:t>
            </a:r>
            <a:r>
              <a:rPr lang="en" sz="1050">
                <a:solidFill>
                  <a:srgbClr val="9CDCFE"/>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nombre: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'pepe'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apellido:</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'copado'</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parseArgs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'-b'</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'un-valor-suelto'</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'--nombre'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'juanita'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options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 _: [ 'un-valor-suelto' ], a: 1, b: 2, nombre: 'juanita', apellido: 'copado' }</a:t>
            </a:r>
            <a:endParaRPr sz="1050">
              <a:solidFill>
                <a:srgbClr val="9CDCFE"/>
              </a:solidFill>
              <a:highlight>
                <a:srgbClr val="1E1E1E"/>
              </a:highlight>
              <a:latin typeface="Courier New"/>
              <a:ea typeface="Courier New"/>
              <a:cs typeface="Courier New"/>
              <a:sym typeface="Courier New"/>
            </a:endParaRPr>
          </a:p>
        </p:txBody>
      </p:sp>
      <p:sp>
        <p:nvSpPr>
          <p:cNvPr id="282" name="Google Shape;282;p43"/>
          <p:cNvSpPr txBox="1"/>
          <p:nvPr/>
        </p:nvSpPr>
        <p:spPr>
          <a:xfrm>
            <a:off x="112500" y="3887600"/>
            <a:ext cx="8954400" cy="10044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options</a:t>
            </a:r>
            <a:r>
              <a:rPr lang="en" sz="1050">
                <a:solidFill>
                  <a:srgbClr val="D4D4D4"/>
                </a:solidFill>
                <a:highlight>
                  <a:srgbClr val="1E1E1E"/>
                </a:highlight>
                <a:latin typeface="Courier New"/>
                <a:ea typeface="Courier New"/>
                <a:cs typeface="Courier New"/>
                <a:sym typeface="Courier New"/>
              </a:rPr>
              <a:t> = { </a:t>
            </a:r>
            <a:r>
              <a:rPr lang="en" sz="1050">
                <a:solidFill>
                  <a:srgbClr val="9CDCFE"/>
                </a:solidFill>
                <a:highlight>
                  <a:srgbClr val="1E1E1E"/>
                </a:highlight>
                <a:latin typeface="Courier New"/>
                <a:ea typeface="Courier New"/>
                <a:cs typeface="Courier New"/>
                <a:sym typeface="Courier New"/>
              </a:rPr>
              <a:t>alias:</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'campoA'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'campoB'</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parseArgs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'-b'</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options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 _: [], a: 1, campoA: 1, b: 2, campoB: 2 }</a:t>
            </a:r>
            <a:endParaRPr sz="1050">
              <a:solidFill>
                <a:srgbClr val="569CD6"/>
              </a:solidFill>
              <a:highlight>
                <a:srgbClr val="1E1E1E"/>
              </a:highlight>
              <a:latin typeface="Courier New"/>
              <a:ea typeface="Courier New"/>
              <a:cs typeface="Courier New"/>
              <a:sym typeface="Courier New"/>
            </a:endParaRPr>
          </a:p>
        </p:txBody>
      </p:sp>
      <p:pic>
        <p:nvPicPr>
          <p:cNvPr id="283" name="Google Shape;283;p43"/>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06550" y="1001825"/>
            <a:ext cx="4771500" cy="3342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el pasaje de parámetros al servidor y sus funciones.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Pasar argumentos en la línea de comandos en Node mediante las librerías Minimist y Yargs.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Presentar las variables de entorno y su uso.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Aplicar la librería Dotenv.</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ARGUMENTOS POR LÍNEA DE COMANDOS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289" name="Google Shape;289;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0" name="Google Shape;290;p4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6" name="Google Shape;296;p45"/>
          <p:cNvSpPr txBox="1"/>
          <p:nvPr/>
        </p:nvSpPr>
        <p:spPr>
          <a:xfrm>
            <a:off x="433900" y="1303625"/>
            <a:ext cx="8349000" cy="288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300">
                <a:solidFill>
                  <a:schemeClr val="dk1"/>
                </a:solidFill>
                <a:highlight>
                  <a:schemeClr val="lt1"/>
                </a:highlight>
                <a:latin typeface="Helvetica Neue Light"/>
                <a:ea typeface="Helvetica Neue Light"/>
                <a:cs typeface="Helvetica Neue Light"/>
                <a:sym typeface="Helvetica Neue Light"/>
              </a:rPr>
              <a:t>Realizar una aplicación en Javascript ejecutada a través de Node.JS que al ejecutarse de la siguiente manera:</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1000"/>
              </a:spcBef>
              <a:spcAft>
                <a:spcPts val="0"/>
              </a:spcAft>
              <a:buClr>
                <a:schemeClr val="dk1"/>
              </a:buClr>
              <a:buSzPts val="1100"/>
              <a:buFont typeface="Arial"/>
              <a:buNone/>
            </a:pPr>
            <a:r>
              <a:rPr b="1" i="1" lang="en" sz="1300">
                <a:solidFill>
                  <a:schemeClr val="dk1"/>
                </a:solidFill>
                <a:highlight>
                  <a:schemeClr val="lt1"/>
                </a:highlight>
                <a:latin typeface="Helvetica Neue"/>
                <a:ea typeface="Helvetica Neue"/>
                <a:cs typeface="Helvetica Neue"/>
                <a:sym typeface="Helvetica Neue"/>
              </a:rPr>
              <a:t>node main.js 1 2 3 -m dev -p 8080 -d</a:t>
            </a:r>
            <a:endParaRPr b="1" i="1" sz="13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1000"/>
              </a:spcBef>
              <a:spcAft>
                <a:spcPts val="0"/>
              </a:spcAft>
              <a:buClr>
                <a:schemeClr val="dk1"/>
              </a:buClr>
              <a:buSzPts val="1100"/>
              <a:buFont typeface="Arial"/>
              <a:buNone/>
            </a:pPr>
            <a:r>
              <a:rPr lang="en" sz="1300">
                <a:solidFill>
                  <a:schemeClr val="dk1"/>
                </a:solidFill>
                <a:highlight>
                  <a:schemeClr val="lt1"/>
                </a:highlight>
                <a:latin typeface="Helvetica Neue Light"/>
                <a:ea typeface="Helvetica Neue Light"/>
                <a:cs typeface="Helvetica Neue Light"/>
                <a:sym typeface="Helvetica Neue Light"/>
              </a:rPr>
              <a:t>Construya y muestre por pantalla el siguiente objeto:</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1000"/>
              </a:spcBef>
              <a:spcAft>
                <a:spcPts val="0"/>
              </a:spcAft>
              <a:buClr>
                <a:schemeClr val="dk1"/>
              </a:buClr>
              <a:buSzPts val="1100"/>
              <a:buFont typeface="Arial"/>
              <a:buNone/>
            </a:pPr>
            <a:r>
              <a:rPr b="1" lang="en" sz="1300">
                <a:solidFill>
                  <a:schemeClr val="dk1"/>
                </a:solidFill>
                <a:highlight>
                  <a:schemeClr val="lt1"/>
                </a:highlight>
                <a:latin typeface="Helvetica Neue"/>
                <a:ea typeface="Helvetica Neue"/>
                <a:cs typeface="Helvetica Neue"/>
                <a:sym typeface="Helvetica Neue"/>
              </a:rPr>
              <a:t>{ modo: 'dev', puerto: 8080, debug: true, otros: [ 1, 2, 3 ] }</a:t>
            </a:r>
            <a:endParaRPr b="1" sz="13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1000"/>
              </a:spcBef>
              <a:spcAft>
                <a:spcPts val="0"/>
              </a:spcAft>
              <a:buClr>
                <a:schemeClr val="dk1"/>
              </a:buClr>
              <a:buSzPts val="1100"/>
              <a:buFont typeface="Arial"/>
              <a:buNone/>
            </a:pPr>
            <a:r>
              <a:rPr lang="en" sz="1300">
                <a:solidFill>
                  <a:schemeClr val="dk1"/>
                </a:solidFill>
                <a:highlight>
                  <a:schemeClr val="lt1"/>
                </a:highlight>
                <a:latin typeface="Helvetica Neue Light"/>
                <a:ea typeface="Helvetica Neue Light"/>
                <a:cs typeface="Helvetica Neue Light"/>
                <a:sym typeface="Helvetica Neue Light"/>
              </a:rPr>
              <a:t>Y con el siguiente llamado:</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1000"/>
              </a:spcBef>
              <a:spcAft>
                <a:spcPts val="0"/>
              </a:spcAft>
              <a:buClr>
                <a:schemeClr val="dk1"/>
              </a:buClr>
              <a:buSzPts val="1100"/>
              <a:buFont typeface="Arial"/>
              <a:buNone/>
            </a:pPr>
            <a:r>
              <a:rPr b="1" i="1" lang="en" sz="1300">
                <a:solidFill>
                  <a:schemeClr val="dk1"/>
                </a:solidFill>
                <a:highlight>
                  <a:schemeClr val="lt1"/>
                </a:highlight>
                <a:latin typeface="Helvetica Neue"/>
                <a:ea typeface="Helvetica Neue"/>
                <a:cs typeface="Helvetica Neue"/>
                <a:sym typeface="Helvetica Neue"/>
              </a:rPr>
              <a:t>node main.js 1 2 3</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1000"/>
              </a:spcBef>
              <a:spcAft>
                <a:spcPts val="0"/>
              </a:spcAft>
              <a:buClr>
                <a:schemeClr val="dk1"/>
              </a:buClr>
              <a:buSzPts val="1100"/>
              <a:buFont typeface="Arial"/>
              <a:buNone/>
            </a:pPr>
            <a:r>
              <a:rPr lang="en" sz="1300">
                <a:solidFill>
                  <a:schemeClr val="dk1"/>
                </a:solidFill>
                <a:highlight>
                  <a:schemeClr val="lt1"/>
                </a:highlight>
                <a:latin typeface="Helvetica Neue Light"/>
                <a:ea typeface="Helvetica Neue Light"/>
                <a:cs typeface="Helvetica Neue Light"/>
                <a:sym typeface="Helvetica Neue Light"/>
              </a:rPr>
              <a:t>Construya y muestre por pantalla el siguiente objeto:</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1000"/>
              </a:spcBef>
              <a:spcAft>
                <a:spcPts val="1000"/>
              </a:spcAft>
              <a:buClr>
                <a:schemeClr val="dk1"/>
              </a:buClr>
              <a:buSzPts val="1100"/>
              <a:buFont typeface="Arial"/>
              <a:buNone/>
            </a:pPr>
            <a:r>
              <a:rPr b="1" lang="en" sz="1300">
                <a:solidFill>
                  <a:schemeClr val="dk1"/>
                </a:solidFill>
                <a:highlight>
                  <a:schemeClr val="lt1"/>
                </a:highlight>
                <a:latin typeface="Helvetica Neue"/>
                <a:ea typeface="Helvetica Neue"/>
                <a:cs typeface="Helvetica Neue"/>
                <a:sym typeface="Helvetica Neue"/>
              </a:rPr>
              <a:t>{ modo: 'prod', puerto: 0, debug: false, otros: [ 1, 2, 3 ] }</a:t>
            </a:r>
            <a:endParaRPr b="1" sz="1300">
              <a:solidFill>
                <a:schemeClr val="dk1"/>
              </a:solidFill>
              <a:highlight>
                <a:schemeClr val="lt1"/>
              </a:highlight>
              <a:latin typeface="Helvetica Neue"/>
              <a:ea typeface="Helvetica Neue"/>
              <a:cs typeface="Helvetica Neue"/>
              <a:sym typeface="Helvetica Neue"/>
            </a:endParaRPr>
          </a:p>
        </p:txBody>
      </p:sp>
      <p:pic>
        <p:nvPicPr>
          <p:cNvPr id="297" name="Google Shape;297;p45"/>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98" name="Google Shape;298;p45"/>
          <p:cNvSpPr txBox="1"/>
          <p:nvPr/>
        </p:nvSpPr>
        <p:spPr>
          <a:xfrm>
            <a:off x="433900" y="27182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ARGUMENTOS POR LÍNEA DE COMANDOS</a:t>
            </a:r>
            <a:endParaRPr i="1" sz="3200">
              <a:latin typeface="Helvetica Neue Light"/>
              <a:ea typeface="Helvetica Neue Light"/>
              <a:cs typeface="Helvetica Neue Light"/>
              <a:sym typeface="Helvetica Neue Light"/>
            </a:endParaRPr>
          </a:p>
        </p:txBody>
      </p:sp>
      <p:sp>
        <p:nvSpPr>
          <p:cNvPr id="299" name="Google Shape;299;p45"/>
          <p:cNvSpPr txBox="1"/>
          <p:nvPr/>
        </p:nvSpPr>
        <p:spPr>
          <a:xfrm>
            <a:off x="389775" y="8044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03" name="Shape 303"/>
        <p:cNvGrpSpPr/>
        <p:nvPr/>
      </p:nvGrpSpPr>
      <p:grpSpPr>
        <a:xfrm>
          <a:off x="0" y="0"/>
          <a:ext cx="0" cy="0"/>
          <a:chOff x="0" y="0"/>
          <a:chExt cx="0" cy="0"/>
        </a:xfrm>
      </p:grpSpPr>
      <p:sp>
        <p:nvSpPr>
          <p:cNvPr id="304" name="Google Shape;304;p46"/>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YARGS</a:t>
            </a:r>
            <a:endParaRPr i="1" sz="3600">
              <a:latin typeface="Anton"/>
              <a:ea typeface="Anton"/>
              <a:cs typeface="Anton"/>
              <a:sym typeface="Anton"/>
            </a:endParaRPr>
          </a:p>
        </p:txBody>
      </p:sp>
      <p:pic>
        <p:nvPicPr>
          <p:cNvPr id="305" name="Google Shape;305;p4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nvSpPr>
        <p:spPr>
          <a:xfrm>
            <a:off x="160200" y="1105550"/>
            <a:ext cx="8823600" cy="1971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Otro módulo que nos ayudará a analizar los argumentos de la línea de comandos pasados ​​a los programas de Node es el módulo </a:t>
            </a:r>
            <a:r>
              <a:rPr b="1" i="1" lang="en" sz="1700">
                <a:solidFill>
                  <a:schemeClr val="dk1"/>
                </a:solidFill>
                <a:highlight>
                  <a:schemeClr val="lt1"/>
                </a:highlight>
                <a:latin typeface="Helvetica Neue"/>
                <a:ea typeface="Helvetica Neue"/>
                <a:cs typeface="Helvetica Neue"/>
                <a:sym typeface="Helvetica Neue"/>
              </a:rPr>
              <a:t>yargs</a:t>
            </a:r>
            <a:r>
              <a:rPr lang="en" sz="1700">
                <a:solidFill>
                  <a:schemeClr val="dk1"/>
                </a:solidFill>
                <a:highlight>
                  <a:schemeClr val="lt1"/>
                </a:highlight>
                <a:latin typeface="Helvetica Neue Light"/>
                <a:ea typeface="Helvetica Neue Light"/>
                <a:cs typeface="Helvetica Neue Light"/>
                <a:sym typeface="Helvetica Neue Light"/>
              </a:rPr>
              <a:t>. Inicialmente funciona de igual manera que Minimist, con algunas modificaciones y en su sintaxis. Sin embargo, </a:t>
            </a:r>
            <a:r>
              <a:rPr lang="en" sz="1700">
                <a:solidFill>
                  <a:schemeClr val="dk1"/>
                </a:solidFill>
                <a:highlight>
                  <a:schemeClr val="lt1"/>
                </a:highlight>
                <a:latin typeface="Helvetica Neue Light"/>
                <a:ea typeface="Helvetica Neue Light"/>
                <a:cs typeface="Helvetica Neue Light"/>
                <a:sym typeface="Helvetica Neue Light"/>
              </a:rPr>
              <a:t>esta</a:t>
            </a:r>
            <a:r>
              <a:rPr lang="en" sz="1700">
                <a:solidFill>
                  <a:schemeClr val="dk1"/>
                </a:solidFill>
                <a:highlight>
                  <a:schemeClr val="lt1"/>
                </a:highlight>
                <a:latin typeface="Helvetica Neue Light"/>
                <a:ea typeface="Helvetica Neue Light"/>
                <a:cs typeface="Helvetica Neue Light"/>
                <a:sym typeface="Helvetica Neue Light"/>
              </a:rPr>
              <a:t> librería posee muchísimas </a:t>
            </a:r>
            <a:r>
              <a:rPr lang="en" sz="1700">
                <a:solidFill>
                  <a:schemeClr val="dk1"/>
                </a:solidFill>
                <a:highlight>
                  <a:schemeClr val="lt1"/>
                </a:highlight>
                <a:latin typeface="Helvetica Neue Light"/>
                <a:ea typeface="Helvetica Neue Light"/>
                <a:cs typeface="Helvetica Neue Light"/>
                <a:sym typeface="Helvetica Neue Light"/>
              </a:rPr>
              <a:t>más</a:t>
            </a:r>
            <a:r>
              <a:rPr lang="en" sz="1700">
                <a:solidFill>
                  <a:schemeClr val="dk1"/>
                </a:solidFill>
                <a:highlight>
                  <a:schemeClr val="lt1"/>
                </a:highlight>
                <a:latin typeface="Helvetica Neue Light"/>
                <a:ea typeface="Helvetica Neue Light"/>
                <a:cs typeface="Helvetica Neue Light"/>
                <a:sym typeface="Helvetica Neue Light"/>
              </a:rPr>
              <a:t> funcionalidades.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Lo instalamos con npm (</a:t>
            </a:r>
            <a:r>
              <a:rPr lang="en" sz="1700">
                <a:solidFill>
                  <a:schemeClr val="dk1"/>
                </a:solidFill>
                <a:highlight>
                  <a:schemeClr val="lt1"/>
                </a:highlight>
                <a:latin typeface="Consolas"/>
                <a:ea typeface="Consolas"/>
                <a:cs typeface="Consolas"/>
                <a:sym typeface="Consolas"/>
              </a:rPr>
              <a:t>npm i yargs</a:t>
            </a:r>
            <a:r>
              <a:rPr lang="en" sz="1700">
                <a:solidFill>
                  <a:schemeClr val="dk1"/>
                </a:solidFill>
                <a:highlight>
                  <a:schemeClr val="lt1"/>
                </a:highlight>
                <a:latin typeface="Helvetica Neue Light"/>
                <a:ea typeface="Helvetica Neue Light"/>
                <a:cs typeface="Helvetica Neue Light"/>
                <a:sym typeface="Helvetica Neue Light"/>
              </a:rPr>
              <a:t>) y lo utilizamos de la siguiente manera: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11" name="Google Shape;311;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2" name="Google Shape;312;p4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3" name="Google Shape;313;p47"/>
          <p:cNvPicPr preferRelativeResize="0"/>
          <p:nvPr/>
        </p:nvPicPr>
        <p:blipFill>
          <a:blip r:embed="rId5">
            <a:alphaModFix/>
          </a:blip>
          <a:stretch>
            <a:fillRect/>
          </a:stretch>
        </p:blipFill>
        <p:spPr>
          <a:xfrm>
            <a:off x="457200" y="292377"/>
            <a:ext cx="632932" cy="632900"/>
          </a:xfrm>
          <a:prstGeom prst="rect">
            <a:avLst/>
          </a:prstGeom>
          <a:noFill/>
          <a:ln>
            <a:noFill/>
          </a:ln>
        </p:spPr>
      </p:pic>
      <p:sp>
        <p:nvSpPr>
          <p:cNvPr id="314" name="Google Shape;314;p47"/>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yargs</a:t>
            </a:r>
            <a:endParaRPr i="1" sz="3600">
              <a:latin typeface="Anton"/>
              <a:ea typeface="Anton"/>
              <a:cs typeface="Anton"/>
              <a:sym typeface="Anton"/>
            </a:endParaRPr>
          </a:p>
        </p:txBody>
      </p:sp>
      <p:sp>
        <p:nvSpPr>
          <p:cNvPr id="315" name="Google Shape;315;p47"/>
          <p:cNvSpPr txBox="1"/>
          <p:nvPr/>
        </p:nvSpPr>
        <p:spPr>
          <a:xfrm>
            <a:off x="900000" y="3384000"/>
            <a:ext cx="7262400" cy="7107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rgbClr val="569CD6"/>
                </a:solidFill>
                <a:highlight>
                  <a:srgbClr val="1E1E1E"/>
                </a:highlight>
                <a:latin typeface="Courier New"/>
                <a:ea typeface="Courier New"/>
                <a:cs typeface="Courier New"/>
                <a:sym typeface="Courier New"/>
              </a:rPr>
              <a:t>const</a:t>
            </a:r>
            <a:r>
              <a:rPr lang="en" sz="1450">
                <a:solidFill>
                  <a:srgbClr val="D4D4D4"/>
                </a:solidFill>
                <a:highlight>
                  <a:srgbClr val="1E1E1E"/>
                </a:highlight>
                <a:latin typeface="Courier New"/>
                <a:ea typeface="Courier New"/>
                <a:cs typeface="Courier New"/>
                <a:sym typeface="Courier New"/>
              </a:rPr>
              <a:t> </a:t>
            </a:r>
            <a:r>
              <a:rPr lang="en" sz="1450">
                <a:solidFill>
                  <a:srgbClr val="4FC1FF"/>
                </a:solidFill>
                <a:highlight>
                  <a:srgbClr val="1E1E1E"/>
                </a:highlight>
                <a:latin typeface="Courier New"/>
                <a:ea typeface="Courier New"/>
                <a:cs typeface="Courier New"/>
                <a:sym typeface="Courier New"/>
              </a:rPr>
              <a:t>y</a:t>
            </a:r>
            <a:r>
              <a:rPr lang="en" sz="1450">
                <a:solidFill>
                  <a:srgbClr val="4FC1FF"/>
                </a:solidFill>
                <a:highlight>
                  <a:srgbClr val="1E1E1E"/>
                </a:highlight>
                <a:latin typeface="Courier New"/>
                <a:ea typeface="Courier New"/>
                <a:cs typeface="Courier New"/>
                <a:sym typeface="Courier New"/>
              </a:rPr>
              <a:t>args</a:t>
            </a:r>
            <a:r>
              <a:rPr lang="en" sz="1450">
                <a:solidFill>
                  <a:srgbClr val="D4D4D4"/>
                </a:solidFill>
                <a:highlight>
                  <a:srgbClr val="1E1E1E"/>
                </a:highlight>
                <a:latin typeface="Courier New"/>
                <a:ea typeface="Courier New"/>
                <a:cs typeface="Courier New"/>
                <a:sym typeface="Courier New"/>
              </a:rPr>
              <a:t> = </a:t>
            </a:r>
            <a:r>
              <a:rPr lang="en" sz="1450">
                <a:solidFill>
                  <a:srgbClr val="DCDCAA"/>
                </a:solidFill>
                <a:highlight>
                  <a:srgbClr val="1E1E1E"/>
                </a:highlight>
                <a:latin typeface="Courier New"/>
                <a:ea typeface="Courier New"/>
                <a:cs typeface="Courier New"/>
                <a:sym typeface="Courier New"/>
              </a:rPr>
              <a:t>require</a:t>
            </a:r>
            <a:r>
              <a:rPr lang="en" sz="1450">
                <a:solidFill>
                  <a:srgbClr val="D4D4D4"/>
                </a:solidFill>
                <a:highlight>
                  <a:srgbClr val="1E1E1E"/>
                </a:highlight>
                <a:latin typeface="Courier New"/>
                <a:ea typeface="Courier New"/>
                <a:cs typeface="Courier New"/>
                <a:sym typeface="Courier New"/>
              </a:rPr>
              <a:t>(</a:t>
            </a:r>
            <a:r>
              <a:rPr lang="en" sz="1450">
                <a:solidFill>
                  <a:srgbClr val="CE9178"/>
                </a:solidFill>
                <a:highlight>
                  <a:srgbClr val="1E1E1E"/>
                </a:highlight>
                <a:latin typeface="Courier New"/>
                <a:ea typeface="Courier New"/>
                <a:cs typeface="Courier New"/>
                <a:sym typeface="Courier New"/>
              </a:rPr>
              <a:t>'yargs/yargs'</a:t>
            </a:r>
            <a:r>
              <a:rPr lang="en" sz="1450">
                <a:solidFill>
                  <a:srgbClr val="D4D4D4"/>
                </a:solidFill>
                <a:highlight>
                  <a:srgbClr val="1E1E1E"/>
                </a:highlight>
                <a:latin typeface="Courier New"/>
                <a:ea typeface="Courier New"/>
                <a:cs typeface="Courier New"/>
                <a:sym typeface="Courier New"/>
              </a:rPr>
              <a:t>)(</a:t>
            </a:r>
            <a:r>
              <a:rPr lang="en" sz="1450">
                <a:solidFill>
                  <a:srgbClr val="9CDCFE"/>
                </a:solidFill>
                <a:highlight>
                  <a:srgbClr val="1E1E1E"/>
                </a:highlight>
                <a:latin typeface="Courier New"/>
                <a:ea typeface="Courier New"/>
                <a:cs typeface="Courier New"/>
                <a:sym typeface="Courier New"/>
              </a:rPr>
              <a:t>process</a:t>
            </a:r>
            <a:r>
              <a:rPr lang="en" sz="1450">
                <a:solidFill>
                  <a:srgbClr val="D4D4D4"/>
                </a:solidFill>
                <a:highlight>
                  <a:srgbClr val="1E1E1E"/>
                </a:highlight>
                <a:latin typeface="Courier New"/>
                <a:ea typeface="Courier New"/>
                <a:cs typeface="Courier New"/>
                <a:sym typeface="Courier New"/>
              </a:rPr>
              <a:t>.</a:t>
            </a:r>
            <a:r>
              <a:rPr lang="en" sz="1450">
                <a:solidFill>
                  <a:srgbClr val="9CDCFE"/>
                </a:solidFill>
                <a:highlight>
                  <a:srgbClr val="1E1E1E"/>
                </a:highlight>
                <a:latin typeface="Courier New"/>
                <a:ea typeface="Courier New"/>
                <a:cs typeface="Courier New"/>
                <a:sym typeface="Courier New"/>
              </a:rPr>
              <a:t>argv</a:t>
            </a:r>
            <a:r>
              <a:rPr lang="en" sz="1450">
                <a:solidFill>
                  <a:srgbClr val="D4D4D4"/>
                </a:solidFill>
                <a:highlight>
                  <a:srgbClr val="1E1E1E"/>
                </a:highlight>
                <a:latin typeface="Courier New"/>
                <a:ea typeface="Courier New"/>
                <a:cs typeface="Courier New"/>
                <a:sym typeface="Courier New"/>
              </a:rPr>
              <a:t>.</a:t>
            </a:r>
            <a:r>
              <a:rPr lang="en" sz="1450">
                <a:solidFill>
                  <a:srgbClr val="DCDCAA"/>
                </a:solidFill>
                <a:highlight>
                  <a:srgbClr val="1E1E1E"/>
                </a:highlight>
                <a:latin typeface="Courier New"/>
                <a:ea typeface="Courier New"/>
                <a:cs typeface="Courier New"/>
                <a:sym typeface="Courier New"/>
              </a:rPr>
              <a:t>slice</a:t>
            </a:r>
            <a:r>
              <a:rPr lang="en" sz="1450">
                <a:solidFill>
                  <a:srgbClr val="D4D4D4"/>
                </a:solidFill>
                <a:highlight>
                  <a:srgbClr val="1E1E1E"/>
                </a:highlight>
                <a:latin typeface="Courier New"/>
                <a:ea typeface="Courier New"/>
                <a:cs typeface="Courier New"/>
                <a:sym typeface="Courier New"/>
              </a:rPr>
              <a:t>(</a:t>
            </a:r>
            <a:r>
              <a:rPr lang="en" sz="1450">
                <a:solidFill>
                  <a:srgbClr val="B5CEA8"/>
                </a:solidFill>
                <a:highlight>
                  <a:srgbClr val="1E1E1E"/>
                </a:highlight>
                <a:latin typeface="Courier New"/>
                <a:ea typeface="Courier New"/>
                <a:cs typeface="Courier New"/>
                <a:sym typeface="Courier New"/>
              </a:rPr>
              <a:t>2</a:t>
            </a:r>
            <a:r>
              <a:rPr lang="en"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569CD6"/>
                </a:solidFill>
                <a:highlight>
                  <a:srgbClr val="1E1E1E"/>
                </a:highlight>
                <a:latin typeface="Courier New"/>
                <a:ea typeface="Courier New"/>
                <a:cs typeface="Courier New"/>
                <a:sym typeface="Courier New"/>
              </a:rPr>
              <a:t>const</a:t>
            </a:r>
            <a:r>
              <a:rPr lang="en" sz="1450">
                <a:solidFill>
                  <a:srgbClr val="D4D4D4"/>
                </a:solidFill>
                <a:highlight>
                  <a:srgbClr val="1E1E1E"/>
                </a:highlight>
                <a:latin typeface="Courier New"/>
                <a:ea typeface="Courier New"/>
                <a:cs typeface="Courier New"/>
                <a:sym typeface="Courier New"/>
              </a:rPr>
              <a:t> </a:t>
            </a:r>
            <a:r>
              <a:rPr lang="en" sz="1450">
                <a:solidFill>
                  <a:srgbClr val="4FC1FF"/>
                </a:solidFill>
                <a:highlight>
                  <a:srgbClr val="1E1E1E"/>
                </a:highlight>
                <a:latin typeface="Courier New"/>
                <a:ea typeface="Courier New"/>
                <a:cs typeface="Courier New"/>
                <a:sym typeface="Courier New"/>
              </a:rPr>
              <a:t>args</a:t>
            </a:r>
            <a:r>
              <a:rPr lang="en" sz="1450">
                <a:solidFill>
                  <a:srgbClr val="D4D4D4"/>
                </a:solidFill>
                <a:highlight>
                  <a:srgbClr val="1E1E1E"/>
                </a:highlight>
                <a:latin typeface="Courier New"/>
                <a:ea typeface="Courier New"/>
                <a:cs typeface="Courier New"/>
                <a:sym typeface="Courier New"/>
              </a:rPr>
              <a:t> = </a:t>
            </a:r>
            <a:r>
              <a:rPr lang="en" sz="1450">
                <a:solidFill>
                  <a:srgbClr val="4FC1FF"/>
                </a:solidFill>
                <a:highlight>
                  <a:srgbClr val="1E1E1E"/>
                </a:highlight>
                <a:latin typeface="Courier New"/>
                <a:ea typeface="Courier New"/>
                <a:cs typeface="Courier New"/>
                <a:sym typeface="Courier New"/>
              </a:rPr>
              <a:t>yargs</a:t>
            </a:r>
            <a:r>
              <a:rPr lang="en" sz="1450">
                <a:solidFill>
                  <a:srgbClr val="D4D4D4"/>
                </a:solidFill>
                <a:highlight>
                  <a:srgbClr val="1E1E1E"/>
                </a:highlight>
                <a:latin typeface="Courier New"/>
                <a:ea typeface="Courier New"/>
                <a:cs typeface="Courier New"/>
                <a:sym typeface="Courier New"/>
              </a:rPr>
              <a:t>.</a:t>
            </a:r>
            <a:r>
              <a:rPr lang="en" sz="1450">
                <a:solidFill>
                  <a:srgbClr val="9CDCFE"/>
                </a:solidFill>
                <a:highlight>
                  <a:srgbClr val="1E1E1E"/>
                </a:highlight>
                <a:latin typeface="Courier New"/>
                <a:ea typeface="Courier New"/>
                <a:cs typeface="Courier New"/>
                <a:sym typeface="Courier New"/>
              </a:rPr>
              <a:t>argv</a:t>
            </a:r>
            <a:endParaRPr sz="14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nvSpPr>
        <p:spPr>
          <a:xfrm>
            <a:off x="160200" y="1105550"/>
            <a:ext cx="8823600" cy="871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Si queremos agregar valores por defecto, lo hacemos de la siguiente manera: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21" name="Google Shape;321;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2" name="Google Shape;322;p4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3" name="Google Shape;323;p48"/>
          <p:cNvPicPr preferRelativeResize="0"/>
          <p:nvPr/>
        </p:nvPicPr>
        <p:blipFill>
          <a:blip r:embed="rId5">
            <a:alphaModFix/>
          </a:blip>
          <a:stretch>
            <a:fillRect/>
          </a:stretch>
        </p:blipFill>
        <p:spPr>
          <a:xfrm>
            <a:off x="457200" y="292377"/>
            <a:ext cx="632932" cy="632900"/>
          </a:xfrm>
          <a:prstGeom prst="rect">
            <a:avLst/>
          </a:prstGeom>
          <a:noFill/>
          <a:ln>
            <a:noFill/>
          </a:ln>
        </p:spPr>
      </p:pic>
      <p:sp>
        <p:nvSpPr>
          <p:cNvPr id="324" name="Google Shape;324;p48"/>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yargs</a:t>
            </a:r>
            <a:endParaRPr i="1" sz="3600">
              <a:latin typeface="Anton"/>
              <a:ea typeface="Anton"/>
              <a:cs typeface="Anton"/>
              <a:sym typeface="Anton"/>
            </a:endParaRPr>
          </a:p>
        </p:txBody>
      </p:sp>
      <p:sp>
        <p:nvSpPr>
          <p:cNvPr id="325" name="Google Shape;325;p48"/>
          <p:cNvSpPr txBox="1"/>
          <p:nvPr/>
        </p:nvSpPr>
        <p:spPr>
          <a:xfrm>
            <a:off x="900000" y="1936200"/>
            <a:ext cx="7262400" cy="2014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00">
                <a:solidFill>
                  <a:srgbClr val="569CD6"/>
                </a:solidFill>
                <a:highlight>
                  <a:srgbClr val="1E1E1E"/>
                </a:highlight>
                <a:latin typeface="Courier New"/>
                <a:ea typeface="Courier New"/>
                <a:cs typeface="Courier New"/>
                <a:sym typeface="Courier New"/>
              </a:rPr>
              <a:t>const</a:t>
            </a:r>
            <a:r>
              <a:rPr lang="en" sz="1300">
                <a:solidFill>
                  <a:srgbClr val="D4D4D4"/>
                </a:solidFill>
                <a:highlight>
                  <a:srgbClr val="1E1E1E"/>
                </a:highlight>
                <a:latin typeface="Courier New"/>
                <a:ea typeface="Courier New"/>
                <a:cs typeface="Courier New"/>
                <a:sym typeface="Courier New"/>
              </a:rPr>
              <a:t> </a:t>
            </a:r>
            <a:r>
              <a:rPr lang="en" sz="1300">
                <a:solidFill>
                  <a:srgbClr val="4FC1FF"/>
                </a:solidFill>
                <a:highlight>
                  <a:srgbClr val="1E1E1E"/>
                </a:highlight>
                <a:latin typeface="Courier New"/>
                <a:ea typeface="Courier New"/>
                <a:cs typeface="Courier New"/>
                <a:sym typeface="Courier New"/>
              </a:rPr>
              <a:t>yargs</a:t>
            </a:r>
            <a:r>
              <a:rPr lang="en" sz="1300">
                <a:solidFill>
                  <a:srgbClr val="D4D4D4"/>
                </a:solidFill>
                <a:highlight>
                  <a:srgbClr val="1E1E1E"/>
                </a:highlight>
                <a:latin typeface="Courier New"/>
                <a:ea typeface="Courier New"/>
                <a:cs typeface="Courier New"/>
                <a:sym typeface="Courier New"/>
              </a:rPr>
              <a:t> = </a:t>
            </a:r>
            <a:r>
              <a:rPr lang="en" sz="1300">
                <a:solidFill>
                  <a:srgbClr val="DCDCAA"/>
                </a:solidFill>
                <a:highlight>
                  <a:srgbClr val="1E1E1E"/>
                </a:highlight>
                <a:latin typeface="Courier New"/>
                <a:ea typeface="Courier New"/>
                <a:cs typeface="Courier New"/>
                <a:sym typeface="Courier New"/>
              </a:rPr>
              <a:t>require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'yargs/yargs'</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process</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argv</a:t>
            </a:r>
            <a:r>
              <a:rPr lang="en" sz="1300">
                <a:solidFill>
                  <a:srgbClr val="D4D4D4"/>
                </a:solidFill>
                <a:highlight>
                  <a:srgbClr val="1E1E1E"/>
                </a:highlight>
                <a:latin typeface="Courier New"/>
                <a:ea typeface="Courier New"/>
                <a:cs typeface="Courier New"/>
                <a:sym typeface="Courier New"/>
              </a:rPr>
              <a:t>.</a:t>
            </a:r>
            <a:r>
              <a:rPr lang="en" sz="1300">
                <a:solidFill>
                  <a:srgbClr val="DCDCAA"/>
                </a:solidFill>
                <a:highlight>
                  <a:srgbClr val="1E1E1E"/>
                </a:highlight>
                <a:latin typeface="Courier New"/>
                <a:ea typeface="Courier New"/>
                <a:cs typeface="Courier New"/>
                <a:sym typeface="Courier New"/>
              </a:rPr>
              <a:t>slice</a:t>
            </a:r>
            <a:r>
              <a:rPr lang="en" sz="1300">
                <a:solidFill>
                  <a:srgbClr val="D4D4D4"/>
                </a:solidFill>
                <a:highlight>
                  <a:srgbClr val="1E1E1E"/>
                </a:highlight>
                <a:latin typeface="Courier New"/>
                <a:ea typeface="Courier New"/>
                <a:cs typeface="Courier New"/>
                <a:sym typeface="Courier New"/>
              </a:rPr>
              <a:t>(</a:t>
            </a:r>
            <a:r>
              <a:rPr lang="en" sz="1300">
                <a:solidFill>
                  <a:srgbClr val="B5CEA8"/>
                </a:solidFill>
                <a:highlight>
                  <a:srgbClr val="1E1E1E"/>
                </a:highlight>
                <a:latin typeface="Courier New"/>
                <a:ea typeface="Courier New"/>
                <a:cs typeface="Courier New"/>
                <a:sym typeface="Courier New"/>
              </a:rPr>
              <a:t>2</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569CD6"/>
                </a:solidFill>
                <a:highlight>
                  <a:srgbClr val="1E1E1E"/>
                </a:highlight>
                <a:latin typeface="Courier New"/>
                <a:ea typeface="Courier New"/>
                <a:cs typeface="Courier New"/>
                <a:sym typeface="Courier New"/>
              </a:rPr>
              <a:t>const</a:t>
            </a:r>
            <a:r>
              <a:rPr lang="en" sz="1300">
                <a:solidFill>
                  <a:srgbClr val="D4D4D4"/>
                </a:solidFill>
                <a:highlight>
                  <a:srgbClr val="1E1E1E"/>
                </a:highlight>
                <a:latin typeface="Courier New"/>
                <a:ea typeface="Courier New"/>
                <a:cs typeface="Courier New"/>
                <a:sym typeface="Courier New"/>
              </a:rPr>
              <a:t> </a:t>
            </a:r>
            <a:r>
              <a:rPr lang="en" sz="1300">
                <a:solidFill>
                  <a:srgbClr val="4FC1FF"/>
                </a:solidFill>
                <a:highlight>
                  <a:srgbClr val="1E1E1E"/>
                </a:highlight>
                <a:latin typeface="Courier New"/>
                <a:ea typeface="Courier New"/>
                <a:cs typeface="Courier New"/>
                <a:sym typeface="Courier New"/>
              </a:rPr>
              <a:t>args</a:t>
            </a:r>
            <a:r>
              <a:rPr lang="en" sz="1300">
                <a:solidFill>
                  <a:srgbClr val="D4D4D4"/>
                </a:solidFill>
                <a:highlight>
                  <a:srgbClr val="1E1E1E"/>
                </a:highlight>
                <a:latin typeface="Courier New"/>
                <a:ea typeface="Courier New"/>
                <a:cs typeface="Courier New"/>
                <a:sym typeface="Courier New"/>
              </a:rPr>
              <a:t> = </a:t>
            </a:r>
            <a:r>
              <a:rPr lang="en" sz="1300">
                <a:solidFill>
                  <a:srgbClr val="4FC1FF"/>
                </a:solidFill>
                <a:highlight>
                  <a:srgbClr val="1E1E1E"/>
                </a:highlight>
                <a:latin typeface="Courier New"/>
                <a:ea typeface="Courier New"/>
                <a:cs typeface="Courier New"/>
                <a:sym typeface="Courier New"/>
              </a:rPr>
              <a:t>yargs</a:t>
            </a:r>
            <a:endParaRPr sz="130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DCDCAA"/>
                </a:solidFill>
                <a:highlight>
                  <a:srgbClr val="1E1E1E"/>
                </a:highlight>
                <a:latin typeface="Courier New"/>
                <a:ea typeface="Courier New"/>
                <a:cs typeface="Courier New"/>
                <a:sym typeface="Courier New"/>
              </a:rPr>
              <a:t>default</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nombre:</a:t>
            </a:r>
            <a:r>
              <a:rPr lang="en" sz="1300">
                <a:solidFill>
                  <a:srgbClr val="D4D4D4"/>
                </a:solidFill>
                <a:highlight>
                  <a:srgbClr val="1E1E1E"/>
                </a:highlight>
                <a:latin typeface="Courier New"/>
                <a:ea typeface="Courier New"/>
                <a:cs typeface="Courier New"/>
                <a:sym typeface="Courier New"/>
              </a:rPr>
              <a:t> </a:t>
            </a:r>
            <a:r>
              <a:rPr lang="en" sz="1300">
                <a:solidFill>
                  <a:srgbClr val="CE9178"/>
                </a:solidFill>
                <a:highlight>
                  <a:srgbClr val="1E1E1E"/>
                </a:highlight>
                <a:latin typeface="Courier New"/>
                <a:ea typeface="Courier New"/>
                <a:cs typeface="Courier New"/>
                <a:sym typeface="Courier New"/>
              </a:rPr>
              <a:t>'pepe'</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apellido:</a:t>
            </a:r>
            <a:r>
              <a:rPr lang="en" sz="1300">
                <a:solidFill>
                  <a:srgbClr val="D4D4D4"/>
                </a:solidFill>
                <a:highlight>
                  <a:srgbClr val="1E1E1E"/>
                </a:highlight>
                <a:latin typeface="Courier New"/>
                <a:ea typeface="Courier New"/>
                <a:cs typeface="Courier New"/>
                <a:sym typeface="Courier New"/>
              </a:rPr>
              <a:t> </a:t>
            </a:r>
            <a:r>
              <a:rPr lang="en" sz="1300">
                <a:solidFill>
                  <a:srgbClr val="CE9178"/>
                </a:solidFill>
                <a:highlight>
                  <a:srgbClr val="1E1E1E"/>
                </a:highlight>
                <a:latin typeface="Courier New"/>
                <a:ea typeface="Courier New"/>
                <a:cs typeface="Courier New"/>
                <a:sym typeface="Courier New"/>
              </a:rPr>
              <a:t>'copado'</a:t>
            </a:r>
            <a:endParaRPr sz="13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4FC1FF"/>
                </a:solidFill>
                <a:highlight>
                  <a:srgbClr val="1E1E1E"/>
                </a:highlight>
                <a:latin typeface="Courier New"/>
                <a:ea typeface="Courier New"/>
                <a:cs typeface="Courier New"/>
                <a:sym typeface="Courier New"/>
              </a:rPr>
              <a:t> </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argv</a:t>
            </a:r>
            <a:endParaRPr sz="13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nvSpPr>
        <p:spPr>
          <a:xfrm>
            <a:off x="160200" y="1105550"/>
            <a:ext cx="8823600" cy="871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Si queremos agregar alias, lo hacemos de la siguiente manera: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31" name="Google Shape;331;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2" name="Google Shape;332;p4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3" name="Google Shape;333;p49"/>
          <p:cNvPicPr preferRelativeResize="0"/>
          <p:nvPr/>
        </p:nvPicPr>
        <p:blipFill>
          <a:blip r:embed="rId5">
            <a:alphaModFix/>
          </a:blip>
          <a:stretch>
            <a:fillRect/>
          </a:stretch>
        </p:blipFill>
        <p:spPr>
          <a:xfrm>
            <a:off x="457200" y="292377"/>
            <a:ext cx="632932" cy="632900"/>
          </a:xfrm>
          <a:prstGeom prst="rect">
            <a:avLst/>
          </a:prstGeom>
          <a:noFill/>
          <a:ln>
            <a:noFill/>
          </a:ln>
        </p:spPr>
      </p:pic>
      <p:sp>
        <p:nvSpPr>
          <p:cNvPr id="334" name="Google Shape;334;p49"/>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yargs</a:t>
            </a:r>
            <a:endParaRPr i="1" sz="3600">
              <a:latin typeface="Anton"/>
              <a:ea typeface="Anton"/>
              <a:cs typeface="Anton"/>
              <a:sym typeface="Anton"/>
            </a:endParaRPr>
          </a:p>
        </p:txBody>
      </p:sp>
      <p:sp>
        <p:nvSpPr>
          <p:cNvPr id="335" name="Google Shape;335;p49"/>
          <p:cNvSpPr txBox="1"/>
          <p:nvPr/>
        </p:nvSpPr>
        <p:spPr>
          <a:xfrm>
            <a:off x="900000" y="1936200"/>
            <a:ext cx="7262400" cy="2014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00">
                <a:solidFill>
                  <a:srgbClr val="569CD6"/>
                </a:solidFill>
                <a:highlight>
                  <a:srgbClr val="1E1E1E"/>
                </a:highlight>
                <a:latin typeface="Courier New"/>
                <a:ea typeface="Courier New"/>
                <a:cs typeface="Courier New"/>
                <a:sym typeface="Courier New"/>
              </a:rPr>
              <a:t>const</a:t>
            </a:r>
            <a:r>
              <a:rPr lang="en" sz="1300">
                <a:solidFill>
                  <a:srgbClr val="D4D4D4"/>
                </a:solidFill>
                <a:highlight>
                  <a:srgbClr val="1E1E1E"/>
                </a:highlight>
                <a:latin typeface="Courier New"/>
                <a:ea typeface="Courier New"/>
                <a:cs typeface="Courier New"/>
                <a:sym typeface="Courier New"/>
              </a:rPr>
              <a:t> </a:t>
            </a:r>
            <a:r>
              <a:rPr lang="en" sz="1300">
                <a:solidFill>
                  <a:srgbClr val="4FC1FF"/>
                </a:solidFill>
                <a:highlight>
                  <a:srgbClr val="1E1E1E"/>
                </a:highlight>
                <a:latin typeface="Courier New"/>
                <a:ea typeface="Courier New"/>
                <a:cs typeface="Courier New"/>
                <a:sym typeface="Courier New"/>
              </a:rPr>
              <a:t>yargs</a:t>
            </a:r>
            <a:r>
              <a:rPr lang="en" sz="1300">
                <a:solidFill>
                  <a:srgbClr val="D4D4D4"/>
                </a:solidFill>
                <a:highlight>
                  <a:srgbClr val="1E1E1E"/>
                </a:highlight>
                <a:latin typeface="Courier New"/>
                <a:ea typeface="Courier New"/>
                <a:cs typeface="Courier New"/>
                <a:sym typeface="Courier New"/>
              </a:rPr>
              <a:t> = </a:t>
            </a:r>
            <a:r>
              <a:rPr lang="en" sz="1300">
                <a:solidFill>
                  <a:srgbClr val="DCDCAA"/>
                </a:solidFill>
                <a:highlight>
                  <a:srgbClr val="1E1E1E"/>
                </a:highlight>
                <a:latin typeface="Courier New"/>
                <a:ea typeface="Courier New"/>
                <a:cs typeface="Courier New"/>
                <a:sym typeface="Courier New"/>
              </a:rPr>
              <a:t>require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'yargs/yargs'</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process</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argv</a:t>
            </a:r>
            <a:r>
              <a:rPr lang="en" sz="1300">
                <a:solidFill>
                  <a:srgbClr val="D4D4D4"/>
                </a:solidFill>
                <a:highlight>
                  <a:srgbClr val="1E1E1E"/>
                </a:highlight>
                <a:latin typeface="Courier New"/>
                <a:ea typeface="Courier New"/>
                <a:cs typeface="Courier New"/>
                <a:sym typeface="Courier New"/>
              </a:rPr>
              <a:t>.</a:t>
            </a:r>
            <a:r>
              <a:rPr lang="en" sz="1300">
                <a:solidFill>
                  <a:srgbClr val="DCDCAA"/>
                </a:solidFill>
                <a:highlight>
                  <a:srgbClr val="1E1E1E"/>
                </a:highlight>
                <a:latin typeface="Courier New"/>
                <a:ea typeface="Courier New"/>
                <a:cs typeface="Courier New"/>
                <a:sym typeface="Courier New"/>
              </a:rPr>
              <a:t>slice</a:t>
            </a:r>
            <a:r>
              <a:rPr lang="en" sz="1300">
                <a:solidFill>
                  <a:srgbClr val="D4D4D4"/>
                </a:solidFill>
                <a:highlight>
                  <a:srgbClr val="1E1E1E"/>
                </a:highlight>
                <a:latin typeface="Courier New"/>
                <a:ea typeface="Courier New"/>
                <a:cs typeface="Courier New"/>
                <a:sym typeface="Courier New"/>
              </a:rPr>
              <a:t>(</a:t>
            </a:r>
            <a:r>
              <a:rPr lang="en" sz="1300">
                <a:solidFill>
                  <a:srgbClr val="B5CEA8"/>
                </a:solidFill>
                <a:highlight>
                  <a:srgbClr val="1E1E1E"/>
                </a:highlight>
                <a:latin typeface="Courier New"/>
                <a:ea typeface="Courier New"/>
                <a:cs typeface="Courier New"/>
                <a:sym typeface="Courier New"/>
              </a:rPr>
              <a:t>2</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569CD6"/>
                </a:solidFill>
                <a:highlight>
                  <a:srgbClr val="1E1E1E"/>
                </a:highlight>
                <a:latin typeface="Courier New"/>
                <a:ea typeface="Courier New"/>
                <a:cs typeface="Courier New"/>
                <a:sym typeface="Courier New"/>
              </a:rPr>
              <a:t>const</a:t>
            </a:r>
            <a:r>
              <a:rPr lang="en" sz="1300">
                <a:solidFill>
                  <a:srgbClr val="D4D4D4"/>
                </a:solidFill>
                <a:highlight>
                  <a:srgbClr val="1E1E1E"/>
                </a:highlight>
                <a:latin typeface="Courier New"/>
                <a:ea typeface="Courier New"/>
                <a:cs typeface="Courier New"/>
                <a:sym typeface="Courier New"/>
              </a:rPr>
              <a:t> </a:t>
            </a:r>
            <a:r>
              <a:rPr lang="en" sz="1300">
                <a:solidFill>
                  <a:srgbClr val="4FC1FF"/>
                </a:solidFill>
                <a:highlight>
                  <a:srgbClr val="1E1E1E"/>
                </a:highlight>
                <a:latin typeface="Courier New"/>
                <a:ea typeface="Courier New"/>
                <a:cs typeface="Courier New"/>
                <a:sym typeface="Courier New"/>
              </a:rPr>
              <a:t>args</a:t>
            </a:r>
            <a:r>
              <a:rPr lang="en" sz="1300">
                <a:solidFill>
                  <a:srgbClr val="D4D4D4"/>
                </a:solidFill>
                <a:highlight>
                  <a:srgbClr val="1E1E1E"/>
                </a:highlight>
                <a:latin typeface="Courier New"/>
                <a:ea typeface="Courier New"/>
                <a:cs typeface="Courier New"/>
                <a:sym typeface="Courier New"/>
              </a:rPr>
              <a:t> = </a:t>
            </a:r>
            <a:r>
              <a:rPr lang="en" sz="1300">
                <a:solidFill>
                  <a:srgbClr val="4FC1FF"/>
                </a:solidFill>
                <a:highlight>
                  <a:srgbClr val="1E1E1E"/>
                </a:highlight>
                <a:latin typeface="Courier New"/>
                <a:ea typeface="Courier New"/>
                <a:cs typeface="Courier New"/>
                <a:sym typeface="Courier New"/>
              </a:rPr>
              <a:t>yargs</a:t>
            </a:r>
            <a:endParaRPr sz="130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DCDCAA"/>
                </a:solidFill>
                <a:highlight>
                  <a:srgbClr val="1E1E1E"/>
                </a:highlight>
                <a:latin typeface="Courier New"/>
                <a:ea typeface="Courier New"/>
                <a:cs typeface="Courier New"/>
                <a:sym typeface="Courier New"/>
              </a:rPr>
              <a:t>alias</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n:</a:t>
            </a:r>
            <a:r>
              <a:rPr lang="en" sz="1300">
                <a:solidFill>
                  <a:srgbClr val="D4D4D4"/>
                </a:solidFill>
                <a:highlight>
                  <a:srgbClr val="1E1E1E"/>
                </a:highlight>
                <a:latin typeface="Courier New"/>
                <a:ea typeface="Courier New"/>
                <a:cs typeface="Courier New"/>
                <a:sym typeface="Courier New"/>
              </a:rPr>
              <a:t> </a:t>
            </a:r>
            <a:r>
              <a:rPr lang="en" sz="1300">
                <a:solidFill>
                  <a:srgbClr val="CE9178"/>
                </a:solidFill>
                <a:highlight>
                  <a:srgbClr val="1E1E1E"/>
                </a:highlight>
                <a:latin typeface="Courier New"/>
                <a:ea typeface="Courier New"/>
                <a:cs typeface="Courier New"/>
                <a:sym typeface="Courier New"/>
              </a:rPr>
              <a:t>'nombre'</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a:</a:t>
            </a:r>
            <a:r>
              <a:rPr lang="en" sz="1300">
                <a:solidFill>
                  <a:srgbClr val="D4D4D4"/>
                </a:solidFill>
                <a:highlight>
                  <a:srgbClr val="1E1E1E"/>
                </a:highlight>
                <a:latin typeface="Courier New"/>
                <a:ea typeface="Courier New"/>
                <a:cs typeface="Courier New"/>
                <a:sym typeface="Courier New"/>
              </a:rPr>
              <a:t> </a:t>
            </a:r>
            <a:r>
              <a:rPr lang="en" sz="1300">
                <a:solidFill>
                  <a:srgbClr val="CE9178"/>
                </a:solidFill>
                <a:highlight>
                  <a:srgbClr val="1E1E1E"/>
                </a:highlight>
                <a:latin typeface="Courier New"/>
                <a:ea typeface="Courier New"/>
                <a:cs typeface="Courier New"/>
                <a:sym typeface="Courier New"/>
              </a:rPr>
              <a:t>'apellido'</a:t>
            </a:r>
            <a:endParaRPr sz="13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4FC1FF"/>
                </a:solidFill>
                <a:highlight>
                  <a:srgbClr val="1E1E1E"/>
                </a:highlight>
                <a:latin typeface="Courier New"/>
                <a:ea typeface="Courier New"/>
                <a:cs typeface="Courier New"/>
                <a:sym typeface="Courier New"/>
              </a:rPr>
              <a:t> </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argv</a:t>
            </a:r>
            <a:endParaRPr sz="13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nvSpPr>
        <p:spPr>
          <a:xfrm>
            <a:off x="160200" y="1105550"/>
            <a:ext cx="8823600" cy="871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Si queremos que </a:t>
            </a:r>
            <a:r>
              <a:rPr lang="en" sz="1700">
                <a:solidFill>
                  <a:schemeClr val="dk1"/>
                </a:solidFill>
                <a:highlight>
                  <a:schemeClr val="lt1"/>
                </a:highlight>
                <a:latin typeface="Helvetica Neue Light"/>
                <a:ea typeface="Helvetica Neue Light"/>
                <a:cs typeface="Helvetica Neue Light"/>
                <a:sym typeface="Helvetica Neue Light"/>
              </a:rPr>
              <a:t>algún</a:t>
            </a:r>
            <a:r>
              <a:rPr lang="en" sz="1700">
                <a:solidFill>
                  <a:schemeClr val="dk1"/>
                </a:solidFill>
                <a:highlight>
                  <a:schemeClr val="lt1"/>
                </a:highlight>
                <a:latin typeface="Helvetica Neue Light"/>
                <a:ea typeface="Helvetica Neue Light"/>
                <a:cs typeface="Helvetica Neue Light"/>
                <a:sym typeface="Helvetica Neue Light"/>
              </a:rPr>
              <a:t> argumento sea interpretado como un valor booleano, lo hacemos de la siguiente manera: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2" name="Google Shape;342;p5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43" name="Google Shape;343;p50"/>
          <p:cNvPicPr preferRelativeResize="0"/>
          <p:nvPr/>
        </p:nvPicPr>
        <p:blipFill>
          <a:blip r:embed="rId5">
            <a:alphaModFix/>
          </a:blip>
          <a:stretch>
            <a:fillRect/>
          </a:stretch>
        </p:blipFill>
        <p:spPr>
          <a:xfrm>
            <a:off x="457200" y="292377"/>
            <a:ext cx="632932" cy="632900"/>
          </a:xfrm>
          <a:prstGeom prst="rect">
            <a:avLst/>
          </a:prstGeom>
          <a:noFill/>
          <a:ln>
            <a:noFill/>
          </a:ln>
        </p:spPr>
      </p:pic>
      <p:sp>
        <p:nvSpPr>
          <p:cNvPr id="344" name="Google Shape;344;p50"/>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yargs</a:t>
            </a:r>
            <a:endParaRPr i="1" sz="3600">
              <a:latin typeface="Anton"/>
              <a:ea typeface="Anton"/>
              <a:cs typeface="Anton"/>
              <a:sym typeface="Anton"/>
            </a:endParaRPr>
          </a:p>
        </p:txBody>
      </p:sp>
      <p:sp>
        <p:nvSpPr>
          <p:cNvPr id="345" name="Google Shape;345;p50"/>
          <p:cNvSpPr txBox="1"/>
          <p:nvPr/>
        </p:nvSpPr>
        <p:spPr>
          <a:xfrm>
            <a:off x="900000" y="2088600"/>
            <a:ext cx="7262400" cy="1199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00">
                <a:solidFill>
                  <a:srgbClr val="569CD6"/>
                </a:solidFill>
                <a:highlight>
                  <a:srgbClr val="1E1E1E"/>
                </a:highlight>
                <a:latin typeface="Courier New"/>
                <a:ea typeface="Courier New"/>
                <a:cs typeface="Courier New"/>
                <a:sym typeface="Courier New"/>
              </a:rPr>
              <a:t>const</a:t>
            </a:r>
            <a:r>
              <a:rPr lang="en" sz="1300">
                <a:solidFill>
                  <a:srgbClr val="D4D4D4"/>
                </a:solidFill>
                <a:highlight>
                  <a:srgbClr val="1E1E1E"/>
                </a:highlight>
                <a:latin typeface="Courier New"/>
                <a:ea typeface="Courier New"/>
                <a:cs typeface="Courier New"/>
                <a:sym typeface="Courier New"/>
              </a:rPr>
              <a:t> </a:t>
            </a:r>
            <a:r>
              <a:rPr lang="en" sz="1300">
                <a:solidFill>
                  <a:srgbClr val="4FC1FF"/>
                </a:solidFill>
                <a:highlight>
                  <a:srgbClr val="1E1E1E"/>
                </a:highlight>
                <a:latin typeface="Courier New"/>
                <a:ea typeface="Courier New"/>
                <a:cs typeface="Courier New"/>
                <a:sym typeface="Courier New"/>
              </a:rPr>
              <a:t>yargs</a:t>
            </a:r>
            <a:r>
              <a:rPr lang="en" sz="1300">
                <a:solidFill>
                  <a:srgbClr val="D4D4D4"/>
                </a:solidFill>
                <a:highlight>
                  <a:srgbClr val="1E1E1E"/>
                </a:highlight>
                <a:latin typeface="Courier New"/>
                <a:ea typeface="Courier New"/>
                <a:cs typeface="Courier New"/>
                <a:sym typeface="Courier New"/>
              </a:rPr>
              <a:t> = </a:t>
            </a:r>
            <a:r>
              <a:rPr lang="en" sz="1300">
                <a:solidFill>
                  <a:srgbClr val="DCDCAA"/>
                </a:solidFill>
                <a:highlight>
                  <a:srgbClr val="1E1E1E"/>
                </a:highlight>
                <a:latin typeface="Courier New"/>
                <a:ea typeface="Courier New"/>
                <a:cs typeface="Courier New"/>
                <a:sym typeface="Courier New"/>
              </a:rPr>
              <a:t>require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'yargs/yargs'</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process</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argv</a:t>
            </a:r>
            <a:r>
              <a:rPr lang="en" sz="1300">
                <a:solidFill>
                  <a:srgbClr val="D4D4D4"/>
                </a:solidFill>
                <a:highlight>
                  <a:srgbClr val="1E1E1E"/>
                </a:highlight>
                <a:latin typeface="Courier New"/>
                <a:ea typeface="Courier New"/>
                <a:cs typeface="Courier New"/>
                <a:sym typeface="Courier New"/>
              </a:rPr>
              <a:t>.</a:t>
            </a:r>
            <a:r>
              <a:rPr lang="en" sz="1300">
                <a:solidFill>
                  <a:srgbClr val="DCDCAA"/>
                </a:solidFill>
                <a:highlight>
                  <a:srgbClr val="1E1E1E"/>
                </a:highlight>
                <a:latin typeface="Courier New"/>
                <a:ea typeface="Courier New"/>
                <a:cs typeface="Courier New"/>
                <a:sym typeface="Courier New"/>
              </a:rPr>
              <a:t>slice</a:t>
            </a:r>
            <a:r>
              <a:rPr lang="en" sz="1300">
                <a:solidFill>
                  <a:srgbClr val="D4D4D4"/>
                </a:solidFill>
                <a:highlight>
                  <a:srgbClr val="1E1E1E"/>
                </a:highlight>
                <a:latin typeface="Courier New"/>
                <a:ea typeface="Courier New"/>
                <a:cs typeface="Courier New"/>
                <a:sym typeface="Courier New"/>
              </a:rPr>
              <a:t>(</a:t>
            </a:r>
            <a:r>
              <a:rPr lang="en" sz="1300">
                <a:solidFill>
                  <a:srgbClr val="B5CEA8"/>
                </a:solidFill>
                <a:highlight>
                  <a:srgbClr val="1E1E1E"/>
                </a:highlight>
                <a:latin typeface="Courier New"/>
                <a:ea typeface="Courier New"/>
                <a:cs typeface="Courier New"/>
                <a:sym typeface="Courier New"/>
              </a:rPr>
              <a:t>2</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569CD6"/>
                </a:solidFill>
                <a:highlight>
                  <a:srgbClr val="1E1E1E"/>
                </a:highlight>
                <a:latin typeface="Courier New"/>
                <a:ea typeface="Courier New"/>
                <a:cs typeface="Courier New"/>
                <a:sym typeface="Courier New"/>
              </a:rPr>
              <a:t>const</a:t>
            </a:r>
            <a:r>
              <a:rPr lang="en" sz="1300">
                <a:solidFill>
                  <a:srgbClr val="D4D4D4"/>
                </a:solidFill>
                <a:highlight>
                  <a:srgbClr val="1E1E1E"/>
                </a:highlight>
                <a:latin typeface="Courier New"/>
                <a:ea typeface="Courier New"/>
                <a:cs typeface="Courier New"/>
                <a:sym typeface="Courier New"/>
              </a:rPr>
              <a:t> </a:t>
            </a:r>
            <a:r>
              <a:rPr lang="en" sz="1300">
                <a:solidFill>
                  <a:srgbClr val="4FC1FF"/>
                </a:solidFill>
                <a:highlight>
                  <a:srgbClr val="1E1E1E"/>
                </a:highlight>
                <a:latin typeface="Courier New"/>
                <a:ea typeface="Courier New"/>
                <a:cs typeface="Courier New"/>
                <a:sym typeface="Courier New"/>
              </a:rPr>
              <a:t>args</a:t>
            </a:r>
            <a:r>
              <a:rPr lang="en" sz="1300">
                <a:solidFill>
                  <a:srgbClr val="D4D4D4"/>
                </a:solidFill>
                <a:highlight>
                  <a:srgbClr val="1E1E1E"/>
                </a:highlight>
                <a:latin typeface="Courier New"/>
                <a:ea typeface="Courier New"/>
                <a:cs typeface="Courier New"/>
                <a:sym typeface="Courier New"/>
              </a:rPr>
              <a:t> = </a:t>
            </a:r>
            <a:r>
              <a:rPr lang="en" sz="1300">
                <a:solidFill>
                  <a:srgbClr val="4FC1FF"/>
                </a:solidFill>
                <a:highlight>
                  <a:srgbClr val="1E1E1E"/>
                </a:highlight>
                <a:latin typeface="Courier New"/>
                <a:ea typeface="Courier New"/>
                <a:cs typeface="Courier New"/>
                <a:sym typeface="Courier New"/>
              </a:rPr>
              <a:t>yargs</a:t>
            </a:r>
            <a:endParaRPr sz="130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DCDCAA"/>
                </a:solidFill>
                <a:highlight>
                  <a:srgbClr val="1E1E1E"/>
                </a:highlight>
                <a:latin typeface="Courier New"/>
                <a:ea typeface="Courier New"/>
                <a:cs typeface="Courier New"/>
                <a:sym typeface="Courier New"/>
              </a:rPr>
              <a:t>boolean</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'vivo'</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4FC1FF"/>
                </a:solidFill>
                <a:highlight>
                  <a:srgbClr val="1E1E1E"/>
                </a:highlight>
                <a:latin typeface="Courier New"/>
                <a:ea typeface="Courier New"/>
                <a:cs typeface="Courier New"/>
                <a:sym typeface="Courier New"/>
              </a:rPr>
              <a:t>  </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argv</a:t>
            </a:r>
            <a:endParaRPr sz="1300">
              <a:solidFill>
                <a:srgbClr val="D4D4D4"/>
              </a:solidFill>
              <a:highlight>
                <a:srgbClr val="1E1E1E"/>
              </a:highlight>
              <a:latin typeface="Courier New"/>
              <a:ea typeface="Courier New"/>
              <a:cs typeface="Courier New"/>
              <a:sym typeface="Courier New"/>
            </a:endParaRPr>
          </a:p>
        </p:txBody>
      </p:sp>
      <p:sp>
        <p:nvSpPr>
          <p:cNvPr id="346" name="Google Shape;346;p50"/>
          <p:cNvSpPr txBox="1"/>
          <p:nvPr/>
        </p:nvSpPr>
        <p:spPr>
          <a:xfrm>
            <a:off x="160200" y="3620150"/>
            <a:ext cx="8823600" cy="871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Para ver el resto de las (innumerables!) funcionalidades, se puede consultar la documentación oficial:</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1300"/>
              </a:spcBef>
              <a:spcAft>
                <a:spcPts val="1000"/>
              </a:spcAft>
              <a:buClr>
                <a:schemeClr val="dk1"/>
              </a:buClr>
              <a:buSzPts val="1700"/>
              <a:buFont typeface="Helvetica Neue Light"/>
              <a:buChar char="○"/>
            </a:pPr>
            <a:r>
              <a:rPr lang="en" sz="1700" u="sng">
                <a:solidFill>
                  <a:schemeClr val="hlink"/>
                </a:solidFill>
                <a:highlight>
                  <a:schemeClr val="lt1"/>
                </a:highlight>
                <a:latin typeface="Helvetica Neue Light"/>
                <a:ea typeface="Helvetica Neue Light"/>
                <a:cs typeface="Helvetica Neue Light"/>
                <a:sym typeface="Helvetica Neue Light"/>
                <a:hlinkClick r:id="rId6"/>
              </a:rPr>
              <a:t>https://github.com/yargs/yargs/blob/HEAD/docs/api.md</a:t>
            </a:r>
            <a:endParaRPr sz="17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51"/>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52"/>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VARIABLES DE ENTORNO</a:t>
            </a:r>
            <a:endParaRPr i="1" sz="3600">
              <a:solidFill>
                <a:srgbClr val="E0FF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nvSpPr>
        <p:spPr>
          <a:xfrm>
            <a:off x="377150" y="930475"/>
            <a:ext cx="8292000" cy="3827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Las variables de entorno son variables externas a nuestra aplicación que residen en el sistema operativo o en el contenedor de la aplicación que se está ejecutando. Una variable de entorno es simplemente un nombre asignado a un valor.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Nos permiten administrar la configuración de nuestras aplicaciones por separado de nuestro código base. </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Las configuraciones separadas facilitan la implementación de nuestra aplicación en diferentes entornos (desarrollo, test, producción, etc).</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Por convención, el nombre se escribe con mayúscula y los valores son cadenas de texto, por ejemplo: PORT=8080.</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62" name="Google Shape;362;p53"/>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363" name="Google Shape;363;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4" name="Google Shape;364;p5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65" name="Google Shape;365;p53"/>
          <p:cNvPicPr preferRelativeResize="0"/>
          <p:nvPr/>
        </p:nvPicPr>
        <p:blipFill>
          <a:blip r:embed="rId5">
            <a:alphaModFix/>
          </a:blip>
          <a:stretch>
            <a:fillRect/>
          </a:stretch>
        </p:blipFill>
        <p:spPr>
          <a:xfrm>
            <a:off x="377150" y="205675"/>
            <a:ext cx="676275" cy="67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27</a:t>
            </a:r>
            <a:endParaRPr>
              <a:latin typeface="Helvetica Neue"/>
              <a:ea typeface="Helvetica Neue"/>
              <a:cs typeface="Helvetica Neue"/>
              <a:sym typeface="Helvetica Neue"/>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Proceso principal del servidor</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26</a:t>
            </a:r>
            <a:endParaRPr>
              <a:latin typeface="Helvetica Neue"/>
              <a:ea typeface="Helvetica Neue"/>
              <a:cs typeface="Helvetica Neue"/>
              <a:sym typeface="Helvetica Neue"/>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Estrategias de autenticación</a:t>
            </a:r>
            <a:endParaRPr b="1" sz="1200">
              <a:solidFill>
                <a:schemeClr val="dk1"/>
              </a:solidFill>
              <a:highlight>
                <a:schemeClr val="lt1"/>
              </a:highlight>
            </a:endParaRPr>
          </a:p>
          <a:p>
            <a:pPr indent="0" lvl="0" marL="0" marR="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con redes sociales</a:t>
            </a:r>
            <a:endParaRPr b="1" sz="1200">
              <a:solidFill>
                <a:schemeClr val="dk1"/>
              </a:solidFill>
              <a:highlight>
                <a:schemeClr val="lt1"/>
              </a:highlight>
            </a:endParaRPr>
          </a:p>
          <a:p>
            <a:pPr indent="0" lvl="0" marL="0" marR="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marR="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28</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Global &amp; Child process</a:t>
            </a:r>
            <a:endParaRPr b="1" sz="1200">
              <a:latin typeface="Helvetica Neue"/>
              <a:ea typeface="Helvetica Neue"/>
              <a:cs typeface="Helvetica Neue"/>
              <a:sym typeface="Helvetica Neue"/>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4"/>
          <p:cNvSpPr txBox="1"/>
          <p:nvPr/>
        </p:nvSpPr>
        <p:spPr>
          <a:xfrm>
            <a:off x="291900" y="976825"/>
            <a:ext cx="8560200" cy="2494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Normalmente, nuestras aplicaciones requieren que se establezcan muchas variables de entorno para que funcionen. Al confiar en configuraciones externas, nuestra aplicación se puede implementar fácilmente en diferentes entornos. Estos cambios son independientes de los cambios en el código, por lo que no requieren que nuestra aplicación sea reconstruida.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Los datos que cambian según el entorno en el que se ejecuta su aplicación deben configurarse como variables de entorno. Algunos ejemplos comunes son:</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71" name="Google Shape;371;p54"/>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372" name="Google Shape;372;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3" name="Google Shape;373;p5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74" name="Google Shape;374;p54"/>
          <p:cNvSpPr txBox="1"/>
          <p:nvPr/>
        </p:nvSpPr>
        <p:spPr>
          <a:xfrm>
            <a:off x="977000" y="3489700"/>
            <a:ext cx="3531300" cy="1215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Dirección y Puerto HTTP.</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Credenciales de Base de Datos.</a:t>
            </a:r>
            <a:endParaRPr sz="1200"/>
          </a:p>
        </p:txBody>
      </p:sp>
      <p:sp>
        <p:nvSpPr>
          <p:cNvPr id="375" name="Google Shape;375;p54"/>
          <p:cNvSpPr txBox="1"/>
          <p:nvPr/>
        </p:nvSpPr>
        <p:spPr>
          <a:xfrm>
            <a:off x="4098725" y="3419725"/>
            <a:ext cx="3979500" cy="1215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Ubicación de archivos y carpetas estáticos.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Credenciales de API's externas.</a:t>
            </a:r>
            <a:endParaRPr sz="1200"/>
          </a:p>
        </p:txBody>
      </p:sp>
      <p:pic>
        <p:nvPicPr>
          <p:cNvPr id="376" name="Google Shape;376;p54"/>
          <p:cNvPicPr preferRelativeResize="0"/>
          <p:nvPr/>
        </p:nvPicPr>
        <p:blipFill>
          <a:blip r:embed="rId5">
            <a:alphaModFix/>
          </a:blip>
          <a:stretch>
            <a:fillRect/>
          </a:stretch>
        </p:blipFill>
        <p:spPr>
          <a:xfrm>
            <a:off x="377150" y="205675"/>
            <a:ext cx="676275" cy="676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nvSpPr>
        <p:spPr>
          <a:xfrm>
            <a:off x="1038225" y="1153875"/>
            <a:ext cx="7286700" cy="100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primer lugar, en nuestro proyecto, creamos un archivo llamado </a:t>
            </a:r>
            <a:r>
              <a:rPr b="1" lang="en" sz="1600">
                <a:solidFill>
                  <a:schemeClr val="dk1"/>
                </a:solidFill>
                <a:highlight>
                  <a:schemeClr val="lt1"/>
                </a:highlight>
                <a:latin typeface="Helvetica Neue"/>
                <a:ea typeface="Helvetica Neue"/>
                <a:cs typeface="Helvetica Neue"/>
                <a:sym typeface="Helvetica Neue"/>
              </a:rPr>
              <a:t>config.js </a:t>
            </a:r>
            <a:r>
              <a:rPr lang="en" sz="1600">
                <a:solidFill>
                  <a:schemeClr val="dk1"/>
                </a:solidFill>
                <a:highlight>
                  <a:schemeClr val="lt1"/>
                </a:highlight>
                <a:latin typeface="Helvetica Neue Light"/>
                <a:ea typeface="Helvetica Neue Light"/>
                <a:cs typeface="Helvetica Neue Light"/>
                <a:sym typeface="Helvetica Neue Light"/>
              </a:rPr>
              <a:t>que centralizará nuestras variables de entorno.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82" name="Google Shape;382;p55"/>
          <p:cNvSpPr txBox="1"/>
          <p:nvPr/>
        </p:nvSpPr>
        <p:spPr>
          <a:xfrm>
            <a:off x="1180500" y="334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variables de entorno</a:t>
            </a:r>
            <a:endParaRPr i="1" sz="3600">
              <a:latin typeface="Anton"/>
              <a:ea typeface="Anton"/>
              <a:cs typeface="Anton"/>
              <a:sym typeface="Anton"/>
            </a:endParaRPr>
          </a:p>
        </p:txBody>
      </p:sp>
      <p:pic>
        <p:nvPicPr>
          <p:cNvPr id="383" name="Google Shape;383;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4" name="Google Shape;384;p5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85" name="Google Shape;385;p55"/>
          <p:cNvPicPr preferRelativeResize="0"/>
          <p:nvPr/>
        </p:nvPicPr>
        <p:blipFill>
          <a:blip r:embed="rId5">
            <a:alphaModFix/>
          </a:blip>
          <a:stretch>
            <a:fillRect/>
          </a:stretch>
        </p:blipFill>
        <p:spPr>
          <a:xfrm>
            <a:off x="1621688" y="2160975"/>
            <a:ext cx="6119776" cy="1974975"/>
          </a:xfrm>
          <a:prstGeom prst="rect">
            <a:avLst/>
          </a:prstGeom>
          <a:noFill/>
          <a:ln cap="flat" cmpd="sng" w="9525">
            <a:solidFill>
              <a:schemeClr val="dk2"/>
            </a:solidFill>
            <a:prstDash val="solid"/>
            <a:round/>
            <a:headEnd len="sm" w="sm" type="none"/>
            <a:tailEnd len="sm" w="sm" type="none"/>
          </a:ln>
        </p:spPr>
      </p:pic>
      <p:pic>
        <p:nvPicPr>
          <p:cNvPr id="386" name="Google Shape;386;p55"/>
          <p:cNvPicPr preferRelativeResize="0"/>
          <p:nvPr/>
        </p:nvPicPr>
        <p:blipFill>
          <a:blip r:embed="rId6">
            <a:alphaModFix/>
          </a:blip>
          <a:stretch>
            <a:fillRect/>
          </a:stretch>
        </p:blipFill>
        <p:spPr>
          <a:xfrm>
            <a:off x="377150" y="205675"/>
            <a:ext cx="676275" cy="676275"/>
          </a:xfrm>
          <a:prstGeom prst="rect">
            <a:avLst/>
          </a:prstGeom>
          <a:noFill/>
          <a:ln>
            <a:noFill/>
          </a:ln>
        </p:spPr>
      </p:pic>
      <p:sp>
        <p:nvSpPr>
          <p:cNvPr id="387" name="Google Shape;387;p55"/>
          <p:cNvSpPr txBox="1"/>
          <p:nvPr/>
        </p:nvSpPr>
        <p:spPr>
          <a:xfrm>
            <a:off x="-1386325" y="1115100"/>
            <a:ext cx="2439900" cy="23742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4EC9B0"/>
                </a:solidFill>
                <a:highlight>
                  <a:srgbClr val="1E1E1E"/>
                </a:highlight>
                <a:latin typeface="Consolas"/>
                <a:ea typeface="Consolas"/>
                <a:cs typeface="Consolas"/>
                <a:sym typeface="Consolas"/>
              </a:rPr>
              <a:t>module</a:t>
            </a:r>
            <a:r>
              <a:rPr lang="en" sz="1050">
                <a:solidFill>
                  <a:srgbClr val="D4D4D4"/>
                </a:solidFill>
                <a:highlight>
                  <a:srgbClr val="1E1E1E"/>
                </a:highlight>
                <a:latin typeface="Consolas"/>
                <a:ea typeface="Consolas"/>
                <a:cs typeface="Consolas"/>
                <a:sym typeface="Consolas"/>
              </a:rPr>
              <a:t>.</a:t>
            </a:r>
            <a:r>
              <a:rPr lang="en" sz="1050">
                <a:solidFill>
                  <a:srgbClr val="4EC9B0"/>
                </a:solidFill>
                <a:highlight>
                  <a:srgbClr val="1E1E1E"/>
                </a:highlight>
                <a:latin typeface="Consolas"/>
                <a:ea typeface="Consolas"/>
                <a:cs typeface="Consolas"/>
                <a:sym typeface="Consolas"/>
              </a:rPr>
              <a:t>exports</a:t>
            </a:r>
            <a:r>
              <a:rPr lang="en" sz="1050">
                <a:solidFill>
                  <a:srgbClr val="D4D4D4"/>
                </a:solidFill>
                <a:highlight>
                  <a:srgbClr val="1E1E1E"/>
                </a:highlight>
                <a:latin typeface="Consolas"/>
                <a:ea typeface="Consolas"/>
                <a:cs typeface="Consolas"/>
                <a:sym typeface="Consolas"/>
              </a:rPr>
              <a:t> =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NODE_ENV:</a:t>
            </a: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process</a:t>
            </a:r>
            <a:r>
              <a:rPr lang="en" sz="1050">
                <a:solidFill>
                  <a:srgbClr val="D4D4D4"/>
                </a:solidFill>
                <a:highlight>
                  <a:srgbClr val="1E1E1E"/>
                </a:highlight>
                <a:latin typeface="Consolas"/>
                <a:ea typeface="Consolas"/>
                <a:cs typeface="Consolas"/>
                <a:sym typeface="Consolas"/>
              </a:rPr>
              <a:t>.</a:t>
            </a:r>
            <a:r>
              <a:rPr lang="en" sz="1050">
                <a:solidFill>
                  <a:srgbClr val="9CDCFE"/>
                </a:solidFill>
                <a:highlight>
                  <a:srgbClr val="1E1E1E"/>
                </a:highlight>
                <a:latin typeface="Consolas"/>
                <a:ea typeface="Consolas"/>
                <a:cs typeface="Consolas"/>
                <a:sym typeface="Consolas"/>
              </a:rPr>
              <a:t>env</a:t>
            </a:r>
            <a:r>
              <a:rPr lang="en" sz="1050">
                <a:solidFill>
                  <a:srgbClr val="D4D4D4"/>
                </a:solidFill>
                <a:highlight>
                  <a:srgbClr val="1E1E1E"/>
                </a:highlight>
                <a:latin typeface="Consolas"/>
                <a:ea typeface="Consolas"/>
                <a:cs typeface="Consolas"/>
                <a:sym typeface="Consolas"/>
              </a:rPr>
              <a:t>.</a:t>
            </a:r>
            <a:r>
              <a:rPr lang="en" sz="1050">
                <a:solidFill>
                  <a:srgbClr val="4FC1FF"/>
                </a:solidFill>
                <a:highlight>
                  <a:srgbClr val="1E1E1E"/>
                </a:highlight>
                <a:latin typeface="Consolas"/>
                <a:ea typeface="Consolas"/>
                <a:cs typeface="Consolas"/>
                <a:sym typeface="Consolas"/>
              </a:rPr>
              <a:t>NODE_ENV</a:t>
            </a:r>
            <a:r>
              <a:rPr lang="en" sz="1050">
                <a:solidFill>
                  <a:srgbClr val="D4D4D4"/>
                </a:solidFill>
                <a:highlight>
                  <a:srgbClr val="1E1E1E"/>
                </a:highlight>
                <a:latin typeface="Consolas"/>
                <a:ea typeface="Consolas"/>
                <a:cs typeface="Consolas"/>
                <a:sym typeface="Consolas"/>
              </a:rPr>
              <a:t> || </a:t>
            </a:r>
            <a:r>
              <a:rPr lang="en" sz="1050">
                <a:solidFill>
                  <a:srgbClr val="CE9178"/>
                </a:solidFill>
                <a:highlight>
                  <a:srgbClr val="1E1E1E"/>
                </a:highlight>
                <a:latin typeface="Consolas"/>
                <a:ea typeface="Consolas"/>
                <a:cs typeface="Consolas"/>
                <a:sym typeface="Consolas"/>
              </a:rPr>
              <a:t>"development"</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HOST:</a:t>
            </a: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process</a:t>
            </a:r>
            <a:r>
              <a:rPr lang="en" sz="1050">
                <a:solidFill>
                  <a:srgbClr val="D4D4D4"/>
                </a:solidFill>
                <a:highlight>
                  <a:srgbClr val="1E1E1E"/>
                </a:highlight>
                <a:latin typeface="Consolas"/>
                <a:ea typeface="Consolas"/>
                <a:cs typeface="Consolas"/>
                <a:sym typeface="Consolas"/>
              </a:rPr>
              <a:t>.</a:t>
            </a:r>
            <a:r>
              <a:rPr lang="en" sz="1050">
                <a:solidFill>
                  <a:srgbClr val="9CDCFE"/>
                </a:solidFill>
                <a:highlight>
                  <a:srgbClr val="1E1E1E"/>
                </a:highlight>
                <a:latin typeface="Consolas"/>
                <a:ea typeface="Consolas"/>
                <a:cs typeface="Consolas"/>
                <a:sym typeface="Consolas"/>
              </a:rPr>
              <a:t>env</a:t>
            </a:r>
            <a:r>
              <a:rPr lang="en" sz="1050">
                <a:solidFill>
                  <a:srgbClr val="D4D4D4"/>
                </a:solidFill>
                <a:highlight>
                  <a:srgbClr val="1E1E1E"/>
                </a:highlight>
                <a:latin typeface="Consolas"/>
                <a:ea typeface="Consolas"/>
                <a:cs typeface="Consolas"/>
                <a:sym typeface="Consolas"/>
              </a:rPr>
              <a:t>.</a:t>
            </a:r>
            <a:r>
              <a:rPr lang="en" sz="1050">
                <a:solidFill>
                  <a:srgbClr val="4FC1FF"/>
                </a:solidFill>
                <a:highlight>
                  <a:srgbClr val="1E1E1E"/>
                </a:highlight>
                <a:latin typeface="Consolas"/>
                <a:ea typeface="Consolas"/>
                <a:cs typeface="Consolas"/>
                <a:sym typeface="Consolas"/>
              </a:rPr>
              <a:t>HOST</a:t>
            </a:r>
            <a:r>
              <a:rPr lang="en" sz="1050">
                <a:solidFill>
                  <a:srgbClr val="D4D4D4"/>
                </a:solidFill>
                <a:highlight>
                  <a:srgbClr val="1E1E1E"/>
                </a:highlight>
                <a:latin typeface="Consolas"/>
                <a:ea typeface="Consolas"/>
                <a:cs typeface="Consolas"/>
                <a:sym typeface="Consolas"/>
              </a:rPr>
              <a:t> || </a:t>
            </a:r>
            <a:r>
              <a:rPr lang="en" sz="1050">
                <a:solidFill>
                  <a:srgbClr val="CE9178"/>
                </a:solidFill>
                <a:highlight>
                  <a:srgbClr val="1E1E1E"/>
                </a:highlight>
                <a:latin typeface="Consolas"/>
                <a:ea typeface="Consolas"/>
                <a:cs typeface="Consolas"/>
                <a:sym typeface="Consolas"/>
              </a:rPr>
              <a:t>"127.0.0.1"</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PORT:</a:t>
            </a: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process</a:t>
            </a:r>
            <a:r>
              <a:rPr lang="en" sz="1050">
                <a:solidFill>
                  <a:srgbClr val="D4D4D4"/>
                </a:solidFill>
                <a:highlight>
                  <a:srgbClr val="1E1E1E"/>
                </a:highlight>
                <a:latin typeface="Consolas"/>
                <a:ea typeface="Consolas"/>
                <a:cs typeface="Consolas"/>
                <a:sym typeface="Consolas"/>
              </a:rPr>
              <a:t>.</a:t>
            </a:r>
            <a:r>
              <a:rPr lang="en" sz="1050">
                <a:solidFill>
                  <a:srgbClr val="9CDCFE"/>
                </a:solidFill>
                <a:highlight>
                  <a:srgbClr val="1E1E1E"/>
                </a:highlight>
                <a:latin typeface="Consolas"/>
                <a:ea typeface="Consolas"/>
                <a:cs typeface="Consolas"/>
                <a:sym typeface="Consolas"/>
              </a:rPr>
              <a:t>env</a:t>
            </a:r>
            <a:r>
              <a:rPr lang="en" sz="1050">
                <a:solidFill>
                  <a:srgbClr val="D4D4D4"/>
                </a:solidFill>
                <a:highlight>
                  <a:srgbClr val="1E1E1E"/>
                </a:highlight>
                <a:latin typeface="Consolas"/>
                <a:ea typeface="Consolas"/>
                <a:cs typeface="Consolas"/>
                <a:sym typeface="Consolas"/>
              </a:rPr>
              <a:t>.</a:t>
            </a:r>
            <a:r>
              <a:rPr lang="en" sz="1050">
                <a:solidFill>
                  <a:srgbClr val="4FC1FF"/>
                </a:solidFill>
                <a:highlight>
                  <a:srgbClr val="1E1E1E"/>
                </a:highlight>
                <a:latin typeface="Consolas"/>
                <a:ea typeface="Consolas"/>
                <a:cs typeface="Consolas"/>
                <a:sym typeface="Consolas"/>
              </a:rPr>
              <a:t>PORT</a:t>
            </a:r>
            <a:r>
              <a:rPr lang="en" sz="1050">
                <a:solidFill>
                  <a:srgbClr val="D4D4D4"/>
                </a:solidFill>
                <a:highlight>
                  <a:srgbClr val="1E1E1E"/>
                </a:highlight>
                <a:latin typeface="Consolas"/>
                <a:ea typeface="Consolas"/>
                <a:cs typeface="Consolas"/>
                <a:sym typeface="Consolas"/>
              </a:rPr>
              <a:t> || </a:t>
            </a:r>
            <a:r>
              <a:rPr lang="en" sz="1050">
                <a:solidFill>
                  <a:srgbClr val="B5CEA8"/>
                </a:solidFill>
                <a:highlight>
                  <a:srgbClr val="1E1E1E"/>
                </a:highlight>
                <a:latin typeface="Consolas"/>
                <a:ea typeface="Consolas"/>
                <a:cs typeface="Consolas"/>
                <a:sym typeface="Consolas"/>
              </a:rPr>
              <a:t>3000</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nvSpPr>
        <p:spPr>
          <a:xfrm>
            <a:off x="5297025" y="1153875"/>
            <a:ext cx="3324600" cy="100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en el archivo server.js requerimos el archivo de config.</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Creamos un servidor con Express usando las variable de entorno definidas.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3" name="Google Shape;393;p56"/>
          <p:cNvSpPr txBox="1"/>
          <p:nvPr/>
        </p:nvSpPr>
        <p:spPr>
          <a:xfrm>
            <a:off x="1180500" y="3052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variables de entorno</a:t>
            </a:r>
            <a:endParaRPr i="1" sz="3600">
              <a:latin typeface="Anton"/>
              <a:ea typeface="Anton"/>
              <a:cs typeface="Anton"/>
              <a:sym typeface="Anton"/>
            </a:endParaRPr>
          </a:p>
        </p:txBody>
      </p:sp>
      <p:pic>
        <p:nvPicPr>
          <p:cNvPr id="394" name="Google Shape;394;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5" name="Google Shape;395;p5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96" name="Google Shape;396;p56"/>
          <p:cNvPicPr preferRelativeResize="0"/>
          <p:nvPr/>
        </p:nvPicPr>
        <p:blipFill>
          <a:blip r:embed="rId5">
            <a:alphaModFix/>
          </a:blip>
          <a:stretch>
            <a:fillRect/>
          </a:stretch>
        </p:blipFill>
        <p:spPr>
          <a:xfrm>
            <a:off x="944725" y="1465650"/>
            <a:ext cx="4352299" cy="2334825"/>
          </a:xfrm>
          <a:prstGeom prst="rect">
            <a:avLst/>
          </a:prstGeom>
          <a:noFill/>
          <a:ln cap="flat" cmpd="sng" w="9525">
            <a:solidFill>
              <a:schemeClr val="dk2"/>
            </a:solidFill>
            <a:prstDash val="solid"/>
            <a:round/>
            <a:headEnd len="sm" w="sm" type="none"/>
            <a:tailEnd len="sm" w="sm" type="none"/>
          </a:ln>
        </p:spPr>
      </p:pic>
      <p:pic>
        <p:nvPicPr>
          <p:cNvPr id="397" name="Google Shape;397;p56"/>
          <p:cNvPicPr preferRelativeResize="0"/>
          <p:nvPr/>
        </p:nvPicPr>
        <p:blipFill>
          <a:blip r:embed="rId6">
            <a:alphaModFix/>
          </a:blip>
          <a:stretch>
            <a:fillRect/>
          </a:stretch>
        </p:blipFill>
        <p:spPr>
          <a:xfrm>
            <a:off x="377150" y="205675"/>
            <a:ext cx="676275" cy="676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7"/>
          <p:cNvSpPr txBox="1"/>
          <p:nvPr/>
        </p:nvSpPr>
        <p:spPr>
          <a:xfrm>
            <a:off x="704825" y="1496775"/>
            <a:ext cx="7533000" cy="2817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Ejecutamos como:</a:t>
            </a:r>
            <a:br>
              <a:rPr lang="en" sz="1900">
                <a:solidFill>
                  <a:schemeClr val="dk1"/>
                </a:solidFill>
                <a:highlight>
                  <a:schemeClr val="lt1"/>
                </a:highlight>
                <a:latin typeface="Helvetica Neue Light"/>
                <a:ea typeface="Helvetica Neue Light"/>
                <a:cs typeface="Helvetica Neue Light"/>
                <a:sym typeface="Helvetica Neue Light"/>
              </a:rPr>
            </a:b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este ejemplo, llamamos a una operación GET que enviará el mensaje “Hello world” en nuestro navegador. Las variables HOST y PORT están definidas en nuestro código. Además ejecutará la aplicación en la dirección 127.0.0.1:3000</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03" name="Google Shape;403;p57"/>
          <p:cNvSpPr txBox="1"/>
          <p:nvPr/>
        </p:nvSpPr>
        <p:spPr>
          <a:xfrm>
            <a:off x="1180500" y="29572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variables de entorno</a:t>
            </a:r>
            <a:endParaRPr i="1" sz="3600">
              <a:latin typeface="Anton"/>
              <a:ea typeface="Anton"/>
              <a:cs typeface="Anton"/>
              <a:sym typeface="Anton"/>
            </a:endParaRPr>
          </a:p>
        </p:txBody>
      </p:sp>
      <p:pic>
        <p:nvPicPr>
          <p:cNvPr id="404" name="Google Shape;404;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5" name="Google Shape;405;p5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06" name="Google Shape;406;p57"/>
          <p:cNvPicPr preferRelativeResize="0"/>
          <p:nvPr/>
        </p:nvPicPr>
        <p:blipFill>
          <a:blip r:embed="rId5">
            <a:alphaModFix/>
          </a:blip>
          <a:stretch>
            <a:fillRect/>
          </a:stretch>
        </p:blipFill>
        <p:spPr>
          <a:xfrm>
            <a:off x="4586824" y="1685650"/>
            <a:ext cx="3189799" cy="646025"/>
          </a:xfrm>
          <a:prstGeom prst="rect">
            <a:avLst/>
          </a:prstGeom>
          <a:noFill/>
          <a:ln cap="flat" cmpd="sng" w="9525">
            <a:solidFill>
              <a:schemeClr val="dk2"/>
            </a:solidFill>
            <a:prstDash val="solid"/>
            <a:round/>
            <a:headEnd len="sm" w="sm" type="none"/>
            <a:tailEnd len="sm" w="sm" type="none"/>
          </a:ln>
        </p:spPr>
      </p:pic>
      <p:pic>
        <p:nvPicPr>
          <p:cNvPr id="407" name="Google Shape;407;p57"/>
          <p:cNvPicPr preferRelativeResize="0"/>
          <p:nvPr/>
        </p:nvPicPr>
        <p:blipFill>
          <a:blip r:embed="rId6">
            <a:alphaModFix/>
          </a:blip>
          <a:stretch>
            <a:fillRect/>
          </a:stretch>
        </p:blipFill>
        <p:spPr>
          <a:xfrm>
            <a:off x="377150" y="205675"/>
            <a:ext cx="676275" cy="676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nvSpPr>
        <p:spPr>
          <a:xfrm>
            <a:off x="457200" y="1077675"/>
            <a:ext cx="7934400" cy="3575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El acceso a las variables de entorno en Node es compatible desde que inicia nuestra aplicación.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Cuando el proceso Node se inicia, proporciona automáticamente el acceso a todas las variables de entorno existentes mediante el objeto </a:t>
            </a:r>
            <a:r>
              <a:rPr b="1" i="1" lang="en" sz="1700">
                <a:solidFill>
                  <a:schemeClr val="dk1"/>
                </a:solidFill>
                <a:highlight>
                  <a:schemeClr val="lt1"/>
                </a:highlight>
                <a:latin typeface="Helvetica Neue"/>
                <a:ea typeface="Helvetica Neue"/>
                <a:cs typeface="Helvetica Neue"/>
                <a:sym typeface="Helvetica Neue"/>
              </a:rPr>
              <a:t>process.env</a:t>
            </a:r>
            <a:r>
              <a:rPr lang="en" sz="1700">
                <a:solidFill>
                  <a:schemeClr val="dk1"/>
                </a:solidFill>
                <a:highlight>
                  <a:schemeClr val="lt1"/>
                </a:highlight>
                <a:latin typeface="Helvetica Neue Light"/>
                <a:ea typeface="Helvetica Neue Light"/>
                <a:cs typeface="Helvetica Neue Light"/>
                <a:sym typeface="Helvetica Neue Light"/>
              </a:rPr>
              <a:t>. En el archivo </a:t>
            </a:r>
            <a:r>
              <a:rPr i="1" lang="en" sz="1700">
                <a:solidFill>
                  <a:schemeClr val="dk1"/>
                </a:solidFill>
                <a:highlight>
                  <a:schemeClr val="lt1"/>
                </a:highlight>
                <a:latin typeface="Helvetica Neue Light"/>
                <a:ea typeface="Helvetica Neue Light"/>
                <a:cs typeface="Helvetica Neue Light"/>
                <a:sym typeface="Helvetica Neue Light"/>
              </a:rPr>
              <a:t>config.js</a:t>
            </a:r>
            <a:r>
              <a:rPr lang="en" sz="1700">
                <a:solidFill>
                  <a:schemeClr val="dk1"/>
                </a:solidFill>
                <a:highlight>
                  <a:schemeClr val="lt1"/>
                </a:highlight>
                <a:latin typeface="Helvetica Neue Light"/>
                <a:ea typeface="Helvetica Neue Light"/>
                <a:cs typeface="Helvetica Neue Light"/>
                <a:sym typeface="Helvetica Neue Light"/>
              </a:rPr>
              <a:t>, la variable HOST estará definida por la variable process.env.HOST, si no se encuentra definida esta variable, será reemplazada por el valor 127.0.0.1. (puesto por default).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Hasta este punto nuestra aplicación se inicializará en función de las variables de entorno que se definan.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13" name="Google Shape;413;p58"/>
          <p:cNvSpPr txBox="1"/>
          <p:nvPr/>
        </p:nvSpPr>
        <p:spPr>
          <a:xfrm>
            <a:off x="1180500" y="3147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variables de entorno</a:t>
            </a:r>
            <a:endParaRPr i="1" sz="3600">
              <a:latin typeface="Anton"/>
              <a:ea typeface="Anton"/>
              <a:cs typeface="Anton"/>
              <a:sym typeface="Anton"/>
            </a:endParaRPr>
          </a:p>
        </p:txBody>
      </p:sp>
      <p:pic>
        <p:nvPicPr>
          <p:cNvPr id="414" name="Google Shape;414;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5" name="Google Shape;415;p5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6" name="Google Shape;416;p58"/>
          <p:cNvPicPr preferRelativeResize="0"/>
          <p:nvPr/>
        </p:nvPicPr>
        <p:blipFill>
          <a:blip r:embed="rId5">
            <a:alphaModFix/>
          </a:blip>
          <a:stretch>
            <a:fillRect/>
          </a:stretch>
        </p:blipFill>
        <p:spPr>
          <a:xfrm>
            <a:off x="377150" y="205675"/>
            <a:ext cx="676275" cy="676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20" name="Shape 420"/>
        <p:cNvGrpSpPr/>
        <p:nvPr/>
      </p:nvGrpSpPr>
      <p:grpSpPr>
        <a:xfrm>
          <a:off x="0" y="0"/>
          <a:ext cx="0" cy="0"/>
          <a:chOff x="0" y="0"/>
          <a:chExt cx="0" cy="0"/>
        </a:xfrm>
      </p:grpSpPr>
      <p:sp>
        <p:nvSpPr>
          <p:cNvPr id="421" name="Google Shape;421;p5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DOTENV</a:t>
            </a:r>
            <a:endParaRPr i="1" sz="3600">
              <a:latin typeface="Anton"/>
              <a:ea typeface="Anton"/>
              <a:cs typeface="Anton"/>
              <a:sym typeface="Anton"/>
            </a:endParaRPr>
          </a:p>
        </p:txBody>
      </p:sp>
      <p:pic>
        <p:nvPicPr>
          <p:cNvPr id="422" name="Google Shape;422;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nvSpPr>
        <p:spPr>
          <a:xfrm>
            <a:off x="329525" y="1534875"/>
            <a:ext cx="8292000" cy="2358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i="1" lang="en" sz="1900">
                <a:solidFill>
                  <a:schemeClr val="dk1"/>
                </a:solidFill>
                <a:highlight>
                  <a:schemeClr val="lt1"/>
                </a:highlight>
                <a:latin typeface="Helvetica Neue"/>
                <a:ea typeface="Helvetica Neue"/>
                <a:cs typeface="Helvetica Neue"/>
                <a:sym typeface="Helvetica Neue"/>
              </a:rPr>
              <a:t>Dotenv</a:t>
            </a:r>
            <a:r>
              <a:rPr lang="en" sz="1900">
                <a:solidFill>
                  <a:schemeClr val="dk1"/>
                </a:solidFill>
                <a:highlight>
                  <a:schemeClr val="lt1"/>
                </a:highlight>
                <a:latin typeface="Helvetica Neue Light"/>
                <a:ea typeface="Helvetica Neue Light"/>
                <a:cs typeface="Helvetica Neue Light"/>
                <a:sym typeface="Helvetica Neue Light"/>
              </a:rPr>
              <a:t> es un módulo de Node que carga variables de entorno desde un archivo </a:t>
            </a:r>
            <a:r>
              <a:rPr b="1" i="1" lang="en" sz="1900">
                <a:solidFill>
                  <a:schemeClr val="dk1"/>
                </a:solidFill>
                <a:highlight>
                  <a:srgbClr val="00FFFF"/>
                </a:highlight>
                <a:latin typeface="Helvetica Neue"/>
                <a:ea typeface="Helvetica Neue"/>
                <a:cs typeface="Helvetica Neue"/>
                <a:sym typeface="Helvetica Neue"/>
              </a:rPr>
              <a:t>.env</a:t>
            </a:r>
            <a:r>
              <a:rPr lang="en" sz="1900">
                <a:solidFill>
                  <a:schemeClr val="dk1"/>
                </a:solidFill>
                <a:highlight>
                  <a:srgbClr val="00FFFF"/>
                </a:highlight>
                <a:latin typeface="Helvetica Neue Light"/>
                <a:ea typeface="Helvetica Neue Light"/>
                <a:cs typeface="Helvetica Neue Light"/>
                <a:sym typeface="Helvetica Neue Light"/>
              </a:rPr>
              <a:t> a </a:t>
            </a:r>
            <a:r>
              <a:rPr i="1" lang="en" sz="1900">
                <a:solidFill>
                  <a:schemeClr val="dk1"/>
                </a:solidFill>
                <a:highlight>
                  <a:srgbClr val="00FFFF"/>
                </a:highlight>
                <a:latin typeface="Helvetica Neue Light"/>
                <a:ea typeface="Helvetica Neue Light"/>
                <a:cs typeface="Helvetica Neue Light"/>
                <a:sym typeface="Helvetica Neue Light"/>
              </a:rPr>
              <a:t>process.env</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desarrollo con múltiples variables de entorno se vuelve rápidamente difícil de mantener. Entonces, utilizamos dotenv para que las variables queden almacenadas todas juntas en el archivo </a:t>
            </a:r>
            <a:r>
              <a:rPr i="1" lang="en" sz="1900">
                <a:solidFill>
                  <a:schemeClr val="dk1"/>
                </a:solidFill>
                <a:highlight>
                  <a:schemeClr val="lt1"/>
                </a:highlight>
                <a:latin typeface="Helvetica Neue Light"/>
                <a:ea typeface="Helvetica Neue Light"/>
                <a:cs typeface="Helvetica Neue Light"/>
                <a:sym typeface="Helvetica Neue Light"/>
              </a:rPr>
              <a:t>.env</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28" name="Google Shape;428;p6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429" name="Google Shape;429;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0" name="Google Shape;430;p6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31" name="Google Shape;431;p60"/>
          <p:cNvPicPr preferRelativeResize="0"/>
          <p:nvPr/>
        </p:nvPicPr>
        <p:blipFill>
          <a:blip r:embed="rId5">
            <a:alphaModFix/>
          </a:blip>
          <a:stretch>
            <a:fillRect/>
          </a:stretch>
        </p:blipFill>
        <p:spPr>
          <a:xfrm>
            <a:off x="329524" y="126875"/>
            <a:ext cx="682865" cy="691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nvSpPr>
        <p:spPr>
          <a:xfrm>
            <a:off x="329525" y="1334850"/>
            <a:ext cx="8222100" cy="1559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primer lugar, instalamos el módulo con el comando: </a:t>
            </a:r>
            <a:r>
              <a:rPr lang="en" sz="1900">
                <a:solidFill>
                  <a:schemeClr val="dk1"/>
                </a:solidFill>
                <a:highlight>
                  <a:schemeClr val="lt1"/>
                </a:highlight>
                <a:latin typeface="Consolas"/>
                <a:ea typeface="Consolas"/>
                <a:cs typeface="Consolas"/>
                <a:sym typeface="Consolas"/>
              </a:rPr>
              <a:t>npm i dotenv</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creamos el archivo .env, con las variables de entorno que queremos definir. Por ejemplo: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37" name="Google Shape;437;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8" name="Google Shape;438;p6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39" name="Google Shape;439;p61"/>
          <p:cNvPicPr preferRelativeResize="0"/>
          <p:nvPr/>
        </p:nvPicPr>
        <p:blipFill>
          <a:blip r:embed="rId5">
            <a:alphaModFix/>
          </a:blip>
          <a:stretch>
            <a:fillRect/>
          </a:stretch>
        </p:blipFill>
        <p:spPr>
          <a:xfrm>
            <a:off x="329524" y="126875"/>
            <a:ext cx="682865" cy="691900"/>
          </a:xfrm>
          <a:prstGeom prst="rect">
            <a:avLst/>
          </a:prstGeom>
          <a:noFill/>
          <a:ln>
            <a:noFill/>
          </a:ln>
        </p:spPr>
      </p:pic>
      <p:sp>
        <p:nvSpPr>
          <p:cNvPr id="440" name="Google Shape;440;p6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dotenv</a:t>
            </a:r>
            <a:endParaRPr i="1" sz="3600">
              <a:latin typeface="Anton"/>
              <a:ea typeface="Anton"/>
              <a:cs typeface="Anton"/>
              <a:sym typeface="Anton"/>
            </a:endParaRPr>
          </a:p>
        </p:txBody>
      </p:sp>
      <p:sp>
        <p:nvSpPr>
          <p:cNvPr id="441" name="Google Shape;441;p61"/>
          <p:cNvSpPr txBox="1"/>
          <p:nvPr/>
        </p:nvSpPr>
        <p:spPr>
          <a:xfrm>
            <a:off x="3524425" y="3022225"/>
            <a:ext cx="1924800" cy="765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600">
                <a:solidFill>
                  <a:srgbClr val="9CDCFE"/>
                </a:solidFill>
                <a:highlight>
                  <a:srgbClr val="1E1E1E"/>
                </a:highlight>
                <a:latin typeface="Courier New"/>
                <a:ea typeface="Courier New"/>
                <a:cs typeface="Courier New"/>
                <a:sym typeface="Courier New"/>
              </a:rPr>
              <a:t>FONDO</a:t>
            </a:r>
            <a:r>
              <a:rPr lang="en" sz="1600">
                <a:solidFill>
                  <a:srgbClr val="D4D4D4"/>
                </a:solidFill>
                <a:highlight>
                  <a:srgbClr val="1E1E1E"/>
                </a:highlight>
                <a:latin typeface="Courier New"/>
                <a:ea typeface="Courier New"/>
                <a:cs typeface="Courier New"/>
                <a:sym typeface="Courier New"/>
              </a:rPr>
              <a:t>=blanco</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9CDCFE"/>
                </a:solidFill>
                <a:highlight>
                  <a:srgbClr val="1E1E1E"/>
                </a:highlight>
                <a:latin typeface="Courier New"/>
                <a:ea typeface="Courier New"/>
                <a:cs typeface="Courier New"/>
                <a:sym typeface="Courier New"/>
              </a:rPr>
              <a:t>FRENTE</a:t>
            </a:r>
            <a:r>
              <a:rPr lang="en" sz="1600">
                <a:solidFill>
                  <a:srgbClr val="D4D4D4"/>
                </a:solidFill>
                <a:highlight>
                  <a:srgbClr val="1E1E1E"/>
                </a:highlight>
                <a:latin typeface="Courier New"/>
                <a:ea typeface="Courier New"/>
                <a:cs typeface="Courier New"/>
                <a:sym typeface="Courier New"/>
              </a:rPr>
              <a:t>=negro</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nvSpPr>
        <p:spPr>
          <a:xfrm>
            <a:off x="329525" y="925275"/>
            <a:ext cx="8292000" cy="654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Ahora, creamos el archivo config.js, similar al del ejemplo anterior, con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47" name="Google Shape;447;p6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dotenv</a:t>
            </a:r>
            <a:endParaRPr i="1" sz="3600">
              <a:latin typeface="Anton"/>
              <a:ea typeface="Anton"/>
              <a:cs typeface="Anton"/>
              <a:sym typeface="Anton"/>
            </a:endParaRPr>
          </a:p>
        </p:txBody>
      </p:sp>
      <p:pic>
        <p:nvPicPr>
          <p:cNvPr id="448" name="Google Shape;448;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6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50" name="Google Shape;450;p62"/>
          <p:cNvPicPr preferRelativeResize="0"/>
          <p:nvPr/>
        </p:nvPicPr>
        <p:blipFill>
          <a:blip r:embed="rId5">
            <a:alphaModFix/>
          </a:blip>
          <a:stretch>
            <a:fillRect/>
          </a:stretch>
        </p:blipFill>
        <p:spPr>
          <a:xfrm>
            <a:off x="329524" y="126875"/>
            <a:ext cx="682865" cy="691900"/>
          </a:xfrm>
          <a:prstGeom prst="rect">
            <a:avLst/>
          </a:prstGeom>
          <a:noFill/>
          <a:ln>
            <a:noFill/>
          </a:ln>
        </p:spPr>
      </p:pic>
      <p:sp>
        <p:nvSpPr>
          <p:cNvPr id="451" name="Google Shape;451;p62"/>
          <p:cNvSpPr txBox="1"/>
          <p:nvPr/>
        </p:nvSpPr>
        <p:spPr>
          <a:xfrm>
            <a:off x="1542750" y="1948575"/>
            <a:ext cx="6058500" cy="210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'dotenv'</a:t>
            </a:r>
            <a:r>
              <a:rPr lang="en" sz="1050">
                <a:solidFill>
                  <a:srgbClr val="D4D4D4"/>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config</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fondo</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env</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FONDO</a:t>
            </a:r>
            <a:endParaRPr sz="105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frente</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env</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FRENTE</a:t>
            </a:r>
            <a:endParaRPr sz="105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fondo</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frente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a:p>
        </p:txBody>
      </p:sp>
      <p:sp>
        <p:nvSpPr>
          <p:cNvPr id="452" name="Google Shape;452;p62"/>
          <p:cNvSpPr txBox="1"/>
          <p:nvPr/>
        </p:nvSpPr>
        <p:spPr>
          <a:xfrm>
            <a:off x="329525" y="4049475"/>
            <a:ext cx="8292000" cy="654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Veremos que las variables se encuentran cargadas correctamente al momento de la ejecución del programa!</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nvSpPr>
        <p:spPr>
          <a:xfrm>
            <a:off x="377150" y="1001475"/>
            <a:ext cx="8292000" cy="2055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deseamos configurar nuestra aplicación en diferentes entornos, dotenv nos permite definir tantos entornos como necesitemos.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Supongamos que necesitamos configurar 2 entornos básicos: a color (</a:t>
            </a:r>
            <a:r>
              <a:rPr i="1" lang="en" sz="1600">
                <a:solidFill>
                  <a:schemeClr val="dk1"/>
                </a:solidFill>
                <a:highlight>
                  <a:schemeClr val="lt1"/>
                </a:highlight>
                <a:latin typeface="Helvetica Neue Light"/>
                <a:ea typeface="Helvetica Neue Light"/>
                <a:cs typeface="Helvetica Neue Light"/>
                <a:sym typeface="Helvetica Neue Light"/>
              </a:rPr>
              <a:t>colores</a:t>
            </a:r>
            <a:r>
              <a:rPr lang="en" sz="1600">
                <a:solidFill>
                  <a:schemeClr val="dk1"/>
                </a:solidFill>
                <a:highlight>
                  <a:schemeClr val="lt1"/>
                </a:highlight>
                <a:latin typeface="Helvetica Neue Light"/>
                <a:ea typeface="Helvetica Neue Light"/>
                <a:cs typeface="Helvetica Neue Light"/>
                <a:sym typeface="Helvetica Neue Light"/>
              </a:rPr>
              <a:t>) y en blanco y negro (</a:t>
            </a:r>
            <a:r>
              <a:rPr i="1" lang="en" sz="1600">
                <a:solidFill>
                  <a:schemeClr val="dk1"/>
                </a:solidFill>
                <a:highlight>
                  <a:schemeClr val="lt1"/>
                </a:highlight>
                <a:latin typeface="Helvetica Neue Light"/>
                <a:ea typeface="Helvetica Neue Light"/>
                <a:cs typeface="Helvetica Neue Light"/>
                <a:sym typeface="Helvetica Neue Light"/>
              </a:rPr>
              <a:t>byn</a:t>
            </a:r>
            <a:r>
              <a:rPr lang="en" sz="1600">
                <a:solidFill>
                  <a:schemeClr val="dk1"/>
                </a:solidFill>
                <a:highlight>
                  <a:schemeClr val="lt1"/>
                </a:highlight>
                <a:latin typeface="Helvetica Neue Light"/>
                <a:ea typeface="Helvetica Neue Light"/>
                <a:cs typeface="Helvetica Neue Light"/>
                <a:sym typeface="Helvetica Neue Light"/>
              </a:rPr>
              <a:t>). Entonces crearemos 2 archivos nuevos </a:t>
            </a:r>
            <a:r>
              <a:rPr i="1" lang="en" sz="1600">
                <a:solidFill>
                  <a:schemeClr val="dk1"/>
                </a:solidFill>
                <a:highlight>
                  <a:schemeClr val="lt1"/>
                </a:highlight>
                <a:latin typeface="Helvetica Neue Light"/>
                <a:ea typeface="Helvetica Neue Light"/>
                <a:cs typeface="Helvetica Neue Light"/>
                <a:sym typeface="Helvetica Neue Light"/>
              </a:rPr>
              <a:t>colores</a:t>
            </a:r>
            <a:r>
              <a:rPr i="1" lang="en" sz="1600">
                <a:solidFill>
                  <a:schemeClr val="dk1"/>
                </a:solidFill>
                <a:highlight>
                  <a:schemeClr val="lt1"/>
                </a:highlight>
                <a:latin typeface="Helvetica Neue Light"/>
                <a:ea typeface="Helvetica Neue Light"/>
                <a:cs typeface="Helvetica Neue Light"/>
                <a:sym typeface="Helvetica Neue Light"/>
              </a:rPr>
              <a:t>.env</a:t>
            </a:r>
            <a:r>
              <a:rPr lang="en" sz="1600">
                <a:solidFill>
                  <a:schemeClr val="dk1"/>
                </a:solidFill>
                <a:highlight>
                  <a:schemeClr val="lt1"/>
                </a:highlight>
                <a:latin typeface="Helvetica Neue Light"/>
                <a:ea typeface="Helvetica Neue Light"/>
                <a:cs typeface="Helvetica Neue Light"/>
                <a:sym typeface="Helvetica Neue Light"/>
              </a:rPr>
              <a:t> y </a:t>
            </a:r>
            <a:r>
              <a:rPr i="1" lang="en" sz="1600">
                <a:solidFill>
                  <a:schemeClr val="dk1"/>
                </a:solidFill>
                <a:highlight>
                  <a:schemeClr val="lt1"/>
                </a:highlight>
                <a:latin typeface="Helvetica Neue Light"/>
                <a:ea typeface="Helvetica Neue Light"/>
                <a:cs typeface="Helvetica Neue Light"/>
                <a:sym typeface="Helvetica Neue Light"/>
              </a:rPr>
              <a:t>byn</a:t>
            </a:r>
            <a:r>
              <a:rPr i="1" lang="en" sz="1600">
                <a:solidFill>
                  <a:schemeClr val="dk1"/>
                </a:solidFill>
                <a:highlight>
                  <a:schemeClr val="lt1"/>
                </a:highlight>
                <a:latin typeface="Helvetica Neue Light"/>
                <a:ea typeface="Helvetica Neue Light"/>
                <a:cs typeface="Helvetica Neue Light"/>
                <a:sym typeface="Helvetica Neue Light"/>
              </a:rPr>
              <a:t>.env</a:t>
            </a:r>
            <a:r>
              <a:rPr lang="en" sz="1600">
                <a:solidFill>
                  <a:schemeClr val="dk1"/>
                </a:solidFill>
                <a:highlight>
                  <a:schemeClr val="lt1"/>
                </a:highlight>
                <a:latin typeface="Helvetica Neue Light"/>
                <a:ea typeface="Helvetica Neue Light"/>
                <a:cs typeface="Helvetica Neue Light"/>
                <a:sym typeface="Helvetica Neue Light"/>
              </a:rPr>
              <a:t>, uno para cada entorno, los cuales contendrán la siguiente configuración:</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58" name="Google Shape;458;p63"/>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Múltiples entornos con dotenv</a:t>
            </a:r>
            <a:endParaRPr i="1" sz="3600">
              <a:latin typeface="Anton"/>
              <a:ea typeface="Anton"/>
              <a:cs typeface="Anton"/>
              <a:sym typeface="Anton"/>
            </a:endParaRPr>
          </a:p>
        </p:txBody>
      </p:sp>
      <p:pic>
        <p:nvPicPr>
          <p:cNvPr id="459" name="Google Shape;459;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0" name="Google Shape;460;p6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61" name="Google Shape;461;p63"/>
          <p:cNvPicPr preferRelativeResize="0"/>
          <p:nvPr/>
        </p:nvPicPr>
        <p:blipFill>
          <a:blip r:embed="rId5">
            <a:alphaModFix/>
          </a:blip>
          <a:stretch>
            <a:fillRect/>
          </a:stretch>
        </p:blipFill>
        <p:spPr>
          <a:xfrm>
            <a:off x="329524" y="126875"/>
            <a:ext cx="682865" cy="691900"/>
          </a:xfrm>
          <a:prstGeom prst="rect">
            <a:avLst/>
          </a:prstGeom>
          <a:noFill/>
          <a:ln>
            <a:noFill/>
          </a:ln>
        </p:spPr>
      </p:pic>
      <p:sp>
        <p:nvSpPr>
          <p:cNvPr id="462" name="Google Shape;462;p63"/>
          <p:cNvSpPr txBox="1"/>
          <p:nvPr/>
        </p:nvSpPr>
        <p:spPr>
          <a:xfrm>
            <a:off x="1863625" y="3357700"/>
            <a:ext cx="1924800" cy="98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byn</a:t>
            </a:r>
            <a:endParaRPr>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FONDO</a:t>
            </a:r>
            <a:r>
              <a:rPr lang="en">
                <a:solidFill>
                  <a:srgbClr val="D4D4D4"/>
                </a:solidFill>
                <a:highlight>
                  <a:srgbClr val="1E1E1E"/>
                </a:highlight>
                <a:latin typeface="Courier New"/>
                <a:ea typeface="Courier New"/>
                <a:cs typeface="Courier New"/>
                <a:sym typeface="Courier New"/>
              </a:rPr>
              <a:t>=blanco</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FRENTE</a:t>
            </a:r>
            <a:r>
              <a:rPr lang="en">
                <a:solidFill>
                  <a:srgbClr val="D4D4D4"/>
                </a:solidFill>
                <a:highlight>
                  <a:srgbClr val="1E1E1E"/>
                </a:highlight>
                <a:latin typeface="Courier New"/>
                <a:ea typeface="Courier New"/>
                <a:cs typeface="Courier New"/>
                <a:sym typeface="Courier New"/>
              </a:rPr>
              <a:t>=negro</a:t>
            </a:r>
            <a:endParaRPr/>
          </a:p>
        </p:txBody>
      </p:sp>
      <p:sp>
        <p:nvSpPr>
          <p:cNvPr id="463" name="Google Shape;463;p63"/>
          <p:cNvSpPr txBox="1"/>
          <p:nvPr/>
        </p:nvSpPr>
        <p:spPr>
          <a:xfrm>
            <a:off x="4759225" y="3357700"/>
            <a:ext cx="1924800" cy="98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colores</a:t>
            </a:r>
            <a:endParaRPr>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FONDO</a:t>
            </a:r>
            <a:r>
              <a:rPr lang="en">
                <a:solidFill>
                  <a:srgbClr val="D4D4D4"/>
                </a:solidFill>
                <a:highlight>
                  <a:srgbClr val="1E1E1E"/>
                </a:highlight>
                <a:latin typeface="Courier New"/>
                <a:ea typeface="Courier New"/>
                <a:cs typeface="Courier New"/>
                <a:sym typeface="Courier New"/>
              </a:rPr>
              <a:t>=verde</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FRENTE</a:t>
            </a:r>
            <a:r>
              <a:rPr lang="en">
                <a:solidFill>
                  <a:srgbClr val="D4D4D4"/>
                </a:solidFill>
                <a:highlight>
                  <a:srgbClr val="1E1E1E"/>
                </a:highlight>
                <a:latin typeface="Courier New"/>
                <a:ea typeface="Courier New"/>
                <a:cs typeface="Courier New"/>
                <a:sym typeface="Courier New"/>
              </a:rPr>
              <a:t>=violeta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PASAJE DE PARÁMETROS AL SERVIDOR</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64"/>
          <p:cNvPicPr preferRelativeResize="0"/>
          <p:nvPr/>
        </p:nvPicPr>
        <p:blipFill>
          <a:blip r:embed="rId3">
            <a:alphaModFix/>
          </a:blip>
          <a:stretch>
            <a:fillRect/>
          </a:stretch>
        </p:blipFill>
        <p:spPr>
          <a:xfrm>
            <a:off x="8237825" y="91375"/>
            <a:ext cx="762900" cy="762900"/>
          </a:xfrm>
          <a:prstGeom prst="rect">
            <a:avLst/>
          </a:prstGeom>
          <a:noFill/>
          <a:ln>
            <a:noFill/>
          </a:ln>
        </p:spPr>
      </p:pic>
      <p:sp>
        <p:nvSpPr>
          <p:cNvPr id="469" name="Google Shape;469;p64"/>
          <p:cNvSpPr txBox="1"/>
          <p:nvPr/>
        </p:nvSpPr>
        <p:spPr>
          <a:xfrm>
            <a:off x="417050" y="1362075"/>
            <a:ext cx="33720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Dotenv nos permite cargar a traves del método </a:t>
            </a:r>
            <a:r>
              <a:rPr i="1" lang="en" sz="1800">
                <a:solidFill>
                  <a:schemeClr val="dk1"/>
                </a:solidFill>
                <a:highlight>
                  <a:schemeClr val="lt1"/>
                </a:highlight>
                <a:latin typeface="Helvetica Neue Light"/>
                <a:ea typeface="Helvetica Neue Light"/>
                <a:cs typeface="Helvetica Neue Light"/>
                <a:sym typeface="Helvetica Neue Light"/>
              </a:rPr>
              <a:t>config()</a:t>
            </a:r>
            <a:r>
              <a:rPr lang="en" sz="1800">
                <a:solidFill>
                  <a:schemeClr val="dk1"/>
                </a:solidFill>
                <a:highlight>
                  <a:schemeClr val="lt1"/>
                </a:highlight>
                <a:latin typeface="Helvetica Neue Light"/>
                <a:ea typeface="Helvetica Neue Light"/>
                <a:cs typeface="Helvetica Neue Light"/>
                <a:sym typeface="Helvetica Neue Light"/>
              </a:rPr>
              <a:t> y el objeto </a:t>
            </a:r>
            <a:r>
              <a:rPr i="1" lang="en" sz="1800">
                <a:solidFill>
                  <a:schemeClr val="dk1"/>
                </a:solidFill>
                <a:highlight>
                  <a:schemeClr val="lt1"/>
                </a:highlight>
                <a:latin typeface="Helvetica Neue Light"/>
                <a:ea typeface="Helvetica Neue Light"/>
                <a:cs typeface="Helvetica Neue Light"/>
                <a:sym typeface="Helvetica Neue Light"/>
              </a:rPr>
              <a:t>path</a:t>
            </a:r>
            <a:r>
              <a:rPr lang="en" sz="1800">
                <a:solidFill>
                  <a:schemeClr val="dk1"/>
                </a:solidFill>
                <a:highlight>
                  <a:schemeClr val="lt1"/>
                </a:highlight>
                <a:latin typeface="Helvetica Neue Light"/>
                <a:ea typeface="Helvetica Neue Light"/>
                <a:cs typeface="Helvetica Neue Light"/>
                <a:sym typeface="Helvetica Neue Light"/>
              </a:rPr>
              <a:t>, el archivo .env que necesitemos de acuerdo al entorno deseado.</a:t>
            </a:r>
            <a:endParaRPr sz="1300"/>
          </a:p>
        </p:txBody>
      </p:sp>
      <p:pic>
        <p:nvPicPr>
          <p:cNvPr id="470" name="Google Shape;470;p64"/>
          <p:cNvPicPr preferRelativeResize="0"/>
          <p:nvPr/>
        </p:nvPicPr>
        <p:blipFill>
          <a:blip r:embed="rId4">
            <a:alphaModFix/>
          </a:blip>
          <a:stretch>
            <a:fillRect/>
          </a:stretch>
        </p:blipFill>
        <p:spPr>
          <a:xfrm>
            <a:off x="329524" y="126875"/>
            <a:ext cx="682865" cy="691900"/>
          </a:xfrm>
          <a:prstGeom prst="rect">
            <a:avLst/>
          </a:prstGeom>
          <a:noFill/>
          <a:ln>
            <a:noFill/>
          </a:ln>
        </p:spPr>
      </p:pic>
      <p:sp>
        <p:nvSpPr>
          <p:cNvPr id="471" name="Google Shape;471;p64"/>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Múltiples entornos con dotenv</a:t>
            </a:r>
            <a:endParaRPr i="1" sz="3600">
              <a:latin typeface="Anton"/>
              <a:ea typeface="Anton"/>
              <a:cs typeface="Anton"/>
              <a:sym typeface="Anton"/>
            </a:endParaRPr>
          </a:p>
        </p:txBody>
      </p:sp>
      <p:sp>
        <p:nvSpPr>
          <p:cNvPr id="472" name="Google Shape;472;p64"/>
          <p:cNvSpPr txBox="1"/>
          <p:nvPr/>
        </p:nvSpPr>
        <p:spPr>
          <a:xfrm>
            <a:off x="3839225" y="1041325"/>
            <a:ext cx="4859400" cy="3855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dotenv</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'dotenv'</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dotenv</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config</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env</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MODO</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'byn'</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resolve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__dirname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'byn.env'</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resolve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__dirname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'colores.env'</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fondo</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env</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FONDO</a:t>
            </a:r>
            <a:endParaRPr sz="105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frente</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env</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FRENTE</a:t>
            </a:r>
            <a:endParaRPr sz="105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fondo</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frente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a:p>
        </p:txBody>
      </p:sp>
      <p:pic>
        <p:nvPicPr>
          <p:cNvPr id="473" name="Google Shape;473;p64"/>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IMPLEMENTANDO DOTENV</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79" name="Google Shape;479;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80" name="Google Shape;480;p6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6" name="Google Shape;486;p66"/>
          <p:cNvSpPr txBox="1"/>
          <p:nvPr/>
        </p:nvSpPr>
        <p:spPr>
          <a:xfrm>
            <a:off x="433900" y="1456025"/>
            <a:ext cx="8349000" cy="121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el desafío anterior utilizando la librería dotenv.</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87" name="Google Shape;487;p6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88" name="Google Shape;488;p66"/>
          <p:cNvSpPr txBox="1"/>
          <p:nvPr/>
        </p:nvSpPr>
        <p:spPr>
          <a:xfrm>
            <a:off x="389025" y="3670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IMPLEMENTANDO DOTENV</a:t>
            </a:r>
            <a:endParaRPr i="1" sz="3200">
              <a:latin typeface="Helvetica Neue Light"/>
              <a:ea typeface="Helvetica Neue Light"/>
              <a:cs typeface="Helvetica Neue Light"/>
              <a:sym typeface="Helvetica Neue Light"/>
            </a:endParaRPr>
          </a:p>
        </p:txBody>
      </p:sp>
      <p:sp>
        <p:nvSpPr>
          <p:cNvPr id="489" name="Google Shape;489;p66"/>
          <p:cNvSpPr txBox="1"/>
          <p:nvPr/>
        </p:nvSpPr>
        <p:spPr>
          <a:xfrm>
            <a:off x="389775" y="8806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3" name="Shape 493"/>
        <p:cNvGrpSpPr/>
        <p:nvPr/>
      </p:nvGrpSpPr>
      <p:grpSpPr>
        <a:xfrm>
          <a:off x="0" y="0"/>
          <a:ext cx="0" cy="0"/>
          <a:chOff x="0" y="0"/>
          <a:chExt cx="0" cy="0"/>
        </a:xfrm>
      </p:grpSpPr>
      <p:sp>
        <p:nvSpPr>
          <p:cNvPr id="494" name="Google Shape;494;p67"/>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95" name="Google Shape;495;p67"/>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9" name="Shape 499"/>
        <p:cNvGrpSpPr/>
        <p:nvPr/>
      </p:nvGrpSpPr>
      <p:grpSpPr>
        <a:xfrm>
          <a:off x="0" y="0"/>
          <a:ext cx="0" cy="0"/>
          <a:chOff x="0" y="0"/>
          <a:chExt cx="0" cy="0"/>
        </a:xfrm>
      </p:grpSpPr>
      <p:sp>
        <p:nvSpPr>
          <p:cNvPr id="500" name="Google Shape;500;p68"/>
          <p:cNvSpPr txBox="1"/>
          <p:nvPr/>
        </p:nvSpPr>
        <p:spPr>
          <a:xfrm>
            <a:off x="1956450" y="795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01" name="Google Shape;501;p68"/>
          <p:cNvSpPr txBox="1"/>
          <p:nvPr/>
        </p:nvSpPr>
        <p:spPr>
          <a:xfrm>
            <a:off x="2104200" y="17087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Argumentos en la línea de comandos de Node</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Objeto process.</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Process.argv</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Minimist y Yargs</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Variables de entorno y Dotenv</a:t>
            </a:r>
            <a:endParaRPr sz="18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5" name="Shape 505"/>
        <p:cNvGrpSpPr/>
        <p:nvPr/>
      </p:nvGrpSpPr>
      <p:grpSpPr>
        <a:xfrm>
          <a:off x="0" y="0"/>
          <a:ext cx="0" cy="0"/>
          <a:chOff x="0" y="0"/>
          <a:chExt cx="0" cy="0"/>
        </a:xfrm>
      </p:grpSpPr>
      <p:sp>
        <p:nvSpPr>
          <p:cNvPr id="506" name="Google Shape;506;p6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07" name="Google Shape;507;p69"/>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11" name="Shape 511"/>
        <p:cNvGrpSpPr/>
        <p:nvPr/>
      </p:nvGrpSpPr>
      <p:grpSpPr>
        <a:xfrm>
          <a:off x="0" y="0"/>
          <a:ext cx="0" cy="0"/>
          <a:chOff x="0" y="0"/>
          <a:chExt cx="0" cy="0"/>
        </a:xfrm>
      </p:grpSpPr>
      <p:sp>
        <p:nvSpPr>
          <p:cNvPr id="512" name="Google Shape;512;p7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13" name="Google Shape;513;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9" name="Shape 139"/>
        <p:cNvGrpSpPr/>
        <p:nvPr/>
      </p:nvGrpSpPr>
      <p:grpSpPr>
        <a:xfrm>
          <a:off x="0" y="0"/>
          <a:ext cx="0" cy="0"/>
          <a:chOff x="0" y="0"/>
          <a:chExt cx="0" cy="0"/>
        </a:xfrm>
      </p:grpSpPr>
      <p:sp>
        <p:nvSpPr>
          <p:cNvPr id="140" name="Google Shape;140;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ARGUMENTOS DE LA LÍNEA DE COMANDOS EN NODE</a:t>
            </a:r>
            <a:endParaRPr i="1" sz="3600">
              <a:latin typeface="Anton"/>
              <a:ea typeface="Anton"/>
              <a:cs typeface="Anton"/>
              <a:sym typeface="Anton"/>
            </a:endParaRPr>
          </a:p>
        </p:txBody>
      </p:sp>
      <p:pic>
        <p:nvPicPr>
          <p:cNvPr id="141" name="Google Shape;141;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nvSpPr>
        <p:spPr>
          <a:xfrm>
            <a:off x="329525" y="744300"/>
            <a:ext cx="8292000" cy="2970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Los argumentos de la línea de comandos son cadenas de texto que se utilizan para pasar información adicional a un programa, cuando se ejecuta una aplicación a través del interfaz de línea de comandos </a:t>
            </a:r>
            <a:r>
              <a:rPr b="1" lang="en" sz="1700">
                <a:solidFill>
                  <a:schemeClr val="dk1"/>
                </a:solidFill>
                <a:highlight>
                  <a:schemeClr val="lt1"/>
                </a:highlight>
                <a:latin typeface="Helvetica Neue"/>
                <a:ea typeface="Helvetica Neue"/>
                <a:cs typeface="Helvetica Neue"/>
                <a:sym typeface="Helvetica Neue"/>
              </a:rPr>
              <a:t>(CLI)</a:t>
            </a:r>
            <a:r>
              <a:rPr lang="en" sz="1700">
                <a:solidFill>
                  <a:schemeClr val="dk1"/>
                </a:solidFill>
                <a:highlight>
                  <a:schemeClr val="lt1"/>
                </a:highlight>
                <a:latin typeface="Helvetica Neue Light"/>
                <a:ea typeface="Helvetica Neue Light"/>
                <a:cs typeface="Helvetica Neue Light"/>
                <a:sym typeface="Helvetica Neue Light"/>
              </a:rPr>
              <a:t> de un sistema operativo.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Suelen incluir información que se utiliza para establecer la configuración o los valores de propiedad de una aplicación.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 la mayoría de los casos, los argumentos se pasan después del nombre del programa en su indicador. Un ejemplo de la sintaxis de los argumentos de la línea de comandos se ve así:</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47" name="Google Shape;147;p3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148" name="Google Shape;148;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0" name="Google Shape;150;p30"/>
          <p:cNvPicPr preferRelativeResize="0"/>
          <p:nvPr/>
        </p:nvPicPr>
        <p:blipFill>
          <a:blip r:embed="rId5">
            <a:alphaModFix/>
          </a:blip>
          <a:stretch>
            <a:fillRect/>
          </a:stretch>
        </p:blipFill>
        <p:spPr>
          <a:xfrm>
            <a:off x="1600200" y="3842775"/>
            <a:ext cx="6091156" cy="283450"/>
          </a:xfrm>
          <a:prstGeom prst="rect">
            <a:avLst/>
          </a:prstGeom>
          <a:noFill/>
          <a:ln cap="flat" cmpd="sng" w="9525">
            <a:solidFill>
              <a:schemeClr val="dk2"/>
            </a:solidFill>
            <a:prstDash val="solid"/>
            <a:round/>
            <a:headEnd len="sm" w="sm" type="none"/>
            <a:tailEnd len="sm" w="sm" type="none"/>
          </a:ln>
        </p:spPr>
      </p:pic>
      <p:sp>
        <p:nvSpPr>
          <p:cNvPr id="151" name="Google Shape;151;p30"/>
          <p:cNvSpPr txBox="1"/>
          <p:nvPr/>
        </p:nvSpPr>
        <p:spPr>
          <a:xfrm>
            <a:off x="329525" y="4158850"/>
            <a:ext cx="67830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El tiempo de ejecución (runtime), en nuestro caso es </a:t>
            </a:r>
            <a:r>
              <a:rPr b="1" lang="en" sz="1700">
                <a:solidFill>
                  <a:schemeClr val="dk1"/>
                </a:solidFill>
                <a:highlight>
                  <a:schemeClr val="lt1"/>
                </a:highlight>
                <a:latin typeface="Helvetica Neue"/>
                <a:ea typeface="Helvetica Neue"/>
                <a:cs typeface="Helvetica Neue"/>
                <a:sym typeface="Helvetica Neue"/>
              </a:rPr>
              <a:t>Node</a:t>
            </a:r>
            <a:r>
              <a:rPr lang="en" sz="1700">
                <a:solidFill>
                  <a:schemeClr val="dk1"/>
                </a:solidFill>
                <a:highlight>
                  <a:schemeClr val="lt1"/>
                </a:highlight>
                <a:latin typeface="Helvetica Neue Light"/>
                <a:ea typeface="Helvetica Neue Light"/>
                <a:cs typeface="Helvetica Neue Light"/>
                <a:sym typeface="Helvetica Neue Light"/>
              </a:rPr>
              <a:t>.</a:t>
            </a:r>
            <a:endParaRPr sz="1200"/>
          </a:p>
        </p:txBody>
      </p:sp>
      <p:pic>
        <p:nvPicPr>
          <p:cNvPr id="152" name="Google Shape;152;p30"/>
          <p:cNvPicPr preferRelativeResize="0"/>
          <p:nvPr/>
        </p:nvPicPr>
        <p:blipFill>
          <a:blip r:embed="rId6">
            <a:alphaModFix/>
          </a:blip>
          <a:stretch>
            <a:fillRect/>
          </a:stretch>
        </p:blipFill>
        <p:spPr>
          <a:xfrm>
            <a:off x="381000" y="133350"/>
            <a:ext cx="666749" cy="666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nvSpPr>
        <p:spPr>
          <a:xfrm>
            <a:off x="367625" y="1307025"/>
            <a:ext cx="8292000" cy="3504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Puede pasar información a una aplicación antes de que comience. Esto es útil si deseamos realizar ajustes de configuración.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Los argumentos de la línea de comandos se pasan como strings al programa.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Puede pasar un número ilimitado de argumentos a través de la línea de comando.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58" name="Google Shape;158;p31"/>
          <p:cNvSpPr txBox="1"/>
          <p:nvPr/>
        </p:nvSpPr>
        <p:spPr>
          <a:xfrm>
            <a:off x="1180500" y="1526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Ventajas</a:t>
            </a:r>
            <a:endParaRPr i="1" sz="3600">
              <a:latin typeface="Anton"/>
              <a:ea typeface="Anton"/>
              <a:cs typeface="Anton"/>
              <a:sym typeface="Anton"/>
            </a:endParaRPr>
          </a:p>
        </p:txBody>
      </p:sp>
      <p:pic>
        <p:nvPicPr>
          <p:cNvPr id="159" name="Google Shape;159;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0" name="Google Shape;160;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1" name="Google Shape;161;p31"/>
          <p:cNvPicPr preferRelativeResize="0"/>
          <p:nvPr/>
        </p:nvPicPr>
        <p:blipFill>
          <a:blip r:embed="rId5">
            <a:alphaModFix/>
          </a:blip>
          <a:stretch>
            <a:fillRect/>
          </a:stretch>
        </p:blipFill>
        <p:spPr>
          <a:xfrm>
            <a:off x="276225" y="219075"/>
            <a:ext cx="629949" cy="629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nvSpPr>
        <p:spPr>
          <a:xfrm>
            <a:off x="329525" y="1001475"/>
            <a:ext cx="8292000" cy="3156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mayor desventaja de pasar información a través de la línea de comandos es que la interfaz tiene una curva de aprendizaje pronunciada, por lo que es difícil de usar para la mayoría de las personas a menos que tengan mucha experiencia en el uso de herramientas CLI.</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Las aplicaciones de línea de comandos pueden ser difíciles de usar a menos que esté usando una computadora de escritorio o portátil, por lo que normalmente no se usan en dispositivos más pequeños como teléfonos o tabletas.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67" name="Google Shape;167;p3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Desventajas</a:t>
            </a:r>
            <a:endParaRPr i="1" sz="3600">
              <a:latin typeface="Anton"/>
              <a:ea typeface="Anton"/>
              <a:cs typeface="Anton"/>
              <a:sym typeface="Anton"/>
            </a:endParaRPr>
          </a:p>
        </p:txBody>
      </p:sp>
      <p:pic>
        <p:nvPicPr>
          <p:cNvPr id="168" name="Google Shape;168;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9" name="Google Shape;169;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0" name="Google Shape;170;p32"/>
          <p:cNvPicPr preferRelativeResize="0"/>
          <p:nvPr/>
        </p:nvPicPr>
        <p:blipFill>
          <a:blip r:embed="rId5">
            <a:alphaModFix/>
          </a:blip>
          <a:stretch>
            <a:fillRect/>
          </a:stretch>
        </p:blipFill>
        <p:spPr>
          <a:xfrm>
            <a:off x="304800" y="133350"/>
            <a:ext cx="581025" cy="58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74" name="Shape 174"/>
        <p:cNvGrpSpPr/>
        <p:nvPr/>
      </p:nvGrpSpPr>
      <p:grpSpPr>
        <a:xfrm>
          <a:off x="0" y="0"/>
          <a:ext cx="0" cy="0"/>
          <a:chOff x="0" y="0"/>
          <a:chExt cx="0" cy="0"/>
        </a:xfrm>
      </p:grpSpPr>
      <p:sp>
        <p:nvSpPr>
          <p:cNvPr id="175" name="Google Shape;175;p33"/>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PROCESS.ARGV</a:t>
            </a:r>
            <a:endParaRPr i="1" sz="3600">
              <a:latin typeface="Anton"/>
              <a:ea typeface="Anton"/>
              <a:cs typeface="Anton"/>
              <a:sym typeface="Anton"/>
            </a:endParaRPr>
          </a:p>
        </p:txBody>
      </p:sp>
      <p:pic>
        <p:nvPicPr>
          <p:cNvPr id="176" name="Google Shape;176;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