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Anton"/>
      <p:regular r:id="rId39"/>
    </p:embeddedFont>
    <p:embeddedFont>
      <p:font typeface="Lato"/>
      <p:regular r:id="rId40"/>
      <p:bold r:id="rId41"/>
      <p:italic r:id="rId42"/>
      <p:boldItalic r:id="rId43"/>
    </p:embeddedFont>
    <p:embeddedFont>
      <p:font typeface="Helvetica Neue"/>
      <p:regular r:id="rId44"/>
      <p:bold r:id="rId45"/>
      <p:italic r:id="rId46"/>
      <p:boldItalic r:id="rId47"/>
    </p:embeddedFont>
    <p:embeddedFont>
      <p:font typeface="Helvetica Neue Light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44" Type="http://schemas.openxmlformats.org/officeDocument/2006/relationships/font" Target="fonts/HelveticaNeue-regular.fntdata"/><Relationship Id="rId43" Type="http://schemas.openxmlformats.org/officeDocument/2006/relationships/font" Target="fonts/Lato-boldItalic.fntdata"/><Relationship Id="rId46" Type="http://schemas.openxmlformats.org/officeDocument/2006/relationships/font" Target="fonts/HelveticaNeue-italic.fntdata"/><Relationship Id="rId45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HelveticaNeueLight-regular.fntdata"/><Relationship Id="rId47" Type="http://schemas.openxmlformats.org/officeDocument/2006/relationships/font" Target="fonts/HelveticaNeue-boldItalic.fntdata"/><Relationship Id="rId49" Type="http://schemas.openxmlformats.org/officeDocument/2006/relationships/font" Target="fonts/HelveticaNeueLigh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Anton-regular.fntdata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HelveticaNeueLight-boldItalic.fntdata"/><Relationship Id="rId50" Type="http://schemas.openxmlformats.org/officeDocument/2006/relationships/font" Target="fonts/HelveticaNeueLigh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5124c50cb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5124c50cb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b8285db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b8285db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53bf4164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53bf4164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5124c50cb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5124c50cb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Tener en cuenta que tiene vulnerabilidades! Y que les mismes desarrolladores de la lib recomiendan usar pm2 en lugar de forever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5124c50cb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5124c50cb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5124c50c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5124c50c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5124c50cb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5124c50cb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5124c50cb_0_5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f5124c50cb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5124c50cb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f5124c50cb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FF"/>
                </a:highlight>
              </a:rPr>
              <a:t>Se levantan dos procesos por cada servidor: uno para el servidor en sí, y uno de nombre “monitor” que lo supervisa.</a:t>
            </a:r>
            <a:endParaRPr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FF"/>
                </a:highlight>
              </a:rPr>
              <a:t>Si mato el server, el monitor lo revive. Si mato al monitor, no muere el servidor (pero ya no revive) </a:t>
            </a:r>
            <a:endParaRPr>
              <a:highlight>
                <a:srgbClr val="00FFFF"/>
              </a:highlight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5124c50cb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f5124c50cb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5124c50cb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f5124c50cb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5124c50cb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5124c50cb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5124c50cb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f5124c50cb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5124c50cb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f5124c50cb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Saqué esto pq no está justificado!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 utiliza en producción, para evitar tener que ejecutar con el comando node app.js como lo hacemos en desarrollo. Esto es porque no es adecuado el comando para producción.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f5124c50cb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f5124c50cb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f5124c50cb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f5124c50cb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Modo fork: abris uno a la vez. Definis puertos manualmente. No pueden coincidir. No hay balance de carga (se debe hacer aparte)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Modo cluster: abris muchos a la vez. Definis 1 puerto compartido por todas las instancias. PM2 hace el balance de carga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5124c50cb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f5124c50cb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f5124c50cb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f5124c50cb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f5124c50cb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f5124c50cb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5124c50cb_0_6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f5124c50cb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f5124c50cb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f5124c50cb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sudo lsof -i -P -n | grep LISTEN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Para ver qué puertos tengo abiertos y activos, y quien los ocupa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f5124c50cb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f5124c50cb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5124c50cb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5124c50cb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f5124c50cb_0_1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f5124c50cb_0_1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f5124c50cb_0_1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f5124c50cb_0_1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5124c50cb_0_1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f5124c50cb_0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5124c50cb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5124c50cb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5124c50cb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5124c50cb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5124c50cb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5124c50cb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5124c50cb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5124c50cb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5124c50cb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5124c50cb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5124c50cb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5124c50cb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hyperlink" Target="https://pm2.keymetrics.io/" TargetMode="External"/><Relationship Id="rId6" Type="http://schemas.openxmlformats.org/officeDocument/2006/relationships/hyperlink" Target="https://nodemon.io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26.png"/><Relationship Id="rId6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37.png"/><Relationship Id="rId6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6.png"/><Relationship Id="rId6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30.png"/><Relationship Id="rId6" Type="http://schemas.openxmlformats.org/officeDocument/2006/relationships/image" Target="../media/image34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560700" y="2248550"/>
            <a:ext cx="80226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Clusters y Escalabilidad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2022750" y="1772750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29. </a:t>
            </a:r>
            <a:r>
              <a:rPr lang="en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Programación Backend</a:t>
            </a:r>
            <a:endParaRPr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/>
        </p:nvSpPr>
        <p:spPr>
          <a:xfrm>
            <a:off x="3531925" y="1042175"/>
            <a:ext cx="5377200" cy="3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Dentro del </a:t>
            </a:r>
            <a:r>
              <a:rPr i="1"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for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en el proceso </a:t>
            </a:r>
            <a:r>
              <a:rPr i="1"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master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creamos un </a:t>
            </a:r>
            <a:r>
              <a:rPr i="1"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worker 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cada CPU.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38100" rtl="0" algn="l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</a:t>
            </a:r>
            <a:r>
              <a:rPr i="1" lang="en" sz="1700">
                <a:solidFill>
                  <a:schemeClr val="lt2"/>
                </a:solidFill>
                <a:highlight>
                  <a:schemeClr val="dk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cluster.on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el comando </a:t>
            </a:r>
            <a:r>
              <a:rPr i="1"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“exit”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controlamos la salida de estos workers.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38100" rtl="0" algn="l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Como mencionamos antes, en los </a:t>
            </a:r>
            <a:r>
              <a:rPr i="1"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workers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es decir, cuando </a:t>
            </a:r>
            <a:r>
              <a:rPr i="1" lang="en" sz="1700">
                <a:solidFill>
                  <a:schemeClr val="lt2"/>
                </a:solidFill>
                <a:highlight>
                  <a:schemeClr val="dk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cluster.isMaster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 falso, creamos un servidor HTTP.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38100" rtl="0" algn="l">
              <a:lnSpc>
                <a:spcPct val="128571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i="1"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Recientemente, se ha migrado el uso de </a:t>
            </a:r>
            <a:r>
              <a:rPr i="1" lang="en" sz="1700">
                <a:solidFill>
                  <a:schemeClr val="lt2"/>
                </a:solidFill>
                <a:highlight>
                  <a:schemeClr val="dk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isMaster</a:t>
            </a:r>
            <a:r>
              <a:rPr i="1"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</a:t>
            </a:r>
            <a:r>
              <a:rPr i="1" lang="en" sz="2000">
                <a:solidFill>
                  <a:schemeClr val="lt2"/>
                </a:solidFill>
                <a:highlight>
                  <a:schemeClr val="dk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isPrimary</a:t>
            </a:r>
            <a:r>
              <a:rPr i="1"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evitar la alusión a la esclavitud.</a:t>
            </a:r>
            <a:endParaRPr i="1"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8" name="Google Shape;188;p34"/>
          <p:cNvSpPr txBox="1"/>
          <p:nvPr/>
        </p:nvSpPr>
        <p:spPr>
          <a:xfrm>
            <a:off x="1104300" y="7862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Usar el módulo Cluster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34"/>
          <p:cNvGrpSpPr/>
          <p:nvPr/>
        </p:nvGrpSpPr>
        <p:grpSpPr>
          <a:xfrm>
            <a:off x="974459" y="1042171"/>
            <a:ext cx="2480289" cy="3738249"/>
            <a:chOff x="222845" y="879761"/>
            <a:chExt cx="3101524" cy="4173550"/>
          </a:xfrm>
        </p:grpSpPr>
        <p:pic>
          <p:nvPicPr>
            <p:cNvPr id="192" name="Google Shape;192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2845" y="879761"/>
              <a:ext cx="3101524" cy="417355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93" name="Google Shape;193;p34"/>
            <p:cNvSpPr/>
            <p:nvPr/>
          </p:nvSpPr>
          <p:spPr>
            <a:xfrm>
              <a:off x="232145" y="1746661"/>
              <a:ext cx="2250300" cy="542100"/>
            </a:xfrm>
            <a:prstGeom prst="rect">
              <a:avLst/>
            </a:prstGeom>
            <a:solidFill>
              <a:srgbClr val="EEFF41">
                <a:alpha val="4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4"/>
            <p:cNvSpPr/>
            <p:nvPr/>
          </p:nvSpPr>
          <p:spPr>
            <a:xfrm>
              <a:off x="308345" y="2502886"/>
              <a:ext cx="2924100" cy="542100"/>
            </a:xfrm>
            <a:prstGeom prst="rect">
              <a:avLst/>
            </a:prstGeom>
            <a:solidFill>
              <a:srgbClr val="EEFF41">
                <a:alpha val="4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4"/>
            <p:cNvSpPr/>
            <p:nvPr/>
          </p:nvSpPr>
          <p:spPr>
            <a:xfrm>
              <a:off x="308345" y="3645886"/>
              <a:ext cx="2924100" cy="829200"/>
            </a:xfrm>
            <a:prstGeom prst="rect">
              <a:avLst/>
            </a:prstGeom>
            <a:solidFill>
              <a:srgbClr val="EEFF41">
                <a:alpha val="4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34"/>
          <p:cNvSpPr txBox="1"/>
          <p:nvPr/>
        </p:nvSpPr>
        <p:spPr>
          <a:xfrm>
            <a:off x="-1547075" y="78625"/>
            <a:ext cx="2240100" cy="521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cluster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'cluster'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'http'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numCPUs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'os'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cpus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7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cluster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isMaster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`Master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process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pid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is running`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7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fork workers.</a:t>
            </a:r>
            <a:endParaRPr sz="7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7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7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" sz="7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numCPUs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cluster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7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cluster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'exit'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worker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signal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//cluster.fork();</a:t>
            </a:r>
            <a:endParaRPr sz="7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console.log(`worker ${worker.process.pid} died`);</a:t>
            </a:r>
            <a:endParaRPr sz="7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7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7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endParaRPr sz="7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createServer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writeHead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'hello world</a:t>
            </a:r>
            <a:r>
              <a:rPr lang="en" sz="7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`Worker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process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pid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!`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})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8000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`Worker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process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pid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started`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/>
        </p:nvSpPr>
        <p:spPr>
          <a:xfrm>
            <a:off x="513125" y="1021150"/>
            <a:ext cx="8417100" cy="3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usamos Powershell: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○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tasklist /fi "imagename eq node.exe"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2" marL="13716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➤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lista todos los procesos de node.js activos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○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taskkill /pid &lt;PID&gt; /f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2" marL="13716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➤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mata un proceso por su número de PID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usamos Bash: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○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fuser &lt;PORT&gt;/tcp [-k]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2" marL="13716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➤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encuentra [y mata] al proceso ocupando el puerto PORT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2" name="Google Shape;202;p35"/>
          <p:cNvSpPr txBox="1"/>
          <p:nvPr/>
        </p:nvSpPr>
        <p:spPr>
          <a:xfrm>
            <a:off x="1104300" y="7862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Algunos comandos útiles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/>
        </p:nvSpPr>
        <p:spPr>
          <a:xfrm>
            <a:off x="2142600" y="1944250"/>
            <a:ext cx="48588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MÓDULO FOREVER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/>
        </p:nvSpPr>
        <p:spPr>
          <a:xfrm>
            <a:off x="379800" y="1228025"/>
            <a:ext cx="8232000" cy="3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Helvetica Neue Light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ejecutamos un proyecto de Node en un servidor en el que lo tengamos desplegado, dejamos la consola “ocupada” con esa aplicación. Si queremos seguir haciendo cosas o arrancar otro proyecto no podemos, ya que tendríamos que detener la aplicación pulsando </a:t>
            </a:r>
            <a:r>
              <a:rPr i="1" lang="en" sz="19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Ctrl+C </a:t>
            </a:r>
            <a:r>
              <a:rPr lang="en" sz="19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quedando la consola libre nuevamente. </a:t>
            </a:r>
            <a:endParaRPr sz="1900">
              <a:solidFill>
                <a:schemeClr val="dk1"/>
              </a:solidFill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Helvetica Neue Light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otro lado, si el servidor se parara por un fallo, nuestra aplicación no se arrancaría de nuevo.</a:t>
            </a:r>
            <a:endParaRPr sz="1900">
              <a:solidFill>
                <a:schemeClr val="dk1"/>
              </a:solidFill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1900"/>
              <a:buFont typeface="Helvetica Neue Light"/>
              <a:buChar char="●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Ambos problemas se pueden resolver con el </a:t>
            </a:r>
            <a:r>
              <a:rPr i="1"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módulo</a:t>
            </a:r>
            <a:r>
              <a:rPr b="1" i="1" lang="en" sz="19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Forever</a:t>
            </a: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Node.</a:t>
            </a:r>
            <a:endParaRPr i="1" sz="19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5" name="Google Shape;215;p37"/>
          <p:cNvSpPr txBox="1"/>
          <p:nvPr/>
        </p:nvSpPr>
        <p:spPr>
          <a:xfrm>
            <a:off x="1180500" y="3716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¿Qué es?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6" name="Google Shape;2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050" y="154400"/>
            <a:ext cx="453550" cy="4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/>
        </p:nvSpPr>
        <p:spPr>
          <a:xfrm>
            <a:off x="379800" y="1427250"/>
            <a:ext cx="8232000" cy="24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i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Nodemon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solo nos sirve en desarrollo. Cuando estamos en producción, no se puede hacer uso de este módulo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Esta es la </a:t>
            </a:r>
            <a:r>
              <a:rPr b="1" lang="en" sz="1800">
                <a:solidFill>
                  <a:schemeClr val="dk1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ventaja de Forever</a:t>
            </a:r>
            <a:r>
              <a:rPr lang="en" sz="18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ya que este puede utilizarse en producción. Además, nos sirve también para reiniciar el servidor ante un fallo del mismo.</a:t>
            </a:r>
            <a:endParaRPr i="1" sz="1800">
              <a:solidFill>
                <a:schemeClr val="dk1"/>
              </a:solidFill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4" name="Google Shape;224;p38"/>
          <p:cNvSpPr txBox="1"/>
          <p:nvPr/>
        </p:nvSpPr>
        <p:spPr>
          <a:xfrm>
            <a:off x="1180500" y="413200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Nodemon vs Forever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5" name="Google Shape;2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8"/>
          <p:cNvSpPr txBox="1"/>
          <p:nvPr/>
        </p:nvSpPr>
        <p:spPr>
          <a:xfrm>
            <a:off x="683125" y="3365375"/>
            <a:ext cx="79062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highlight>
                  <a:srgbClr val="00FFFF"/>
                </a:highlight>
              </a:rPr>
              <a:t>A simple CLI tool for ensuring that a given script runs continuously (i.e. forever). Note that this project currently fully depends on the community for implementing fixes and new features. For new installations we encourage you to use </a:t>
            </a:r>
            <a:r>
              <a:rPr lang="en" sz="1350">
                <a:solidFill>
                  <a:srgbClr val="CB3837"/>
                </a:solidFill>
                <a:highlight>
                  <a:srgbClr val="00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pm2</a:t>
            </a:r>
            <a:r>
              <a:rPr lang="en" sz="1350">
                <a:solidFill>
                  <a:srgbClr val="333333"/>
                </a:solidFill>
                <a:highlight>
                  <a:srgbClr val="00FFFF"/>
                </a:highlight>
              </a:rPr>
              <a:t> or </a:t>
            </a:r>
            <a:r>
              <a:rPr lang="en" sz="1350">
                <a:solidFill>
                  <a:srgbClr val="CB3837"/>
                </a:solidFill>
                <a:highlight>
                  <a:srgbClr val="00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nodemon</a:t>
            </a:r>
            <a:endParaRPr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/>
        </p:nvSpPr>
        <p:spPr>
          <a:xfrm>
            <a:off x="652150" y="371675"/>
            <a:ext cx="7647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Usando ‘forever’ por línea de comando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3" name="Google Shape;2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9"/>
          <p:cNvSpPr txBox="1"/>
          <p:nvPr/>
        </p:nvSpPr>
        <p:spPr>
          <a:xfrm>
            <a:off x="617075" y="1212200"/>
            <a:ext cx="8186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forever start &lt;filename&gt; [args]: inicia un nuevo proceso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forever </a:t>
            </a: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list: lista todos los procesos activos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forever </a:t>
            </a: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stop &lt;PID&gt;: detiene un proceso según su id de proceso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forever </a:t>
            </a: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stopall: detiene todos los procesos activos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forever </a:t>
            </a: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--help: muestra la ayuda completa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6" name="Google Shape;236;p39"/>
          <p:cNvSpPr txBox="1"/>
          <p:nvPr/>
        </p:nvSpPr>
        <p:spPr>
          <a:xfrm>
            <a:off x="652150" y="4262750"/>
            <a:ext cx="818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esto es recomendable haber instalado el módulo en forma global: npm i -g forever</a:t>
            </a:r>
            <a:endParaRPr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" sz="4000">
                <a:latin typeface="Anton"/>
                <a:ea typeface="Anton"/>
                <a:cs typeface="Anton"/>
                <a:sym typeface="Anton"/>
              </a:rPr>
              <a:t>SERVIDOR NODE CON FOREVER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10 minutos</a:t>
            </a:r>
            <a:endParaRPr i="1"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2" name="Google Shape;24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1"/>
          <p:cNvSpPr txBox="1"/>
          <p:nvPr/>
        </p:nvSpPr>
        <p:spPr>
          <a:xfrm>
            <a:off x="290100" y="1094925"/>
            <a:ext cx="8307000" cy="4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Poner en marcha tres servidores (sin cluster) utilizando Forever. Dichos procesos escucharán en los puertos 8081, 8082 y 8083 respectivamente.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Generar un request a sus rutas raíz comprobando que respondan adecuadamente.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Verificar en el sistema operativo la cantidad de procesos levantados de node y analizar el porqué.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Finalizar por sistema operativo el proceso de cada uno de estos servidores, comprobando que Forever los ponga en marcha nuevamente (tendrían que iniciar con un nuevo pid).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Listar todos los servidores activos y comprobar la finalización de un proceso y de todos por parte de Forever, comprobando en el sistema operativo los procesos de node levantados.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0" name="Google Shape;25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762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1"/>
          <p:cNvSpPr txBox="1"/>
          <p:nvPr/>
        </p:nvSpPr>
        <p:spPr>
          <a:xfrm>
            <a:off x="290100" y="76200"/>
            <a:ext cx="75249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" sz="4000">
                <a:latin typeface="Anton"/>
                <a:ea typeface="Anton"/>
                <a:cs typeface="Anton"/>
                <a:sym typeface="Anton"/>
              </a:rPr>
              <a:t>Servidor Node con Forever</a:t>
            </a:r>
            <a:endParaRPr i="1"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2" name="Google Shape;252;p41"/>
          <p:cNvSpPr txBox="1"/>
          <p:nvPr/>
        </p:nvSpPr>
        <p:spPr>
          <a:xfrm>
            <a:off x="329125" y="7344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10 minutos</a:t>
            </a:r>
            <a:endParaRPr i="1"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E8E7E3"/>
                </a:solidFill>
              </a:rPr>
              <a:t>☕ </a:t>
            </a:r>
            <a:endParaRPr sz="6000">
              <a:solidFill>
                <a:srgbClr val="E8E7E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i="1" sz="6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/>
        </p:nvSpPr>
        <p:spPr>
          <a:xfrm>
            <a:off x="2142600" y="1944250"/>
            <a:ext cx="48588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MÓDULO PM2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/>
        </p:nvSpPr>
        <p:spPr>
          <a:xfrm>
            <a:off x="4082750" y="1485600"/>
            <a:ext cx="4843500" cy="21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Conocer e implementar el módulo </a:t>
            </a:r>
            <a:r>
              <a:rPr i="1"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cluster.</a:t>
            </a:r>
            <a:endParaRPr i="1"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Aprender acerca del módulo </a:t>
            </a:r>
            <a:r>
              <a:rPr i="1"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Forever </a:t>
            </a: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su diferencia con </a:t>
            </a:r>
            <a:r>
              <a:rPr i="1"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Nodemon</a:t>
            </a: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Conocer e implementar el módulo </a:t>
            </a:r>
            <a:r>
              <a:rPr i="1"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PM2 </a:t>
            </a: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su ventaja sobre </a:t>
            </a:r>
            <a:r>
              <a:rPr i="1"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Forever</a:t>
            </a: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7" name="Google Shape;1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6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</a:t>
            </a:r>
            <a:r>
              <a:rPr i="1" lang="en" sz="3000">
                <a:latin typeface="Anton"/>
                <a:ea typeface="Anton"/>
                <a:cs typeface="Anton"/>
                <a:sym typeface="Anton"/>
              </a:rPr>
              <a:t>DE LA CLASE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9" name="Google Shape;10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/>
          <p:nvPr/>
        </p:nvSpPr>
        <p:spPr>
          <a:xfrm>
            <a:off x="379800" y="1151825"/>
            <a:ext cx="8232000" cy="3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un gestor de procesos (Process Manager), es decir, un programa que controla la ejecución de otro proceso. </a:t>
            </a:r>
            <a:endParaRPr sz="2000">
              <a:solidFill>
                <a:schemeClr val="dk1"/>
              </a:solidFill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chequear si el proceso se está ejecutando, reiniciar el servidor si este se detiene por alguna razón, </a:t>
            </a:r>
            <a:r>
              <a:rPr lang="en" sz="20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gestionar los </a:t>
            </a:r>
            <a:r>
              <a:rPr i="1" lang="en" sz="20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logs</a:t>
            </a:r>
            <a:r>
              <a:rPr i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etc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 más importante es que </a:t>
            </a:r>
            <a:r>
              <a:rPr b="1" i="1" lang="en" sz="2000">
                <a:solidFill>
                  <a:schemeClr val="dk1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PM2</a:t>
            </a:r>
            <a:r>
              <a:rPr lang="en" sz="20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simplifica las aplicaciones de Node para ejecutarlas como </a:t>
            </a:r>
            <a:r>
              <a:rPr b="1" i="1" lang="en" sz="2000">
                <a:solidFill>
                  <a:schemeClr val="dk1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cluster</a:t>
            </a:r>
            <a:r>
              <a:rPr lang="en" sz="20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!!!!!</a:t>
            </a:r>
            <a:endParaRPr sz="2000">
              <a:solidFill>
                <a:schemeClr val="dk1"/>
              </a:solidFill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decir, que podemos escribir nuestra aplicación sin pensar en el </a:t>
            </a:r>
            <a:r>
              <a:rPr i="1" lang="en" sz="20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cluster</a:t>
            </a:r>
            <a:r>
              <a:rPr lang="en" sz="20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y luego </a:t>
            </a:r>
            <a:r>
              <a:rPr i="1" lang="en" sz="20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PM2 </a:t>
            </a:r>
            <a:r>
              <a:rPr lang="en" sz="20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encarga de crear un número dado de </a:t>
            </a:r>
            <a:r>
              <a:rPr i="1" lang="en" sz="20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worker processes</a:t>
            </a:r>
            <a:r>
              <a:rPr lang="en" sz="20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ejecutar la aplicación.</a:t>
            </a:r>
            <a:endParaRPr sz="2000">
              <a:solidFill>
                <a:schemeClr val="dk1"/>
              </a:solidFill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8" name="Google Shape;268;p44"/>
          <p:cNvSpPr txBox="1"/>
          <p:nvPr/>
        </p:nvSpPr>
        <p:spPr>
          <a:xfrm>
            <a:off x="1180500" y="3716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¿Qué es?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9" name="Google Shape;26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050" y="188150"/>
            <a:ext cx="569350" cy="56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4"/>
          <p:cNvSpPr txBox="1"/>
          <p:nvPr/>
        </p:nvSpPr>
        <p:spPr>
          <a:xfrm>
            <a:off x="-1557125" y="100450"/>
            <a:ext cx="2019300" cy="41355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forever:</a:t>
            </a:r>
            <a:r>
              <a:rPr lang="en" sz="1000">
                <a:solidFill>
                  <a:srgbClr val="707070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1" lang="en" sz="1000">
                <a:solidFill>
                  <a:srgbClr val="707070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simple CLI tool</a:t>
            </a:r>
            <a:r>
              <a:rPr lang="en" sz="1000">
                <a:solidFill>
                  <a:srgbClr val="707070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 It is a simple CLI tool for ensuring that a given script runs continuously. It is used to keep the server alive even when the server crash/stops. When the server is stopped because of some error, exception, etc.it automatically restarts it; </a:t>
            </a:r>
            <a:endParaRPr b="1" sz="1000">
              <a:solidFill>
                <a:srgbClr val="333333"/>
              </a:solidFill>
              <a:highlight>
                <a:srgbClr val="00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33333"/>
              </a:solidFill>
              <a:highlight>
                <a:srgbClr val="00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707070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PM2: </a:t>
            </a:r>
            <a:r>
              <a:rPr b="1" lang="en" sz="1000">
                <a:solidFill>
                  <a:srgbClr val="707070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Production process manager for Node.js apps with a built-in load balancer.</a:t>
            </a:r>
            <a:endParaRPr b="1" sz="1000">
              <a:solidFill>
                <a:srgbClr val="707070"/>
              </a:solidFill>
              <a:highlight>
                <a:srgbClr val="FF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707070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forever and PM2 can be primarily classified as </a:t>
            </a:r>
            <a:r>
              <a:rPr b="1" lang="en" sz="1000">
                <a:solidFill>
                  <a:srgbClr val="333333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"Node.js Process Manager"</a:t>
            </a:r>
            <a:r>
              <a:rPr lang="en" sz="1000">
                <a:solidFill>
                  <a:srgbClr val="707070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tools.</a:t>
            </a:r>
            <a:endParaRPr sz="1000">
              <a:solidFill>
                <a:srgbClr val="707070"/>
              </a:solidFill>
              <a:highlight>
                <a:srgbClr val="00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/>
        </p:nvSpPr>
        <p:spPr>
          <a:xfrm>
            <a:off x="379800" y="1075625"/>
            <a:ext cx="8232000" cy="3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capaz de aguantar cantidades enormes de tráfico con un consumo de recursos realmente reducido y con </a:t>
            </a:r>
            <a:r>
              <a:rPr lang="en" sz="20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herramientas que permiten realizar la monitorización de las aplicaciones de manera remota.</a:t>
            </a:r>
            <a:endParaRPr sz="2000">
              <a:solidFill>
                <a:schemeClr val="dk1"/>
              </a:solidFill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ventaja principal sobre el módulo </a:t>
            </a:r>
            <a:r>
              <a:rPr i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forever 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el tema del </a:t>
            </a:r>
            <a:r>
              <a:rPr i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cluster 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embebido en este módulo, como mencionamos antes.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8" name="Google Shape;27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050" y="188150"/>
            <a:ext cx="569350" cy="5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/>
        </p:nvSpPr>
        <p:spPr>
          <a:xfrm>
            <a:off x="379800" y="1151825"/>
            <a:ext cx="82320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000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1.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Para empezar a utilizarlo, primero debemos instalarlo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6" name="Google Shape;286;p46"/>
          <p:cNvSpPr txBox="1"/>
          <p:nvPr/>
        </p:nvSpPr>
        <p:spPr>
          <a:xfrm>
            <a:off x="1180500" y="2954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Empezar a usarlo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7" name="Google Shape;2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8775" y="1724075"/>
            <a:ext cx="2781300" cy="590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0" name="Google Shape;290;p46"/>
          <p:cNvSpPr txBox="1"/>
          <p:nvPr/>
        </p:nvSpPr>
        <p:spPr>
          <a:xfrm>
            <a:off x="379800" y="2599625"/>
            <a:ext cx="86208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000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2.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Luego, podemos iniciar la ejecución de forma genérica con el comando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91" name="Google Shape;291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90700" y="3208925"/>
            <a:ext cx="2457450" cy="581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2" name="Google Shape;292;p46"/>
          <p:cNvSpPr txBox="1"/>
          <p:nvPr/>
        </p:nvSpPr>
        <p:spPr>
          <a:xfrm>
            <a:off x="379800" y="4047425"/>
            <a:ext cx="86208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000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3.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Con el mismo, la aplicación queda monitoreada y  en ejecución siempre.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/>
        </p:nvSpPr>
        <p:spPr>
          <a:xfrm>
            <a:off x="379800" y="1151825"/>
            <a:ext cx="8232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puede iniciar la ejecución en modo fork o en modo cluster. Los comandos que utilizamos son: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8" name="Google Shape;298;p47"/>
          <p:cNvSpPr txBox="1"/>
          <p:nvPr/>
        </p:nvSpPr>
        <p:spPr>
          <a:xfrm>
            <a:off x="1180500" y="2954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Empezar a usarlo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9" name="Google Shape;29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7"/>
          <p:cNvPicPr preferRelativeResize="0"/>
          <p:nvPr/>
        </p:nvPicPr>
        <p:blipFill rotWithShape="1">
          <a:blip r:embed="rId5">
            <a:alphaModFix/>
          </a:blip>
          <a:srcRect b="17211" l="0" r="0" t="0"/>
          <a:stretch/>
        </p:blipFill>
        <p:spPr>
          <a:xfrm>
            <a:off x="1551550" y="2253762"/>
            <a:ext cx="6040901" cy="20668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2" name="Google Shape;302;p47"/>
          <p:cNvSpPr/>
          <p:nvPr/>
        </p:nvSpPr>
        <p:spPr>
          <a:xfrm>
            <a:off x="-904125" y="3516075"/>
            <a:ext cx="2084700" cy="92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7"/>
          <p:cNvSpPr txBox="1"/>
          <p:nvPr/>
        </p:nvSpPr>
        <p:spPr>
          <a:xfrm>
            <a:off x="-1396375" y="0"/>
            <a:ext cx="74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FF"/>
                </a:highlight>
              </a:rPr>
              <a:t>*logs =&gt; https://pm2.keymetrics.io/docs/usage/log-management/</a:t>
            </a:r>
            <a:endParaRPr>
              <a:highlight>
                <a:srgbClr val="00FFFF"/>
              </a:highlight>
            </a:endParaRPr>
          </a:p>
        </p:txBody>
      </p:sp>
      <p:sp>
        <p:nvSpPr>
          <p:cNvPr id="304" name="Google Shape;304;p47"/>
          <p:cNvSpPr txBox="1"/>
          <p:nvPr/>
        </p:nvSpPr>
        <p:spPr>
          <a:xfrm>
            <a:off x="-1224175" y="444250"/>
            <a:ext cx="687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00FFFF"/>
                </a:highlight>
              </a:rPr>
              <a:t>pm2 start server.js --name="nicoCluster" --watch -i max -- PORT</a:t>
            </a:r>
            <a:br>
              <a:rPr lang="en">
                <a:highlight>
                  <a:srgbClr val="00FFFF"/>
                </a:highlight>
              </a:rPr>
            </a:br>
            <a:br>
              <a:rPr lang="en">
                <a:highlight>
                  <a:srgbClr val="00FFFF"/>
                </a:highlight>
              </a:rPr>
            </a:br>
            <a:r>
              <a:rPr lang="en">
                <a:solidFill>
                  <a:schemeClr val="dk1"/>
                </a:solidFill>
                <a:highlight>
                  <a:srgbClr val="00FFFF"/>
                </a:highlight>
              </a:rPr>
              <a:t>pm2 start server.js --name="guillefork" --watch -- PORT</a:t>
            </a:r>
            <a:endParaRPr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/>
          <p:nvPr/>
        </p:nvSpPr>
        <p:spPr>
          <a:xfrm>
            <a:off x="379800" y="1151825"/>
            <a:ext cx="82320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listar todas las aplicaciones que se están ejecutando con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0" name="Google Shape;310;p48"/>
          <p:cNvSpPr txBox="1"/>
          <p:nvPr/>
        </p:nvSpPr>
        <p:spPr>
          <a:xfrm>
            <a:off x="1180500" y="3716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Usar PM2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1" name="Google Shape;31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8"/>
          <p:cNvSpPr txBox="1"/>
          <p:nvPr/>
        </p:nvSpPr>
        <p:spPr>
          <a:xfrm>
            <a:off x="379800" y="2294825"/>
            <a:ext cx="82320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listado puede resultar muy similar a este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4" name="Google Shape;31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7150" y="1703650"/>
            <a:ext cx="1409700" cy="49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5" name="Google Shape;315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1013" y="2904125"/>
            <a:ext cx="6089563" cy="17821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6" name="Google Shape;316;p48"/>
          <p:cNvSpPr/>
          <p:nvPr/>
        </p:nvSpPr>
        <p:spPr>
          <a:xfrm>
            <a:off x="404650" y="3494825"/>
            <a:ext cx="1826400" cy="3948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8"/>
          <p:cNvSpPr/>
          <p:nvPr/>
        </p:nvSpPr>
        <p:spPr>
          <a:xfrm>
            <a:off x="404650" y="3889625"/>
            <a:ext cx="1826400" cy="6093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/>
          <p:cNvSpPr txBox="1"/>
          <p:nvPr/>
        </p:nvSpPr>
        <p:spPr>
          <a:xfrm>
            <a:off x="379800" y="1075625"/>
            <a:ext cx="8232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detener, reiniciar o eliminar una de las aplicaciones de la lista, podemos ejecutar alguno de los siguientes comandos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3" name="Google Shape;323;p49"/>
          <p:cNvSpPr txBox="1"/>
          <p:nvPr/>
        </p:nvSpPr>
        <p:spPr>
          <a:xfrm>
            <a:off x="1180500" y="3716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Usar PM2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4" name="Google Shape;32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9"/>
          <p:cNvSpPr txBox="1"/>
          <p:nvPr/>
        </p:nvSpPr>
        <p:spPr>
          <a:xfrm>
            <a:off x="379800" y="3514025"/>
            <a:ext cx="82320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obtener detalle de una aplicación: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27" name="Google Shape;32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7775" y="2006963"/>
            <a:ext cx="6953250" cy="1285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8" name="Google Shape;328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0975" y="4123325"/>
            <a:ext cx="3322026" cy="486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/>
          <p:nvPr/>
        </p:nvSpPr>
        <p:spPr>
          <a:xfrm>
            <a:off x="1180500" y="3716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Usar PM2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4" name="Google Shape;33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50"/>
          <p:cNvSpPr txBox="1"/>
          <p:nvPr/>
        </p:nvSpPr>
        <p:spPr>
          <a:xfrm>
            <a:off x="379800" y="1228025"/>
            <a:ext cx="82320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monitorear sus logs, métricas e información: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7" name="Google Shape;337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4550" y="1286813"/>
            <a:ext cx="1619250" cy="428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8" name="Google Shape;338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9225" y="2094575"/>
            <a:ext cx="1476375" cy="438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9" name="Google Shape;339;p50"/>
          <p:cNvSpPr txBox="1"/>
          <p:nvPr/>
        </p:nvSpPr>
        <p:spPr>
          <a:xfrm>
            <a:off x="379800" y="2066225"/>
            <a:ext cx="30951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consultar logs: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0" name="Google Shape;340;p50"/>
          <p:cNvSpPr txBox="1"/>
          <p:nvPr/>
        </p:nvSpPr>
        <p:spPr>
          <a:xfrm>
            <a:off x="379800" y="2951675"/>
            <a:ext cx="56823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hacer flush de logs: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1" name="Google Shape;341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90950" y="2913425"/>
            <a:ext cx="1562100" cy="53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2" name="Google Shape;342;p50"/>
          <p:cNvSpPr txBox="1"/>
          <p:nvPr/>
        </p:nvSpPr>
        <p:spPr>
          <a:xfrm>
            <a:off x="379800" y="3862875"/>
            <a:ext cx="61248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ver las opciones de comandos disponibles: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3" name="Google Shape;343;p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18825" y="3915127"/>
            <a:ext cx="1562100" cy="41284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1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" sz="4000">
                <a:latin typeface="Anton"/>
                <a:ea typeface="Anton"/>
                <a:cs typeface="Anton"/>
                <a:sym typeface="Anton"/>
              </a:rPr>
              <a:t>SERVIDOR NODE CON PM2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15 minutos</a:t>
            </a:r>
            <a:endParaRPr i="1"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9" name="Google Shape;34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2"/>
          <p:cNvSpPr txBox="1"/>
          <p:nvPr/>
        </p:nvSpPr>
        <p:spPr>
          <a:xfrm>
            <a:off x="290100" y="1171125"/>
            <a:ext cx="8158800" cy="29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Poner en marcha </a:t>
            </a:r>
            <a:r>
              <a:rPr lang="en" sz="17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dos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servidores (sin cluster! </a:t>
            </a:r>
            <a:r>
              <a:rPr lang="en" sz="17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*servidor comun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 utilizando PM2.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Uno de los servidores se ejecutará en modo 'fork' y el otro se ejecutará en modo 'cluster'.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Generar un request a cada uno de ellos comprobando que respondan adecuadamente.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Verificar en el sistema operativo la cantidad de procesos levantados y analizar el porqué.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Finalizar por sistema operativo el proceso de cada uno de estos servidores (fork y cluster), comprobando que PM2 los ponga en marcha nuevamente (tendrían que iniciar con un nuevo pid).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Helvetica Neue Ligh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PM2 listar todos los servidores activos y e ir finalizando los procesos (por id y por name), verificando en el sistema operativo, para cada operación, los procesos activos de node.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57" name="Google Shape;357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762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52"/>
          <p:cNvSpPr txBox="1"/>
          <p:nvPr/>
        </p:nvSpPr>
        <p:spPr>
          <a:xfrm>
            <a:off x="290100" y="152400"/>
            <a:ext cx="75249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" sz="4000">
                <a:latin typeface="Anton"/>
                <a:ea typeface="Anton"/>
                <a:cs typeface="Anton"/>
                <a:sym typeface="Anton"/>
              </a:rPr>
              <a:t>Servidor Node con PM2</a:t>
            </a:r>
            <a:endParaRPr i="1"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9" name="Google Shape;359;p52"/>
          <p:cNvSpPr txBox="1"/>
          <p:nvPr/>
        </p:nvSpPr>
        <p:spPr>
          <a:xfrm>
            <a:off x="329125" y="7344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15 minutos</a:t>
            </a:r>
            <a:endParaRPr i="1"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3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365" name="Google Shape;36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/>
        </p:nvSpPr>
        <p:spPr>
          <a:xfrm>
            <a:off x="12290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7"/>
          <p:cNvSpPr/>
          <p:nvPr/>
        </p:nvSpPr>
        <p:spPr>
          <a:xfrm>
            <a:off x="3609625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7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Clase 29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27"/>
          <p:cNvSpPr txBox="1"/>
          <p:nvPr/>
        </p:nvSpPr>
        <p:spPr>
          <a:xfrm>
            <a:off x="3695075" y="1758000"/>
            <a:ext cx="20133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Clusters y Escalabilidad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7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Clase 28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1320525" y="1758000"/>
            <a:ext cx="2062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Global &amp; Child process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24" name="Google Shape;1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7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7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7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Clase 30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27"/>
          <p:cNvSpPr txBox="1"/>
          <p:nvPr/>
        </p:nvSpPr>
        <p:spPr>
          <a:xfrm>
            <a:off x="6070550" y="1758000"/>
            <a:ext cx="2157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PROXY &amp; NGINX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9" name="Google Shape;1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7"/>
          <p:cNvSpPr txBox="1"/>
          <p:nvPr/>
        </p:nvSpPr>
        <p:spPr>
          <a:xfrm>
            <a:off x="1398000" y="2320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4"/>
          <p:cNvSpPr txBox="1"/>
          <p:nvPr/>
        </p:nvSpPr>
        <p:spPr>
          <a:xfrm>
            <a:off x="1956450" y="13292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8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i="1" sz="48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1" name="Google Shape;371;p54"/>
          <p:cNvSpPr txBox="1"/>
          <p:nvPr/>
        </p:nvSpPr>
        <p:spPr>
          <a:xfrm>
            <a:off x="2180400" y="2318375"/>
            <a:ext cx="5231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18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Módulo Cluster.</a:t>
            </a:r>
            <a:endParaRPr sz="18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Forever.</a:t>
            </a:r>
            <a:endParaRPr sz="18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PM2.</a:t>
            </a:r>
            <a:endParaRPr sz="18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5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377" name="Google Shape;37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6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3" name="Google Shape;38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/>
        </p:nvSpPr>
        <p:spPr>
          <a:xfrm>
            <a:off x="2142600" y="1944250"/>
            <a:ext cx="48588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CLUSTER EN NODEJS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6" name="Google Shape;136;p28"/>
          <p:cNvSpPr txBox="1"/>
          <p:nvPr/>
        </p:nvSpPr>
        <p:spPr>
          <a:xfrm>
            <a:off x="321475" y="180825"/>
            <a:ext cx="8177400" cy="17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00FFFF"/>
                </a:highlight>
                <a:latin typeface="Verdana"/>
                <a:ea typeface="Verdana"/>
                <a:cs typeface="Verdana"/>
                <a:sym typeface="Verdana"/>
              </a:rPr>
              <a:t>The cluster module provides a way of creating child processes that runs simultaneously and share the same server port.</a:t>
            </a:r>
            <a:endParaRPr sz="1150">
              <a:solidFill>
                <a:schemeClr val="dk1"/>
              </a:solidFill>
              <a:highlight>
                <a:srgbClr val="00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00FFFF"/>
                </a:highlight>
                <a:latin typeface="Verdana"/>
                <a:ea typeface="Verdana"/>
                <a:cs typeface="Verdana"/>
                <a:sym typeface="Verdana"/>
              </a:rPr>
              <a:t>Node.js runs single threaded programming, which is very memory efficient, but to take advantage of computers multi-core systems, the Cluster module allows you to easily create child processes that each runs on their own single thread, to handle the load.</a:t>
            </a:r>
            <a:endParaRPr sz="1150">
              <a:solidFill>
                <a:schemeClr val="dk1"/>
              </a:solidFill>
              <a:highlight>
                <a:srgbClr val="00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/>
        </p:nvSpPr>
        <p:spPr>
          <a:xfrm>
            <a:off x="379800" y="982175"/>
            <a:ext cx="8232000" cy="3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marR="38100" rtl="0" algn="l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usar el cluster, lo que hacemos es, en el caso de estar ejecutando sobre un servidor multicore, hacer uso de todos los núcleos del mismo, aprovechando al máximo su capacidad.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38100" rtl="0" algn="l">
              <a:lnSpc>
                <a:spcPct val="128571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Helvetica Neue Light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Como vimos la clase pasada, Node se ejecuta en un solo proceso (single thread), y entonces no aprovechamos la máxima capacidad que nos puede brindar un procesador multicore (múltiples núcleos).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2" name="Google Shape;142;p29"/>
          <p:cNvSpPr txBox="1"/>
          <p:nvPr/>
        </p:nvSpPr>
        <p:spPr>
          <a:xfrm>
            <a:off x="1104300" y="2030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C</a:t>
            </a:r>
            <a:r>
              <a:rPr i="1" lang="en" sz="3600">
                <a:latin typeface="Anton"/>
                <a:ea typeface="Anton"/>
                <a:cs typeface="Anton"/>
                <a:sym typeface="Anton"/>
              </a:rPr>
              <a:t>luster MODULE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375" y="91375"/>
            <a:ext cx="627400" cy="6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9"/>
          <p:cNvSpPr txBox="1"/>
          <p:nvPr/>
        </p:nvSpPr>
        <p:spPr>
          <a:xfrm>
            <a:off x="759600" y="3847550"/>
            <a:ext cx="762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00FFFF"/>
                </a:highlight>
              </a:rPr>
              <a:t>In a computer system, a cluster is </a:t>
            </a:r>
            <a:r>
              <a:rPr b="1" lang="en" sz="1200">
                <a:solidFill>
                  <a:srgbClr val="202124"/>
                </a:solidFill>
                <a:highlight>
                  <a:srgbClr val="00FFFF"/>
                </a:highlight>
              </a:rPr>
              <a:t>a group of servers and other resources that act like a single system and enable high availability, load balancing and parallel processing</a:t>
            </a:r>
            <a:r>
              <a:rPr lang="en" sz="1200">
                <a:solidFill>
                  <a:srgbClr val="202124"/>
                </a:solidFill>
                <a:highlight>
                  <a:srgbClr val="00FFFF"/>
                </a:highlight>
              </a:rPr>
              <a:t>.</a:t>
            </a:r>
            <a:endParaRPr>
              <a:highlight>
                <a:srgbClr val="00FFFF"/>
              </a:highlight>
            </a:endParaRPr>
          </a:p>
        </p:txBody>
      </p:sp>
      <p:sp>
        <p:nvSpPr>
          <p:cNvPr id="147" name="Google Shape;147;p29"/>
          <p:cNvSpPr txBox="1"/>
          <p:nvPr/>
        </p:nvSpPr>
        <p:spPr>
          <a:xfrm>
            <a:off x="522125" y="4450325"/>
            <a:ext cx="8478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32629"/>
                </a:solidFill>
                <a:highlight>
                  <a:schemeClr val="lt1"/>
                </a:highlight>
              </a:rPr>
              <a:t>Cluster is a module of Node.js that contains </a:t>
            </a:r>
            <a:r>
              <a:rPr lang="en" sz="1150">
                <a:solidFill>
                  <a:srgbClr val="232629"/>
                </a:solidFill>
                <a:highlight>
                  <a:srgbClr val="00FFFF"/>
                </a:highlight>
              </a:rPr>
              <a:t>sets of functions and properties that helps the developers for forking processes through which they can take advantage of the multi-core system. With the cluster module, the creation and sharing of child processes and several parts become easy.</a:t>
            </a:r>
            <a:endParaRPr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/>
        </p:nvSpPr>
        <p:spPr>
          <a:xfrm>
            <a:off x="379800" y="1210775"/>
            <a:ext cx="8232000" cy="3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Node nos provee un </a:t>
            </a:r>
            <a:r>
              <a:rPr b="1" i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módulo llamado cluster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hacer uso de esto. El mismo, permite crear fácilmente procesos hijo.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38100" rtl="0" algn="l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 que hace es clonar el </a:t>
            </a:r>
            <a:r>
              <a:rPr lang="en" sz="20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worker maestro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delegarle la carga de trabajo a cada uno de ellos, de esa manera se evita la sobrecarga a un solo núcleo del procesador.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38100" rtl="0" algn="l">
              <a:lnSpc>
                <a:spcPct val="128571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un método similar al que vimos de </a:t>
            </a:r>
            <a:r>
              <a:rPr i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Fork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se crea una copia del proceso actual. En ese momento, el primer proceso se convierte en maestro o </a:t>
            </a:r>
            <a:r>
              <a:rPr i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master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y la copia en un trabajador o </a:t>
            </a:r>
            <a:r>
              <a:rPr i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worker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3" name="Google Shape;153;p30"/>
          <p:cNvSpPr txBox="1"/>
          <p:nvPr/>
        </p:nvSpPr>
        <p:spPr>
          <a:xfrm>
            <a:off x="1104300" y="3554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¿Cómo funciona?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4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375" y="91375"/>
            <a:ext cx="627400" cy="6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/>
        </p:nvSpPr>
        <p:spPr>
          <a:xfrm>
            <a:off x="1296000" y="2077200"/>
            <a:ext cx="6552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MÓDULO CLUSTER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2" name="Google Shape;1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/>
        </p:nvSpPr>
        <p:spPr>
          <a:xfrm>
            <a:off x="379800" y="1210775"/>
            <a:ext cx="8374800" cy="15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Primero requerimos el módulo </a:t>
            </a:r>
            <a:r>
              <a:rPr i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cluster 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el </a:t>
            </a:r>
            <a:r>
              <a:rPr i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http 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crear el servidor.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38100" rtl="0" algn="l">
              <a:lnSpc>
                <a:spcPct val="128571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la constante numCPUs lo que hacemos es crear tantos workers como CPUs tengamos en el sistema.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8" name="Google Shape;168;p32"/>
          <p:cNvSpPr txBox="1"/>
          <p:nvPr/>
        </p:nvSpPr>
        <p:spPr>
          <a:xfrm>
            <a:off x="1104300" y="2030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Usar el módulo Cluster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9800" y="3011875"/>
            <a:ext cx="4724400" cy="1123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/>
        </p:nvSpPr>
        <p:spPr>
          <a:xfrm>
            <a:off x="3531925" y="1270775"/>
            <a:ext cx="5377200" cy="30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habitual hacer que el proceso master se dedique únicamente a gestionar a los workers, y que sean los workers los que hagan el “trabajo sucio”.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38100" rtl="0" algn="l">
              <a:lnSpc>
                <a:spcPct val="128571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Entonces, si entra al </a:t>
            </a:r>
            <a:r>
              <a:rPr i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if 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 </a:t>
            </a:r>
            <a:r>
              <a:rPr i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workers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y si va al </a:t>
            </a:r>
            <a:r>
              <a:rPr i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else 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abre el servidor. Como vemos en el código.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7" name="Google Shape;177;p33"/>
          <p:cNvSpPr txBox="1"/>
          <p:nvPr/>
        </p:nvSpPr>
        <p:spPr>
          <a:xfrm>
            <a:off x="1104300" y="506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Usar el módulo Cluster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8" name="Google Shape;1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175" y="965975"/>
            <a:ext cx="2910100" cy="39159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1" name="Google Shape;181;p33"/>
          <p:cNvSpPr/>
          <p:nvPr/>
        </p:nvSpPr>
        <p:spPr>
          <a:xfrm>
            <a:off x="305475" y="957075"/>
            <a:ext cx="1186500" cy="260100"/>
          </a:xfrm>
          <a:prstGeom prst="rect">
            <a:avLst/>
          </a:prstGeom>
          <a:solidFill>
            <a:srgbClr val="EEFF41">
              <a:alpha val="40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3"/>
          <p:cNvSpPr/>
          <p:nvPr/>
        </p:nvSpPr>
        <p:spPr>
          <a:xfrm>
            <a:off x="372025" y="3027000"/>
            <a:ext cx="428700" cy="189600"/>
          </a:xfrm>
          <a:prstGeom prst="rect">
            <a:avLst/>
          </a:prstGeom>
          <a:solidFill>
            <a:srgbClr val="EEFF41">
              <a:alpha val="40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