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Lst>
  <p:sldSz cy="5143500" cx="9144000"/>
  <p:notesSz cx="6858000" cy="9144000"/>
  <p:embeddedFontLst>
    <p:embeddedFont>
      <p:font typeface="Anton"/>
      <p:regular r:id="rId46"/>
    </p:embeddedFont>
    <p:embeddedFont>
      <p:font typeface="Lato"/>
      <p:regular r:id="rId47"/>
      <p:bold r:id="rId48"/>
      <p:italic r:id="rId49"/>
      <p:boldItalic r:id="rId50"/>
    </p:embeddedFont>
    <p:embeddedFont>
      <p:font typeface="Helvetica Neue"/>
      <p:regular r:id="rId51"/>
      <p:bold r:id="rId52"/>
      <p:italic r:id="rId53"/>
      <p:boldItalic r:id="rId54"/>
    </p:embeddedFont>
    <p:embeddedFont>
      <p:font typeface="Helvetica Neue Light"/>
      <p:regular r:id="rId55"/>
      <p:bold r:id="rId56"/>
      <p:italic r:id="rId57"/>
      <p:boldItalic r:id="rId58"/>
    </p:embeddedFont>
    <p:embeddedFont>
      <p:font typeface="Roboto Mono"/>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6216B92-7C0F-4285-900F-75338CB13016}">
  <a:tblStyle styleId="{26216B92-7C0F-4285-900F-75338CB1301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font" Target="fonts/Anton-regular.fntdata"/><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Lato-bold.fntdata"/><Relationship Id="rId47" Type="http://schemas.openxmlformats.org/officeDocument/2006/relationships/font" Target="fonts/Lato-regular.fntdata"/><Relationship Id="rId49"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RobotoMono-boldItalic.fntdata"/><Relationship Id="rId61" Type="http://schemas.openxmlformats.org/officeDocument/2006/relationships/font" Target="fonts/RobotoMono-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RobotoMono-bold.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HelveticaNeue-regular.fntdata"/><Relationship Id="rId50" Type="http://schemas.openxmlformats.org/officeDocument/2006/relationships/font" Target="fonts/Lato-boldItalic.fntdata"/><Relationship Id="rId53" Type="http://schemas.openxmlformats.org/officeDocument/2006/relationships/font" Target="fonts/HelveticaNeue-italic.fntdata"/><Relationship Id="rId52" Type="http://schemas.openxmlformats.org/officeDocument/2006/relationships/font" Target="fonts/HelveticaNeue-bold.fntdata"/><Relationship Id="rId11" Type="http://schemas.openxmlformats.org/officeDocument/2006/relationships/slide" Target="slides/slide4.xml"/><Relationship Id="rId55" Type="http://schemas.openxmlformats.org/officeDocument/2006/relationships/font" Target="fonts/HelveticaNeueLight-regular.fntdata"/><Relationship Id="rId10" Type="http://schemas.openxmlformats.org/officeDocument/2006/relationships/slide" Target="slides/slide3.xml"/><Relationship Id="rId54" Type="http://schemas.openxmlformats.org/officeDocument/2006/relationships/font" Target="fonts/HelveticaNeue-boldItalic.fntdata"/><Relationship Id="rId13" Type="http://schemas.openxmlformats.org/officeDocument/2006/relationships/slide" Target="slides/slide6.xml"/><Relationship Id="rId57" Type="http://schemas.openxmlformats.org/officeDocument/2006/relationships/font" Target="fonts/HelveticaNeueLight-italic.fntdata"/><Relationship Id="rId12" Type="http://schemas.openxmlformats.org/officeDocument/2006/relationships/slide" Target="slides/slide5.xml"/><Relationship Id="rId56" Type="http://schemas.openxmlformats.org/officeDocument/2006/relationships/font" Target="fonts/HelveticaNeueLight-bold.fntdata"/><Relationship Id="rId15" Type="http://schemas.openxmlformats.org/officeDocument/2006/relationships/slide" Target="slides/slide8.xml"/><Relationship Id="rId59" Type="http://schemas.openxmlformats.org/officeDocument/2006/relationships/font" Target="fonts/RobotoMono-regular.fntdata"/><Relationship Id="rId14" Type="http://schemas.openxmlformats.org/officeDocument/2006/relationships/slide" Target="slides/slide7.xml"/><Relationship Id="rId58" Type="http://schemas.openxmlformats.org/officeDocument/2006/relationships/font" Target="fonts/HelveticaNeueLight-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5124c50cb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5124c50cb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f5124c50cb_0_9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f5124c50cb_0_9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f5124c50cb_0_9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f5124c50cb_0_9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f5124c50cb_0_9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f5124c50cb_0_9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f5124c50cb_0_9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f5124c50cb_0_9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f5124c50cb_0_9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f5124c50cb_0_9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f5124c50cb_0_9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f5124c50cb_0_9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f5124c50cb_0_9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f5124c50cb_0_9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f5124c50cb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f5124c50cb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f5124c50cb_0_9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f5124c50cb_0_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f5124c50cb_0_10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f5124c50cb_0_10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5124c50cb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5124c50cb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f5124c50cb_0_10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f5124c50cb_0_10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f5124c50cb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f5124c50cb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f5124c50cb_0_10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f5124c50cb_0_10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f5124c50cb_0_1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f5124c50cb_0_1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f5124c50cb_0_10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f5124c50cb_0_10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f5124c50cb_0_10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f5124c50cb_0_1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f5124c50cb_0_1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f5124c50cb_0_1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f5124c50cb_0_10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gf5124c50cb_0_10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f5124c50cb_0_10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f5124c50cb_0_10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f5124c50cb_0_10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f5124c50cb_0_1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5124c50cb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5124c50cb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f5124c50cb_0_1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f5124c50cb_0_1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f5124c50cb_0_1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f5124c50cb_0_1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f5124c50cb_0_1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f5124c50cb_0_1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f5124c50cb_0_1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f5124c50cb_0_1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f1aac59c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f1aac59c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f5124c50cb_0_1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f5124c50cb_0_1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f5124c50cb_0_1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f5124c50cb_0_1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f5124c50cb_0_1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f5124c50cb_0_1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f5124c50cb_0_1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f5124c50cb_0_1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5124c50cb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5124c50cb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5124c50cb_0_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5124c50cb_0_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5124c50cb_0_8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5124c50cb_0_8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5124c50cb_0_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5124c50cb_0_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5124c50cb_0_9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5124c50cb_0_9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5124c50cb_0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5124c50cb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hyperlink" Target="http://nginx.org/en/download.html" TargetMode="External"/><Relationship Id="rId4" Type="http://schemas.openxmlformats.org/officeDocument/2006/relationships/image" Target="../media/image1.pn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17.png"/><Relationship Id="rId6"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1.png"/><Relationship Id="rId6"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31.png"/><Relationship Id="rId4" Type="http://schemas.openxmlformats.org/officeDocument/2006/relationships/image" Target="../media/image1.png"/><Relationship Id="rId5"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28.png"/><Relationship Id="rId6"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26.png"/><Relationship Id="rId6" Type="http://schemas.openxmlformats.org/officeDocument/2006/relationships/image" Target="../media/image3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33.png"/><Relationship Id="rId6"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21.png"/><Relationship Id="rId6"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30.png"/><Relationship Id="rId4" Type="http://schemas.openxmlformats.org/officeDocument/2006/relationships/image" Target="../media/image37.png"/><Relationship Id="rId5" Type="http://schemas.openxmlformats.org/officeDocument/2006/relationships/image" Target="../media/image1.png"/><Relationship Id="rId6"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9.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9.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9.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9.png"/><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9.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9.png"/><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9.png"/><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9.png"/><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44.png"/><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4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44.png"/><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25"/>
          <p:cNvSpPr txBox="1"/>
          <p:nvPr/>
        </p:nvSpPr>
        <p:spPr>
          <a:xfrm>
            <a:off x="560700" y="2248550"/>
            <a:ext cx="80226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PROXY &amp; NGINX</a:t>
            </a:r>
            <a:endParaRPr i="1" sz="3600">
              <a:solidFill>
                <a:srgbClr val="121212"/>
              </a:solidFill>
              <a:latin typeface="Anton"/>
              <a:ea typeface="Anton"/>
              <a:cs typeface="Anton"/>
              <a:sym typeface="Anton"/>
            </a:endParaRPr>
          </a:p>
        </p:txBody>
      </p:sp>
      <p:sp>
        <p:nvSpPr>
          <p:cNvPr id="100" name="Google Shape;100;p25"/>
          <p:cNvSpPr txBox="1"/>
          <p:nvPr/>
        </p:nvSpPr>
        <p:spPr>
          <a:xfrm>
            <a:off x="2022750" y="17727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2000">
                <a:solidFill>
                  <a:srgbClr val="121212"/>
                </a:solidFill>
                <a:latin typeface="Helvetica Neue"/>
                <a:ea typeface="Helvetica Neue"/>
                <a:cs typeface="Helvetica Neue"/>
                <a:sym typeface="Helvetica Neue"/>
              </a:rPr>
              <a:t>     Clase 30. </a:t>
            </a:r>
            <a:r>
              <a:rPr lang="en" sz="2000">
                <a:solidFill>
                  <a:srgbClr val="121212"/>
                </a:solidFill>
                <a:latin typeface="Helvetica Neue Light"/>
                <a:ea typeface="Helvetica Neue Light"/>
                <a:cs typeface="Helvetica Neue Light"/>
                <a:sym typeface="Helvetica Neue Light"/>
              </a:rPr>
              <a:t> Programación Backend</a:t>
            </a:r>
            <a:endParaRPr>
              <a:solidFill>
                <a:srgbClr val="121212"/>
              </a:solidFill>
              <a:latin typeface="Helvetica Neue Light"/>
              <a:ea typeface="Helvetica Neue Light"/>
              <a:cs typeface="Helvetica Neue Light"/>
              <a:sym typeface="Helvetica Neue Light"/>
            </a:endParaRPr>
          </a:p>
        </p:txBody>
      </p:sp>
      <p:sp>
        <p:nvSpPr>
          <p:cNvPr id="101" name="Google Shape;101;p25"/>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4"/>
          <p:cNvSpPr txBox="1"/>
          <p:nvPr/>
        </p:nvSpPr>
        <p:spPr>
          <a:xfrm>
            <a:off x="379800" y="999425"/>
            <a:ext cx="8232000" cy="2460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Para configurar Nginx para Windows, primero debemos descargarlo del link: </a:t>
            </a:r>
            <a:r>
              <a:rPr lang="en" sz="1900" u="sng">
                <a:solidFill>
                  <a:schemeClr val="hlink"/>
                </a:solidFill>
                <a:highlight>
                  <a:schemeClr val="lt1"/>
                </a:highlight>
                <a:latin typeface="Helvetica Neue Light"/>
                <a:ea typeface="Helvetica Neue Light"/>
                <a:cs typeface="Helvetica Neue Light"/>
                <a:sym typeface="Helvetica Neue Light"/>
                <a:hlinkClick r:id="rId3"/>
              </a:rPr>
              <a:t>http://nginx.org/en/download.html</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Descargar la última versión </a:t>
            </a:r>
            <a:r>
              <a:rPr i="1" lang="en" sz="1900">
                <a:solidFill>
                  <a:schemeClr val="dk1"/>
                </a:solidFill>
                <a:highlight>
                  <a:schemeClr val="lt1"/>
                </a:highlight>
                <a:latin typeface="Helvetica Neue Light"/>
                <a:ea typeface="Helvetica Neue Light"/>
                <a:cs typeface="Helvetica Neue Light"/>
                <a:sym typeface="Helvetica Neue Light"/>
              </a:rPr>
              <a:t>mainline</a:t>
            </a:r>
            <a:r>
              <a:rPr lang="en"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Para empezar a configurarlo, en consola (por ejemplo, en el disco C: directamente) descomprimimos el archivo descargado, e inicializamos el Nginx abriendo el ejecutable: nginx.exe</a:t>
            </a:r>
            <a:endParaRPr i="1" sz="1900">
              <a:solidFill>
                <a:schemeClr val="dk1"/>
              </a:solidFill>
              <a:highlight>
                <a:schemeClr val="lt1"/>
              </a:highlight>
              <a:latin typeface="Helvetica Neue Light"/>
              <a:ea typeface="Helvetica Neue Light"/>
              <a:cs typeface="Helvetica Neue Light"/>
              <a:sym typeface="Helvetica Neue Light"/>
            </a:endParaRPr>
          </a:p>
        </p:txBody>
      </p:sp>
      <p:sp>
        <p:nvSpPr>
          <p:cNvPr id="180" name="Google Shape;180;p34"/>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Configurar Nginx para Windows</a:t>
            </a:r>
            <a:endParaRPr i="1" sz="3600">
              <a:latin typeface="Anton"/>
              <a:ea typeface="Anton"/>
              <a:cs typeface="Anton"/>
              <a:sym typeface="Anton"/>
            </a:endParaRPr>
          </a:p>
        </p:txBody>
      </p:sp>
      <p:pic>
        <p:nvPicPr>
          <p:cNvPr id="181" name="Google Shape;181;p34"/>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182" name="Google Shape;182;p34"/>
          <p:cNvPicPr preferRelativeResize="0"/>
          <p:nvPr/>
        </p:nvPicPr>
        <p:blipFill>
          <a:blip r:embed="rId5">
            <a:alphaModFix/>
          </a:blip>
          <a:stretch>
            <a:fillRect/>
          </a:stretch>
        </p:blipFill>
        <p:spPr>
          <a:xfrm>
            <a:off x="8237825" y="91375"/>
            <a:ext cx="762900" cy="762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5"/>
          <p:cNvSpPr txBox="1"/>
          <p:nvPr/>
        </p:nvSpPr>
        <p:spPr>
          <a:xfrm>
            <a:off x="379800" y="923225"/>
            <a:ext cx="8232000" cy="15882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Observamos la estructura de carpetas del Nginx.</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La configuración se encuentra en la carpeta llamada </a:t>
            </a:r>
            <a:r>
              <a:rPr i="1" lang="en" sz="1900">
                <a:solidFill>
                  <a:schemeClr val="dk1"/>
                </a:solidFill>
                <a:highlight>
                  <a:schemeClr val="lt1"/>
                </a:highlight>
                <a:latin typeface="Helvetica Neue Light"/>
                <a:ea typeface="Helvetica Neue Light"/>
                <a:cs typeface="Helvetica Neue Light"/>
                <a:sym typeface="Helvetica Neue Light"/>
              </a:rPr>
              <a:t>conf</a:t>
            </a:r>
            <a:r>
              <a:rPr lang="en"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El espacio público está en la carpeta llamada </a:t>
            </a:r>
            <a:r>
              <a:rPr i="1" lang="en" sz="1900">
                <a:solidFill>
                  <a:schemeClr val="dk1"/>
                </a:solidFill>
                <a:highlight>
                  <a:schemeClr val="lt1"/>
                </a:highlight>
                <a:latin typeface="Helvetica Neue Light"/>
                <a:ea typeface="Helvetica Neue Light"/>
                <a:cs typeface="Helvetica Neue Light"/>
                <a:sym typeface="Helvetica Neue Light"/>
              </a:rPr>
              <a:t>html</a:t>
            </a:r>
            <a:r>
              <a:rPr lang="en"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188" name="Google Shape;188;p35"/>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Configurar Nginx para Windows</a:t>
            </a:r>
            <a:endParaRPr i="1" sz="3600">
              <a:latin typeface="Anton"/>
              <a:ea typeface="Anton"/>
              <a:cs typeface="Anton"/>
              <a:sym typeface="Anton"/>
            </a:endParaRPr>
          </a:p>
        </p:txBody>
      </p:sp>
      <p:pic>
        <p:nvPicPr>
          <p:cNvPr id="189" name="Google Shape;189;p3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90" name="Google Shape;190;p35"/>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91" name="Google Shape;191;p35"/>
          <p:cNvPicPr preferRelativeResize="0"/>
          <p:nvPr/>
        </p:nvPicPr>
        <p:blipFill>
          <a:blip r:embed="rId5">
            <a:alphaModFix/>
          </a:blip>
          <a:stretch>
            <a:fillRect/>
          </a:stretch>
        </p:blipFill>
        <p:spPr>
          <a:xfrm>
            <a:off x="2477925" y="2511413"/>
            <a:ext cx="1943100" cy="2333625"/>
          </a:xfrm>
          <a:prstGeom prst="rect">
            <a:avLst/>
          </a:prstGeom>
          <a:noFill/>
          <a:ln cap="flat" cmpd="sng" w="9525">
            <a:solidFill>
              <a:schemeClr val="dk2"/>
            </a:solidFill>
            <a:prstDash val="solid"/>
            <a:round/>
            <a:headEnd len="sm" w="sm" type="none"/>
            <a:tailEnd len="sm" w="sm" type="none"/>
          </a:ln>
        </p:spPr>
      </p:pic>
      <p:pic>
        <p:nvPicPr>
          <p:cNvPr id="192" name="Google Shape;192;p35"/>
          <p:cNvPicPr preferRelativeResize="0"/>
          <p:nvPr/>
        </p:nvPicPr>
        <p:blipFill>
          <a:blip r:embed="rId6">
            <a:alphaModFix/>
          </a:blip>
          <a:stretch>
            <a:fillRect/>
          </a:stretch>
        </p:blipFill>
        <p:spPr>
          <a:xfrm>
            <a:off x="4881800" y="2511427"/>
            <a:ext cx="1943100" cy="215051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6"/>
          <p:cNvSpPr txBox="1"/>
          <p:nvPr/>
        </p:nvSpPr>
        <p:spPr>
          <a:xfrm>
            <a:off x="379800" y="923225"/>
            <a:ext cx="8232000" cy="762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Luego, para listar los procesos de Nginx, podemos usar el comando tasklist (aunque </a:t>
            </a:r>
            <a:r>
              <a:rPr lang="en" sz="1900">
                <a:solidFill>
                  <a:schemeClr val="dk1"/>
                </a:solidFill>
                <a:highlight>
                  <a:schemeClr val="lt1"/>
                </a:highlight>
                <a:latin typeface="Helvetica Neue Light"/>
                <a:ea typeface="Helvetica Neue Light"/>
                <a:cs typeface="Helvetica Neue Light"/>
                <a:sym typeface="Helvetica Neue Light"/>
              </a:rPr>
              <a:t>también</a:t>
            </a:r>
            <a:r>
              <a:rPr lang="en" sz="1900">
                <a:solidFill>
                  <a:schemeClr val="dk1"/>
                </a:solidFill>
                <a:highlight>
                  <a:schemeClr val="lt1"/>
                </a:highlight>
                <a:latin typeface="Helvetica Neue Light"/>
                <a:ea typeface="Helvetica Neue Light"/>
                <a:cs typeface="Helvetica Neue Light"/>
                <a:sym typeface="Helvetica Neue Light"/>
              </a:rPr>
              <a:t> podemos usar el Administrador de Tareas).</a:t>
            </a:r>
            <a:endParaRPr i="1" sz="1900">
              <a:solidFill>
                <a:schemeClr val="dk1"/>
              </a:solidFill>
              <a:highlight>
                <a:schemeClr val="lt1"/>
              </a:highlight>
              <a:latin typeface="Helvetica Neue Light"/>
              <a:ea typeface="Helvetica Neue Light"/>
              <a:cs typeface="Helvetica Neue Light"/>
              <a:sym typeface="Helvetica Neue Light"/>
            </a:endParaRPr>
          </a:p>
        </p:txBody>
      </p:sp>
      <p:sp>
        <p:nvSpPr>
          <p:cNvPr id="198" name="Google Shape;198;p36"/>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Configurar Nginx para Windows</a:t>
            </a:r>
            <a:endParaRPr i="1" sz="3600">
              <a:latin typeface="Anton"/>
              <a:ea typeface="Anton"/>
              <a:cs typeface="Anton"/>
              <a:sym typeface="Anton"/>
            </a:endParaRPr>
          </a:p>
        </p:txBody>
      </p:sp>
      <p:pic>
        <p:nvPicPr>
          <p:cNvPr id="199" name="Google Shape;199;p3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00" name="Google Shape;200;p36"/>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01" name="Google Shape;201;p36"/>
          <p:cNvPicPr preferRelativeResize="0"/>
          <p:nvPr/>
        </p:nvPicPr>
        <p:blipFill>
          <a:blip r:embed="rId5">
            <a:alphaModFix/>
          </a:blip>
          <a:stretch>
            <a:fillRect/>
          </a:stretch>
        </p:blipFill>
        <p:spPr>
          <a:xfrm>
            <a:off x="2157101" y="1825375"/>
            <a:ext cx="4829800" cy="1209975"/>
          </a:xfrm>
          <a:prstGeom prst="rect">
            <a:avLst/>
          </a:prstGeom>
          <a:noFill/>
          <a:ln cap="flat" cmpd="sng" w="9525">
            <a:solidFill>
              <a:schemeClr val="dk2"/>
            </a:solidFill>
            <a:prstDash val="solid"/>
            <a:round/>
            <a:headEnd len="sm" w="sm" type="none"/>
            <a:tailEnd len="sm" w="sm" type="none"/>
          </a:ln>
        </p:spPr>
      </p:pic>
      <p:sp>
        <p:nvSpPr>
          <p:cNvPr id="202" name="Google Shape;202;p36"/>
          <p:cNvSpPr txBox="1"/>
          <p:nvPr/>
        </p:nvSpPr>
        <p:spPr>
          <a:xfrm>
            <a:off x="379800" y="3056825"/>
            <a:ext cx="8232000" cy="1602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Uno de los procesos es el </a:t>
            </a:r>
            <a:r>
              <a:rPr i="1" lang="en" sz="1900">
                <a:solidFill>
                  <a:schemeClr val="dk1"/>
                </a:solidFill>
                <a:highlight>
                  <a:schemeClr val="lt1"/>
                </a:highlight>
                <a:latin typeface="Helvetica Neue Light"/>
                <a:ea typeface="Helvetica Neue Light"/>
                <a:cs typeface="Helvetica Neue Light"/>
                <a:sym typeface="Helvetica Neue Light"/>
              </a:rPr>
              <a:t>master </a:t>
            </a:r>
            <a:r>
              <a:rPr lang="en" sz="1900">
                <a:solidFill>
                  <a:schemeClr val="dk1"/>
                </a:solidFill>
                <a:highlight>
                  <a:schemeClr val="lt1"/>
                </a:highlight>
                <a:latin typeface="Helvetica Neue Light"/>
                <a:ea typeface="Helvetica Neue Light"/>
                <a:cs typeface="Helvetica Neue Light"/>
                <a:sym typeface="Helvetica Neue Light"/>
              </a:rPr>
              <a:t>y el otro es </a:t>
            </a:r>
            <a:r>
              <a:rPr i="1" lang="en" sz="1900">
                <a:solidFill>
                  <a:schemeClr val="dk1"/>
                </a:solidFill>
                <a:highlight>
                  <a:schemeClr val="lt1"/>
                </a:highlight>
                <a:latin typeface="Helvetica Neue Light"/>
                <a:ea typeface="Helvetica Neue Light"/>
                <a:cs typeface="Helvetica Neue Light"/>
                <a:sym typeface="Helvetica Neue Light"/>
              </a:rPr>
              <a:t>worker</a:t>
            </a:r>
            <a:r>
              <a:rPr lang="en"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Si Nginx no inicia, buscar la razón del error en la carpeta </a:t>
            </a:r>
            <a:r>
              <a:rPr i="1" lang="en" sz="1900">
                <a:solidFill>
                  <a:schemeClr val="dk1"/>
                </a:solidFill>
                <a:highlight>
                  <a:schemeClr val="lt1"/>
                </a:highlight>
                <a:latin typeface="Helvetica Neue Light"/>
                <a:ea typeface="Helvetica Neue Light"/>
                <a:cs typeface="Helvetica Neue Light"/>
                <a:sym typeface="Helvetica Neue Light"/>
              </a:rPr>
              <a:t>logs/error.log.</a:t>
            </a:r>
            <a:endParaRPr i="1"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Si no existe el archivo, entonces la razón la encontramos en el </a:t>
            </a:r>
            <a:r>
              <a:rPr i="1" lang="en" sz="1900">
                <a:solidFill>
                  <a:schemeClr val="dk1"/>
                </a:solidFill>
                <a:highlight>
                  <a:schemeClr val="lt1"/>
                </a:highlight>
                <a:latin typeface="Helvetica Neue Light"/>
                <a:ea typeface="Helvetica Neue Light"/>
                <a:cs typeface="Helvetica Neue Light"/>
                <a:sym typeface="Helvetica Neue Light"/>
              </a:rPr>
              <a:t>Windows Event Log</a:t>
            </a:r>
            <a:r>
              <a:rPr lang="en"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203" name="Google Shape;203;p36"/>
          <p:cNvSpPr txBox="1"/>
          <p:nvPr/>
        </p:nvSpPr>
        <p:spPr>
          <a:xfrm>
            <a:off x="-1510375" y="0"/>
            <a:ext cx="652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tasklist /fi "imagename eq nginx.exe"</a:t>
            </a:r>
            <a:endParaRPr>
              <a:highlight>
                <a:srgbClr val="00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nvSpPr>
        <p:spPr>
          <a:xfrm>
            <a:off x="379800" y="923225"/>
            <a:ext cx="8232000" cy="3736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Nginx en Windows se ejecuta como una aplicación estándar, pero </a:t>
            </a:r>
            <a:r>
              <a:rPr lang="en" sz="2000">
                <a:solidFill>
                  <a:schemeClr val="dk1"/>
                </a:solidFill>
                <a:highlight>
                  <a:schemeClr val="lt1"/>
                </a:highlight>
                <a:latin typeface="Helvetica Neue Light"/>
                <a:ea typeface="Helvetica Neue Light"/>
                <a:cs typeface="Helvetica Neue Light"/>
                <a:sym typeface="Helvetica Neue Light"/>
              </a:rPr>
              <a:t>también</a:t>
            </a:r>
            <a:r>
              <a:rPr lang="en" sz="2000">
                <a:solidFill>
                  <a:schemeClr val="dk1"/>
                </a:solidFill>
                <a:highlight>
                  <a:schemeClr val="lt1"/>
                </a:highlight>
                <a:latin typeface="Helvetica Neue Light"/>
                <a:ea typeface="Helvetica Neue Light"/>
                <a:cs typeface="Helvetica Neue Light"/>
                <a:sym typeface="Helvetica Neue Light"/>
              </a:rPr>
              <a:t> se puede operar mediante los siguientes comandos por consola:</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914400" rtl="0" algn="l">
              <a:lnSpc>
                <a:spcPct val="150000"/>
              </a:lnSpc>
              <a:spcBef>
                <a:spcPts val="1000"/>
              </a:spcBef>
              <a:spcAft>
                <a:spcPts val="0"/>
              </a:spcAft>
              <a:buNone/>
            </a:pPr>
            <a:r>
              <a:rPr i="1" lang="en" sz="1500">
                <a:solidFill>
                  <a:srgbClr val="FFFFFF"/>
                </a:solidFill>
                <a:highlight>
                  <a:srgbClr val="434343"/>
                </a:highlight>
                <a:latin typeface="Roboto Mono"/>
                <a:ea typeface="Roboto Mono"/>
                <a:cs typeface="Roboto Mono"/>
                <a:sym typeface="Roboto Mono"/>
              </a:rPr>
              <a:t> ./nginx.exe -s stop </a:t>
            </a:r>
            <a:r>
              <a:rPr lang="en" sz="1700">
                <a:solidFill>
                  <a:schemeClr val="dk1"/>
                </a:solidFill>
                <a:highlight>
                  <a:schemeClr val="lt1"/>
                </a:highlight>
                <a:latin typeface="Helvetica Neue Light"/>
                <a:ea typeface="Helvetica Neue Light"/>
                <a:cs typeface="Helvetica Neue Light"/>
                <a:sym typeface="Helvetica Neue Light"/>
              </a:rPr>
              <a:t> para un apagado rápido.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914400" rtl="0" algn="l">
              <a:lnSpc>
                <a:spcPct val="150000"/>
              </a:lnSpc>
              <a:spcBef>
                <a:spcPts val="0"/>
              </a:spcBef>
              <a:spcAft>
                <a:spcPts val="0"/>
              </a:spcAft>
              <a:buNone/>
            </a:pPr>
            <a:r>
              <a:rPr i="1" lang="en" sz="1500">
                <a:solidFill>
                  <a:srgbClr val="FFFFFF"/>
                </a:solidFill>
                <a:highlight>
                  <a:srgbClr val="434343"/>
                </a:highlight>
                <a:latin typeface="Roboto Mono"/>
                <a:ea typeface="Roboto Mono"/>
                <a:cs typeface="Roboto Mono"/>
                <a:sym typeface="Roboto Mono"/>
              </a:rPr>
              <a:t> </a:t>
            </a:r>
            <a:r>
              <a:rPr i="1" lang="en" sz="1500">
                <a:solidFill>
                  <a:schemeClr val="lt1"/>
                </a:solidFill>
                <a:highlight>
                  <a:srgbClr val="434343"/>
                </a:highlight>
                <a:latin typeface="Roboto Mono"/>
                <a:ea typeface="Roboto Mono"/>
                <a:cs typeface="Roboto Mono"/>
                <a:sym typeface="Roboto Mono"/>
              </a:rPr>
              <a:t>./nginx.exe </a:t>
            </a:r>
            <a:r>
              <a:rPr i="1" lang="en" sz="1500">
                <a:solidFill>
                  <a:srgbClr val="FFFFFF"/>
                </a:solidFill>
                <a:highlight>
                  <a:srgbClr val="434343"/>
                </a:highlight>
                <a:latin typeface="Roboto Mono"/>
                <a:ea typeface="Roboto Mono"/>
                <a:cs typeface="Roboto Mono"/>
                <a:sym typeface="Roboto Mono"/>
              </a:rPr>
              <a:t>-s quit </a:t>
            </a:r>
            <a:r>
              <a:rPr lang="en" sz="1700">
                <a:solidFill>
                  <a:schemeClr val="dk1"/>
                </a:solidFill>
                <a:highlight>
                  <a:schemeClr val="lt1"/>
                </a:highlight>
                <a:latin typeface="Helvetica Neue Light"/>
                <a:ea typeface="Helvetica Neue Light"/>
                <a:cs typeface="Helvetica Neue Light"/>
                <a:sym typeface="Helvetica Neue Light"/>
              </a:rPr>
              <a:t> para un cierre más elegante.</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914400" rtl="0" algn="l">
              <a:lnSpc>
                <a:spcPct val="150000"/>
              </a:lnSpc>
              <a:spcBef>
                <a:spcPts val="0"/>
              </a:spcBef>
              <a:spcAft>
                <a:spcPts val="0"/>
              </a:spcAft>
              <a:buNone/>
            </a:pPr>
            <a:r>
              <a:rPr i="1" lang="en" sz="1500">
                <a:solidFill>
                  <a:srgbClr val="FFFFFF"/>
                </a:solidFill>
                <a:highlight>
                  <a:srgbClr val="434343"/>
                </a:highlight>
                <a:latin typeface="Roboto Mono"/>
                <a:ea typeface="Roboto Mono"/>
                <a:cs typeface="Roboto Mono"/>
                <a:sym typeface="Roboto Mono"/>
              </a:rPr>
              <a:t> </a:t>
            </a:r>
            <a:r>
              <a:rPr i="1" lang="en" sz="1500">
                <a:solidFill>
                  <a:schemeClr val="lt1"/>
                </a:solidFill>
                <a:highlight>
                  <a:srgbClr val="434343"/>
                </a:highlight>
                <a:latin typeface="Roboto Mono"/>
                <a:ea typeface="Roboto Mono"/>
                <a:cs typeface="Roboto Mono"/>
                <a:sym typeface="Roboto Mono"/>
              </a:rPr>
              <a:t>./nginx.exe</a:t>
            </a:r>
            <a:r>
              <a:rPr i="1" lang="en" sz="1500">
                <a:solidFill>
                  <a:srgbClr val="FFFFFF"/>
                </a:solidFill>
                <a:highlight>
                  <a:srgbClr val="434343"/>
                </a:highlight>
                <a:latin typeface="Roboto Mono"/>
                <a:ea typeface="Roboto Mono"/>
                <a:cs typeface="Roboto Mono"/>
                <a:sym typeface="Roboto Mono"/>
              </a:rPr>
              <a:t> -s reload </a:t>
            </a:r>
            <a:r>
              <a:rPr lang="en" sz="1700">
                <a:solidFill>
                  <a:schemeClr val="dk1"/>
                </a:solidFill>
                <a:highlight>
                  <a:schemeClr val="lt1"/>
                </a:highlight>
                <a:latin typeface="Helvetica Neue Light"/>
                <a:ea typeface="Helvetica Neue Light"/>
                <a:cs typeface="Helvetica Neue Light"/>
                <a:sym typeface="Helvetica Neue Light"/>
              </a:rPr>
              <a:t> para reiniciar el servidor al cambiar la configuración, iniciar nuevos procesos de trabajo con una nueva configuración, cierre elegante de los procesos de trabajo antiguos.</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914400" rtl="0" algn="l">
              <a:lnSpc>
                <a:spcPct val="150000"/>
              </a:lnSpc>
              <a:spcBef>
                <a:spcPts val="0"/>
              </a:spcBef>
              <a:spcAft>
                <a:spcPts val="0"/>
              </a:spcAft>
              <a:buNone/>
            </a:pPr>
            <a:r>
              <a:rPr i="1" lang="en" sz="1500">
                <a:solidFill>
                  <a:srgbClr val="FFFFFF"/>
                </a:solidFill>
                <a:highlight>
                  <a:srgbClr val="434343"/>
                </a:highlight>
                <a:latin typeface="Roboto Mono"/>
                <a:ea typeface="Roboto Mono"/>
                <a:cs typeface="Roboto Mono"/>
                <a:sym typeface="Roboto Mono"/>
              </a:rPr>
              <a:t> </a:t>
            </a:r>
            <a:r>
              <a:rPr i="1" lang="en" sz="1500">
                <a:solidFill>
                  <a:schemeClr val="lt1"/>
                </a:solidFill>
                <a:highlight>
                  <a:srgbClr val="434343"/>
                </a:highlight>
                <a:latin typeface="Roboto Mono"/>
                <a:ea typeface="Roboto Mono"/>
                <a:cs typeface="Roboto Mono"/>
                <a:sym typeface="Roboto Mono"/>
              </a:rPr>
              <a:t>./nginx.exe</a:t>
            </a:r>
            <a:r>
              <a:rPr i="1" lang="en" sz="1500">
                <a:solidFill>
                  <a:srgbClr val="FFFFFF"/>
                </a:solidFill>
                <a:highlight>
                  <a:srgbClr val="434343"/>
                </a:highlight>
                <a:latin typeface="Roboto Mono"/>
                <a:ea typeface="Roboto Mono"/>
                <a:cs typeface="Roboto Mono"/>
                <a:sym typeface="Roboto Mono"/>
              </a:rPr>
              <a:t> -s reopen </a:t>
            </a:r>
            <a:r>
              <a:rPr lang="en" sz="1700">
                <a:solidFill>
                  <a:schemeClr val="dk1"/>
                </a:solidFill>
                <a:highlight>
                  <a:schemeClr val="lt1"/>
                </a:highlight>
                <a:latin typeface="Helvetica Neue Light"/>
                <a:ea typeface="Helvetica Neue Light"/>
                <a:cs typeface="Helvetica Neue Light"/>
                <a:sym typeface="Helvetica Neue Light"/>
              </a:rPr>
              <a:t> para reabrir logs de archivos.</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209" name="Google Shape;209;p37"/>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Configurar Nginx para Windows</a:t>
            </a:r>
            <a:endParaRPr i="1" sz="3600">
              <a:latin typeface="Anton"/>
              <a:ea typeface="Anton"/>
              <a:cs typeface="Anton"/>
              <a:sym typeface="Anton"/>
            </a:endParaRPr>
          </a:p>
        </p:txBody>
      </p:sp>
      <p:pic>
        <p:nvPicPr>
          <p:cNvPr id="210" name="Google Shape;210;p3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11" name="Google Shape;211;p37"/>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8"/>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EJECUTAR SERVIDOR NGINX</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 sz="1600">
                <a:latin typeface="Helvetica Neue Light"/>
                <a:ea typeface="Helvetica Neue Light"/>
                <a:cs typeface="Helvetica Neue Light"/>
                <a:sym typeface="Helvetica Neue Light"/>
              </a:rPr>
              <a:t>Tiempo: 8 minutos</a:t>
            </a:r>
            <a:endParaRPr i="1" sz="1600">
              <a:latin typeface="Helvetica Neue Light"/>
              <a:ea typeface="Helvetica Neue Light"/>
              <a:cs typeface="Helvetica Neue Light"/>
              <a:sym typeface="Helvetica Neue Light"/>
            </a:endParaRPr>
          </a:p>
        </p:txBody>
      </p:sp>
      <p:pic>
        <p:nvPicPr>
          <p:cNvPr id="217" name="Google Shape;217;p3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18" name="Google Shape;218;p38"/>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3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24" name="Google Shape;224;p39"/>
          <p:cNvSpPr txBox="1"/>
          <p:nvPr/>
        </p:nvSpPr>
        <p:spPr>
          <a:xfrm>
            <a:off x="290100" y="1426276"/>
            <a:ext cx="8259000" cy="233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700">
                <a:solidFill>
                  <a:schemeClr val="dk1"/>
                </a:solidFill>
                <a:highlight>
                  <a:schemeClr val="lt1"/>
                </a:highlight>
                <a:latin typeface="Helvetica Neue Light"/>
                <a:ea typeface="Helvetica Neue Light"/>
                <a:cs typeface="Helvetica Neue Light"/>
                <a:sym typeface="Helvetica Neue Light"/>
              </a:rPr>
              <a:t>Descargar el servidor Nginx y ponerlo en funcionamiento.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Clr>
                <a:schemeClr val="dk1"/>
              </a:buClr>
              <a:buSzPts val="1100"/>
              <a:buFont typeface="Arial"/>
              <a:buNone/>
            </a:pPr>
            <a:r>
              <a:rPr lang="en" sz="1700">
                <a:solidFill>
                  <a:schemeClr val="dk1"/>
                </a:solidFill>
                <a:highlight>
                  <a:schemeClr val="lt1"/>
                </a:highlight>
                <a:latin typeface="Helvetica Neue Light"/>
                <a:ea typeface="Helvetica Neue Light"/>
                <a:cs typeface="Helvetica Neue Light"/>
                <a:sym typeface="Helvetica Neue Light"/>
              </a:rPr>
              <a:t>Verificar que se encuentre corriendo como proceso del sistema operativo.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Hacer un request a su ruta raíz y verificar que esté ofreciendo el index.html que se encuentra en carpeta html. Realizar un cambio en dicha html y comprobar que se refleje en el navegador.</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Clr>
                <a:schemeClr val="dk1"/>
              </a:buClr>
              <a:buSzPts val="1100"/>
              <a:buFont typeface="Arial"/>
              <a:buNone/>
            </a:pPr>
            <a:r>
              <a:rPr lang="en" sz="1700">
                <a:solidFill>
                  <a:schemeClr val="dk1"/>
                </a:solidFill>
                <a:highlight>
                  <a:schemeClr val="lt1"/>
                </a:highlight>
                <a:latin typeface="Helvetica Neue Light"/>
                <a:ea typeface="Helvetica Neue Light"/>
                <a:cs typeface="Helvetica Neue Light"/>
                <a:sym typeface="Helvetica Neue Light"/>
              </a:rPr>
              <a:t>Integrar un css al index.html que modifique algún estilo del sitio de prueba (Ej. el color de un título). Luego añadir un archivo Javascript que saque un mensaje 'Hola Nginx!!!' por consola. Verificar que estos cambios se vean al requerir la página.</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225" name="Google Shape;225;p39"/>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226" name="Google Shape;226;p39"/>
          <p:cNvSpPr txBox="1"/>
          <p:nvPr/>
        </p:nvSpPr>
        <p:spPr>
          <a:xfrm>
            <a:off x="290100" y="304800"/>
            <a:ext cx="7524900" cy="130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Ejecutar servidor Nginx</a:t>
            </a:r>
            <a:endParaRPr i="1" sz="1600">
              <a:latin typeface="Helvetica Neue Light"/>
              <a:ea typeface="Helvetica Neue Light"/>
              <a:cs typeface="Helvetica Neue Light"/>
              <a:sym typeface="Helvetica Neue Light"/>
            </a:endParaRPr>
          </a:p>
        </p:txBody>
      </p:sp>
      <p:sp>
        <p:nvSpPr>
          <p:cNvPr id="227" name="Google Shape;227;p39"/>
          <p:cNvSpPr txBox="1"/>
          <p:nvPr/>
        </p:nvSpPr>
        <p:spPr>
          <a:xfrm>
            <a:off x="304800" y="8554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8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31" name="Shape 231"/>
        <p:cNvGrpSpPr/>
        <p:nvPr/>
      </p:nvGrpSpPr>
      <p:grpSpPr>
        <a:xfrm>
          <a:off x="0" y="0"/>
          <a:ext cx="0" cy="0"/>
          <a:chOff x="0" y="0"/>
          <a:chExt cx="0" cy="0"/>
        </a:xfrm>
      </p:grpSpPr>
      <p:sp>
        <p:nvSpPr>
          <p:cNvPr id="232" name="Google Shape;232;p40"/>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NGINX CON PROXY INVERSO</a:t>
            </a:r>
            <a:endParaRPr i="1" sz="3600">
              <a:latin typeface="Anton"/>
              <a:ea typeface="Anton"/>
              <a:cs typeface="Anton"/>
              <a:sym typeface="Anton"/>
            </a:endParaRPr>
          </a:p>
        </p:txBody>
      </p:sp>
      <p:pic>
        <p:nvPicPr>
          <p:cNvPr id="233" name="Google Shape;233;p40"/>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41"/>
          <p:cNvPicPr preferRelativeResize="0"/>
          <p:nvPr/>
        </p:nvPicPr>
        <p:blipFill>
          <a:blip r:embed="rId3">
            <a:alphaModFix/>
          </a:blip>
          <a:stretch>
            <a:fillRect/>
          </a:stretch>
        </p:blipFill>
        <p:spPr>
          <a:xfrm>
            <a:off x="6556007" y="1430675"/>
            <a:ext cx="2271854" cy="2797625"/>
          </a:xfrm>
          <a:prstGeom prst="rect">
            <a:avLst/>
          </a:prstGeom>
          <a:noFill/>
          <a:ln cap="flat" cmpd="sng" w="19050">
            <a:solidFill>
              <a:schemeClr val="dk2"/>
            </a:solidFill>
            <a:prstDash val="solid"/>
            <a:round/>
            <a:headEnd len="sm" w="sm" type="none"/>
            <a:tailEnd len="sm" w="sm" type="none"/>
          </a:ln>
        </p:spPr>
      </p:pic>
      <p:pic>
        <p:nvPicPr>
          <p:cNvPr id="239" name="Google Shape;239;p41"/>
          <p:cNvPicPr preferRelativeResize="0"/>
          <p:nvPr/>
        </p:nvPicPr>
        <p:blipFill>
          <a:blip r:embed="rId4">
            <a:alphaModFix/>
          </a:blip>
          <a:stretch>
            <a:fillRect/>
          </a:stretch>
        </p:blipFill>
        <p:spPr>
          <a:xfrm>
            <a:off x="4227100" y="1430675"/>
            <a:ext cx="1514102" cy="2797624"/>
          </a:xfrm>
          <a:prstGeom prst="rect">
            <a:avLst/>
          </a:prstGeom>
          <a:noFill/>
          <a:ln cap="flat" cmpd="sng" w="19050">
            <a:solidFill>
              <a:schemeClr val="dk2"/>
            </a:solidFill>
            <a:prstDash val="solid"/>
            <a:round/>
            <a:headEnd len="sm" w="sm" type="none"/>
            <a:tailEnd len="sm" w="sm" type="none"/>
          </a:ln>
        </p:spPr>
      </p:pic>
      <p:sp>
        <p:nvSpPr>
          <p:cNvPr id="240" name="Google Shape;240;p41"/>
          <p:cNvSpPr/>
          <p:nvPr/>
        </p:nvSpPr>
        <p:spPr>
          <a:xfrm>
            <a:off x="5830951" y="2555075"/>
            <a:ext cx="639900" cy="330600"/>
          </a:xfrm>
          <a:prstGeom prst="rightArrow">
            <a:avLst>
              <a:gd fmla="val 50000" name="adj1"/>
              <a:gd fmla="val 50000" name="adj2"/>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1" name="Google Shape;241;p41"/>
          <p:cNvSpPr txBox="1"/>
          <p:nvPr/>
        </p:nvSpPr>
        <p:spPr>
          <a:xfrm>
            <a:off x="-44350" y="1456625"/>
            <a:ext cx="4418400" cy="12522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Vamos a configurar un servidor Nginx para utilizarlo con proxy inverso.</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Para eso, primero, cambiamos el archivo nginx.conf de la carpeta conf del Nginx por el siguiente código.</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242" name="Google Shape;242;p41"/>
          <p:cNvSpPr txBox="1"/>
          <p:nvPr/>
        </p:nvSpPr>
        <p:spPr>
          <a:xfrm>
            <a:off x="1180500" y="2192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Configurar Nginx con proxy inverso</a:t>
            </a:r>
            <a:endParaRPr i="1" sz="3600">
              <a:latin typeface="Anton"/>
              <a:ea typeface="Anton"/>
              <a:cs typeface="Anton"/>
              <a:sym typeface="Anton"/>
            </a:endParaRPr>
          </a:p>
        </p:txBody>
      </p:sp>
      <p:pic>
        <p:nvPicPr>
          <p:cNvPr id="243" name="Google Shape;243;p41"/>
          <p:cNvPicPr preferRelativeResize="0"/>
          <p:nvPr/>
        </p:nvPicPr>
        <p:blipFill>
          <a:blip r:embed="rId5">
            <a:alphaModFix/>
          </a:blip>
          <a:stretch>
            <a:fillRect/>
          </a:stretch>
        </p:blipFill>
        <p:spPr>
          <a:xfrm>
            <a:off x="7567925" y="4659625"/>
            <a:ext cx="1186526" cy="330675"/>
          </a:xfrm>
          <a:prstGeom prst="rect">
            <a:avLst/>
          </a:prstGeom>
          <a:noFill/>
          <a:ln>
            <a:noFill/>
          </a:ln>
        </p:spPr>
      </p:pic>
      <p:pic>
        <p:nvPicPr>
          <p:cNvPr id="244" name="Google Shape;244;p41"/>
          <p:cNvPicPr preferRelativeResize="0"/>
          <p:nvPr/>
        </p:nvPicPr>
        <p:blipFill>
          <a:blip r:embed="rId6">
            <a:alphaModFix/>
          </a:blip>
          <a:stretch>
            <a:fillRect/>
          </a:stretch>
        </p:blipFill>
        <p:spPr>
          <a:xfrm>
            <a:off x="8237825" y="91375"/>
            <a:ext cx="762900" cy="762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2"/>
          <p:cNvSpPr txBox="1"/>
          <p:nvPr/>
        </p:nvSpPr>
        <p:spPr>
          <a:xfrm>
            <a:off x="4761750" y="781650"/>
            <a:ext cx="4090200" cy="3580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Podemos ver que están definidos los dos servidores de Node. </a:t>
            </a:r>
            <a:endParaRPr sz="16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0"/>
              </a:spcAft>
              <a:buClr>
                <a:srgbClr val="3CEFAB"/>
              </a:buClr>
              <a:buSzPts val="19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El segundo se está usando como balanceador de carga (por eso se pone  </a:t>
            </a:r>
            <a:r>
              <a:rPr lang="en" sz="1350">
                <a:solidFill>
                  <a:srgbClr val="569CD6"/>
                </a:solidFill>
                <a:highlight>
                  <a:srgbClr val="1E1E1E"/>
                </a:highlight>
                <a:latin typeface="Courier New"/>
                <a:ea typeface="Courier New"/>
                <a:cs typeface="Courier New"/>
                <a:sym typeface="Courier New"/>
              </a:rPr>
              <a:t>weight</a:t>
            </a:r>
            <a:r>
              <a:rPr lang="en" sz="1350">
                <a:solidFill>
                  <a:srgbClr val="D4D4D4"/>
                </a:solidFill>
                <a:highlight>
                  <a:srgbClr val="1E1E1E"/>
                </a:highlight>
                <a:latin typeface="Courier New"/>
                <a:ea typeface="Courier New"/>
                <a:cs typeface="Courier New"/>
                <a:sym typeface="Courier New"/>
              </a:rPr>
              <a:t>=3</a:t>
            </a:r>
            <a:r>
              <a:rPr lang="en" sz="1600">
                <a:solidFill>
                  <a:schemeClr val="dk1"/>
                </a:solidFill>
                <a:highlight>
                  <a:schemeClr val="lt1"/>
                </a:highlight>
                <a:latin typeface="Helvetica Neue Light"/>
                <a:ea typeface="Helvetica Neue Light"/>
                <a:cs typeface="Helvetica Neue Light"/>
                <a:sym typeface="Helvetica Neue Light"/>
              </a:rPr>
              <a:t> ). Si no estuviera el peso, la carga se distribuye mitad para cada uno.</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100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Luego, configuramos el puerto, el nombre del servidor de Nginx y la ruta hacia el espacio público del proyecto en Node. En este caso, un directorio </a:t>
            </a:r>
            <a:r>
              <a:rPr lang="en" sz="1600">
                <a:solidFill>
                  <a:schemeClr val="dk1"/>
                </a:solidFill>
                <a:highlight>
                  <a:schemeClr val="lt1"/>
                </a:highlight>
                <a:latin typeface="Helvetica Neue Light"/>
                <a:ea typeface="Helvetica Neue Light"/>
                <a:cs typeface="Helvetica Neue Light"/>
                <a:sym typeface="Helvetica Neue Light"/>
              </a:rPr>
              <a:t>más</a:t>
            </a:r>
            <a:r>
              <a:rPr lang="en" sz="1600">
                <a:solidFill>
                  <a:schemeClr val="dk1"/>
                </a:solidFill>
                <a:highlight>
                  <a:schemeClr val="lt1"/>
                </a:highlight>
                <a:latin typeface="Helvetica Neue Light"/>
                <a:ea typeface="Helvetica Neue Light"/>
                <a:cs typeface="Helvetica Neue Light"/>
                <a:sym typeface="Helvetica Neue Light"/>
              </a:rPr>
              <a:t> arriba, dentro del proyecto de servidor node.</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250" name="Google Shape;250;p42"/>
          <p:cNvSpPr txBox="1"/>
          <p:nvPr/>
        </p:nvSpPr>
        <p:spPr>
          <a:xfrm>
            <a:off x="1180500" y="-478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Configurar Nginx con proxy inverso</a:t>
            </a:r>
            <a:endParaRPr i="1" sz="3600">
              <a:latin typeface="Anton"/>
              <a:ea typeface="Anton"/>
              <a:cs typeface="Anton"/>
              <a:sym typeface="Anton"/>
            </a:endParaRPr>
          </a:p>
        </p:txBody>
      </p:sp>
      <p:pic>
        <p:nvPicPr>
          <p:cNvPr id="251" name="Google Shape;251;p4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52" name="Google Shape;252;p42"/>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53" name="Google Shape;253;p42"/>
          <p:cNvPicPr preferRelativeResize="0"/>
          <p:nvPr/>
        </p:nvPicPr>
        <p:blipFill>
          <a:blip r:embed="rId5">
            <a:alphaModFix/>
          </a:blip>
          <a:stretch>
            <a:fillRect/>
          </a:stretch>
        </p:blipFill>
        <p:spPr>
          <a:xfrm>
            <a:off x="1706475" y="897275"/>
            <a:ext cx="3055268" cy="3762350"/>
          </a:xfrm>
          <a:prstGeom prst="rect">
            <a:avLst/>
          </a:prstGeom>
          <a:noFill/>
          <a:ln cap="flat" cmpd="sng" w="19050">
            <a:solidFill>
              <a:schemeClr val="dk2"/>
            </a:solidFill>
            <a:prstDash val="solid"/>
            <a:round/>
            <a:headEnd len="sm" w="sm" type="none"/>
            <a:tailEnd len="sm" w="sm" type="none"/>
          </a:ln>
        </p:spPr>
      </p:pic>
      <p:sp>
        <p:nvSpPr>
          <p:cNvPr id="254" name="Google Shape;254;p42"/>
          <p:cNvSpPr/>
          <p:nvPr/>
        </p:nvSpPr>
        <p:spPr>
          <a:xfrm>
            <a:off x="1706450" y="2016900"/>
            <a:ext cx="3055200" cy="7629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255" name="Google Shape;255;p42"/>
          <p:cNvSpPr/>
          <p:nvPr/>
        </p:nvSpPr>
        <p:spPr>
          <a:xfrm>
            <a:off x="1706450" y="2855100"/>
            <a:ext cx="3055200" cy="7629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256" name="Google Shape;256;p42"/>
          <p:cNvSpPr txBox="1"/>
          <p:nvPr/>
        </p:nvSpPr>
        <p:spPr>
          <a:xfrm>
            <a:off x="-1506875" y="462100"/>
            <a:ext cx="2611800" cy="4839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850">
                <a:solidFill>
                  <a:srgbClr val="D4D4D4"/>
                </a:solidFill>
                <a:highlight>
                  <a:srgbClr val="1E1E1E"/>
                </a:highlight>
                <a:latin typeface="Consolas"/>
                <a:ea typeface="Consolas"/>
                <a:cs typeface="Consolas"/>
                <a:sym typeface="Consolas"/>
              </a:rPr>
              <a:t>events {</a:t>
            </a:r>
            <a:endParaRPr sz="8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850">
                <a:solidFill>
                  <a:srgbClr val="D4D4D4"/>
                </a:solidFill>
                <a:highlight>
                  <a:srgbClr val="1E1E1E"/>
                </a:highlight>
                <a:latin typeface="Consolas"/>
                <a:ea typeface="Consolas"/>
                <a:cs typeface="Consolas"/>
                <a:sym typeface="Consolas"/>
              </a:rPr>
              <a:t>}</a:t>
            </a:r>
            <a:endParaRPr sz="8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8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850">
                <a:solidFill>
                  <a:srgbClr val="D4D4D4"/>
                </a:solidFill>
                <a:highlight>
                  <a:srgbClr val="1E1E1E"/>
                </a:highlight>
                <a:latin typeface="Consolas"/>
                <a:ea typeface="Consolas"/>
                <a:cs typeface="Consolas"/>
                <a:sym typeface="Consolas"/>
              </a:rPr>
              <a:t>http {</a:t>
            </a:r>
            <a:endParaRPr sz="8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850">
                <a:solidFill>
                  <a:srgbClr val="D4D4D4"/>
                </a:solidFill>
                <a:highlight>
                  <a:srgbClr val="1E1E1E"/>
                </a:highlight>
                <a:latin typeface="Consolas"/>
                <a:ea typeface="Consolas"/>
                <a:cs typeface="Consolas"/>
                <a:sym typeface="Consolas"/>
              </a:rPr>
              <a:t>    include       mime.types</a:t>
            </a:r>
            <a:r>
              <a:rPr lang="en" sz="850">
                <a:solidFill>
                  <a:srgbClr val="6A9955"/>
                </a:solidFill>
                <a:highlight>
                  <a:srgbClr val="1E1E1E"/>
                </a:highlight>
                <a:latin typeface="Consolas"/>
                <a:ea typeface="Consolas"/>
                <a:cs typeface="Consolas"/>
                <a:sym typeface="Consolas"/>
              </a:rPr>
              <a:t>;</a:t>
            </a:r>
            <a:endParaRPr sz="8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850">
                <a:solidFill>
                  <a:srgbClr val="D4D4D4"/>
                </a:solidFill>
                <a:highlight>
                  <a:srgbClr val="1E1E1E"/>
                </a:highlight>
                <a:latin typeface="Consolas"/>
                <a:ea typeface="Consolas"/>
                <a:cs typeface="Consolas"/>
                <a:sym typeface="Consolas"/>
              </a:rPr>
              <a:t>    default_type  application/octet-stream</a:t>
            </a:r>
            <a:r>
              <a:rPr lang="en" sz="850">
                <a:solidFill>
                  <a:srgbClr val="6A9955"/>
                </a:solidFill>
                <a:highlight>
                  <a:srgbClr val="1E1E1E"/>
                </a:highlight>
                <a:latin typeface="Consolas"/>
                <a:ea typeface="Consolas"/>
                <a:cs typeface="Consolas"/>
                <a:sym typeface="Consolas"/>
              </a:rPr>
              <a:t>;</a:t>
            </a:r>
            <a:endParaRPr sz="8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8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850">
                <a:solidFill>
                  <a:srgbClr val="D4D4D4"/>
                </a:solidFill>
                <a:highlight>
                  <a:srgbClr val="1E1E1E"/>
                </a:highlight>
                <a:latin typeface="Consolas"/>
                <a:ea typeface="Consolas"/>
                <a:cs typeface="Consolas"/>
                <a:sym typeface="Consolas"/>
              </a:rPr>
              <a:t>    upstream node_app {</a:t>
            </a:r>
            <a:endParaRPr sz="8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850">
                <a:solidFill>
                  <a:srgbClr val="D4D4D4"/>
                </a:solidFill>
                <a:highlight>
                  <a:srgbClr val="1E1E1E"/>
                </a:highlight>
                <a:latin typeface="Consolas"/>
                <a:ea typeface="Consolas"/>
                <a:cs typeface="Consolas"/>
                <a:sym typeface="Consolas"/>
              </a:rPr>
              <a:t>        server 127.0.0.1:8081</a:t>
            </a:r>
            <a:r>
              <a:rPr lang="en" sz="850">
                <a:solidFill>
                  <a:srgbClr val="6A9955"/>
                </a:solidFill>
                <a:highlight>
                  <a:srgbClr val="1E1E1E"/>
                </a:highlight>
                <a:latin typeface="Consolas"/>
                <a:ea typeface="Consolas"/>
                <a:cs typeface="Consolas"/>
                <a:sym typeface="Consolas"/>
              </a:rPr>
              <a:t>;</a:t>
            </a:r>
            <a:endParaRPr sz="8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850">
                <a:solidFill>
                  <a:srgbClr val="D4D4D4"/>
                </a:solidFill>
                <a:highlight>
                  <a:srgbClr val="1E1E1E"/>
                </a:highlight>
                <a:latin typeface="Consolas"/>
                <a:ea typeface="Consolas"/>
                <a:cs typeface="Consolas"/>
                <a:sym typeface="Consolas"/>
              </a:rPr>
              <a:t>        server 127.0.0.1:8082 </a:t>
            </a:r>
            <a:r>
              <a:rPr lang="en" sz="850">
                <a:solidFill>
                  <a:srgbClr val="569CD6"/>
                </a:solidFill>
                <a:highlight>
                  <a:srgbClr val="1E1E1E"/>
                </a:highlight>
                <a:latin typeface="Consolas"/>
                <a:ea typeface="Consolas"/>
                <a:cs typeface="Consolas"/>
                <a:sym typeface="Consolas"/>
              </a:rPr>
              <a:t>weight</a:t>
            </a:r>
            <a:r>
              <a:rPr lang="en" sz="850">
                <a:solidFill>
                  <a:srgbClr val="D4D4D4"/>
                </a:solidFill>
                <a:highlight>
                  <a:srgbClr val="1E1E1E"/>
                </a:highlight>
                <a:latin typeface="Consolas"/>
                <a:ea typeface="Consolas"/>
                <a:cs typeface="Consolas"/>
                <a:sym typeface="Consolas"/>
              </a:rPr>
              <a:t>=3</a:t>
            </a:r>
            <a:r>
              <a:rPr lang="en" sz="850">
                <a:solidFill>
                  <a:srgbClr val="6A9955"/>
                </a:solidFill>
                <a:highlight>
                  <a:srgbClr val="1E1E1E"/>
                </a:highlight>
                <a:latin typeface="Consolas"/>
                <a:ea typeface="Consolas"/>
                <a:cs typeface="Consolas"/>
                <a:sym typeface="Consolas"/>
              </a:rPr>
              <a:t>;</a:t>
            </a:r>
            <a:endParaRPr sz="8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8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850">
                <a:solidFill>
                  <a:srgbClr val="D4D4D4"/>
                </a:solidFill>
                <a:highlight>
                  <a:srgbClr val="1E1E1E"/>
                </a:highlight>
                <a:latin typeface="Consolas"/>
                <a:ea typeface="Consolas"/>
                <a:cs typeface="Consolas"/>
                <a:sym typeface="Consolas"/>
              </a:rPr>
              <a:t>    }</a:t>
            </a:r>
            <a:endParaRPr sz="8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8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850">
                <a:solidFill>
                  <a:srgbClr val="D4D4D4"/>
                </a:solidFill>
                <a:highlight>
                  <a:srgbClr val="1E1E1E"/>
                </a:highlight>
                <a:latin typeface="Consolas"/>
                <a:ea typeface="Consolas"/>
                <a:cs typeface="Consolas"/>
                <a:sym typeface="Consolas"/>
              </a:rPr>
              <a:t>    server {</a:t>
            </a:r>
            <a:endParaRPr sz="8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850">
                <a:solidFill>
                  <a:srgbClr val="D4D4D4"/>
                </a:solidFill>
                <a:highlight>
                  <a:srgbClr val="1E1E1E"/>
                </a:highlight>
                <a:latin typeface="Consolas"/>
                <a:ea typeface="Consolas"/>
                <a:cs typeface="Consolas"/>
                <a:sym typeface="Consolas"/>
              </a:rPr>
              <a:t>        listen       80</a:t>
            </a:r>
            <a:r>
              <a:rPr lang="en" sz="850">
                <a:solidFill>
                  <a:srgbClr val="6A9955"/>
                </a:solidFill>
                <a:highlight>
                  <a:srgbClr val="1E1E1E"/>
                </a:highlight>
                <a:latin typeface="Consolas"/>
                <a:ea typeface="Consolas"/>
                <a:cs typeface="Consolas"/>
                <a:sym typeface="Consolas"/>
              </a:rPr>
              <a:t>;</a:t>
            </a:r>
            <a:endParaRPr sz="8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850">
                <a:solidFill>
                  <a:srgbClr val="D4D4D4"/>
                </a:solidFill>
                <a:highlight>
                  <a:srgbClr val="1E1E1E"/>
                </a:highlight>
                <a:latin typeface="Consolas"/>
                <a:ea typeface="Consolas"/>
                <a:cs typeface="Consolas"/>
                <a:sym typeface="Consolas"/>
              </a:rPr>
              <a:t>        server_name  mginx_node</a:t>
            </a:r>
            <a:r>
              <a:rPr lang="en" sz="850">
                <a:solidFill>
                  <a:srgbClr val="6A9955"/>
                </a:solidFill>
                <a:highlight>
                  <a:srgbClr val="1E1E1E"/>
                </a:highlight>
                <a:latin typeface="Consolas"/>
                <a:ea typeface="Consolas"/>
                <a:cs typeface="Consolas"/>
                <a:sym typeface="Consolas"/>
              </a:rPr>
              <a:t>;</a:t>
            </a:r>
            <a:endParaRPr sz="8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850">
                <a:solidFill>
                  <a:srgbClr val="D4D4D4"/>
                </a:solidFill>
                <a:highlight>
                  <a:srgbClr val="1E1E1E"/>
                </a:highlight>
                <a:latin typeface="Consolas"/>
                <a:ea typeface="Consolas"/>
                <a:cs typeface="Consolas"/>
                <a:sym typeface="Consolas"/>
              </a:rPr>
              <a:t>        root         ../NginxNode/public</a:t>
            </a:r>
            <a:r>
              <a:rPr lang="en" sz="850">
                <a:solidFill>
                  <a:srgbClr val="6A9955"/>
                </a:solidFill>
                <a:highlight>
                  <a:srgbClr val="1E1E1E"/>
                </a:highlight>
                <a:latin typeface="Consolas"/>
                <a:ea typeface="Consolas"/>
                <a:cs typeface="Consolas"/>
                <a:sym typeface="Consolas"/>
              </a:rPr>
              <a:t>;</a:t>
            </a:r>
            <a:endParaRPr sz="8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8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850">
                <a:solidFill>
                  <a:srgbClr val="D4D4D4"/>
                </a:solidFill>
                <a:highlight>
                  <a:srgbClr val="1E1E1E"/>
                </a:highlight>
                <a:latin typeface="Consolas"/>
                <a:ea typeface="Consolas"/>
                <a:cs typeface="Consolas"/>
                <a:sym typeface="Consolas"/>
              </a:rPr>
              <a:t>        location /datos/ {</a:t>
            </a:r>
            <a:endParaRPr sz="8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850">
                <a:solidFill>
                  <a:srgbClr val="D4D4D4"/>
                </a:solidFill>
                <a:highlight>
                  <a:srgbClr val="1E1E1E"/>
                </a:highlight>
                <a:latin typeface="Consolas"/>
                <a:ea typeface="Consolas"/>
                <a:cs typeface="Consolas"/>
                <a:sym typeface="Consolas"/>
              </a:rPr>
              <a:t>            proxy_pass http://node_app</a:t>
            </a:r>
            <a:r>
              <a:rPr lang="en" sz="850">
                <a:solidFill>
                  <a:srgbClr val="6A9955"/>
                </a:solidFill>
                <a:highlight>
                  <a:srgbClr val="1E1E1E"/>
                </a:highlight>
                <a:latin typeface="Consolas"/>
                <a:ea typeface="Consolas"/>
                <a:cs typeface="Consolas"/>
                <a:sym typeface="Consolas"/>
              </a:rPr>
              <a:t>;</a:t>
            </a:r>
            <a:endParaRPr sz="8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850">
                <a:solidFill>
                  <a:srgbClr val="D4D4D4"/>
                </a:solidFill>
                <a:highlight>
                  <a:srgbClr val="1E1E1E"/>
                </a:highlight>
                <a:latin typeface="Consolas"/>
                <a:ea typeface="Consolas"/>
                <a:cs typeface="Consolas"/>
                <a:sym typeface="Consolas"/>
              </a:rPr>
              <a:t>        }</a:t>
            </a:r>
            <a:endParaRPr sz="8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850">
                <a:solidFill>
                  <a:srgbClr val="D4D4D4"/>
                </a:solidFill>
                <a:highlight>
                  <a:srgbClr val="1E1E1E"/>
                </a:highlight>
                <a:latin typeface="Consolas"/>
                <a:ea typeface="Consolas"/>
                <a:cs typeface="Consolas"/>
                <a:sym typeface="Consolas"/>
              </a:rPr>
              <a:t>    }</a:t>
            </a:r>
            <a:endParaRPr sz="8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850">
                <a:solidFill>
                  <a:srgbClr val="D4D4D4"/>
                </a:solidFill>
                <a:highlight>
                  <a:srgbClr val="1E1E1E"/>
                </a:highlight>
                <a:latin typeface="Consolas"/>
                <a:ea typeface="Consolas"/>
                <a:cs typeface="Consolas"/>
                <a:sym typeface="Consolas"/>
              </a:rPr>
              <a:t>}</a:t>
            </a:r>
            <a:endParaRPr sz="850">
              <a:solidFill>
                <a:srgbClr val="D4D4D4"/>
              </a:solidFill>
              <a:highlight>
                <a:srgbClr val="1E1E1E"/>
              </a:highlight>
              <a:latin typeface="Consolas"/>
              <a:ea typeface="Consolas"/>
              <a:cs typeface="Consolas"/>
              <a:sym typeface="Consolas"/>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43"/>
          <p:cNvPicPr preferRelativeResize="0"/>
          <p:nvPr/>
        </p:nvPicPr>
        <p:blipFill>
          <a:blip r:embed="rId3">
            <a:alphaModFix/>
          </a:blip>
          <a:stretch>
            <a:fillRect/>
          </a:stretch>
        </p:blipFill>
        <p:spPr>
          <a:xfrm>
            <a:off x="1530475" y="2215635"/>
            <a:ext cx="6241693" cy="2748775"/>
          </a:xfrm>
          <a:prstGeom prst="rect">
            <a:avLst/>
          </a:prstGeom>
          <a:noFill/>
          <a:ln cap="flat" cmpd="sng" w="19050">
            <a:solidFill>
              <a:schemeClr val="dk2"/>
            </a:solidFill>
            <a:prstDash val="solid"/>
            <a:round/>
            <a:headEnd len="sm" w="sm" type="none"/>
            <a:tailEnd len="sm" w="sm" type="none"/>
          </a:ln>
        </p:spPr>
      </p:pic>
      <p:sp>
        <p:nvSpPr>
          <p:cNvPr id="262" name="Google Shape;262;p43"/>
          <p:cNvSpPr txBox="1"/>
          <p:nvPr/>
        </p:nvSpPr>
        <p:spPr>
          <a:xfrm>
            <a:off x="1305975" y="923225"/>
            <a:ext cx="7517400" cy="1166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Luego, creamos un proyecto de Node, donde el server.js lo configuramos de la siguiente forma.</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Debemos tener instalado el módulo PM2 para que todo funcione.</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263" name="Google Shape;263;p43"/>
          <p:cNvSpPr txBox="1"/>
          <p:nvPr/>
        </p:nvSpPr>
        <p:spPr>
          <a:xfrm>
            <a:off x="1180500" y="2192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Proyecto en Node para el Nginx</a:t>
            </a:r>
            <a:endParaRPr i="1" sz="3600">
              <a:latin typeface="Anton"/>
              <a:ea typeface="Anton"/>
              <a:cs typeface="Anton"/>
              <a:sym typeface="Anton"/>
            </a:endParaRPr>
          </a:p>
        </p:txBody>
      </p:sp>
      <p:pic>
        <p:nvPicPr>
          <p:cNvPr id="264" name="Google Shape;264;p43"/>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265" name="Google Shape;265;p43"/>
          <p:cNvPicPr preferRelativeResize="0"/>
          <p:nvPr/>
        </p:nvPicPr>
        <p:blipFill>
          <a:blip r:embed="rId5">
            <a:alphaModFix/>
          </a:blip>
          <a:stretch>
            <a:fillRect/>
          </a:stretch>
        </p:blipFill>
        <p:spPr>
          <a:xfrm>
            <a:off x="8237825" y="91375"/>
            <a:ext cx="762900" cy="762900"/>
          </a:xfrm>
          <a:prstGeom prst="rect">
            <a:avLst/>
          </a:prstGeom>
          <a:noFill/>
          <a:ln>
            <a:noFill/>
          </a:ln>
        </p:spPr>
      </p:pic>
      <p:sp>
        <p:nvSpPr>
          <p:cNvPr id="266" name="Google Shape;266;p43"/>
          <p:cNvSpPr txBox="1"/>
          <p:nvPr/>
        </p:nvSpPr>
        <p:spPr>
          <a:xfrm>
            <a:off x="-1768575" y="219275"/>
            <a:ext cx="2753100" cy="49524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nsolas"/>
                <a:ea typeface="Consolas"/>
                <a:cs typeface="Consolas"/>
                <a:sym typeface="Consolas"/>
              </a:rPr>
              <a:t>const</a:t>
            </a:r>
            <a:r>
              <a:rPr lang="en" sz="1050">
                <a:solidFill>
                  <a:srgbClr val="D4D4D4"/>
                </a:solidFill>
                <a:highlight>
                  <a:srgbClr val="1E1E1E"/>
                </a:highlight>
                <a:latin typeface="Consolas"/>
                <a:ea typeface="Consolas"/>
                <a:cs typeface="Consolas"/>
                <a:sym typeface="Consolas"/>
              </a:rPr>
              <a:t> </a:t>
            </a:r>
            <a:r>
              <a:rPr lang="en" sz="1050">
                <a:solidFill>
                  <a:srgbClr val="DCDCAA"/>
                </a:solidFill>
                <a:highlight>
                  <a:srgbClr val="1E1E1E"/>
                </a:highlight>
                <a:latin typeface="Consolas"/>
                <a:ea typeface="Consolas"/>
                <a:cs typeface="Consolas"/>
                <a:sym typeface="Consolas"/>
              </a:rPr>
              <a:t>express</a:t>
            </a:r>
            <a:r>
              <a:rPr lang="en" sz="1050">
                <a:solidFill>
                  <a:srgbClr val="D4D4D4"/>
                </a:solidFill>
                <a:highlight>
                  <a:srgbClr val="1E1E1E"/>
                </a:highlight>
                <a:latin typeface="Consolas"/>
                <a:ea typeface="Consolas"/>
                <a:cs typeface="Consolas"/>
                <a:sym typeface="Consolas"/>
              </a:rPr>
              <a:t> = </a:t>
            </a:r>
            <a:r>
              <a:rPr lang="en" sz="1050">
                <a:solidFill>
                  <a:srgbClr val="DCDCAA"/>
                </a:solidFill>
                <a:highlight>
                  <a:srgbClr val="1E1E1E"/>
                </a:highlight>
                <a:latin typeface="Consolas"/>
                <a:ea typeface="Consolas"/>
                <a:cs typeface="Consolas"/>
                <a:sym typeface="Consolas"/>
              </a:rPr>
              <a:t>require</a:t>
            </a:r>
            <a:r>
              <a:rPr lang="en" sz="1050">
                <a:solidFill>
                  <a:srgbClr val="D4D4D4"/>
                </a:solidFill>
                <a:highlight>
                  <a:srgbClr val="1E1E1E"/>
                </a:highlight>
                <a:latin typeface="Consolas"/>
                <a:ea typeface="Consolas"/>
                <a:cs typeface="Consolas"/>
                <a:sym typeface="Consolas"/>
              </a:rPr>
              <a:t>(</a:t>
            </a:r>
            <a:r>
              <a:rPr lang="en" sz="1050">
                <a:solidFill>
                  <a:srgbClr val="CE9178"/>
                </a:solidFill>
                <a:highlight>
                  <a:srgbClr val="1E1E1E"/>
                </a:highlight>
                <a:latin typeface="Consolas"/>
                <a:ea typeface="Consolas"/>
                <a:cs typeface="Consolas"/>
                <a:sym typeface="Consolas"/>
              </a:rPr>
              <a:t>'express'</a:t>
            </a:r>
            <a:r>
              <a:rPr lang="en" sz="1050">
                <a:solidFill>
                  <a:srgbClr val="D4D4D4"/>
                </a:solidFill>
                <a:highlight>
                  <a:srgbClr val="1E1E1E"/>
                </a:highlight>
                <a:latin typeface="Consolas"/>
                <a:ea typeface="Consolas"/>
                <a:cs typeface="Consolas"/>
                <a:sym typeface="Consolas"/>
              </a:rPr>
              <a:t>);</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nsolas"/>
                <a:ea typeface="Consolas"/>
                <a:cs typeface="Consolas"/>
                <a:sym typeface="Consolas"/>
              </a:rPr>
              <a:t>const</a:t>
            </a:r>
            <a:r>
              <a:rPr lang="en" sz="1050">
                <a:solidFill>
                  <a:srgbClr val="D4D4D4"/>
                </a:solidFill>
                <a:highlight>
                  <a:srgbClr val="1E1E1E"/>
                </a:highlight>
                <a:latin typeface="Consolas"/>
                <a:ea typeface="Consolas"/>
                <a:cs typeface="Consolas"/>
                <a:sym typeface="Consolas"/>
              </a:rPr>
              <a:t> </a:t>
            </a:r>
            <a:r>
              <a:rPr lang="en" sz="1050">
                <a:solidFill>
                  <a:srgbClr val="4FC1FF"/>
                </a:solidFill>
                <a:highlight>
                  <a:srgbClr val="1E1E1E"/>
                </a:highlight>
                <a:latin typeface="Consolas"/>
                <a:ea typeface="Consolas"/>
                <a:cs typeface="Consolas"/>
                <a:sym typeface="Consolas"/>
              </a:rPr>
              <a:t>app</a:t>
            </a:r>
            <a:r>
              <a:rPr lang="en" sz="1050">
                <a:solidFill>
                  <a:srgbClr val="D4D4D4"/>
                </a:solidFill>
                <a:highlight>
                  <a:srgbClr val="1E1E1E"/>
                </a:highlight>
                <a:latin typeface="Consolas"/>
                <a:ea typeface="Consolas"/>
                <a:cs typeface="Consolas"/>
                <a:sym typeface="Consolas"/>
              </a:rPr>
              <a:t> = </a:t>
            </a:r>
            <a:r>
              <a:rPr lang="en" sz="1050">
                <a:solidFill>
                  <a:srgbClr val="DCDCAA"/>
                </a:solidFill>
                <a:highlight>
                  <a:srgbClr val="1E1E1E"/>
                </a:highlight>
                <a:latin typeface="Consolas"/>
                <a:ea typeface="Consolas"/>
                <a:cs typeface="Consolas"/>
                <a:sym typeface="Consolas"/>
              </a:rPr>
              <a:t>express</a:t>
            </a:r>
            <a:r>
              <a:rPr lang="en" sz="1050">
                <a:solidFill>
                  <a:srgbClr val="D4D4D4"/>
                </a:solidFill>
                <a:highlight>
                  <a:srgbClr val="1E1E1E"/>
                </a:highlight>
                <a:latin typeface="Consolas"/>
                <a:ea typeface="Consolas"/>
                <a:cs typeface="Consolas"/>
                <a:sym typeface="Consolas"/>
              </a:rPr>
              <a:t>();</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050">
                <a:solidFill>
                  <a:srgbClr val="4FC1FF"/>
                </a:solidFill>
                <a:highlight>
                  <a:srgbClr val="1E1E1E"/>
                </a:highlight>
                <a:latin typeface="Consolas"/>
                <a:ea typeface="Consolas"/>
                <a:cs typeface="Consolas"/>
                <a:sym typeface="Consolas"/>
              </a:rPr>
              <a:t>app</a:t>
            </a:r>
            <a:r>
              <a:rPr lang="en" sz="1050">
                <a:solidFill>
                  <a:srgbClr val="D4D4D4"/>
                </a:solidFill>
                <a:highlight>
                  <a:srgbClr val="1E1E1E"/>
                </a:highlight>
                <a:latin typeface="Consolas"/>
                <a:ea typeface="Consolas"/>
                <a:cs typeface="Consolas"/>
                <a:sym typeface="Consolas"/>
              </a:rPr>
              <a:t>.</a:t>
            </a:r>
            <a:r>
              <a:rPr lang="en" sz="1050">
                <a:solidFill>
                  <a:srgbClr val="DCDCAA"/>
                </a:solidFill>
                <a:highlight>
                  <a:srgbClr val="1E1E1E"/>
                </a:highlight>
                <a:latin typeface="Consolas"/>
                <a:ea typeface="Consolas"/>
                <a:cs typeface="Consolas"/>
                <a:sym typeface="Consolas"/>
              </a:rPr>
              <a:t>enable</a:t>
            </a:r>
            <a:r>
              <a:rPr lang="en" sz="1050">
                <a:solidFill>
                  <a:srgbClr val="D4D4D4"/>
                </a:solidFill>
                <a:highlight>
                  <a:srgbClr val="1E1E1E"/>
                </a:highlight>
                <a:latin typeface="Consolas"/>
                <a:ea typeface="Consolas"/>
                <a:cs typeface="Consolas"/>
                <a:sym typeface="Consolas"/>
              </a:rPr>
              <a:t>(</a:t>
            </a:r>
            <a:r>
              <a:rPr lang="en" sz="1050">
                <a:solidFill>
                  <a:srgbClr val="CE9178"/>
                </a:solidFill>
                <a:highlight>
                  <a:srgbClr val="1E1E1E"/>
                </a:highlight>
                <a:latin typeface="Consolas"/>
                <a:ea typeface="Consolas"/>
                <a:cs typeface="Consolas"/>
                <a:sym typeface="Consolas"/>
              </a:rPr>
              <a:t>'trust proxy'</a:t>
            </a:r>
            <a:r>
              <a:rPr lang="en" sz="1050">
                <a:solidFill>
                  <a:srgbClr val="D4D4D4"/>
                </a:solidFill>
                <a:highlight>
                  <a:srgbClr val="1E1E1E"/>
                </a:highlight>
                <a:latin typeface="Consolas"/>
                <a:ea typeface="Consolas"/>
                <a:cs typeface="Consolas"/>
                <a:sym typeface="Consolas"/>
              </a:rPr>
              <a:t>);</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050">
                <a:solidFill>
                  <a:srgbClr val="6A9955"/>
                </a:solidFill>
                <a:highlight>
                  <a:srgbClr val="1E1E1E"/>
                </a:highlight>
                <a:latin typeface="Consolas"/>
                <a:ea typeface="Consolas"/>
                <a:cs typeface="Consolas"/>
                <a:sym typeface="Consolas"/>
              </a:rPr>
              <a:t>//app.use(express.static('public'))</a:t>
            </a:r>
            <a:endParaRPr sz="10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nsolas"/>
                <a:ea typeface="Consolas"/>
                <a:cs typeface="Consolas"/>
                <a:sym typeface="Consolas"/>
              </a:rPr>
              <a:t>const</a:t>
            </a:r>
            <a:r>
              <a:rPr lang="en" sz="1050">
                <a:solidFill>
                  <a:srgbClr val="D4D4D4"/>
                </a:solidFill>
                <a:highlight>
                  <a:srgbClr val="1E1E1E"/>
                </a:highlight>
                <a:latin typeface="Consolas"/>
                <a:ea typeface="Consolas"/>
                <a:cs typeface="Consolas"/>
                <a:sym typeface="Consolas"/>
              </a:rPr>
              <a:t> </a:t>
            </a:r>
            <a:r>
              <a:rPr lang="en" sz="1050">
                <a:solidFill>
                  <a:srgbClr val="4FC1FF"/>
                </a:solidFill>
                <a:highlight>
                  <a:srgbClr val="1E1E1E"/>
                </a:highlight>
                <a:latin typeface="Consolas"/>
                <a:ea typeface="Consolas"/>
                <a:cs typeface="Consolas"/>
                <a:sym typeface="Consolas"/>
              </a:rPr>
              <a:t>PORT</a:t>
            </a:r>
            <a:r>
              <a:rPr lang="en" sz="1050">
                <a:solidFill>
                  <a:srgbClr val="D4D4D4"/>
                </a:solidFill>
                <a:highlight>
                  <a:srgbClr val="1E1E1E"/>
                </a:highlight>
                <a:latin typeface="Consolas"/>
                <a:ea typeface="Consolas"/>
                <a:cs typeface="Consolas"/>
                <a:sym typeface="Consolas"/>
              </a:rPr>
              <a:t> = </a:t>
            </a:r>
            <a:r>
              <a:rPr lang="en" sz="1050">
                <a:solidFill>
                  <a:srgbClr val="DCDCAA"/>
                </a:solidFill>
                <a:highlight>
                  <a:srgbClr val="1E1E1E"/>
                </a:highlight>
                <a:latin typeface="Consolas"/>
                <a:ea typeface="Consolas"/>
                <a:cs typeface="Consolas"/>
                <a:sym typeface="Consolas"/>
              </a:rPr>
              <a:t>parseInt</a:t>
            </a:r>
            <a:r>
              <a:rPr lang="en" sz="1050">
                <a:solidFill>
                  <a:srgbClr val="D4D4D4"/>
                </a:solidFill>
                <a:highlight>
                  <a:srgbClr val="1E1E1E"/>
                </a:highlight>
                <a:latin typeface="Consolas"/>
                <a:ea typeface="Consolas"/>
                <a:cs typeface="Consolas"/>
                <a:sym typeface="Consolas"/>
              </a:rPr>
              <a:t>(</a:t>
            </a:r>
            <a:r>
              <a:rPr lang="en" sz="1050">
                <a:solidFill>
                  <a:srgbClr val="9CDCFE"/>
                </a:solidFill>
                <a:highlight>
                  <a:srgbClr val="1E1E1E"/>
                </a:highlight>
                <a:latin typeface="Consolas"/>
                <a:ea typeface="Consolas"/>
                <a:cs typeface="Consolas"/>
                <a:sym typeface="Consolas"/>
              </a:rPr>
              <a:t>process</a:t>
            </a:r>
            <a:r>
              <a:rPr lang="en" sz="1050">
                <a:solidFill>
                  <a:srgbClr val="D4D4D4"/>
                </a:solidFill>
                <a:highlight>
                  <a:srgbClr val="1E1E1E"/>
                </a:highlight>
                <a:latin typeface="Consolas"/>
                <a:ea typeface="Consolas"/>
                <a:cs typeface="Consolas"/>
                <a:sym typeface="Consolas"/>
              </a:rPr>
              <a:t>.</a:t>
            </a:r>
            <a:r>
              <a:rPr lang="en" sz="1050">
                <a:solidFill>
                  <a:srgbClr val="9CDCFE"/>
                </a:solidFill>
                <a:highlight>
                  <a:srgbClr val="1E1E1E"/>
                </a:highlight>
                <a:latin typeface="Consolas"/>
                <a:ea typeface="Consolas"/>
                <a:cs typeface="Consolas"/>
                <a:sym typeface="Consolas"/>
              </a:rPr>
              <a:t>argv</a:t>
            </a:r>
            <a:r>
              <a:rPr lang="en" sz="1050">
                <a:solidFill>
                  <a:srgbClr val="D4D4D4"/>
                </a:solidFill>
                <a:highlight>
                  <a:srgbClr val="1E1E1E"/>
                </a:highlight>
                <a:latin typeface="Consolas"/>
                <a:ea typeface="Consolas"/>
                <a:cs typeface="Consolas"/>
                <a:sym typeface="Consolas"/>
              </a:rPr>
              <a:t>[</a:t>
            </a:r>
            <a:r>
              <a:rPr lang="en" sz="1050">
                <a:solidFill>
                  <a:srgbClr val="B5CEA8"/>
                </a:solidFill>
                <a:highlight>
                  <a:srgbClr val="1E1E1E"/>
                </a:highlight>
                <a:latin typeface="Consolas"/>
                <a:ea typeface="Consolas"/>
                <a:cs typeface="Consolas"/>
                <a:sym typeface="Consolas"/>
              </a:rPr>
              <a:t>2</a:t>
            </a:r>
            <a:r>
              <a:rPr lang="en" sz="1050">
                <a:solidFill>
                  <a:srgbClr val="D4D4D4"/>
                </a:solidFill>
                <a:highlight>
                  <a:srgbClr val="1E1E1E"/>
                </a:highlight>
                <a:latin typeface="Consolas"/>
                <a:ea typeface="Consolas"/>
                <a:cs typeface="Consolas"/>
                <a:sym typeface="Consolas"/>
              </a:rPr>
              <a:t>]) || </a:t>
            </a:r>
            <a:r>
              <a:rPr lang="en" sz="1050">
                <a:solidFill>
                  <a:srgbClr val="B5CEA8"/>
                </a:solidFill>
                <a:highlight>
                  <a:srgbClr val="1E1E1E"/>
                </a:highlight>
                <a:latin typeface="Consolas"/>
                <a:ea typeface="Consolas"/>
                <a:cs typeface="Consolas"/>
                <a:sym typeface="Consolas"/>
              </a:rPr>
              <a:t>8080</a:t>
            </a:r>
            <a:r>
              <a:rPr lang="en" sz="1050">
                <a:solidFill>
                  <a:srgbClr val="D4D4D4"/>
                </a:solidFill>
                <a:highlight>
                  <a:srgbClr val="1E1E1E"/>
                </a:highlight>
                <a:latin typeface="Consolas"/>
                <a:ea typeface="Consolas"/>
                <a:cs typeface="Consolas"/>
                <a:sym typeface="Consolas"/>
              </a:rPr>
              <a:t>;</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050">
                <a:solidFill>
                  <a:srgbClr val="4FC1FF"/>
                </a:solidFill>
                <a:highlight>
                  <a:srgbClr val="1E1E1E"/>
                </a:highlight>
                <a:latin typeface="Consolas"/>
                <a:ea typeface="Consolas"/>
                <a:cs typeface="Consolas"/>
                <a:sym typeface="Consolas"/>
              </a:rPr>
              <a:t>app</a:t>
            </a:r>
            <a:r>
              <a:rPr lang="en" sz="1050">
                <a:solidFill>
                  <a:srgbClr val="D4D4D4"/>
                </a:solidFill>
                <a:highlight>
                  <a:srgbClr val="1E1E1E"/>
                </a:highlight>
                <a:latin typeface="Consolas"/>
                <a:ea typeface="Consolas"/>
                <a:cs typeface="Consolas"/>
                <a:sym typeface="Consolas"/>
              </a:rPr>
              <a:t>.</a:t>
            </a:r>
            <a:r>
              <a:rPr lang="en" sz="1050">
                <a:solidFill>
                  <a:srgbClr val="DCDCAA"/>
                </a:solidFill>
                <a:highlight>
                  <a:srgbClr val="1E1E1E"/>
                </a:highlight>
                <a:latin typeface="Consolas"/>
                <a:ea typeface="Consolas"/>
                <a:cs typeface="Consolas"/>
                <a:sym typeface="Consolas"/>
              </a:rPr>
              <a:t>get</a:t>
            </a:r>
            <a:r>
              <a:rPr lang="en" sz="1050">
                <a:solidFill>
                  <a:srgbClr val="D4D4D4"/>
                </a:solidFill>
                <a:highlight>
                  <a:srgbClr val="1E1E1E"/>
                </a:highlight>
                <a:latin typeface="Consolas"/>
                <a:ea typeface="Consolas"/>
                <a:cs typeface="Consolas"/>
                <a:sym typeface="Consolas"/>
              </a:rPr>
              <a:t>(</a:t>
            </a:r>
            <a:r>
              <a:rPr lang="en" sz="1050">
                <a:solidFill>
                  <a:srgbClr val="CE9178"/>
                </a:solidFill>
                <a:highlight>
                  <a:srgbClr val="1E1E1E"/>
                </a:highlight>
                <a:latin typeface="Consolas"/>
                <a:ea typeface="Consolas"/>
                <a:cs typeface="Consolas"/>
                <a:sym typeface="Consolas"/>
              </a:rPr>
              <a:t>'/datos'</a:t>
            </a:r>
            <a:r>
              <a:rPr lang="en" sz="1050">
                <a:solidFill>
                  <a:srgbClr val="D4D4D4"/>
                </a:solidFill>
                <a:highlight>
                  <a:srgbClr val="1E1E1E"/>
                </a:highlight>
                <a:latin typeface="Consolas"/>
                <a:ea typeface="Consolas"/>
                <a:cs typeface="Consolas"/>
                <a:sym typeface="Consolas"/>
              </a:rPr>
              <a:t>, (</a:t>
            </a:r>
            <a:r>
              <a:rPr lang="en" sz="1050">
                <a:solidFill>
                  <a:srgbClr val="9CDCFE"/>
                </a:solidFill>
                <a:highlight>
                  <a:srgbClr val="1E1E1E"/>
                </a:highlight>
                <a:latin typeface="Consolas"/>
                <a:ea typeface="Consolas"/>
                <a:cs typeface="Consolas"/>
                <a:sym typeface="Consolas"/>
              </a:rPr>
              <a:t>req</a:t>
            </a:r>
            <a:r>
              <a:rPr lang="en" sz="1050">
                <a:solidFill>
                  <a:srgbClr val="D4D4D4"/>
                </a:solidFill>
                <a:highlight>
                  <a:srgbClr val="1E1E1E"/>
                </a:highlight>
                <a:latin typeface="Consolas"/>
                <a:ea typeface="Consolas"/>
                <a:cs typeface="Consolas"/>
                <a:sym typeface="Consolas"/>
              </a:rPr>
              <a:t>, </a:t>
            </a:r>
            <a:r>
              <a:rPr lang="en" sz="1050">
                <a:solidFill>
                  <a:srgbClr val="9CDCFE"/>
                </a:solidFill>
                <a:highlight>
                  <a:srgbClr val="1E1E1E"/>
                </a:highlight>
                <a:latin typeface="Consolas"/>
                <a:ea typeface="Consolas"/>
                <a:cs typeface="Consolas"/>
                <a:sym typeface="Consolas"/>
              </a:rPr>
              <a:t>res</a:t>
            </a:r>
            <a:r>
              <a:rPr lang="en" sz="1050">
                <a:solidFill>
                  <a:srgbClr val="D4D4D4"/>
                </a:solidFill>
                <a:highlight>
                  <a:srgbClr val="1E1E1E"/>
                </a:highlight>
                <a:latin typeface="Consolas"/>
                <a:ea typeface="Consolas"/>
                <a:cs typeface="Consolas"/>
                <a:sym typeface="Consolas"/>
              </a:rPr>
              <a:t>) </a:t>
            </a:r>
            <a:r>
              <a:rPr lang="en" sz="1050">
                <a:solidFill>
                  <a:srgbClr val="569CD6"/>
                </a:solidFill>
                <a:highlight>
                  <a:srgbClr val="1E1E1E"/>
                </a:highlight>
                <a:latin typeface="Consolas"/>
                <a:ea typeface="Consolas"/>
                <a:cs typeface="Consolas"/>
                <a:sym typeface="Consolas"/>
              </a:rPr>
              <a:t>=&gt;</a:t>
            </a:r>
            <a:r>
              <a:rPr lang="en" sz="1050">
                <a:solidFill>
                  <a:srgbClr val="D4D4D4"/>
                </a:solidFill>
                <a:highlight>
                  <a:srgbClr val="1E1E1E"/>
                </a:highlight>
                <a:latin typeface="Consolas"/>
                <a:ea typeface="Consolas"/>
                <a:cs typeface="Consolas"/>
                <a:sym typeface="Consolas"/>
              </a:rPr>
              <a:t>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nsolas"/>
                <a:ea typeface="Consolas"/>
                <a:cs typeface="Consolas"/>
                <a:sym typeface="Consolas"/>
              </a:rPr>
              <a:t>  </a:t>
            </a:r>
            <a:r>
              <a:rPr lang="en" sz="1050">
                <a:solidFill>
                  <a:srgbClr val="9CDCFE"/>
                </a:solidFill>
                <a:highlight>
                  <a:srgbClr val="1E1E1E"/>
                </a:highlight>
                <a:latin typeface="Consolas"/>
                <a:ea typeface="Consolas"/>
                <a:cs typeface="Consolas"/>
                <a:sym typeface="Consolas"/>
              </a:rPr>
              <a:t>console</a:t>
            </a:r>
            <a:r>
              <a:rPr lang="en" sz="1050">
                <a:solidFill>
                  <a:srgbClr val="D4D4D4"/>
                </a:solidFill>
                <a:highlight>
                  <a:srgbClr val="1E1E1E"/>
                </a:highlight>
                <a:latin typeface="Consolas"/>
                <a:ea typeface="Consolas"/>
                <a:cs typeface="Consolas"/>
                <a:sym typeface="Consolas"/>
              </a:rPr>
              <a:t>.</a:t>
            </a:r>
            <a:r>
              <a:rPr lang="en" sz="1050">
                <a:solidFill>
                  <a:srgbClr val="DCDCAA"/>
                </a:solidFill>
                <a:highlight>
                  <a:srgbClr val="1E1E1E"/>
                </a:highlight>
                <a:latin typeface="Consolas"/>
                <a:ea typeface="Consolas"/>
                <a:cs typeface="Consolas"/>
                <a:sym typeface="Consolas"/>
              </a:rPr>
              <a:t>log</a:t>
            </a:r>
            <a:r>
              <a:rPr lang="en" sz="1050">
                <a:solidFill>
                  <a:srgbClr val="D4D4D4"/>
                </a:solidFill>
                <a:highlight>
                  <a:srgbClr val="1E1E1E"/>
                </a:highlight>
                <a:latin typeface="Consolas"/>
                <a:ea typeface="Consolas"/>
                <a:cs typeface="Consolas"/>
                <a:sym typeface="Consolas"/>
              </a:rPr>
              <a:t>(</a:t>
            </a:r>
            <a:r>
              <a:rPr lang="en" sz="1050">
                <a:solidFill>
                  <a:srgbClr val="CE9178"/>
                </a:solidFill>
                <a:highlight>
                  <a:srgbClr val="1E1E1E"/>
                </a:highlight>
                <a:latin typeface="Consolas"/>
                <a:ea typeface="Consolas"/>
                <a:cs typeface="Consolas"/>
                <a:sym typeface="Consolas"/>
              </a:rPr>
              <a:t>`port: </a:t>
            </a:r>
            <a:r>
              <a:rPr lang="en" sz="1050">
                <a:solidFill>
                  <a:srgbClr val="569CD6"/>
                </a:solidFill>
                <a:highlight>
                  <a:srgbClr val="1E1E1E"/>
                </a:highlight>
                <a:latin typeface="Consolas"/>
                <a:ea typeface="Consolas"/>
                <a:cs typeface="Consolas"/>
                <a:sym typeface="Consolas"/>
              </a:rPr>
              <a:t>${</a:t>
            </a:r>
            <a:r>
              <a:rPr lang="en" sz="1050">
                <a:solidFill>
                  <a:srgbClr val="4FC1FF"/>
                </a:solidFill>
                <a:highlight>
                  <a:srgbClr val="1E1E1E"/>
                </a:highlight>
                <a:latin typeface="Consolas"/>
                <a:ea typeface="Consolas"/>
                <a:cs typeface="Consolas"/>
                <a:sym typeface="Consolas"/>
              </a:rPr>
              <a:t>PORT</a:t>
            </a:r>
            <a:r>
              <a:rPr lang="en" sz="1050">
                <a:solidFill>
                  <a:srgbClr val="569CD6"/>
                </a:solidFill>
                <a:highlight>
                  <a:srgbClr val="1E1E1E"/>
                </a:highlight>
                <a:latin typeface="Consolas"/>
                <a:ea typeface="Consolas"/>
                <a:cs typeface="Consolas"/>
                <a:sym typeface="Consolas"/>
              </a:rPr>
              <a:t>}</a:t>
            </a:r>
            <a:r>
              <a:rPr lang="en" sz="1050">
                <a:solidFill>
                  <a:srgbClr val="CE9178"/>
                </a:solidFill>
                <a:highlight>
                  <a:srgbClr val="1E1E1E"/>
                </a:highlight>
                <a:latin typeface="Consolas"/>
                <a:ea typeface="Consolas"/>
                <a:cs typeface="Consolas"/>
                <a:sym typeface="Consolas"/>
              </a:rPr>
              <a:t> -&gt; Fyh: </a:t>
            </a:r>
            <a:r>
              <a:rPr lang="en" sz="1050">
                <a:solidFill>
                  <a:srgbClr val="569CD6"/>
                </a:solidFill>
                <a:highlight>
                  <a:srgbClr val="1E1E1E"/>
                </a:highlight>
                <a:latin typeface="Consolas"/>
                <a:ea typeface="Consolas"/>
                <a:cs typeface="Consolas"/>
                <a:sym typeface="Consolas"/>
              </a:rPr>
              <a:t>${</a:t>
            </a:r>
            <a:r>
              <a:rPr lang="en" sz="1050">
                <a:solidFill>
                  <a:srgbClr val="4EC9B0"/>
                </a:solidFill>
                <a:highlight>
                  <a:srgbClr val="1E1E1E"/>
                </a:highlight>
                <a:latin typeface="Consolas"/>
                <a:ea typeface="Consolas"/>
                <a:cs typeface="Consolas"/>
                <a:sym typeface="Consolas"/>
              </a:rPr>
              <a:t>Date</a:t>
            </a:r>
            <a:r>
              <a:rPr lang="en" sz="1050">
                <a:solidFill>
                  <a:srgbClr val="D4D4D4"/>
                </a:solidFill>
                <a:highlight>
                  <a:srgbClr val="1E1E1E"/>
                </a:highlight>
                <a:latin typeface="Consolas"/>
                <a:ea typeface="Consolas"/>
                <a:cs typeface="Consolas"/>
                <a:sym typeface="Consolas"/>
              </a:rPr>
              <a:t>.</a:t>
            </a:r>
            <a:r>
              <a:rPr lang="en" sz="1050">
                <a:solidFill>
                  <a:srgbClr val="DCDCAA"/>
                </a:solidFill>
                <a:highlight>
                  <a:srgbClr val="1E1E1E"/>
                </a:highlight>
                <a:latin typeface="Consolas"/>
                <a:ea typeface="Consolas"/>
                <a:cs typeface="Consolas"/>
                <a:sym typeface="Consolas"/>
              </a:rPr>
              <a:t>now</a:t>
            </a:r>
            <a:r>
              <a:rPr lang="en" sz="1050">
                <a:solidFill>
                  <a:srgbClr val="D4D4D4"/>
                </a:solidFill>
                <a:highlight>
                  <a:srgbClr val="1E1E1E"/>
                </a:highlight>
                <a:latin typeface="Consolas"/>
                <a:ea typeface="Consolas"/>
                <a:cs typeface="Consolas"/>
                <a:sym typeface="Consolas"/>
              </a:rPr>
              <a:t>()</a:t>
            </a:r>
            <a:r>
              <a:rPr lang="en" sz="1050">
                <a:solidFill>
                  <a:srgbClr val="569CD6"/>
                </a:solidFill>
                <a:highlight>
                  <a:srgbClr val="1E1E1E"/>
                </a:highlight>
                <a:latin typeface="Consolas"/>
                <a:ea typeface="Consolas"/>
                <a:cs typeface="Consolas"/>
                <a:sym typeface="Consolas"/>
              </a:rPr>
              <a:t>}</a:t>
            </a:r>
            <a:r>
              <a:rPr lang="en" sz="1050">
                <a:solidFill>
                  <a:srgbClr val="CE9178"/>
                </a:solidFill>
                <a:highlight>
                  <a:srgbClr val="1E1E1E"/>
                </a:highlight>
                <a:latin typeface="Consolas"/>
                <a:ea typeface="Consolas"/>
                <a:cs typeface="Consolas"/>
                <a:sym typeface="Consolas"/>
              </a:rPr>
              <a:t>`</a:t>
            </a:r>
            <a:r>
              <a:rPr lang="en" sz="1050">
                <a:solidFill>
                  <a:srgbClr val="D4D4D4"/>
                </a:solidFill>
                <a:highlight>
                  <a:srgbClr val="1E1E1E"/>
                </a:highlight>
                <a:latin typeface="Consolas"/>
                <a:ea typeface="Consolas"/>
                <a:cs typeface="Consolas"/>
                <a:sym typeface="Consolas"/>
              </a:rPr>
              <a:t>);</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nsolas"/>
                <a:ea typeface="Consolas"/>
                <a:cs typeface="Consolas"/>
                <a:sym typeface="Consolas"/>
              </a:rPr>
              <a:t>  </a:t>
            </a:r>
            <a:r>
              <a:rPr lang="en" sz="1050">
                <a:solidFill>
                  <a:srgbClr val="9CDCFE"/>
                </a:solidFill>
                <a:highlight>
                  <a:srgbClr val="1E1E1E"/>
                </a:highlight>
                <a:latin typeface="Consolas"/>
                <a:ea typeface="Consolas"/>
                <a:cs typeface="Consolas"/>
                <a:sym typeface="Consolas"/>
              </a:rPr>
              <a:t>res</a:t>
            </a:r>
            <a:r>
              <a:rPr lang="en" sz="1050">
                <a:solidFill>
                  <a:srgbClr val="D4D4D4"/>
                </a:solidFill>
                <a:highlight>
                  <a:srgbClr val="1E1E1E"/>
                </a:highlight>
                <a:latin typeface="Consolas"/>
                <a:ea typeface="Consolas"/>
                <a:cs typeface="Consolas"/>
                <a:sym typeface="Consolas"/>
              </a:rPr>
              <a:t>.</a:t>
            </a:r>
            <a:r>
              <a:rPr lang="en" sz="1050">
                <a:solidFill>
                  <a:srgbClr val="DCDCAA"/>
                </a:solidFill>
                <a:highlight>
                  <a:srgbClr val="1E1E1E"/>
                </a:highlight>
                <a:latin typeface="Consolas"/>
                <a:ea typeface="Consolas"/>
                <a:cs typeface="Consolas"/>
                <a:sym typeface="Consolas"/>
              </a:rPr>
              <a:t>send</a:t>
            </a:r>
            <a:r>
              <a:rPr lang="en" sz="1050">
                <a:solidFill>
                  <a:srgbClr val="D4D4D4"/>
                </a:solidFill>
                <a:highlight>
                  <a:srgbClr val="1E1E1E"/>
                </a:highlight>
                <a:latin typeface="Consolas"/>
                <a:ea typeface="Consolas"/>
                <a:cs typeface="Consolas"/>
                <a:sym typeface="Consolas"/>
              </a:rPr>
              <a:t>(</a:t>
            </a:r>
            <a:r>
              <a:rPr lang="en" sz="1050">
                <a:solidFill>
                  <a:srgbClr val="CE9178"/>
                </a:solidFill>
                <a:highlight>
                  <a:srgbClr val="1E1E1E"/>
                </a:highlight>
                <a:latin typeface="Consolas"/>
                <a:ea typeface="Consolas"/>
                <a:cs typeface="Consolas"/>
                <a:sym typeface="Consolas"/>
              </a:rPr>
              <a:t>`Servidor express &lt;span style="color:blueviolet;"&gt;(Nginx)&lt;/span&gt; en </a:t>
            </a:r>
            <a:r>
              <a:rPr lang="en" sz="1050">
                <a:solidFill>
                  <a:srgbClr val="569CD6"/>
                </a:solidFill>
                <a:highlight>
                  <a:srgbClr val="1E1E1E"/>
                </a:highlight>
                <a:latin typeface="Consolas"/>
                <a:ea typeface="Consolas"/>
                <a:cs typeface="Consolas"/>
                <a:sym typeface="Consolas"/>
              </a:rPr>
              <a:t>${</a:t>
            </a:r>
            <a:r>
              <a:rPr lang="en" sz="1050">
                <a:solidFill>
                  <a:srgbClr val="4FC1FF"/>
                </a:solidFill>
                <a:highlight>
                  <a:srgbClr val="1E1E1E"/>
                </a:highlight>
                <a:latin typeface="Consolas"/>
                <a:ea typeface="Consolas"/>
                <a:cs typeface="Consolas"/>
                <a:sym typeface="Consolas"/>
              </a:rPr>
              <a:t>PORT</a:t>
            </a:r>
            <a:r>
              <a:rPr lang="en" sz="1050">
                <a:solidFill>
                  <a:srgbClr val="569CD6"/>
                </a:solidFill>
                <a:highlight>
                  <a:srgbClr val="1E1E1E"/>
                </a:highlight>
                <a:latin typeface="Consolas"/>
                <a:ea typeface="Consolas"/>
                <a:cs typeface="Consolas"/>
                <a:sym typeface="Consolas"/>
              </a:rPr>
              <a:t>}</a:t>
            </a:r>
            <a:r>
              <a:rPr lang="en" sz="1050">
                <a:solidFill>
                  <a:srgbClr val="CE9178"/>
                </a:solidFill>
                <a:highlight>
                  <a:srgbClr val="1E1E1E"/>
                </a:highlight>
                <a:latin typeface="Consolas"/>
                <a:ea typeface="Consolas"/>
                <a:cs typeface="Consolas"/>
                <a:sym typeface="Consolas"/>
              </a:rPr>
              <a:t> -</a:t>
            </a:r>
            <a:endParaRPr sz="1050">
              <a:solidFill>
                <a:srgbClr val="CE9178"/>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050">
                <a:solidFill>
                  <a:srgbClr val="CE9178"/>
                </a:solidFill>
                <a:highlight>
                  <a:srgbClr val="1E1E1E"/>
                </a:highlight>
                <a:latin typeface="Consolas"/>
                <a:ea typeface="Consolas"/>
                <a:cs typeface="Consolas"/>
                <a:sym typeface="Consolas"/>
              </a:rPr>
              <a:t>    &lt;b&gt;PID </a:t>
            </a:r>
            <a:r>
              <a:rPr lang="en" sz="1050">
                <a:solidFill>
                  <a:srgbClr val="569CD6"/>
                </a:solidFill>
                <a:highlight>
                  <a:srgbClr val="1E1E1E"/>
                </a:highlight>
                <a:latin typeface="Consolas"/>
                <a:ea typeface="Consolas"/>
                <a:cs typeface="Consolas"/>
                <a:sym typeface="Consolas"/>
              </a:rPr>
              <a:t>${</a:t>
            </a:r>
            <a:r>
              <a:rPr lang="en" sz="1050">
                <a:solidFill>
                  <a:srgbClr val="9CDCFE"/>
                </a:solidFill>
                <a:highlight>
                  <a:srgbClr val="1E1E1E"/>
                </a:highlight>
                <a:latin typeface="Consolas"/>
                <a:ea typeface="Consolas"/>
                <a:cs typeface="Consolas"/>
                <a:sym typeface="Consolas"/>
              </a:rPr>
              <a:t>process</a:t>
            </a:r>
            <a:r>
              <a:rPr lang="en" sz="1050">
                <a:solidFill>
                  <a:srgbClr val="D4D4D4"/>
                </a:solidFill>
                <a:highlight>
                  <a:srgbClr val="1E1E1E"/>
                </a:highlight>
                <a:latin typeface="Consolas"/>
                <a:ea typeface="Consolas"/>
                <a:cs typeface="Consolas"/>
                <a:sym typeface="Consolas"/>
              </a:rPr>
              <a:t>.</a:t>
            </a:r>
            <a:r>
              <a:rPr lang="en" sz="1050">
                <a:solidFill>
                  <a:srgbClr val="4FC1FF"/>
                </a:solidFill>
                <a:highlight>
                  <a:srgbClr val="1E1E1E"/>
                </a:highlight>
                <a:latin typeface="Consolas"/>
                <a:ea typeface="Consolas"/>
                <a:cs typeface="Consolas"/>
                <a:sym typeface="Consolas"/>
              </a:rPr>
              <a:t>pid</a:t>
            </a:r>
            <a:r>
              <a:rPr lang="en" sz="1050">
                <a:solidFill>
                  <a:srgbClr val="569CD6"/>
                </a:solidFill>
                <a:highlight>
                  <a:srgbClr val="1E1E1E"/>
                </a:highlight>
                <a:latin typeface="Consolas"/>
                <a:ea typeface="Consolas"/>
                <a:cs typeface="Consolas"/>
                <a:sym typeface="Consolas"/>
              </a:rPr>
              <a:t>}</a:t>
            </a:r>
            <a:r>
              <a:rPr lang="en" sz="1050">
                <a:solidFill>
                  <a:srgbClr val="CE9178"/>
                </a:solidFill>
                <a:highlight>
                  <a:srgbClr val="1E1E1E"/>
                </a:highlight>
                <a:latin typeface="Consolas"/>
                <a:ea typeface="Consolas"/>
                <a:cs typeface="Consolas"/>
                <a:sym typeface="Consolas"/>
              </a:rPr>
              <a:t>&lt;/b&gt; - </a:t>
            </a:r>
            <a:r>
              <a:rPr lang="en" sz="1050">
                <a:solidFill>
                  <a:srgbClr val="569CD6"/>
                </a:solidFill>
                <a:highlight>
                  <a:srgbClr val="1E1E1E"/>
                </a:highlight>
                <a:latin typeface="Consolas"/>
                <a:ea typeface="Consolas"/>
                <a:cs typeface="Consolas"/>
                <a:sym typeface="Consolas"/>
              </a:rPr>
              <a:t>${new</a:t>
            </a:r>
            <a:r>
              <a:rPr lang="en" sz="1050">
                <a:solidFill>
                  <a:srgbClr val="D4D4D4"/>
                </a:solidFill>
                <a:highlight>
                  <a:srgbClr val="1E1E1E"/>
                </a:highlight>
                <a:latin typeface="Consolas"/>
                <a:ea typeface="Consolas"/>
                <a:cs typeface="Consolas"/>
                <a:sym typeface="Consolas"/>
              </a:rPr>
              <a:t> </a:t>
            </a:r>
            <a:r>
              <a:rPr lang="en" sz="1050">
                <a:solidFill>
                  <a:srgbClr val="4EC9B0"/>
                </a:solidFill>
                <a:highlight>
                  <a:srgbClr val="1E1E1E"/>
                </a:highlight>
                <a:latin typeface="Consolas"/>
                <a:ea typeface="Consolas"/>
                <a:cs typeface="Consolas"/>
                <a:sym typeface="Consolas"/>
              </a:rPr>
              <a:t>Date</a:t>
            </a:r>
            <a:r>
              <a:rPr lang="en" sz="1050">
                <a:solidFill>
                  <a:srgbClr val="D4D4D4"/>
                </a:solidFill>
                <a:highlight>
                  <a:srgbClr val="1E1E1E"/>
                </a:highlight>
                <a:latin typeface="Consolas"/>
                <a:ea typeface="Consolas"/>
                <a:cs typeface="Consolas"/>
                <a:sym typeface="Consolas"/>
              </a:rPr>
              <a:t>().</a:t>
            </a:r>
            <a:r>
              <a:rPr lang="en" sz="1050">
                <a:solidFill>
                  <a:srgbClr val="DCDCAA"/>
                </a:solidFill>
                <a:highlight>
                  <a:srgbClr val="1E1E1E"/>
                </a:highlight>
                <a:latin typeface="Consolas"/>
                <a:ea typeface="Consolas"/>
                <a:cs typeface="Consolas"/>
                <a:sym typeface="Consolas"/>
              </a:rPr>
              <a:t>toLocaleString</a:t>
            </a:r>
            <a:r>
              <a:rPr lang="en" sz="1050">
                <a:solidFill>
                  <a:srgbClr val="D4D4D4"/>
                </a:solidFill>
                <a:highlight>
                  <a:srgbClr val="1E1E1E"/>
                </a:highlight>
                <a:latin typeface="Consolas"/>
                <a:ea typeface="Consolas"/>
                <a:cs typeface="Consolas"/>
                <a:sym typeface="Consolas"/>
              </a:rPr>
              <a:t>()</a:t>
            </a:r>
            <a:r>
              <a:rPr lang="en" sz="1050">
                <a:solidFill>
                  <a:srgbClr val="569CD6"/>
                </a:solidFill>
                <a:highlight>
                  <a:srgbClr val="1E1E1E"/>
                </a:highlight>
                <a:latin typeface="Consolas"/>
                <a:ea typeface="Consolas"/>
                <a:cs typeface="Consolas"/>
                <a:sym typeface="Consolas"/>
              </a:rPr>
              <a:t>}</a:t>
            </a:r>
            <a:r>
              <a:rPr lang="en" sz="1050">
                <a:solidFill>
                  <a:srgbClr val="CE9178"/>
                </a:solidFill>
                <a:highlight>
                  <a:srgbClr val="1E1E1E"/>
                </a:highlight>
                <a:latin typeface="Consolas"/>
                <a:ea typeface="Consolas"/>
                <a:cs typeface="Consolas"/>
                <a:sym typeface="Consolas"/>
              </a:rPr>
              <a:t>`</a:t>
            </a:r>
            <a:r>
              <a:rPr lang="en" sz="1050">
                <a:solidFill>
                  <a:srgbClr val="D4D4D4"/>
                </a:solidFill>
                <a:highlight>
                  <a:srgbClr val="1E1E1E"/>
                </a:highlight>
                <a:latin typeface="Consolas"/>
                <a:ea typeface="Consolas"/>
                <a:cs typeface="Consolas"/>
                <a:sym typeface="Consolas"/>
              </a:rPr>
              <a:t>);</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nsolas"/>
                <a:ea typeface="Consolas"/>
                <a:cs typeface="Consolas"/>
                <a:sym typeface="Consolas"/>
              </a:rPr>
              <a:t>});</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050">
                <a:solidFill>
                  <a:srgbClr val="4FC1FF"/>
                </a:solidFill>
                <a:highlight>
                  <a:srgbClr val="1E1E1E"/>
                </a:highlight>
                <a:latin typeface="Consolas"/>
                <a:ea typeface="Consolas"/>
                <a:cs typeface="Consolas"/>
                <a:sym typeface="Consolas"/>
              </a:rPr>
              <a:t>app</a:t>
            </a:r>
            <a:r>
              <a:rPr lang="en" sz="1050">
                <a:solidFill>
                  <a:srgbClr val="D4D4D4"/>
                </a:solidFill>
                <a:highlight>
                  <a:srgbClr val="1E1E1E"/>
                </a:highlight>
                <a:latin typeface="Consolas"/>
                <a:ea typeface="Consolas"/>
                <a:cs typeface="Consolas"/>
                <a:sym typeface="Consolas"/>
              </a:rPr>
              <a:t>.</a:t>
            </a:r>
            <a:r>
              <a:rPr lang="en" sz="1050">
                <a:solidFill>
                  <a:srgbClr val="DCDCAA"/>
                </a:solidFill>
                <a:highlight>
                  <a:srgbClr val="1E1E1E"/>
                </a:highlight>
                <a:latin typeface="Consolas"/>
                <a:ea typeface="Consolas"/>
                <a:cs typeface="Consolas"/>
                <a:sym typeface="Consolas"/>
              </a:rPr>
              <a:t>listen</a:t>
            </a:r>
            <a:r>
              <a:rPr lang="en" sz="1050">
                <a:solidFill>
                  <a:srgbClr val="D4D4D4"/>
                </a:solidFill>
                <a:highlight>
                  <a:srgbClr val="1E1E1E"/>
                </a:highlight>
                <a:latin typeface="Consolas"/>
                <a:ea typeface="Consolas"/>
                <a:cs typeface="Consolas"/>
                <a:sym typeface="Consolas"/>
              </a:rPr>
              <a:t>(</a:t>
            </a:r>
            <a:r>
              <a:rPr lang="en" sz="1050">
                <a:solidFill>
                  <a:srgbClr val="4FC1FF"/>
                </a:solidFill>
                <a:highlight>
                  <a:srgbClr val="1E1E1E"/>
                </a:highlight>
                <a:latin typeface="Consolas"/>
                <a:ea typeface="Consolas"/>
                <a:cs typeface="Consolas"/>
                <a:sym typeface="Consolas"/>
              </a:rPr>
              <a:t>PORT</a:t>
            </a:r>
            <a:r>
              <a:rPr lang="en" sz="1050">
                <a:solidFill>
                  <a:srgbClr val="D4D4D4"/>
                </a:solidFill>
                <a:highlight>
                  <a:srgbClr val="1E1E1E"/>
                </a:highlight>
                <a:latin typeface="Consolas"/>
                <a:ea typeface="Consolas"/>
                <a:cs typeface="Consolas"/>
                <a:sym typeface="Consolas"/>
              </a:rPr>
              <a:t>, () </a:t>
            </a:r>
            <a:r>
              <a:rPr lang="en" sz="1050">
                <a:solidFill>
                  <a:srgbClr val="569CD6"/>
                </a:solidFill>
                <a:highlight>
                  <a:srgbClr val="1E1E1E"/>
                </a:highlight>
                <a:latin typeface="Consolas"/>
                <a:ea typeface="Consolas"/>
                <a:cs typeface="Consolas"/>
                <a:sym typeface="Consolas"/>
              </a:rPr>
              <a:t>=&gt;</a:t>
            </a:r>
            <a:r>
              <a:rPr lang="en" sz="1050">
                <a:solidFill>
                  <a:srgbClr val="D4D4D4"/>
                </a:solidFill>
                <a:highlight>
                  <a:srgbClr val="1E1E1E"/>
                </a:highlight>
                <a:latin typeface="Consolas"/>
                <a:ea typeface="Consolas"/>
                <a:cs typeface="Consolas"/>
                <a:sym typeface="Consolas"/>
              </a:rPr>
              <a:t>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nsolas"/>
                <a:ea typeface="Consolas"/>
                <a:cs typeface="Consolas"/>
                <a:sym typeface="Consolas"/>
              </a:rPr>
              <a:t>  </a:t>
            </a:r>
            <a:r>
              <a:rPr lang="en" sz="1050">
                <a:solidFill>
                  <a:srgbClr val="9CDCFE"/>
                </a:solidFill>
                <a:highlight>
                  <a:srgbClr val="1E1E1E"/>
                </a:highlight>
                <a:latin typeface="Consolas"/>
                <a:ea typeface="Consolas"/>
                <a:cs typeface="Consolas"/>
                <a:sym typeface="Consolas"/>
              </a:rPr>
              <a:t>console</a:t>
            </a:r>
            <a:r>
              <a:rPr lang="en" sz="1050">
                <a:solidFill>
                  <a:srgbClr val="D4D4D4"/>
                </a:solidFill>
                <a:highlight>
                  <a:srgbClr val="1E1E1E"/>
                </a:highlight>
                <a:latin typeface="Consolas"/>
                <a:ea typeface="Consolas"/>
                <a:cs typeface="Consolas"/>
                <a:sym typeface="Consolas"/>
              </a:rPr>
              <a:t>.</a:t>
            </a:r>
            <a:r>
              <a:rPr lang="en" sz="1050">
                <a:solidFill>
                  <a:srgbClr val="DCDCAA"/>
                </a:solidFill>
                <a:highlight>
                  <a:srgbClr val="1E1E1E"/>
                </a:highlight>
                <a:latin typeface="Consolas"/>
                <a:ea typeface="Consolas"/>
                <a:cs typeface="Consolas"/>
                <a:sym typeface="Consolas"/>
              </a:rPr>
              <a:t>log</a:t>
            </a:r>
            <a:r>
              <a:rPr lang="en" sz="1050">
                <a:solidFill>
                  <a:srgbClr val="D4D4D4"/>
                </a:solidFill>
                <a:highlight>
                  <a:srgbClr val="1E1E1E"/>
                </a:highlight>
                <a:latin typeface="Consolas"/>
                <a:ea typeface="Consolas"/>
                <a:cs typeface="Consolas"/>
                <a:sym typeface="Consolas"/>
              </a:rPr>
              <a:t>(</a:t>
            </a:r>
            <a:r>
              <a:rPr lang="en" sz="1050">
                <a:solidFill>
                  <a:srgbClr val="CE9178"/>
                </a:solidFill>
                <a:highlight>
                  <a:srgbClr val="1E1E1E"/>
                </a:highlight>
                <a:latin typeface="Consolas"/>
                <a:ea typeface="Consolas"/>
                <a:cs typeface="Consolas"/>
                <a:sym typeface="Consolas"/>
              </a:rPr>
              <a:t>`Example app listening on PORT </a:t>
            </a:r>
            <a:r>
              <a:rPr lang="en" sz="1050">
                <a:solidFill>
                  <a:srgbClr val="569CD6"/>
                </a:solidFill>
                <a:highlight>
                  <a:srgbClr val="1E1E1E"/>
                </a:highlight>
                <a:latin typeface="Consolas"/>
                <a:ea typeface="Consolas"/>
                <a:cs typeface="Consolas"/>
                <a:sym typeface="Consolas"/>
              </a:rPr>
              <a:t>${</a:t>
            </a:r>
            <a:r>
              <a:rPr lang="en" sz="1050">
                <a:solidFill>
                  <a:srgbClr val="4FC1FF"/>
                </a:solidFill>
                <a:highlight>
                  <a:srgbClr val="1E1E1E"/>
                </a:highlight>
                <a:latin typeface="Consolas"/>
                <a:ea typeface="Consolas"/>
                <a:cs typeface="Consolas"/>
                <a:sym typeface="Consolas"/>
              </a:rPr>
              <a:t>PORT</a:t>
            </a:r>
            <a:r>
              <a:rPr lang="en" sz="1050">
                <a:solidFill>
                  <a:srgbClr val="569CD6"/>
                </a:solidFill>
                <a:highlight>
                  <a:srgbClr val="1E1E1E"/>
                </a:highlight>
                <a:latin typeface="Consolas"/>
                <a:ea typeface="Consolas"/>
                <a:cs typeface="Consolas"/>
                <a:sym typeface="Consolas"/>
              </a:rPr>
              <a:t>}</a:t>
            </a:r>
            <a:r>
              <a:rPr lang="en" sz="1050">
                <a:solidFill>
                  <a:srgbClr val="CE9178"/>
                </a:solidFill>
                <a:highlight>
                  <a:srgbClr val="1E1E1E"/>
                </a:highlight>
                <a:latin typeface="Consolas"/>
                <a:ea typeface="Consolas"/>
                <a:cs typeface="Consolas"/>
                <a:sym typeface="Consolas"/>
              </a:rPr>
              <a:t>`</a:t>
            </a:r>
            <a:r>
              <a:rPr lang="en" sz="1050">
                <a:solidFill>
                  <a:srgbClr val="D4D4D4"/>
                </a:solidFill>
                <a:highlight>
                  <a:srgbClr val="1E1E1E"/>
                </a:highlight>
                <a:latin typeface="Consolas"/>
                <a:ea typeface="Consolas"/>
                <a:cs typeface="Consolas"/>
                <a:sym typeface="Consolas"/>
              </a:rPr>
              <a:t>);</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nsolas"/>
                <a:ea typeface="Consolas"/>
                <a:cs typeface="Consolas"/>
                <a:sym typeface="Consolas"/>
              </a:rPr>
              <a:t>});</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spcBef>
                <a:spcPts val="0"/>
              </a:spcBef>
              <a:spcAft>
                <a:spcPts val="0"/>
              </a:spcAft>
              <a:buNone/>
            </a:pPr>
            <a:r>
              <a:t/>
            </a:r>
            <a:endParaRPr sz="1050">
              <a:solidFill>
                <a:srgbClr val="569CD6"/>
              </a:solidFill>
              <a:highlight>
                <a:srgbClr val="1E1E1E"/>
              </a:highlight>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05" name="Shape 105"/>
        <p:cNvGrpSpPr/>
        <p:nvPr/>
      </p:nvGrpSpPr>
      <p:grpSpPr>
        <a:xfrm>
          <a:off x="0" y="0"/>
          <a:ext cx="0" cy="0"/>
          <a:chOff x="0" y="0"/>
          <a:chExt cx="0" cy="0"/>
        </a:xfrm>
      </p:grpSpPr>
      <p:sp>
        <p:nvSpPr>
          <p:cNvPr id="106" name="Google Shape;106;p26"/>
          <p:cNvSpPr txBox="1"/>
          <p:nvPr/>
        </p:nvSpPr>
        <p:spPr>
          <a:xfrm>
            <a:off x="4082750" y="1485600"/>
            <a:ext cx="4843500" cy="21723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Conocer el concepto de proxy y comprender las diferencias entre proxy directo e inverso.</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1000"/>
              </a:spcAft>
              <a:buClr>
                <a:schemeClr val="dk1"/>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Conocer Nginx con sus configuraciones y usos.</a:t>
            </a:r>
            <a:endParaRPr sz="1800">
              <a:solidFill>
                <a:schemeClr val="dk1"/>
              </a:solidFill>
              <a:latin typeface="Helvetica Neue Light"/>
              <a:ea typeface="Helvetica Neue Light"/>
              <a:cs typeface="Helvetica Neue Light"/>
              <a:sym typeface="Helvetica Neue Light"/>
            </a:endParaRPr>
          </a:p>
        </p:txBody>
      </p:sp>
      <p:pic>
        <p:nvPicPr>
          <p:cNvPr id="107" name="Google Shape;107;p2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08" name="Google Shape;108;p26"/>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3000">
                <a:solidFill>
                  <a:srgbClr val="000000"/>
                </a:solidFill>
                <a:latin typeface="Anton"/>
                <a:ea typeface="Anton"/>
                <a:cs typeface="Anton"/>
                <a:sym typeface="Anton"/>
              </a:rPr>
              <a:t>OBJETIVOS </a:t>
            </a:r>
            <a:r>
              <a:rPr i="1" lang="en" sz="3000">
                <a:latin typeface="Anton"/>
                <a:ea typeface="Anton"/>
                <a:cs typeface="Anton"/>
                <a:sym typeface="Anton"/>
              </a:rPr>
              <a:t>DE LA CLASE</a:t>
            </a:r>
            <a:endParaRPr i="1" sz="3000">
              <a:latin typeface="Anton"/>
              <a:ea typeface="Anton"/>
              <a:cs typeface="Anton"/>
              <a:sym typeface="Anton"/>
            </a:endParaRPr>
          </a:p>
        </p:txBody>
      </p:sp>
      <p:pic>
        <p:nvPicPr>
          <p:cNvPr id="109" name="Google Shape;109;p26"/>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4"/>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Proyecto en Node para el Nginx</a:t>
            </a:r>
            <a:endParaRPr i="1" sz="3600">
              <a:latin typeface="Anton"/>
              <a:ea typeface="Anton"/>
              <a:cs typeface="Anton"/>
              <a:sym typeface="Anton"/>
            </a:endParaRPr>
          </a:p>
        </p:txBody>
      </p:sp>
      <p:pic>
        <p:nvPicPr>
          <p:cNvPr id="272" name="Google Shape;272;p4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73" name="Google Shape;273;p44"/>
          <p:cNvPicPr preferRelativeResize="0"/>
          <p:nvPr/>
        </p:nvPicPr>
        <p:blipFill>
          <a:blip r:embed="rId4">
            <a:alphaModFix/>
          </a:blip>
          <a:stretch>
            <a:fillRect/>
          </a:stretch>
        </p:blipFill>
        <p:spPr>
          <a:xfrm>
            <a:off x="8237825" y="91375"/>
            <a:ext cx="762900" cy="762900"/>
          </a:xfrm>
          <a:prstGeom prst="rect">
            <a:avLst/>
          </a:prstGeom>
          <a:noFill/>
          <a:ln>
            <a:noFill/>
          </a:ln>
        </p:spPr>
      </p:pic>
      <p:grpSp>
        <p:nvGrpSpPr>
          <p:cNvPr id="274" name="Google Shape;274;p44"/>
          <p:cNvGrpSpPr/>
          <p:nvPr/>
        </p:nvGrpSpPr>
        <p:grpSpPr>
          <a:xfrm>
            <a:off x="631775" y="1456625"/>
            <a:ext cx="7954800" cy="2615400"/>
            <a:chOff x="174575" y="1532825"/>
            <a:chExt cx="7954800" cy="2615400"/>
          </a:xfrm>
        </p:grpSpPr>
        <p:sp>
          <p:nvSpPr>
            <p:cNvPr id="275" name="Google Shape;275;p44"/>
            <p:cNvSpPr txBox="1"/>
            <p:nvPr/>
          </p:nvSpPr>
          <p:spPr>
            <a:xfrm>
              <a:off x="174575" y="1532825"/>
              <a:ext cx="7954800" cy="2615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En el código anterior, vemos que está comentada la línea de código del recurso del espacio público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2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Está comentado, ya que si nuestro servidor Node se encargará de recursos, perdería rendimiento.</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2000"/>
                </a:spcBef>
                <a:spcAft>
                  <a:spcPts val="2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Es por eso que Nginx se encarga de ofrecer los recursos estáticos.</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276" name="Google Shape;276;p44"/>
            <p:cNvPicPr preferRelativeResize="0"/>
            <p:nvPr/>
          </p:nvPicPr>
          <p:blipFill>
            <a:blip r:embed="rId5">
              <a:alphaModFix/>
            </a:blip>
            <a:stretch>
              <a:fillRect/>
            </a:stretch>
          </p:blipFill>
          <p:spPr>
            <a:xfrm>
              <a:off x="3571800" y="1933115"/>
              <a:ext cx="2638425" cy="352425"/>
            </a:xfrm>
            <a:prstGeom prst="rect">
              <a:avLst/>
            </a:prstGeom>
            <a:noFill/>
            <a:ln cap="flat" cmpd="sng" w="9525">
              <a:solidFill>
                <a:schemeClr val="dk2"/>
              </a:solidFill>
              <a:prstDash val="solid"/>
              <a:round/>
              <a:headEnd len="sm" w="sm" type="none"/>
              <a:tailEnd len="sm" w="sm" type="none"/>
            </a:ln>
          </p:spPr>
        </p:pic>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5"/>
          <p:cNvSpPr txBox="1"/>
          <p:nvPr/>
        </p:nvSpPr>
        <p:spPr>
          <a:xfrm>
            <a:off x="379800" y="1151825"/>
            <a:ext cx="8232000" cy="8226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Con esto hecho, ya podemos iniciar el proyecto de Node, tanto en </a:t>
            </a:r>
            <a:r>
              <a:rPr b="1" i="1" lang="en" sz="1900">
                <a:solidFill>
                  <a:schemeClr val="dk1"/>
                </a:solidFill>
                <a:highlight>
                  <a:schemeClr val="lt1"/>
                </a:highlight>
                <a:latin typeface="Helvetica Neue"/>
                <a:ea typeface="Helvetica Neue"/>
                <a:cs typeface="Helvetica Neue"/>
                <a:sym typeface="Helvetica Neue"/>
              </a:rPr>
              <a:t>modo Fork</a:t>
            </a:r>
            <a:r>
              <a:rPr lang="en" sz="1900">
                <a:solidFill>
                  <a:schemeClr val="dk1"/>
                </a:solidFill>
                <a:highlight>
                  <a:schemeClr val="lt1"/>
                </a:highlight>
                <a:latin typeface="Helvetica Neue Light"/>
                <a:ea typeface="Helvetica Neue Light"/>
                <a:cs typeface="Helvetica Neue Light"/>
                <a:sym typeface="Helvetica Neue Light"/>
              </a:rPr>
              <a:t> como en </a:t>
            </a:r>
            <a:r>
              <a:rPr b="1" i="1" lang="en" sz="1900">
                <a:solidFill>
                  <a:schemeClr val="dk1"/>
                </a:solidFill>
                <a:highlight>
                  <a:schemeClr val="lt1"/>
                </a:highlight>
                <a:latin typeface="Helvetica Neue"/>
                <a:ea typeface="Helvetica Neue"/>
                <a:cs typeface="Helvetica Neue"/>
                <a:sym typeface="Helvetica Neue"/>
              </a:rPr>
              <a:t>modo Cluster</a:t>
            </a:r>
            <a:r>
              <a:rPr lang="en"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282" name="Google Shape;282;p45"/>
          <p:cNvSpPr txBox="1"/>
          <p:nvPr/>
        </p:nvSpPr>
        <p:spPr>
          <a:xfrm>
            <a:off x="1180500" y="2192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Ejecutando los servers de Node</a:t>
            </a:r>
            <a:endParaRPr i="1" sz="3600">
              <a:latin typeface="Anton"/>
              <a:ea typeface="Anton"/>
              <a:cs typeface="Anton"/>
              <a:sym typeface="Anton"/>
            </a:endParaRPr>
          </a:p>
        </p:txBody>
      </p:sp>
      <p:pic>
        <p:nvPicPr>
          <p:cNvPr id="283" name="Google Shape;283;p4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84" name="Google Shape;284;p45"/>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285" name="Google Shape;285;p45"/>
          <p:cNvSpPr txBox="1"/>
          <p:nvPr/>
        </p:nvSpPr>
        <p:spPr>
          <a:xfrm>
            <a:off x="379800" y="1990025"/>
            <a:ext cx="8232000" cy="4812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Prender el servidor en modo </a:t>
            </a:r>
            <a:r>
              <a:rPr i="1" lang="en" sz="1900">
                <a:solidFill>
                  <a:schemeClr val="dk1"/>
                </a:solidFill>
                <a:highlight>
                  <a:schemeClr val="lt1"/>
                </a:highlight>
                <a:latin typeface="Helvetica Neue Light"/>
                <a:ea typeface="Helvetica Neue Light"/>
                <a:cs typeface="Helvetica Neue Light"/>
                <a:sym typeface="Helvetica Neue Light"/>
              </a:rPr>
              <a:t>Fork</a:t>
            </a:r>
            <a:r>
              <a:rPr lang="en"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286" name="Google Shape;286;p45"/>
          <p:cNvPicPr preferRelativeResize="0"/>
          <p:nvPr/>
        </p:nvPicPr>
        <p:blipFill>
          <a:blip r:embed="rId5">
            <a:alphaModFix/>
          </a:blip>
          <a:stretch>
            <a:fillRect/>
          </a:stretch>
        </p:blipFill>
        <p:spPr>
          <a:xfrm>
            <a:off x="1899075" y="2549593"/>
            <a:ext cx="5287850" cy="266381"/>
          </a:xfrm>
          <a:prstGeom prst="rect">
            <a:avLst/>
          </a:prstGeom>
          <a:noFill/>
          <a:ln cap="flat" cmpd="sng" w="19050">
            <a:solidFill>
              <a:schemeClr val="dk2"/>
            </a:solidFill>
            <a:prstDash val="solid"/>
            <a:round/>
            <a:headEnd len="sm" w="sm" type="none"/>
            <a:tailEnd len="sm" w="sm" type="none"/>
          </a:ln>
        </p:spPr>
      </p:pic>
      <p:sp>
        <p:nvSpPr>
          <p:cNvPr id="287" name="Google Shape;287;p45"/>
          <p:cNvSpPr txBox="1"/>
          <p:nvPr/>
        </p:nvSpPr>
        <p:spPr>
          <a:xfrm>
            <a:off x="379800" y="3056825"/>
            <a:ext cx="8232000" cy="4812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Nos debe aparecer en consola algo parecido a lo siguiente.</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288" name="Google Shape;288;p45"/>
          <p:cNvPicPr preferRelativeResize="0"/>
          <p:nvPr/>
        </p:nvPicPr>
        <p:blipFill>
          <a:blip r:embed="rId6">
            <a:alphaModFix/>
          </a:blip>
          <a:stretch>
            <a:fillRect/>
          </a:stretch>
        </p:blipFill>
        <p:spPr>
          <a:xfrm>
            <a:off x="152400" y="3614225"/>
            <a:ext cx="8839201" cy="771021"/>
          </a:xfrm>
          <a:prstGeom prst="rect">
            <a:avLst/>
          </a:prstGeom>
          <a:noFill/>
          <a:ln cap="flat" cmpd="sng" w="19050">
            <a:solidFill>
              <a:schemeClr val="dk2"/>
            </a:solidFill>
            <a:prstDash val="solid"/>
            <a:round/>
            <a:headEnd len="sm" w="sm" type="none"/>
            <a:tailEnd len="sm" w="sm" type="none"/>
          </a:ln>
        </p:spPr>
      </p:pic>
      <p:sp>
        <p:nvSpPr>
          <p:cNvPr id="289" name="Google Shape;289;p45"/>
          <p:cNvSpPr txBox="1"/>
          <p:nvPr/>
        </p:nvSpPr>
        <p:spPr>
          <a:xfrm>
            <a:off x="1461475" y="4705450"/>
            <a:ext cx="778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pm2 start server.js --name="Server1" --watch -- 8081</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6"/>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Ejecutando los servers de Node</a:t>
            </a:r>
            <a:endParaRPr i="1" sz="3600">
              <a:latin typeface="Anton"/>
              <a:ea typeface="Anton"/>
              <a:cs typeface="Anton"/>
              <a:sym typeface="Anton"/>
            </a:endParaRPr>
          </a:p>
        </p:txBody>
      </p:sp>
      <p:pic>
        <p:nvPicPr>
          <p:cNvPr id="295" name="Google Shape;295;p4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96" name="Google Shape;296;p46"/>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297" name="Google Shape;297;p46"/>
          <p:cNvSpPr txBox="1"/>
          <p:nvPr/>
        </p:nvSpPr>
        <p:spPr>
          <a:xfrm>
            <a:off x="379800" y="923225"/>
            <a:ext cx="8232000" cy="4812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Prender el servidor en modo </a:t>
            </a:r>
            <a:r>
              <a:rPr i="1" lang="en" sz="1900">
                <a:solidFill>
                  <a:schemeClr val="dk1"/>
                </a:solidFill>
                <a:highlight>
                  <a:schemeClr val="lt1"/>
                </a:highlight>
                <a:latin typeface="Helvetica Neue Light"/>
                <a:ea typeface="Helvetica Neue Light"/>
                <a:cs typeface="Helvetica Neue Light"/>
                <a:sym typeface="Helvetica Neue Light"/>
              </a:rPr>
              <a:t>Cluster</a:t>
            </a:r>
            <a:r>
              <a:rPr lang="en"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298" name="Google Shape;298;p46"/>
          <p:cNvSpPr txBox="1"/>
          <p:nvPr/>
        </p:nvSpPr>
        <p:spPr>
          <a:xfrm>
            <a:off x="379800" y="1685225"/>
            <a:ext cx="8232000" cy="4812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Nos debe aparecer en consola algo parecido a lo siguiente.</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299" name="Google Shape;299;p46"/>
          <p:cNvPicPr preferRelativeResize="0"/>
          <p:nvPr/>
        </p:nvPicPr>
        <p:blipFill>
          <a:blip r:embed="rId5">
            <a:alphaModFix/>
          </a:blip>
          <a:stretch>
            <a:fillRect/>
          </a:stretch>
        </p:blipFill>
        <p:spPr>
          <a:xfrm>
            <a:off x="2286000" y="1404425"/>
            <a:ext cx="4965125" cy="215875"/>
          </a:xfrm>
          <a:prstGeom prst="rect">
            <a:avLst/>
          </a:prstGeom>
          <a:noFill/>
          <a:ln cap="flat" cmpd="sng" w="19050">
            <a:solidFill>
              <a:schemeClr val="dk2"/>
            </a:solidFill>
            <a:prstDash val="solid"/>
            <a:round/>
            <a:headEnd len="sm" w="sm" type="none"/>
            <a:tailEnd len="sm" w="sm" type="none"/>
          </a:ln>
        </p:spPr>
      </p:pic>
      <p:pic>
        <p:nvPicPr>
          <p:cNvPr id="300" name="Google Shape;300;p46"/>
          <p:cNvPicPr preferRelativeResize="0"/>
          <p:nvPr/>
        </p:nvPicPr>
        <p:blipFill>
          <a:blip r:embed="rId6">
            <a:alphaModFix/>
          </a:blip>
          <a:stretch>
            <a:fillRect/>
          </a:stretch>
        </p:blipFill>
        <p:spPr>
          <a:xfrm>
            <a:off x="152400" y="2318825"/>
            <a:ext cx="8839201" cy="1979470"/>
          </a:xfrm>
          <a:prstGeom prst="rect">
            <a:avLst/>
          </a:prstGeom>
          <a:noFill/>
          <a:ln cap="flat" cmpd="sng" w="19050">
            <a:solidFill>
              <a:schemeClr val="dk2"/>
            </a:solidFill>
            <a:prstDash val="solid"/>
            <a:round/>
            <a:headEnd len="sm" w="sm" type="none"/>
            <a:tailEnd len="sm" w="sm" type="none"/>
          </a:ln>
        </p:spPr>
      </p:pic>
      <p:sp>
        <p:nvSpPr>
          <p:cNvPr id="301" name="Google Shape;301;p46"/>
          <p:cNvSpPr txBox="1"/>
          <p:nvPr/>
        </p:nvSpPr>
        <p:spPr>
          <a:xfrm>
            <a:off x="-334375" y="4659625"/>
            <a:ext cx="637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highlight>
                  <a:srgbClr val="00FFFF"/>
                </a:highlight>
              </a:rPr>
              <a:t>pm2 start server.js --name="Server2" --watch -i max -- 8082</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7"/>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Ejecutando los servers de Node</a:t>
            </a:r>
            <a:endParaRPr i="1" sz="3600">
              <a:latin typeface="Anton"/>
              <a:ea typeface="Anton"/>
              <a:cs typeface="Anton"/>
              <a:sym typeface="Anton"/>
            </a:endParaRPr>
          </a:p>
        </p:txBody>
      </p:sp>
      <p:pic>
        <p:nvPicPr>
          <p:cNvPr id="307" name="Google Shape;307;p4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08" name="Google Shape;308;p47"/>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09" name="Google Shape;309;p47"/>
          <p:cNvSpPr txBox="1"/>
          <p:nvPr/>
        </p:nvSpPr>
        <p:spPr>
          <a:xfrm>
            <a:off x="379800" y="770825"/>
            <a:ext cx="8232000" cy="762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Podemos entonces chequear el funcionamiento de ambos servidores en el navegador:</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310" name="Google Shape;310;p47"/>
          <p:cNvPicPr preferRelativeResize="0"/>
          <p:nvPr/>
        </p:nvPicPr>
        <p:blipFill rotWithShape="1">
          <a:blip r:embed="rId5">
            <a:alphaModFix/>
          </a:blip>
          <a:srcRect b="36956" l="0" r="0" t="0"/>
          <a:stretch/>
        </p:blipFill>
        <p:spPr>
          <a:xfrm>
            <a:off x="703250" y="1944250"/>
            <a:ext cx="6353175" cy="1207025"/>
          </a:xfrm>
          <a:prstGeom prst="rect">
            <a:avLst/>
          </a:prstGeom>
          <a:noFill/>
          <a:ln cap="flat" cmpd="sng" w="9525">
            <a:solidFill>
              <a:schemeClr val="dk2"/>
            </a:solidFill>
            <a:prstDash val="solid"/>
            <a:round/>
            <a:headEnd len="sm" w="sm" type="none"/>
            <a:tailEnd len="sm" w="sm" type="none"/>
          </a:ln>
        </p:spPr>
      </p:pic>
      <p:sp>
        <p:nvSpPr>
          <p:cNvPr id="311" name="Google Shape;311;p47"/>
          <p:cNvSpPr txBox="1"/>
          <p:nvPr/>
        </p:nvSpPr>
        <p:spPr>
          <a:xfrm>
            <a:off x="890975" y="1550975"/>
            <a:ext cx="1570500" cy="47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900">
                <a:solidFill>
                  <a:schemeClr val="dk1"/>
                </a:solidFill>
                <a:highlight>
                  <a:schemeClr val="lt1"/>
                </a:highlight>
                <a:latin typeface="Helvetica Neue Light"/>
                <a:ea typeface="Helvetica Neue Light"/>
                <a:cs typeface="Helvetica Neue Light"/>
                <a:sym typeface="Helvetica Neue Light"/>
              </a:rPr>
              <a:t>Servidor </a:t>
            </a:r>
            <a:r>
              <a:rPr i="1" lang="en" sz="1900">
                <a:solidFill>
                  <a:schemeClr val="dk1"/>
                </a:solidFill>
                <a:highlight>
                  <a:schemeClr val="lt1"/>
                </a:highlight>
                <a:latin typeface="Helvetica Neue Light"/>
                <a:ea typeface="Helvetica Neue Light"/>
                <a:cs typeface="Helvetica Neue Light"/>
                <a:sym typeface="Helvetica Neue Light"/>
              </a:rPr>
              <a:t>Fork</a:t>
            </a:r>
            <a:endParaRPr i="1"/>
          </a:p>
        </p:txBody>
      </p:sp>
      <p:pic>
        <p:nvPicPr>
          <p:cNvPr id="312" name="Google Shape;312;p47"/>
          <p:cNvPicPr preferRelativeResize="0"/>
          <p:nvPr/>
        </p:nvPicPr>
        <p:blipFill rotWithShape="1">
          <a:blip r:embed="rId6">
            <a:alphaModFix/>
          </a:blip>
          <a:srcRect b="52539" l="0" r="19736" t="0"/>
          <a:stretch/>
        </p:blipFill>
        <p:spPr>
          <a:xfrm>
            <a:off x="703250" y="3621100"/>
            <a:ext cx="6353176" cy="1207025"/>
          </a:xfrm>
          <a:prstGeom prst="rect">
            <a:avLst/>
          </a:prstGeom>
          <a:noFill/>
          <a:ln cap="flat" cmpd="sng" w="9525">
            <a:solidFill>
              <a:schemeClr val="dk2"/>
            </a:solidFill>
            <a:prstDash val="solid"/>
            <a:round/>
            <a:headEnd len="sm" w="sm" type="none"/>
            <a:tailEnd len="sm" w="sm" type="none"/>
          </a:ln>
        </p:spPr>
      </p:pic>
      <p:sp>
        <p:nvSpPr>
          <p:cNvPr id="313" name="Google Shape;313;p47"/>
          <p:cNvSpPr txBox="1"/>
          <p:nvPr/>
        </p:nvSpPr>
        <p:spPr>
          <a:xfrm>
            <a:off x="890975" y="3227375"/>
            <a:ext cx="1875300" cy="47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900">
                <a:solidFill>
                  <a:schemeClr val="dk1"/>
                </a:solidFill>
                <a:highlight>
                  <a:schemeClr val="lt1"/>
                </a:highlight>
                <a:latin typeface="Helvetica Neue Light"/>
                <a:ea typeface="Helvetica Neue Light"/>
                <a:cs typeface="Helvetica Neue Light"/>
                <a:sym typeface="Helvetica Neue Light"/>
              </a:rPr>
              <a:t>Servidor </a:t>
            </a:r>
            <a:r>
              <a:rPr i="1" lang="en" sz="1900">
                <a:solidFill>
                  <a:schemeClr val="dk1"/>
                </a:solidFill>
                <a:highlight>
                  <a:schemeClr val="lt1"/>
                </a:highlight>
                <a:latin typeface="Helvetica Neue Light"/>
                <a:ea typeface="Helvetica Neue Light"/>
                <a:cs typeface="Helvetica Neue Light"/>
                <a:sym typeface="Helvetica Neue Light"/>
              </a:rPr>
              <a:t>Cluster</a:t>
            </a:r>
            <a:endParaRPr i="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8"/>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Ejecutando el server de Nginx</a:t>
            </a:r>
            <a:endParaRPr i="1" sz="3600">
              <a:latin typeface="Anton"/>
              <a:ea typeface="Anton"/>
              <a:cs typeface="Anton"/>
              <a:sym typeface="Anton"/>
            </a:endParaRPr>
          </a:p>
        </p:txBody>
      </p:sp>
      <p:pic>
        <p:nvPicPr>
          <p:cNvPr id="319" name="Google Shape;319;p4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20" name="Google Shape;320;p48"/>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21" name="Google Shape;321;p48"/>
          <p:cNvSpPr txBox="1"/>
          <p:nvPr/>
        </p:nvSpPr>
        <p:spPr>
          <a:xfrm>
            <a:off x="379800" y="923225"/>
            <a:ext cx="8232000" cy="762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Ahora ya podemos iniciar el Nginx. Para eso, primero lanzamos el ejecutable nginx.exe</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322" name="Google Shape;322;p48"/>
          <p:cNvSpPr txBox="1"/>
          <p:nvPr/>
        </p:nvSpPr>
        <p:spPr>
          <a:xfrm>
            <a:off x="379800" y="1761425"/>
            <a:ext cx="8232000" cy="11304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Luego, con el siguiente comando chequeamos que esté funcionando correctamente. Se debe mostrar en consola los procesos master y worker, como vimos anteriormente:</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323" name="Google Shape;323;p48"/>
          <p:cNvPicPr preferRelativeResize="0"/>
          <p:nvPr/>
        </p:nvPicPr>
        <p:blipFill>
          <a:blip r:embed="rId5">
            <a:alphaModFix/>
          </a:blip>
          <a:stretch>
            <a:fillRect/>
          </a:stretch>
        </p:blipFill>
        <p:spPr>
          <a:xfrm>
            <a:off x="4671825" y="2557900"/>
            <a:ext cx="2896100" cy="232900"/>
          </a:xfrm>
          <a:prstGeom prst="rect">
            <a:avLst/>
          </a:prstGeom>
          <a:noFill/>
          <a:ln cap="flat" cmpd="sng" w="19050">
            <a:solidFill>
              <a:schemeClr val="dk2"/>
            </a:solidFill>
            <a:prstDash val="solid"/>
            <a:round/>
            <a:headEnd len="sm" w="sm" type="none"/>
            <a:tailEnd len="sm" w="sm" type="none"/>
          </a:ln>
        </p:spPr>
      </p:pic>
      <p:sp>
        <p:nvSpPr>
          <p:cNvPr id="324" name="Google Shape;324;p48"/>
          <p:cNvSpPr txBox="1"/>
          <p:nvPr/>
        </p:nvSpPr>
        <p:spPr>
          <a:xfrm>
            <a:off x="379800" y="2980625"/>
            <a:ext cx="8232000" cy="11094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Con esto, ya podemos acceder al espacio público desde el puerto 80 (el predeterminado del navegador, el configurado en Nginx).</a:t>
            </a:r>
            <a:br>
              <a:rPr lang="en" sz="1900">
                <a:solidFill>
                  <a:schemeClr val="dk1"/>
                </a:solidFill>
                <a:highlight>
                  <a:schemeClr val="lt1"/>
                </a:highlight>
                <a:latin typeface="Helvetica Neue Light"/>
                <a:ea typeface="Helvetica Neue Light"/>
                <a:cs typeface="Helvetica Neue Light"/>
                <a:sym typeface="Helvetica Neue Light"/>
              </a:rPr>
            </a:br>
            <a:r>
              <a:rPr i="1" lang="en" sz="1700">
                <a:solidFill>
                  <a:schemeClr val="dk1"/>
                </a:solidFill>
                <a:highlight>
                  <a:schemeClr val="lt1"/>
                </a:highlight>
                <a:latin typeface="Helvetica Neue Light"/>
                <a:ea typeface="Helvetica Neue Light"/>
                <a:cs typeface="Helvetica Neue Light"/>
                <a:sym typeface="Helvetica Neue Light"/>
              </a:rPr>
              <a:t>Esto es posible, por la siguiente línea del código del archivo ngnix.conf mostrado anteriormente:</a:t>
            </a:r>
            <a:endParaRPr i="1" sz="1700">
              <a:solidFill>
                <a:schemeClr val="dk1"/>
              </a:solidFill>
              <a:highlight>
                <a:schemeClr val="lt1"/>
              </a:highlight>
              <a:latin typeface="Helvetica Neue Light"/>
              <a:ea typeface="Helvetica Neue Light"/>
              <a:cs typeface="Helvetica Neue Light"/>
              <a:sym typeface="Helvetica Neue Light"/>
            </a:endParaRPr>
          </a:p>
        </p:txBody>
      </p:sp>
      <p:pic>
        <p:nvPicPr>
          <p:cNvPr id="325" name="Google Shape;325;p48"/>
          <p:cNvPicPr preferRelativeResize="0"/>
          <p:nvPr/>
        </p:nvPicPr>
        <p:blipFill>
          <a:blip r:embed="rId6">
            <a:alphaModFix/>
          </a:blip>
          <a:stretch>
            <a:fillRect/>
          </a:stretch>
        </p:blipFill>
        <p:spPr>
          <a:xfrm>
            <a:off x="2394913" y="4225463"/>
            <a:ext cx="2657475" cy="304800"/>
          </a:xfrm>
          <a:prstGeom prst="rect">
            <a:avLst/>
          </a:prstGeom>
          <a:noFill/>
          <a:ln cap="flat" cmpd="sng" w="19050">
            <a:solidFill>
              <a:schemeClr val="dk2"/>
            </a:solidFill>
            <a:prstDash val="solid"/>
            <a:round/>
            <a:headEnd len="sm" w="sm" type="none"/>
            <a:tailEnd len="sm" w="sm" type="none"/>
          </a:ln>
        </p:spPr>
      </p:pic>
      <p:sp>
        <p:nvSpPr>
          <p:cNvPr id="326" name="Google Shape;326;p48"/>
          <p:cNvSpPr txBox="1"/>
          <p:nvPr/>
        </p:nvSpPr>
        <p:spPr>
          <a:xfrm>
            <a:off x="47750" y="4665700"/>
            <a:ext cx="73518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n">
                <a:solidFill>
                  <a:schemeClr val="dk1"/>
                </a:solidFill>
                <a:highlight>
                  <a:schemeClr val="lt1"/>
                </a:highlight>
                <a:latin typeface="Helvetica Neue"/>
                <a:ea typeface="Helvetica Neue"/>
                <a:cs typeface="Helvetica Neue"/>
                <a:sym typeface="Helvetica Neue"/>
              </a:rPr>
              <a:t>NOTA:</a:t>
            </a:r>
            <a:r>
              <a:rPr lang="en">
                <a:solidFill>
                  <a:schemeClr val="dk1"/>
                </a:solidFill>
                <a:highlight>
                  <a:schemeClr val="lt1"/>
                </a:highlight>
                <a:latin typeface="Helvetica Neue Light"/>
                <a:ea typeface="Helvetica Neue Light"/>
                <a:cs typeface="Helvetica Neue Light"/>
                <a:sym typeface="Helvetica Neue Light"/>
              </a:rPr>
              <a:t> El proyecto de Node se llama </a:t>
            </a:r>
            <a:r>
              <a:rPr i="1" lang="en">
                <a:solidFill>
                  <a:schemeClr val="dk1"/>
                </a:solidFill>
                <a:highlight>
                  <a:schemeClr val="lt1"/>
                </a:highlight>
                <a:latin typeface="Helvetica Neue Light"/>
                <a:ea typeface="Helvetica Neue Light"/>
                <a:cs typeface="Helvetica Neue Light"/>
                <a:sym typeface="Helvetica Neue Light"/>
              </a:rPr>
              <a:t>NginxNode</a:t>
            </a:r>
            <a:r>
              <a:rPr lang="en">
                <a:solidFill>
                  <a:schemeClr val="dk1"/>
                </a:solidFill>
                <a:highlight>
                  <a:schemeClr val="lt1"/>
                </a:highlight>
                <a:latin typeface="Helvetica Neue Light"/>
                <a:ea typeface="Helvetica Neue Light"/>
                <a:cs typeface="Helvetica Neue Light"/>
                <a:sym typeface="Helvetica Neue Light"/>
              </a:rPr>
              <a:t> y está en la misma carpeta que el Nginx.</a:t>
            </a:r>
            <a:endParaRPr sz="900"/>
          </a:p>
        </p:txBody>
      </p:sp>
      <p:sp>
        <p:nvSpPr>
          <p:cNvPr id="327" name="Google Shape;327;p48"/>
          <p:cNvSpPr txBox="1"/>
          <p:nvPr/>
        </p:nvSpPr>
        <p:spPr>
          <a:xfrm>
            <a:off x="-1348175" y="-45325"/>
            <a:ext cx="449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nginx.exe -s reload</a:t>
            </a:r>
            <a:endParaRPr>
              <a:highlight>
                <a:srgbClr val="00FFFF"/>
              </a:highlight>
            </a:endParaRPr>
          </a:p>
        </p:txBody>
      </p:sp>
      <p:sp>
        <p:nvSpPr>
          <p:cNvPr id="328" name="Google Shape;328;p48"/>
          <p:cNvSpPr txBox="1"/>
          <p:nvPr/>
        </p:nvSpPr>
        <p:spPr>
          <a:xfrm>
            <a:off x="-2254525" y="339875"/>
            <a:ext cx="353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tasklist /fi "imagename eq nginx.exe"</a:t>
            </a:r>
            <a:endParaRPr>
              <a:highlight>
                <a:srgbClr val="00FFFF"/>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9"/>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solidFill>
                  <a:schemeClr val="dk1"/>
                </a:solidFill>
                <a:latin typeface="Anton"/>
                <a:ea typeface="Anton"/>
                <a:cs typeface="Anton"/>
                <a:sym typeface="Anton"/>
              </a:rPr>
              <a:t>Ejecutando el server de Nginx</a:t>
            </a:r>
            <a:endParaRPr i="1" sz="3600">
              <a:latin typeface="Anton"/>
              <a:ea typeface="Anton"/>
              <a:cs typeface="Anton"/>
              <a:sym typeface="Anton"/>
            </a:endParaRPr>
          </a:p>
        </p:txBody>
      </p:sp>
      <p:pic>
        <p:nvPicPr>
          <p:cNvPr id="334" name="Google Shape;334;p4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35" name="Google Shape;335;p49"/>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36" name="Google Shape;336;p49"/>
          <p:cNvSpPr txBox="1"/>
          <p:nvPr/>
        </p:nvSpPr>
        <p:spPr>
          <a:xfrm>
            <a:off x="336650" y="1219395"/>
            <a:ext cx="8232000" cy="762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Si modificamos la configuración, debemos reiniciar el servidor de Nginx para que la misma se ejecute, como lo indicamos en las diapositivas anteriores, a través de la consola, con el comando ‘</a:t>
            </a:r>
            <a:r>
              <a:rPr b="1" lang="en">
                <a:solidFill>
                  <a:schemeClr val="dk1"/>
                </a:solidFill>
                <a:highlight>
                  <a:srgbClr val="00FFFF"/>
                </a:highlight>
                <a:latin typeface="Consolas"/>
                <a:ea typeface="Consolas"/>
                <a:cs typeface="Consolas"/>
                <a:sym typeface="Consolas"/>
              </a:rPr>
              <a:t>./nginx.exe -s reload</a:t>
            </a:r>
            <a:r>
              <a:rPr lang="en" sz="1900">
                <a:solidFill>
                  <a:schemeClr val="dk1"/>
                </a:solidFill>
                <a:highlight>
                  <a:schemeClr val="lt1"/>
                </a:highlight>
                <a:latin typeface="Helvetica Neue Light"/>
                <a:ea typeface="Helvetica Neue Light"/>
                <a:cs typeface="Helvetica Neue Light"/>
                <a:sym typeface="Helvetica Neue Light"/>
              </a:rPr>
              <a:t>’</a:t>
            </a:r>
            <a:endParaRPr b="1" sz="1500">
              <a:solidFill>
                <a:schemeClr val="dk1"/>
              </a:solidFill>
              <a:highlight>
                <a:schemeClr val="lt1"/>
              </a:highlight>
              <a:latin typeface="Consolas"/>
              <a:ea typeface="Consolas"/>
              <a:cs typeface="Consolas"/>
              <a:sym typeface="Consolas"/>
            </a:endParaRPr>
          </a:p>
        </p:txBody>
      </p:sp>
      <p:sp>
        <p:nvSpPr>
          <p:cNvPr id="337" name="Google Shape;337;p49"/>
          <p:cNvSpPr txBox="1"/>
          <p:nvPr/>
        </p:nvSpPr>
        <p:spPr>
          <a:xfrm>
            <a:off x="303600" y="2780800"/>
            <a:ext cx="8232000" cy="14973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Se puede cambiar la configuración del peso en el balanceador de carga. Si sacamos este, al entrar a </a:t>
            </a:r>
            <a:r>
              <a:rPr lang="en" sz="1900">
                <a:solidFill>
                  <a:schemeClr val="dk1"/>
                </a:solidFill>
                <a:highlight>
                  <a:srgbClr val="00FFFF"/>
                </a:highlight>
                <a:latin typeface="Helvetica Neue Light"/>
                <a:ea typeface="Helvetica Neue Light"/>
                <a:cs typeface="Helvetica Neue Light"/>
                <a:sym typeface="Helvetica Neue Light"/>
              </a:rPr>
              <a:t>localhost/datos</a:t>
            </a:r>
            <a:r>
              <a:rPr lang="en" sz="1900">
                <a:solidFill>
                  <a:schemeClr val="dk1"/>
                </a:solidFill>
                <a:highlight>
                  <a:schemeClr val="lt1"/>
                </a:highlight>
                <a:latin typeface="Helvetica Neue Light"/>
                <a:ea typeface="Helvetica Neue Light"/>
                <a:cs typeface="Helvetica Neue Light"/>
                <a:sym typeface="Helvetica Neue Light"/>
              </a:rPr>
              <a:t>, e ir recargando, de forma pareja se ejecuta el puerto 8081, luego el 8082, luego de nuevo el 8081 y así sucesivamente.</a:t>
            </a:r>
            <a:endParaRPr sz="19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id="342" name="Google Shape;342;p50"/>
          <p:cNvPicPr preferRelativeResize="0"/>
          <p:nvPr/>
        </p:nvPicPr>
        <p:blipFill rotWithShape="1">
          <a:blip r:embed="rId3">
            <a:alphaModFix/>
          </a:blip>
          <a:srcRect b="11071" l="0" r="18354" t="0"/>
          <a:stretch/>
        </p:blipFill>
        <p:spPr>
          <a:xfrm>
            <a:off x="762000" y="2739490"/>
            <a:ext cx="5015901" cy="1152000"/>
          </a:xfrm>
          <a:prstGeom prst="rect">
            <a:avLst/>
          </a:prstGeom>
          <a:noFill/>
          <a:ln cap="flat" cmpd="sng" w="9525">
            <a:solidFill>
              <a:schemeClr val="dk2"/>
            </a:solidFill>
            <a:prstDash val="solid"/>
            <a:round/>
            <a:headEnd len="sm" w="sm" type="none"/>
            <a:tailEnd len="sm" w="sm" type="none"/>
          </a:ln>
        </p:spPr>
      </p:pic>
      <p:sp>
        <p:nvSpPr>
          <p:cNvPr id="343" name="Google Shape;343;p50"/>
          <p:cNvSpPr/>
          <p:nvPr/>
        </p:nvSpPr>
        <p:spPr>
          <a:xfrm>
            <a:off x="2571050" y="3442090"/>
            <a:ext cx="372000" cy="279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pic>
        <p:nvPicPr>
          <p:cNvPr id="344" name="Google Shape;344;p50"/>
          <p:cNvPicPr preferRelativeResize="0"/>
          <p:nvPr/>
        </p:nvPicPr>
        <p:blipFill rotWithShape="1">
          <a:blip r:embed="rId4">
            <a:alphaModFix/>
          </a:blip>
          <a:srcRect b="41571" l="0" r="27462" t="0"/>
          <a:stretch/>
        </p:blipFill>
        <p:spPr>
          <a:xfrm>
            <a:off x="3352800" y="3739090"/>
            <a:ext cx="5015900" cy="1152000"/>
          </a:xfrm>
          <a:prstGeom prst="rect">
            <a:avLst/>
          </a:prstGeom>
          <a:noFill/>
          <a:ln cap="flat" cmpd="sng" w="9525">
            <a:solidFill>
              <a:schemeClr val="dk2"/>
            </a:solidFill>
            <a:prstDash val="solid"/>
            <a:round/>
            <a:headEnd len="sm" w="sm" type="none"/>
            <a:tailEnd len="sm" w="sm" type="none"/>
          </a:ln>
        </p:spPr>
      </p:pic>
      <p:sp>
        <p:nvSpPr>
          <p:cNvPr id="345" name="Google Shape;345;p50"/>
          <p:cNvSpPr/>
          <p:nvPr/>
        </p:nvSpPr>
        <p:spPr>
          <a:xfrm>
            <a:off x="5161850" y="4432690"/>
            <a:ext cx="372000" cy="279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346" name="Google Shape;346;p50"/>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solidFill>
                  <a:schemeClr val="dk1"/>
                </a:solidFill>
                <a:latin typeface="Anton"/>
                <a:ea typeface="Anton"/>
                <a:cs typeface="Anton"/>
                <a:sym typeface="Anton"/>
              </a:rPr>
              <a:t>Ejecutando el server de Nginx</a:t>
            </a:r>
            <a:endParaRPr i="1" sz="3600">
              <a:latin typeface="Anton"/>
              <a:ea typeface="Anton"/>
              <a:cs typeface="Anton"/>
              <a:sym typeface="Anton"/>
            </a:endParaRPr>
          </a:p>
        </p:txBody>
      </p:sp>
      <p:pic>
        <p:nvPicPr>
          <p:cNvPr id="347" name="Google Shape;347;p50"/>
          <p:cNvPicPr preferRelativeResize="0"/>
          <p:nvPr/>
        </p:nvPicPr>
        <p:blipFill>
          <a:blip r:embed="rId5">
            <a:alphaModFix/>
          </a:blip>
          <a:stretch>
            <a:fillRect/>
          </a:stretch>
        </p:blipFill>
        <p:spPr>
          <a:xfrm>
            <a:off x="7567925" y="4659625"/>
            <a:ext cx="1186526" cy="330675"/>
          </a:xfrm>
          <a:prstGeom prst="rect">
            <a:avLst/>
          </a:prstGeom>
          <a:noFill/>
          <a:ln>
            <a:noFill/>
          </a:ln>
        </p:spPr>
      </p:pic>
      <p:pic>
        <p:nvPicPr>
          <p:cNvPr id="348" name="Google Shape;348;p50"/>
          <p:cNvPicPr preferRelativeResize="0"/>
          <p:nvPr/>
        </p:nvPicPr>
        <p:blipFill>
          <a:blip r:embed="rId6">
            <a:alphaModFix/>
          </a:blip>
          <a:stretch>
            <a:fillRect/>
          </a:stretch>
        </p:blipFill>
        <p:spPr>
          <a:xfrm>
            <a:off x="8237825" y="91375"/>
            <a:ext cx="762900" cy="762900"/>
          </a:xfrm>
          <a:prstGeom prst="rect">
            <a:avLst/>
          </a:prstGeom>
          <a:noFill/>
          <a:ln>
            <a:noFill/>
          </a:ln>
        </p:spPr>
      </p:pic>
      <p:sp>
        <p:nvSpPr>
          <p:cNvPr id="349" name="Google Shape;349;p50"/>
          <p:cNvSpPr txBox="1"/>
          <p:nvPr/>
        </p:nvSpPr>
        <p:spPr>
          <a:xfrm>
            <a:off x="303600" y="841280"/>
            <a:ext cx="8516400" cy="1691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lang="en" sz="1900">
                <a:solidFill>
                  <a:schemeClr val="dk1"/>
                </a:solidFill>
                <a:highlight>
                  <a:schemeClr val="lt1"/>
                </a:highlight>
                <a:latin typeface="Helvetica Neue Light"/>
                <a:ea typeface="Helvetica Neue Light"/>
                <a:cs typeface="Helvetica Neue Light"/>
                <a:sym typeface="Helvetica Neue Light"/>
              </a:rPr>
              <a:t>Con el peso de 3 en el balanceador (puerto 8082), ejecuta primero el puerto 8081 una vez, luego 3 veces el 8082 y luego vuelve una vez al 8081 y así sucesivamente. Conviene hacerlo así ya que el servidor 8081 está en modo Fork, por lo que tiene menos capacidad de proceso que el 8082 que está en modo Cluster.</a:t>
            </a:r>
            <a:endParaRPr sz="19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1"/>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PROBAR BALANCEADOR DE CARGA</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 sz="1600">
                <a:latin typeface="Helvetica Neue Light"/>
                <a:ea typeface="Helvetica Neue Light"/>
                <a:cs typeface="Helvetica Neue Light"/>
                <a:sym typeface="Helvetica Neue Light"/>
              </a:rPr>
              <a:t>Tiempo: 10 minutos</a:t>
            </a:r>
            <a:endParaRPr i="1" sz="1600">
              <a:latin typeface="Helvetica Neue Light"/>
              <a:ea typeface="Helvetica Neue Light"/>
              <a:cs typeface="Helvetica Neue Light"/>
              <a:sym typeface="Helvetica Neue Light"/>
            </a:endParaRPr>
          </a:p>
        </p:txBody>
      </p:sp>
      <p:pic>
        <p:nvPicPr>
          <p:cNvPr id="355" name="Google Shape;355;p5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56" name="Google Shape;356;p51"/>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id="361" name="Google Shape;361;p5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62" name="Google Shape;362;p52"/>
          <p:cNvSpPr txBox="1"/>
          <p:nvPr/>
        </p:nvSpPr>
        <p:spPr>
          <a:xfrm>
            <a:off x="290100" y="1350075"/>
            <a:ext cx="8259000" cy="291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Realizar los siguientes cambios en el servidor Nginx que venimos utilizando:</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914400" rtl="0" algn="l">
              <a:lnSpc>
                <a:spcPct val="115000"/>
              </a:lnSpc>
              <a:spcBef>
                <a:spcPts val="1000"/>
              </a:spcBef>
              <a:spcAft>
                <a:spcPts val="0"/>
              </a:spcAft>
              <a:buClr>
                <a:schemeClr val="dk1"/>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Volver a configurar el servidor Nginx con el puerto 80 como puerto de escucha.</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914400" rtl="0" algn="l">
              <a:lnSpc>
                <a:spcPct val="115000"/>
              </a:lnSpc>
              <a:spcBef>
                <a:spcPts val="1000"/>
              </a:spcBef>
              <a:spcAft>
                <a:spcPts val="0"/>
              </a:spcAft>
              <a:buClr>
                <a:schemeClr val="dk1"/>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Derivar la información entrante en su ruta '/datos' a tres instancias Node.js escuchando en distintos puertos: ej: 8081 y 808</a:t>
            </a:r>
            <a:r>
              <a:rPr lang="en" sz="1700">
                <a:solidFill>
                  <a:schemeClr val="dk1"/>
                </a:solidFill>
                <a:highlight>
                  <a:schemeClr val="lt1"/>
                </a:highlight>
                <a:latin typeface="Helvetica Neue Light"/>
                <a:ea typeface="Helvetica Neue Light"/>
                <a:cs typeface="Helvetica Neue Light"/>
                <a:sym typeface="Helvetica Neue Light"/>
              </a:rPr>
              <a:t>2</a:t>
            </a:r>
            <a:r>
              <a:rPr lang="en" sz="1700">
                <a:solidFill>
                  <a:schemeClr val="dk1"/>
                </a:solidFill>
                <a:highlight>
                  <a:schemeClr val="lt1"/>
                </a:highlight>
                <a:latin typeface="Helvetica Neue Light"/>
                <a:ea typeface="Helvetica Neue Light"/>
                <a:cs typeface="Helvetica Neue Light"/>
                <a:sym typeface="Helvetica Neue Light"/>
              </a:rPr>
              <a:t>.</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914400" rtl="0" algn="l">
              <a:lnSpc>
                <a:spcPct val="115000"/>
              </a:lnSpc>
              <a:spcBef>
                <a:spcPts val="1000"/>
              </a:spcBef>
              <a:spcAft>
                <a:spcPts val="0"/>
              </a:spcAft>
              <a:buClr>
                <a:schemeClr val="dk1"/>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Las instancias de node responderán en esa ruta: el número de puerto de escucha, su pid y la fecha y hora actual, ej: 'Server en PORT(puerto) - PID(pid) - FYH(fyh)' </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914400" rtl="0" algn="l">
              <a:lnSpc>
                <a:spcPct val="115000"/>
              </a:lnSpc>
              <a:spcBef>
                <a:spcPts val="1000"/>
              </a:spcBef>
              <a:spcAft>
                <a:spcPts val="1000"/>
              </a:spcAft>
              <a:buClr>
                <a:schemeClr val="dk1"/>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En principio el balanceo de carga será equitativo para las dos instancias.</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363" name="Google Shape;363;p52"/>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364" name="Google Shape;364;p52"/>
          <p:cNvSpPr txBox="1"/>
          <p:nvPr/>
        </p:nvSpPr>
        <p:spPr>
          <a:xfrm>
            <a:off x="290100" y="304800"/>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Probar balanceador de carga</a:t>
            </a:r>
            <a:endParaRPr i="1" sz="1600">
              <a:latin typeface="Helvetica Neue Light"/>
              <a:ea typeface="Helvetica Neue Light"/>
              <a:cs typeface="Helvetica Neue Light"/>
              <a:sym typeface="Helvetica Neue Light"/>
            </a:endParaRPr>
          </a:p>
        </p:txBody>
      </p:sp>
      <p:sp>
        <p:nvSpPr>
          <p:cNvPr id="365" name="Google Shape;365;p52"/>
          <p:cNvSpPr txBox="1"/>
          <p:nvPr/>
        </p:nvSpPr>
        <p:spPr>
          <a:xfrm>
            <a:off x="304800" y="8554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10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5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71" name="Google Shape;371;p53"/>
          <p:cNvSpPr txBox="1"/>
          <p:nvPr/>
        </p:nvSpPr>
        <p:spPr>
          <a:xfrm>
            <a:off x="290100" y="1502475"/>
            <a:ext cx="8259000" cy="2915100"/>
          </a:xfrm>
          <a:prstGeom prst="rect">
            <a:avLst/>
          </a:prstGeom>
          <a:noFill/>
          <a:ln>
            <a:noFill/>
          </a:ln>
        </p:spPr>
        <p:txBody>
          <a:bodyPr anchorCtr="0" anchor="t" bIns="91425" lIns="91425" spcFirstLastPara="1" rIns="91425" wrap="square" tIns="91425">
            <a:noAutofit/>
          </a:bodyPr>
          <a:lstStyle/>
          <a:p>
            <a:pPr indent="-336550" lvl="1" marL="914400" rtl="0" algn="l">
              <a:lnSpc>
                <a:spcPct val="115000"/>
              </a:lnSpc>
              <a:spcBef>
                <a:spcPts val="0"/>
              </a:spcBef>
              <a:spcAft>
                <a:spcPts val="0"/>
              </a:spcAft>
              <a:buClr>
                <a:schemeClr val="dk1"/>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La primera instancias (8081) correrá en modo fork (por código), la otra (8082) en modo cluster (por código) utilizando PM2 modo fork (sin -i max).</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1" marL="914400" rtl="0" algn="l">
              <a:lnSpc>
                <a:spcPct val="115000"/>
              </a:lnSpc>
              <a:spcBef>
                <a:spcPts val="0"/>
              </a:spcBef>
              <a:spcAft>
                <a:spcPts val="0"/>
              </a:spcAft>
              <a:buClr>
                <a:schemeClr val="dk1"/>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Probar que con cada request cambie el servidor que responde en forma equitativa.</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1" marL="914400" rtl="0" algn="l">
              <a:lnSpc>
                <a:spcPct val="115000"/>
              </a:lnSpc>
              <a:spcBef>
                <a:spcPts val="0"/>
              </a:spcBef>
              <a:spcAft>
                <a:spcPts val="0"/>
              </a:spcAft>
              <a:buClr>
                <a:schemeClr val="dk1"/>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Luego cambiar la configuración del servidor para que la carga se distribuya 1-3 entre las dos instancias de Node, es decir, la instancia 8082 atenderá el triple de paquetes que la instancias 8081. Verificar esta operación.</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rPr b="1" lang="en" sz="1700" u="sng">
                <a:solidFill>
                  <a:schemeClr val="dk1"/>
                </a:solidFill>
                <a:highlight>
                  <a:schemeClr val="lt1"/>
                </a:highlight>
                <a:latin typeface="Helvetica Neue"/>
                <a:ea typeface="Helvetica Neue"/>
                <a:cs typeface="Helvetica Neue"/>
                <a:sym typeface="Helvetica Neue"/>
              </a:rPr>
              <a:t>NOTA</a:t>
            </a:r>
            <a:r>
              <a:rPr lang="en" sz="1700">
                <a:solidFill>
                  <a:schemeClr val="dk1"/>
                </a:solidFill>
                <a:highlight>
                  <a:schemeClr val="lt1"/>
                </a:highlight>
                <a:latin typeface="Helvetica Neue Light"/>
                <a:ea typeface="Helvetica Neue Light"/>
                <a:cs typeface="Helvetica Neue Light"/>
                <a:sym typeface="Helvetica Neue Light"/>
              </a:rPr>
              <a:t>: la instancia de servidor node deberá recibir como primer parámetro el puerto de escucha y como segundo el modo de trabajo: FORK ó CLUSTER.</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372" name="Google Shape;372;p53"/>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373" name="Google Shape;373;p53"/>
          <p:cNvSpPr txBox="1"/>
          <p:nvPr/>
        </p:nvSpPr>
        <p:spPr>
          <a:xfrm>
            <a:off x="290100" y="304800"/>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Probar balanceador de carga</a:t>
            </a:r>
            <a:endParaRPr i="1" sz="1600">
              <a:latin typeface="Helvetica Neue Light"/>
              <a:ea typeface="Helvetica Neue Light"/>
              <a:cs typeface="Helvetica Neue Light"/>
              <a:sym typeface="Helvetica Neue Light"/>
            </a:endParaRPr>
          </a:p>
        </p:txBody>
      </p:sp>
      <p:sp>
        <p:nvSpPr>
          <p:cNvPr id="374" name="Google Shape;374;p53"/>
          <p:cNvSpPr txBox="1"/>
          <p:nvPr/>
        </p:nvSpPr>
        <p:spPr>
          <a:xfrm>
            <a:off x="304800" y="8554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10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3" name="Shape 113"/>
        <p:cNvGrpSpPr/>
        <p:nvPr/>
      </p:nvGrpSpPr>
      <p:grpSpPr>
        <a:xfrm>
          <a:off x="0" y="0"/>
          <a:ext cx="0" cy="0"/>
          <a:chOff x="0" y="0"/>
          <a:chExt cx="0" cy="0"/>
        </a:xfrm>
      </p:grpSpPr>
      <p:sp>
        <p:nvSpPr>
          <p:cNvPr id="114" name="Google Shape;114;p27"/>
          <p:cNvSpPr/>
          <p:nvPr/>
        </p:nvSpPr>
        <p:spPr>
          <a:xfrm>
            <a:off x="12290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5" name="Google Shape;115;p27"/>
          <p:cNvSpPr/>
          <p:nvPr/>
        </p:nvSpPr>
        <p:spPr>
          <a:xfrm>
            <a:off x="36096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6" name="Google Shape;116;p2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17" name="Google Shape;117;p27"/>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7"/>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30</a:t>
            </a:r>
            <a:endParaRPr>
              <a:latin typeface="Helvetica Neue"/>
              <a:ea typeface="Helvetica Neue"/>
              <a:cs typeface="Helvetica Neue"/>
              <a:sym typeface="Helvetica Neue"/>
            </a:endParaRPr>
          </a:p>
        </p:txBody>
      </p:sp>
      <p:sp>
        <p:nvSpPr>
          <p:cNvPr id="119" name="Google Shape;119;p27"/>
          <p:cNvSpPr txBox="1"/>
          <p:nvPr/>
        </p:nvSpPr>
        <p:spPr>
          <a:xfrm>
            <a:off x="3695075" y="1758000"/>
            <a:ext cx="20133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PROXY &amp; NGINX</a:t>
            </a:r>
            <a:endParaRPr b="1" sz="1200">
              <a:solidFill>
                <a:schemeClr val="dk1"/>
              </a:solidFill>
              <a:highlight>
                <a:schemeClr val="lt1"/>
              </a:highlight>
            </a:endParaRPr>
          </a:p>
        </p:txBody>
      </p:sp>
      <p:pic>
        <p:nvPicPr>
          <p:cNvPr id="120" name="Google Shape;120;p27"/>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121" name="Google Shape;121;p27"/>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29</a:t>
            </a:r>
            <a:endParaRPr>
              <a:latin typeface="Helvetica Neue"/>
              <a:ea typeface="Helvetica Neue"/>
              <a:cs typeface="Helvetica Neue"/>
              <a:sym typeface="Helvetica Neue"/>
            </a:endParaRPr>
          </a:p>
        </p:txBody>
      </p:sp>
      <p:sp>
        <p:nvSpPr>
          <p:cNvPr id="123" name="Google Shape;123;p27"/>
          <p:cNvSpPr txBox="1"/>
          <p:nvPr/>
        </p:nvSpPr>
        <p:spPr>
          <a:xfrm>
            <a:off x="1320525" y="1758000"/>
            <a:ext cx="20622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Clusters y Escalabilidad</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p:txBody>
      </p:sp>
      <p:pic>
        <p:nvPicPr>
          <p:cNvPr id="124" name="Google Shape;124;p27"/>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125" name="Google Shape;125;p27"/>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6" name="Google Shape;126;p27"/>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7"/>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31</a:t>
            </a:r>
            <a:endParaRPr>
              <a:latin typeface="Helvetica Neue"/>
              <a:ea typeface="Helvetica Neue"/>
              <a:cs typeface="Helvetica Neue"/>
              <a:sym typeface="Helvetica Neue"/>
            </a:endParaRPr>
          </a:p>
        </p:txBody>
      </p:sp>
      <p:sp>
        <p:nvSpPr>
          <p:cNvPr id="128" name="Google Shape;128;p27"/>
          <p:cNvSpPr txBox="1"/>
          <p:nvPr/>
        </p:nvSpPr>
        <p:spPr>
          <a:xfrm>
            <a:off x="6070550" y="1758000"/>
            <a:ext cx="2157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Logs, profiling &amp; debug</a:t>
            </a:r>
            <a:endParaRPr b="1" sz="1200">
              <a:latin typeface="Helvetica Neue"/>
              <a:ea typeface="Helvetica Neue"/>
              <a:cs typeface="Helvetica Neue"/>
              <a:sym typeface="Helvetica Neue"/>
            </a:endParaRPr>
          </a:p>
        </p:txBody>
      </p:sp>
      <p:pic>
        <p:nvPicPr>
          <p:cNvPr id="129" name="Google Shape;129;p27"/>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130" name="Google Shape;130;p27"/>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4"/>
          <p:cNvSpPr txBox="1"/>
          <p:nvPr/>
        </p:nvSpPr>
        <p:spPr>
          <a:xfrm>
            <a:off x="1159350" y="2597025"/>
            <a:ext cx="69228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4000">
                <a:latin typeface="Anton"/>
                <a:ea typeface="Anton"/>
                <a:cs typeface="Anton"/>
                <a:sym typeface="Anton"/>
              </a:rPr>
              <a:t>S</a:t>
            </a:r>
            <a:r>
              <a:rPr i="1" lang="en" sz="4000">
                <a:latin typeface="Anton"/>
                <a:ea typeface="Anton"/>
                <a:cs typeface="Anton"/>
                <a:sym typeface="Anton"/>
              </a:rPr>
              <a:t>ERVIDOR CON BALANCE DE CARGA</a:t>
            </a:r>
            <a:endParaRPr i="1" sz="4000">
              <a:latin typeface="Anton"/>
              <a:ea typeface="Anton"/>
              <a:cs typeface="Anton"/>
              <a:sym typeface="Anton"/>
            </a:endParaRPr>
          </a:p>
        </p:txBody>
      </p:sp>
      <p:pic>
        <p:nvPicPr>
          <p:cNvPr id="380" name="Google Shape;380;p5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81" name="Google Shape;381;p54"/>
          <p:cNvPicPr preferRelativeResize="0"/>
          <p:nvPr/>
        </p:nvPicPr>
        <p:blipFill rotWithShape="1">
          <a:blip r:embed="rId4">
            <a:alphaModFix/>
          </a:blip>
          <a:srcRect b="0" l="0" r="0" t="0"/>
          <a:stretch/>
        </p:blipFill>
        <p:spPr>
          <a:xfrm>
            <a:off x="3882275" y="1038624"/>
            <a:ext cx="1379450" cy="1379450"/>
          </a:xfrm>
          <a:prstGeom prst="rect">
            <a:avLst/>
          </a:prstGeom>
          <a:noFill/>
          <a:ln>
            <a:noFill/>
          </a:ln>
        </p:spPr>
      </p:pic>
      <p:sp>
        <p:nvSpPr>
          <p:cNvPr id="382" name="Google Shape;382;p54"/>
          <p:cNvSpPr/>
          <p:nvPr/>
        </p:nvSpPr>
        <p:spPr>
          <a:xfrm>
            <a:off x="4823975" y="10386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
                <a:solidFill>
                  <a:srgbClr val="FFFFFF"/>
                </a:solidFill>
                <a:latin typeface="Helvetica Neue"/>
                <a:ea typeface="Helvetica Neue"/>
                <a:cs typeface="Helvetica Neue"/>
                <a:sym typeface="Helvetica Neue"/>
              </a:rPr>
              <a:t>15</a:t>
            </a:r>
            <a:endParaRPr b="1">
              <a:solidFill>
                <a:srgbClr val="FFFFFF"/>
              </a:solidFill>
              <a:latin typeface="Helvetica Neue"/>
              <a:ea typeface="Helvetica Neue"/>
              <a:cs typeface="Helvetica Neue"/>
              <a:sym typeface="Helvetica Neue"/>
            </a:endParaRPr>
          </a:p>
        </p:txBody>
      </p:sp>
      <p:sp>
        <p:nvSpPr>
          <p:cNvPr id="383" name="Google Shape;383;p54"/>
          <p:cNvSpPr txBox="1"/>
          <p:nvPr/>
        </p:nvSpPr>
        <p:spPr>
          <a:xfrm>
            <a:off x="15795" y="3561475"/>
            <a:ext cx="8897400" cy="7389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1000"/>
              </a:spcAft>
              <a:buNone/>
            </a:pPr>
            <a:r>
              <a:rPr lang="en" sz="1800">
                <a:solidFill>
                  <a:schemeClr val="dk1"/>
                </a:solidFill>
                <a:latin typeface="Helvetica Neue Light"/>
                <a:ea typeface="Helvetica Neue Light"/>
                <a:cs typeface="Helvetica Neue Light"/>
                <a:sym typeface="Helvetica Neue Light"/>
              </a:rPr>
              <a:t>Retomemos nuestro trabajo para poder ejecutar el servidor en modo fork o cluster, ajustando el balance de carga a través de Nginx.</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graphicFrame>
        <p:nvGraphicFramePr>
          <p:cNvPr id="388" name="Google Shape;388;p55"/>
          <p:cNvGraphicFramePr/>
          <p:nvPr/>
        </p:nvGraphicFramePr>
        <p:xfrm>
          <a:off x="153263" y="191700"/>
          <a:ext cx="3000000" cy="3000000"/>
        </p:xfrm>
        <a:graphic>
          <a:graphicData uri="http://schemas.openxmlformats.org/drawingml/2006/table">
            <a:tbl>
              <a:tblPr>
                <a:noFill/>
                <a:tableStyleId>{26216B92-7C0F-4285-900F-75338CB13016}</a:tableStyleId>
              </a:tblPr>
              <a:tblGrid>
                <a:gridCol w="2945825"/>
                <a:gridCol w="3822275"/>
                <a:gridCol w="2069375"/>
              </a:tblGrid>
              <a:tr h="720275">
                <a:tc gridSpan="3">
                  <a:txBody>
                    <a:bodyPr/>
                    <a:lstStyle/>
                    <a:p>
                      <a:pPr indent="0" lvl="0" marL="0" rtl="0" algn="l">
                        <a:spcBef>
                          <a:spcPts val="0"/>
                        </a:spcBef>
                        <a:spcAft>
                          <a:spcPts val="0"/>
                        </a:spcAft>
                        <a:buClr>
                          <a:srgbClr val="000000"/>
                        </a:buClr>
                        <a:buSzPts val="1100"/>
                        <a:buFont typeface="Arial"/>
                        <a:buNone/>
                      </a:pPr>
                      <a:r>
                        <a:rPr i="1" lang="en" sz="2400">
                          <a:solidFill>
                            <a:schemeClr val="dk1"/>
                          </a:solidFill>
                          <a:latin typeface="Anton"/>
                          <a:ea typeface="Anton"/>
                          <a:cs typeface="Anton"/>
                          <a:sym typeface="Anton"/>
                        </a:rPr>
                        <a:t>EJECUTAR SERVIDORES NODE</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Formato: </a:t>
                      </a:r>
                      <a:r>
                        <a:rPr lang="en" sz="1600">
                          <a:solidFill>
                            <a:schemeClr val="dk1"/>
                          </a:solidFill>
                          <a:latin typeface="Helvetica Neue Light"/>
                          <a:ea typeface="Helvetica Neue Light"/>
                          <a:cs typeface="Helvetica Neue Light"/>
                          <a:sym typeface="Helvetica Neue Light"/>
                        </a:rPr>
                        <a:t>link a un repositorio en Github con el proyecto cargado. </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Sugerencia: </a:t>
                      </a:r>
                      <a:r>
                        <a:rPr lang="en" sz="1600">
                          <a:solidFill>
                            <a:schemeClr val="dk1"/>
                          </a:solidFill>
                          <a:latin typeface="Helvetica Neue Light"/>
                          <a:ea typeface="Helvetica Neue Light"/>
                          <a:cs typeface="Helvetica Neue Light"/>
                          <a:sym typeface="Helvetica Neue Light"/>
                        </a:rPr>
                        <a:t>no incluir los node_modules</a:t>
                      </a:r>
                      <a:endParaRPr b="1" sz="1600">
                        <a:solidFill>
                          <a:schemeClr val="dk1"/>
                        </a:solidFill>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70000">
                <a:tc gridSpan="3">
                  <a:txBody>
                    <a:bodyPr/>
                    <a:lstStyle/>
                    <a:p>
                      <a:pPr indent="0" lvl="0" marL="0" rtl="0" algn="l">
                        <a:spcBef>
                          <a:spcPts val="0"/>
                        </a:spcBef>
                        <a:spcAft>
                          <a:spcPts val="0"/>
                        </a:spcAft>
                        <a:buNone/>
                      </a:pPr>
                      <a:br>
                        <a:rPr b="1" lang="en" sz="200">
                          <a:solidFill>
                            <a:srgbClr val="4D5156"/>
                          </a:solidFill>
                        </a:rPr>
                      </a:br>
                      <a:r>
                        <a:rPr b="1" lang="en" sz="1600"/>
                        <a:t>&gt;&gt;</a:t>
                      </a:r>
                      <a:r>
                        <a:rPr b="1" lang="en" sz="1600">
                          <a:solidFill>
                            <a:srgbClr val="4D5156"/>
                          </a:solidFill>
                        </a:rPr>
                        <a:t> </a:t>
                      </a:r>
                      <a:r>
                        <a:rPr b="1" lang="en" sz="1600">
                          <a:latin typeface="Helvetica Neue"/>
                          <a:ea typeface="Helvetica Neue"/>
                          <a:cs typeface="Helvetica Neue"/>
                          <a:sym typeface="Helvetica Neue"/>
                        </a:rPr>
                        <a:t>Consigna:</a:t>
                      </a:r>
                      <a:r>
                        <a:rPr lang="en" sz="1600">
                          <a:latin typeface="Helvetica Neue Light"/>
                          <a:ea typeface="Helvetica Neue Light"/>
                          <a:cs typeface="Helvetica Neue Light"/>
                          <a:sym typeface="Helvetica Neue Light"/>
                        </a:rPr>
                        <a:t> </a:t>
                      </a:r>
                      <a:endParaRPr sz="1600">
                        <a:latin typeface="Helvetica Neue Light"/>
                        <a:ea typeface="Helvetica Neue Light"/>
                        <a:cs typeface="Helvetica Neue Light"/>
                        <a:sym typeface="Helvetica Neue Light"/>
                      </a:endParaRPr>
                    </a:p>
                    <a:p>
                      <a:pPr indent="0" lvl="0" marL="1260000" rtl="0" algn="l">
                        <a:spcBef>
                          <a:spcPts val="1000"/>
                        </a:spcBef>
                        <a:spcAft>
                          <a:spcPts val="0"/>
                        </a:spcAft>
                        <a:buClr>
                          <a:schemeClr val="dk1"/>
                        </a:buClr>
                        <a:buSzPts val="1100"/>
                        <a:buFont typeface="Arial"/>
                        <a:buNone/>
                      </a:pPr>
                      <a:r>
                        <a:rPr lang="en" sz="1600">
                          <a:latin typeface="Helvetica Neue Light"/>
                          <a:ea typeface="Helvetica Neue Light"/>
                          <a:cs typeface="Helvetica Neue Light"/>
                          <a:sym typeface="Helvetica Neue Light"/>
                        </a:rPr>
                        <a:t>Tomando con base el proyecto que vamos realizando, agregar un parámetro más en la ruta de comando que permita ejecutar al servidor en modo fork o cluster. Dicho parámetro será 'FORK' en el primer caso y 'CLUSTER' en el segundo, y de no pasarlo, el servidor iniciará en modo fork.</a:t>
                      </a:r>
                      <a:endParaRPr sz="1600">
                        <a:latin typeface="Helvetica Neue Light"/>
                        <a:ea typeface="Helvetica Neue Light"/>
                        <a:cs typeface="Helvetica Neue Light"/>
                        <a:sym typeface="Helvetica Neue Light"/>
                      </a:endParaRPr>
                    </a:p>
                    <a:p>
                      <a:pPr indent="-323850" lvl="0" marL="1371600" rtl="0" algn="l">
                        <a:spcBef>
                          <a:spcPts val="1000"/>
                        </a:spcBef>
                        <a:spcAft>
                          <a:spcPts val="0"/>
                        </a:spcAft>
                        <a:buSzPts val="1500"/>
                        <a:buFont typeface="Helvetica Neue Light"/>
                        <a:buChar char="●"/>
                      </a:pPr>
                      <a:r>
                        <a:rPr lang="en" sz="1500">
                          <a:latin typeface="Helvetica Neue Light"/>
                          <a:ea typeface="Helvetica Neue Light"/>
                          <a:cs typeface="Helvetica Neue Light"/>
                          <a:sym typeface="Helvetica Neue Light"/>
                        </a:rPr>
                        <a:t>Agregar en la vista info, el número de procesadores presentes en el servidor.</a:t>
                      </a:r>
                      <a:endParaRPr sz="1500">
                        <a:latin typeface="Helvetica Neue Light"/>
                        <a:ea typeface="Helvetica Neue Light"/>
                        <a:cs typeface="Helvetica Neue Light"/>
                        <a:sym typeface="Helvetica Neue Light"/>
                      </a:endParaRPr>
                    </a:p>
                    <a:p>
                      <a:pPr indent="-323850" lvl="0" marL="1371600" rtl="0" algn="l">
                        <a:spcBef>
                          <a:spcPts val="1000"/>
                        </a:spcBef>
                        <a:spcAft>
                          <a:spcPts val="0"/>
                        </a:spcAft>
                        <a:buSzPts val="1500"/>
                        <a:buFont typeface="Helvetica Neue Light"/>
                        <a:buChar char="●"/>
                      </a:pPr>
                      <a:r>
                        <a:rPr lang="en" sz="1500">
                          <a:latin typeface="Helvetica Neue Light"/>
                          <a:ea typeface="Helvetica Neue Light"/>
                          <a:cs typeface="Helvetica Neue Light"/>
                          <a:sym typeface="Helvetica Neue Light"/>
                        </a:rPr>
                        <a:t>Ejecutar el servidor (modos FORK y CLUSTER) con nodemon verificando el número de procesos tomados por node.</a:t>
                      </a:r>
                      <a:endParaRPr sz="1500">
                        <a:latin typeface="Helvetica Neue Light"/>
                        <a:ea typeface="Helvetica Neue Light"/>
                        <a:cs typeface="Helvetica Neue Light"/>
                        <a:sym typeface="Helvetica Neue Light"/>
                      </a:endParaRPr>
                    </a:p>
                    <a:p>
                      <a:pPr indent="-323850" lvl="0" marL="1371600" rtl="0" algn="l">
                        <a:spcBef>
                          <a:spcPts val="1000"/>
                        </a:spcBef>
                        <a:spcAft>
                          <a:spcPts val="1000"/>
                        </a:spcAft>
                        <a:buClr>
                          <a:schemeClr val="dk1"/>
                        </a:buClr>
                        <a:buSzPts val="1500"/>
                        <a:buFont typeface="Helvetica Neue Light"/>
                        <a:buChar char="●"/>
                      </a:pPr>
                      <a:r>
                        <a:rPr lang="en" sz="1500">
                          <a:solidFill>
                            <a:schemeClr val="dk1"/>
                          </a:solidFill>
                          <a:latin typeface="Helvetica Neue Light"/>
                          <a:ea typeface="Helvetica Neue Light"/>
                          <a:cs typeface="Helvetica Neue Light"/>
                          <a:sym typeface="Helvetica Neue Light"/>
                        </a:rPr>
                        <a:t>Ejecutar el servidor (con los parámetros adecuados) utilizando Forever, verificando su correcta operación. Listar los procesos por Forever y por sistema operativo.</a:t>
                      </a:r>
                      <a:endParaRPr sz="15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389" name="Google Shape;389;p55"/>
          <p:cNvPicPr preferRelativeResize="0"/>
          <p:nvPr/>
        </p:nvPicPr>
        <p:blipFill>
          <a:blip r:embed="rId3">
            <a:alphaModFix/>
          </a:blip>
          <a:stretch>
            <a:fillRect/>
          </a:stretch>
        </p:blipFill>
        <p:spPr>
          <a:xfrm>
            <a:off x="7796525" y="4659625"/>
            <a:ext cx="1186526" cy="330675"/>
          </a:xfrm>
          <a:prstGeom prst="rect">
            <a:avLst/>
          </a:prstGeom>
          <a:noFill/>
          <a:ln>
            <a:noFill/>
          </a:ln>
        </p:spPr>
      </p:pic>
      <p:pic>
        <p:nvPicPr>
          <p:cNvPr id="390" name="Google Shape;390;p55"/>
          <p:cNvPicPr preferRelativeResize="0"/>
          <p:nvPr/>
        </p:nvPicPr>
        <p:blipFill rotWithShape="1">
          <a:blip r:embed="rId4">
            <a:alphaModFix/>
          </a:blip>
          <a:srcRect b="0" l="0" r="0" t="0"/>
          <a:stretch/>
        </p:blipFill>
        <p:spPr>
          <a:xfrm>
            <a:off x="7173537" y="849049"/>
            <a:ext cx="1634174" cy="6398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graphicFrame>
        <p:nvGraphicFramePr>
          <p:cNvPr id="395" name="Google Shape;395;p56"/>
          <p:cNvGraphicFramePr/>
          <p:nvPr/>
        </p:nvGraphicFramePr>
        <p:xfrm>
          <a:off x="153263" y="191700"/>
          <a:ext cx="3000000" cy="3000000"/>
        </p:xfrm>
        <a:graphic>
          <a:graphicData uri="http://schemas.openxmlformats.org/drawingml/2006/table">
            <a:tbl>
              <a:tblPr>
                <a:noFill/>
                <a:tableStyleId>{26216B92-7C0F-4285-900F-75338CB13016}</a:tableStyleId>
              </a:tblPr>
              <a:tblGrid>
                <a:gridCol w="2945825"/>
                <a:gridCol w="3822275"/>
                <a:gridCol w="2069375"/>
              </a:tblGrid>
              <a:tr h="720275">
                <a:tc gridSpan="3">
                  <a:txBody>
                    <a:bodyPr/>
                    <a:lstStyle/>
                    <a:p>
                      <a:pPr indent="0" lvl="0" marL="0" rtl="0" algn="l">
                        <a:spcBef>
                          <a:spcPts val="0"/>
                        </a:spcBef>
                        <a:spcAft>
                          <a:spcPts val="0"/>
                        </a:spcAft>
                        <a:buClr>
                          <a:srgbClr val="000000"/>
                        </a:buClr>
                        <a:buSzPts val="1100"/>
                        <a:buFont typeface="Arial"/>
                        <a:buNone/>
                      </a:pPr>
                      <a:r>
                        <a:rPr i="1" lang="en" sz="2400">
                          <a:solidFill>
                            <a:schemeClr val="dk1"/>
                          </a:solidFill>
                          <a:latin typeface="Anton"/>
                          <a:ea typeface="Anton"/>
                          <a:cs typeface="Anton"/>
                          <a:sym typeface="Anton"/>
                        </a:rPr>
                        <a:t>EJECUTAR SERVIDORES NODE</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Clr>
                          <a:schemeClr val="dk1"/>
                        </a:buClr>
                        <a:buSzPts val="1100"/>
                        <a:buFont typeface="Arial"/>
                        <a:buNone/>
                      </a:pPr>
                      <a:r>
                        <a:rPr b="1" lang="en" sz="1500">
                          <a:solidFill>
                            <a:schemeClr val="dk1"/>
                          </a:solidFill>
                          <a:latin typeface="Helvetica Neue"/>
                          <a:ea typeface="Helvetica Neue"/>
                          <a:cs typeface="Helvetica Neue"/>
                          <a:sym typeface="Helvetica Neue"/>
                        </a:rPr>
                        <a:t>Formato: </a:t>
                      </a:r>
                      <a:r>
                        <a:rPr lang="en" sz="1500">
                          <a:solidFill>
                            <a:schemeClr val="dk1"/>
                          </a:solidFill>
                          <a:latin typeface="Helvetica Neue Light"/>
                          <a:ea typeface="Helvetica Neue Light"/>
                          <a:cs typeface="Helvetica Neue Light"/>
                          <a:sym typeface="Helvetica Neue Light"/>
                        </a:rPr>
                        <a:t>link a un repositorio en Github con el proyecto cargado. </a:t>
                      </a:r>
                      <a:endParaRPr sz="15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b="1" lang="en" sz="1500">
                          <a:solidFill>
                            <a:schemeClr val="dk1"/>
                          </a:solidFill>
                          <a:latin typeface="Helvetica Neue"/>
                          <a:ea typeface="Helvetica Neue"/>
                          <a:cs typeface="Helvetica Neue"/>
                          <a:sym typeface="Helvetica Neue"/>
                        </a:rPr>
                        <a:t>Sugerencia: </a:t>
                      </a:r>
                      <a:r>
                        <a:rPr lang="en" sz="1500">
                          <a:solidFill>
                            <a:schemeClr val="dk1"/>
                          </a:solidFill>
                          <a:latin typeface="Helvetica Neue Light"/>
                          <a:ea typeface="Helvetica Neue Light"/>
                          <a:cs typeface="Helvetica Neue Light"/>
                          <a:sym typeface="Helvetica Neue Light"/>
                        </a:rPr>
                        <a:t>no incluir los node_modules</a:t>
                      </a:r>
                      <a:endParaRPr b="1" sz="1500">
                        <a:solidFill>
                          <a:schemeClr val="dk1"/>
                        </a:solidFill>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70000">
                <a:tc gridSpan="3">
                  <a:txBody>
                    <a:bodyPr/>
                    <a:lstStyle/>
                    <a:p>
                      <a:pPr indent="-323850" lvl="0" marL="1371600" rtl="0" algn="l">
                        <a:spcBef>
                          <a:spcPts val="0"/>
                        </a:spcBef>
                        <a:spcAft>
                          <a:spcPts val="0"/>
                        </a:spcAft>
                        <a:buSzPts val="1500"/>
                        <a:buFont typeface="Helvetica Neue Light"/>
                        <a:buChar char="●"/>
                      </a:pPr>
                      <a:r>
                        <a:rPr lang="en" sz="1500">
                          <a:solidFill>
                            <a:schemeClr val="dk1"/>
                          </a:solidFill>
                          <a:latin typeface="Helvetica Neue Light"/>
                          <a:ea typeface="Helvetica Neue Light"/>
                          <a:cs typeface="Helvetica Neue Light"/>
                          <a:sym typeface="Helvetica Neue Light"/>
                        </a:rPr>
                        <a:t>Ejecutar el servidor (con los parámetros adecuados: modo FORK) utilizando PM2 en sus modos modo fork y cluster. Listar los procesos por PM2 y por sistema operativo.</a:t>
                      </a:r>
                      <a:endParaRPr sz="1500">
                        <a:latin typeface="Helvetica Neue Light"/>
                        <a:ea typeface="Helvetica Neue Light"/>
                        <a:cs typeface="Helvetica Neue Light"/>
                        <a:sym typeface="Helvetica Neue Light"/>
                      </a:endParaRPr>
                    </a:p>
                    <a:p>
                      <a:pPr indent="-323850" lvl="0" marL="1371600" rtl="0" algn="l">
                        <a:spcBef>
                          <a:spcPts val="1000"/>
                        </a:spcBef>
                        <a:spcAft>
                          <a:spcPts val="0"/>
                        </a:spcAft>
                        <a:buSzPts val="1500"/>
                        <a:buFont typeface="Helvetica Neue Light"/>
                        <a:buChar char="●"/>
                      </a:pPr>
                      <a:r>
                        <a:rPr lang="en" sz="1500">
                          <a:latin typeface="Helvetica Neue Light"/>
                          <a:ea typeface="Helvetica Neue Light"/>
                          <a:cs typeface="Helvetica Neue Light"/>
                          <a:sym typeface="Helvetica Neue Light"/>
                        </a:rPr>
                        <a:t>Tanto en Forever como en PM2 permitir el modo escucha, para que la actualización del código del servidor se vea reflejado inmediatamente en todos los procesos.</a:t>
                      </a:r>
                      <a:endParaRPr sz="1500">
                        <a:latin typeface="Helvetica Neue Light"/>
                        <a:ea typeface="Helvetica Neue Light"/>
                        <a:cs typeface="Helvetica Neue Light"/>
                        <a:sym typeface="Helvetica Neue Light"/>
                      </a:endParaRPr>
                    </a:p>
                    <a:p>
                      <a:pPr indent="-323850" lvl="0" marL="1371600" rtl="0" algn="l">
                        <a:spcBef>
                          <a:spcPts val="1000"/>
                        </a:spcBef>
                        <a:spcAft>
                          <a:spcPts val="1000"/>
                        </a:spcAft>
                        <a:buSzPts val="1500"/>
                        <a:buFont typeface="Helvetica Neue Light"/>
                        <a:buChar char="●"/>
                      </a:pPr>
                      <a:r>
                        <a:rPr lang="en" sz="1500">
                          <a:latin typeface="Helvetica Neue Light"/>
                          <a:ea typeface="Helvetica Neue Light"/>
                          <a:cs typeface="Helvetica Neue Light"/>
                          <a:sym typeface="Helvetica Neue Light"/>
                        </a:rPr>
                        <a:t>Hacer pruebas de finalización de procesos fork y cluster en los casos que corresponda.</a:t>
                      </a:r>
                      <a:endParaRPr sz="13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396" name="Google Shape;396;p56"/>
          <p:cNvPicPr preferRelativeResize="0"/>
          <p:nvPr/>
        </p:nvPicPr>
        <p:blipFill>
          <a:blip r:embed="rId3">
            <a:alphaModFix/>
          </a:blip>
          <a:stretch>
            <a:fillRect/>
          </a:stretch>
        </p:blipFill>
        <p:spPr>
          <a:xfrm>
            <a:off x="7796525" y="4659625"/>
            <a:ext cx="1186526" cy="330675"/>
          </a:xfrm>
          <a:prstGeom prst="rect">
            <a:avLst/>
          </a:prstGeom>
          <a:noFill/>
          <a:ln>
            <a:noFill/>
          </a:ln>
        </p:spPr>
      </p:pic>
      <p:pic>
        <p:nvPicPr>
          <p:cNvPr id="397" name="Google Shape;397;p56"/>
          <p:cNvPicPr preferRelativeResize="0"/>
          <p:nvPr/>
        </p:nvPicPr>
        <p:blipFill rotWithShape="1">
          <a:blip r:embed="rId4">
            <a:alphaModFix/>
          </a:blip>
          <a:srcRect b="0" l="0" r="0" t="0"/>
          <a:stretch/>
        </p:blipFill>
        <p:spPr>
          <a:xfrm>
            <a:off x="7173537" y="849049"/>
            <a:ext cx="1634174" cy="6398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graphicFrame>
        <p:nvGraphicFramePr>
          <p:cNvPr id="402" name="Google Shape;402;p57"/>
          <p:cNvGraphicFramePr/>
          <p:nvPr/>
        </p:nvGraphicFramePr>
        <p:xfrm>
          <a:off x="153263" y="149626"/>
          <a:ext cx="3000000" cy="3000000"/>
        </p:xfrm>
        <a:graphic>
          <a:graphicData uri="http://schemas.openxmlformats.org/drawingml/2006/table">
            <a:tbl>
              <a:tblPr>
                <a:noFill/>
                <a:tableStyleId>{26216B92-7C0F-4285-900F-75338CB13016}</a:tableStyleId>
              </a:tblPr>
              <a:tblGrid>
                <a:gridCol w="2945825"/>
                <a:gridCol w="3822275"/>
                <a:gridCol w="2069375"/>
              </a:tblGrid>
              <a:tr h="731500">
                <a:tc gridSpan="3">
                  <a:txBody>
                    <a:bodyPr/>
                    <a:lstStyle/>
                    <a:p>
                      <a:pPr indent="0" lvl="0" marL="0" rtl="0" algn="l">
                        <a:spcBef>
                          <a:spcPts val="0"/>
                        </a:spcBef>
                        <a:spcAft>
                          <a:spcPts val="0"/>
                        </a:spcAft>
                        <a:buClr>
                          <a:srgbClr val="000000"/>
                        </a:buClr>
                        <a:buSzPts val="1100"/>
                        <a:buFont typeface="Arial"/>
                        <a:buNone/>
                      </a:pPr>
                      <a:r>
                        <a:rPr i="1" lang="en" sz="2400">
                          <a:solidFill>
                            <a:schemeClr val="dk1"/>
                          </a:solidFill>
                          <a:latin typeface="Anton"/>
                          <a:ea typeface="Anton"/>
                          <a:cs typeface="Anton"/>
                          <a:sym typeface="Anton"/>
                        </a:rPr>
                        <a:t>SERVIDOR NGINX</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29325">
                <a:tc gridSpan="2">
                  <a:txBody>
                    <a:bodyPr/>
                    <a:lstStyle/>
                    <a:p>
                      <a:pPr indent="0" lvl="0" marL="0" rtl="0" algn="l">
                        <a:spcBef>
                          <a:spcPts val="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Formato: </a:t>
                      </a:r>
                      <a:r>
                        <a:rPr lang="en" sz="1600">
                          <a:solidFill>
                            <a:schemeClr val="dk1"/>
                          </a:solidFill>
                          <a:latin typeface="Helvetica Neue Light"/>
                          <a:ea typeface="Helvetica Neue Light"/>
                          <a:cs typeface="Helvetica Neue Light"/>
                          <a:sym typeface="Helvetica Neue Light"/>
                        </a:rPr>
                        <a:t>link a un repositorio en Github con el proyecto cargado. </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Sugerencia: </a:t>
                      </a:r>
                      <a:r>
                        <a:rPr lang="en" sz="1600">
                          <a:solidFill>
                            <a:schemeClr val="dk1"/>
                          </a:solidFill>
                          <a:latin typeface="Helvetica Neue Light"/>
                          <a:ea typeface="Helvetica Neue Light"/>
                          <a:cs typeface="Helvetica Neue Light"/>
                          <a:sym typeface="Helvetica Neue Light"/>
                        </a:rPr>
                        <a:t>no incluir los node_modules</a:t>
                      </a:r>
                      <a:endParaRPr b="1" sz="1600">
                        <a:solidFill>
                          <a:schemeClr val="dk1"/>
                        </a:solidFill>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34775">
                <a:tc gridSpan="3">
                  <a:txBody>
                    <a:bodyPr/>
                    <a:lstStyle/>
                    <a:p>
                      <a:pPr indent="0" lvl="0" marL="0" rtl="0" algn="l">
                        <a:spcBef>
                          <a:spcPts val="0"/>
                        </a:spcBef>
                        <a:spcAft>
                          <a:spcPts val="0"/>
                        </a:spcAft>
                        <a:buNone/>
                      </a:pPr>
                      <a:br>
                        <a:rPr b="1" lang="en" sz="200">
                          <a:solidFill>
                            <a:srgbClr val="4D5156"/>
                          </a:solidFill>
                        </a:rPr>
                      </a:br>
                      <a:r>
                        <a:rPr b="1" lang="en" sz="1600"/>
                        <a:t>&gt;&gt;</a:t>
                      </a:r>
                      <a:r>
                        <a:rPr b="1" lang="en" sz="1600">
                          <a:solidFill>
                            <a:srgbClr val="4D5156"/>
                          </a:solidFill>
                        </a:rPr>
                        <a:t> </a:t>
                      </a:r>
                      <a:r>
                        <a:rPr b="1" lang="en" sz="1600">
                          <a:latin typeface="Helvetica Neue"/>
                          <a:ea typeface="Helvetica Neue"/>
                          <a:cs typeface="Helvetica Neue"/>
                          <a:sym typeface="Helvetica Neue"/>
                        </a:rPr>
                        <a:t>Consigna:</a:t>
                      </a:r>
                      <a:endParaRPr sz="1600">
                        <a:latin typeface="Helvetica Neue Light"/>
                        <a:ea typeface="Helvetica Neue Light"/>
                        <a:cs typeface="Helvetica Neue Light"/>
                        <a:sym typeface="Helvetica Neue Light"/>
                      </a:endParaRPr>
                    </a:p>
                    <a:p>
                      <a:pPr indent="0" lvl="0" marL="1260000" rtl="0" algn="l">
                        <a:spcBef>
                          <a:spcPts val="1000"/>
                        </a:spcBef>
                        <a:spcAft>
                          <a:spcPts val="0"/>
                        </a:spcAft>
                        <a:buClr>
                          <a:schemeClr val="dk1"/>
                        </a:buClr>
                        <a:buSzPts val="1100"/>
                        <a:buFont typeface="Arial"/>
                        <a:buNone/>
                      </a:pPr>
                      <a:r>
                        <a:rPr lang="en">
                          <a:latin typeface="Helvetica Neue Light"/>
                          <a:ea typeface="Helvetica Neue Light"/>
                          <a:cs typeface="Helvetica Neue Light"/>
                          <a:sym typeface="Helvetica Neue Light"/>
                        </a:rPr>
                        <a:t>Configurar Nginx para balancear cargas de nuestro servidor de la siguiente manera:</a:t>
                      </a:r>
                      <a:endParaRPr>
                        <a:latin typeface="Helvetica Neue Light"/>
                        <a:ea typeface="Helvetica Neue Light"/>
                        <a:cs typeface="Helvetica Neue Light"/>
                        <a:sym typeface="Helvetica Neue Light"/>
                      </a:endParaRPr>
                    </a:p>
                    <a:p>
                      <a:pPr indent="0" lvl="0" marL="1260000" rtl="0" algn="l">
                        <a:spcBef>
                          <a:spcPts val="1000"/>
                        </a:spcBef>
                        <a:spcAft>
                          <a:spcPts val="0"/>
                        </a:spcAft>
                        <a:buClr>
                          <a:schemeClr val="dk1"/>
                        </a:buClr>
                        <a:buSzPts val="1100"/>
                        <a:buFont typeface="Arial"/>
                        <a:buNone/>
                      </a:pPr>
                      <a:r>
                        <a:rPr lang="en">
                          <a:latin typeface="Helvetica Neue Light"/>
                          <a:ea typeface="Helvetica Neue Light"/>
                          <a:cs typeface="Helvetica Neue Light"/>
                          <a:sym typeface="Helvetica Neue Light"/>
                        </a:rPr>
                        <a:t>Redirigir todas las consultas a </a:t>
                      </a:r>
                      <a:r>
                        <a:rPr i="1" lang="en">
                          <a:latin typeface="Helvetica Neue Light"/>
                          <a:ea typeface="Helvetica Neue Light"/>
                          <a:cs typeface="Helvetica Neue Light"/>
                          <a:sym typeface="Helvetica Neue Light"/>
                        </a:rPr>
                        <a:t>/api/randoms</a:t>
                      </a:r>
                      <a:r>
                        <a:rPr lang="en">
                          <a:latin typeface="Helvetica Neue Light"/>
                          <a:ea typeface="Helvetica Neue Light"/>
                          <a:cs typeface="Helvetica Neue Light"/>
                          <a:sym typeface="Helvetica Neue Light"/>
                        </a:rPr>
                        <a:t> a un cluster de servidores escuchando en el puerto 8081. El cluster será creado desde node utilizando el módulo nativo </a:t>
                      </a:r>
                      <a:r>
                        <a:rPr i="1" lang="en">
                          <a:latin typeface="Helvetica Neue Light"/>
                          <a:ea typeface="Helvetica Neue Light"/>
                          <a:cs typeface="Helvetica Neue Light"/>
                          <a:sym typeface="Helvetica Neue Light"/>
                        </a:rPr>
                        <a:t>cluster</a:t>
                      </a:r>
                      <a:r>
                        <a:rPr lang="en">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1260000" rtl="0" algn="l">
                        <a:spcBef>
                          <a:spcPts val="1000"/>
                        </a:spcBef>
                        <a:spcAft>
                          <a:spcPts val="0"/>
                        </a:spcAft>
                        <a:buClr>
                          <a:schemeClr val="dk1"/>
                        </a:buClr>
                        <a:buSzPts val="1100"/>
                        <a:buFont typeface="Arial"/>
                        <a:buNone/>
                      </a:pPr>
                      <a:r>
                        <a:rPr lang="en">
                          <a:latin typeface="Helvetica Neue Light"/>
                          <a:ea typeface="Helvetica Neue Light"/>
                          <a:cs typeface="Helvetica Neue Light"/>
                          <a:sym typeface="Helvetica Neue Light"/>
                        </a:rPr>
                        <a:t>El resto de las consultas, redirigirlas a un servidor individual escuchando en el puerto 8080.</a:t>
                      </a:r>
                      <a:endParaRPr>
                        <a:latin typeface="Helvetica Neue Light"/>
                        <a:ea typeface="Helvetica Neue Light"/>
                        <a:cs typeface="Helvetica Neue Light"/>
                        <a:sym typeface="Helvetica Neue Light"/>
                      </a:endParaRPr>
                    </a:p>
                    <a:p>
                      <a:pPr indent="0" lvl="0" marL="1260000" rtl="0" algn="l">
                        <a:spcBef>
                          <a:spcPts val="1000"/>
                        </a:spcBef>
                        <a:spcAft>
                          <a:spcPts val="0"/>
                        </a:spcAft>
                        <a:buClr>
                          <a:schemeClr val="dk1"/>
                        </a:buClr>
                        <a:buSzPts val="1100"/>
                        <a:buFont typeface="Arial"/>
                        <a:buNone/>
                      </a:pPr>
                      <a:r>
                        <a:rPr lang="en">
                          <a:latin typeface="Helvetica Neue Light"/>
                          <a:ea typeface="Helvetica Neue Light"/>
                          <a:cs typeface="Helvetica Neue Light"/>
                          <a:sym typeface="Helvetica Neue Light"/>
                        </a:rPr>
                        <a:t>Verificar que todo funcione correctamente.</a:t>
                      </a:r>
                      <a:endParaRPr>
                        <a:latin typeface="Helvetica Neue Light"/>
                        <a:ea typeface="Helvetica Neue Light"/>
                        <a:cs typeface="Helvetica Neue Light"/>
                        <a:sym typeface="Helvetica Neue Light"/>
                      </a:endParaRPr>
                    </a:p>
                    <a:p>
                      <a:pPr indent="0" lvl="0" marL="1260000" rtl="0" algn="l">
                        <a:spcBef>
                          <a:spcPts val="1000"/>
                        </a:spcBef>
                        <a:spcAft>
                          <a:spcPts val="0"/>
                        </a:spcAft>
                        <a:buClr>
                          <a:schemeClr val="dk1"/>
                        </a:buClr>
                        <a:buSzPts val="1100"/>
                        <a:buFont typeface="Arial"/>
                        <a:buNone/>
                      </a:pPr>
                      <a:r>
                        <a:rPr lang="en">
                          <a:latin typeface="Helvetica Neue Light"/>
                          <a:ea typeface="Helvetica Neue Light"/>
                          <a:cs typeface="Helvetica Neue Light"/>
                          <a:sym typeface="Helvetica Neue Light"/>
                        </a:rPr>
                        <a:t>Luego, modificar la configuración para que todas las consultas a </a:t>
                      </a:r>
                      <a:r>
                        <a:rPr i="1" lang="en">
                          <a:latin typeface="Helvetica Neue Light"/>
                          <a:ea typeface="Helvetica Neue Light"/>
                          <a:cs typeface="Helvetica Neue Light"/>
                          <a:sym typeface="Helvetica Neue Light"/>
                        </a:rPr>
                        <a:t>/api/randoms</a:t>
                      </a:r>
                      <a:r>
                        <a:rPr lang="en">
                          <a:latin typeface="Helvetica Neue Light"/>
                          <a:ea typeface="Helvetica Neue Light"/>
                          <a:cs typeface="Helvetica Neue Light"/>
                          <a:sym typeface="Helvetica Neue Light"/>
                        </a:rPr>
                        <a:t> sean redirigidas a un cluster de servidores gestionado desde nginx, repartiéndolas equitativamente entre 4 instancias escuchando en los puertos 8082, 8083, 8084 y 8085 respectivamente.</a:t>
                      </a:r>
                      <a:endParaRPr>
                        <a:latin typeface="Helvetica Neue Light"/>
                        <a:ea typeface="Helvetica Neue Light"/>
                        <a:cs typeface="Helvetica Neue Light"/>
                        <a:sym typeface="Helvetica Neue Light"/>
                      </a:endParaRPr>
                    </a:p>
                    <a:p>
                      <a:pPr indent="0" lvl="0" marL="0" rtl="0" algn="l">
                        <a:spcBef>
                          <a:spcPts val="1000"/>
                        </a:spcBef>
                        <a:spcAft>
                          <a:spcPts val="1000"/>
                        </a:spcAft>
                        <a:buClr>
                          <a:schemeClr val="dk1"/>
                        </a:buClr>
                        <a:buSzPts val="1100"/>
                        <a:buFont typeface="Arial"/>
                        <a:buNone/>
                      </a:pPr>
                      <a:r>
                        <a:t/>
                      </a:r>
                      <a:endParaRPr>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03" name="Google Shape;403;p57"/>
          <p:cNvPicPr preferRelativeResize="0"/>
          <p:nvPr/>
        </p:nvPicPr>
        <p:blipFill>
          <a:blip r:embed="rId3">
            <a:alphaModFix/>
          </a:blip>
          <a:stretch>
            <a:fillRect/>
          </a:stretch>
        </p:blipFill>
        <p:spPr>
          <a:xfrm>
            <a:off x="7796525" y="4659625"/>
            <a:ext cx="1186526" cy="330675"/>
          </a:xfrm>
          <a:prstGeom prst="rect">
            <a:avLst/>
          </a:prstGeom>
          <a:noFill/>
          <a:ln>
            <a:noFill/>
          </a:ln>
        </p:spPr>
      </p:pic>
      <p:pic>
        <p:nvPicPr>
          <p:cNvPr id="404" name="Google Shape;404;p57"/>
          <p:cNvPicPr preferRelativeResize="0"/>
          <p:nvPr/>
        </p:nvPicPr>
        <p:blipFill rotWithShape="1">
          <a:blip r:embed="rId4">
            <a:alphaModFix/>
          </a:blip>
          <a:srcRect b="0" l="0" r="0" t="0"/>
          <a:stretch/>
        </p:blipFill>
        <p:spPr>
          <a:xfrm>
            <a:off x="7173537" y="849049"/>
            <a:ext cx="1634174" cy="6398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graphicFrame>
        <p:nvGraphicFramePr>
          <p:cNvPr id="409" name="Google Shape;409;p58"/>
          <p:cNvGraphicFramePr/>
          <p:nvPr/>
        </p:nvGraphicFramePr>
        <p:xfrm>
          <a:off x="153263" y="149626"/>
          <a:ext cx="3000000" cy="3000000"/>
        </p:xfrm>
        <a:graphic>
          <a:graphicData uri="http://schemas.openxmlformats.org/drawingml/2006/table">
            <a:tbl>
              <a:tblPr>
                <a:noFill/>
                <a:tableStyleId>{26216B92-7C0F-4285-900F-75338CB13016}</a:tableStyleId>
              </a:tblPr>
              <a:tblGrid>
                <a:gridCol w="2945825"/>
                <a:gridCol w="3822275"/>
                <a:gridCol w="2069375"/>
              </a:tblGrid>
              <a:tr h="731500">
                <a:tc gridSpan="3">
                  <a:txBody>
                    <a:bodyPr/>
                    <a:lstStyle/>
                    <a:p>
                      <a:pPr indent="0" lvl="0" marL="0" rtl="0" algn="l">
                        <a:spcBef>
                          <a:spcPts val="0"/>
                        </a:spcBef>
                        <a:spcAft>
                          <a:spcPts val="0"/>
                        </a:spcAft>
                        <a:buClr>
                          <a:srgbClr val="000000"/>
                        </a:buClr>
                        <a:buSzPts val="1100"/>
                        <a:buFont typeface="Arial"/>
                        <a:buNone/>
                      </a:pPr>
                      <a:r>
                        <a:rPr i="1" lang="en" sz="2400">
                          <a:solidFill>
                            <a:schemeClr val="dk1"/>
                          </a:solidFill>
                          <a:latin typeface="Anton"/>
                          <a:ea typeface="Anton"/>
                          <a:cs typeface="Anton"/>
                          <a:sym typeface="Anton"/>
                        </a:rPr>
                        <a:t>SERVIDOR NGINX</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29325">
                <a:tc gridSpan="2">
                  <a:txBody>
                    <a:bodyPr/>
                    <a:lstStyle/>
                    <a:p>
                      <a:pPr indent="0" lvl="0" marL="0" rtl="0" algn="l">
                        <a:spcBef>
                          <a:spcPts val="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Formato: </a:t>
                      </a:r>
                      <a:r>
                        <a:rPr lang="en" sz="1600">
                          <a:solidFill>
                            <a:schemeClr val="dk1"/>
                          </a:solidFill>
                          <a:latin typeface="Helvetica Neue Light"/>
                          <a:ea typeface="Helvetica Neue Light"/>
                          <a:cs typeface="Helvetica Neue Light"/>
                          <a:sym typeface="Helvetica Neue Light"/>
                        </a:rPr>
                        <a:t>link a un repositorio en Github con el proyecto cargado. </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Sugerencia: </a:t>
                      </a:r>
                      <a:r>
                        <a:rPr lang="en" sz="1600">
                          <a:solidFill>
                            <a:schemeClr val="dk1"/>
                          </a:solidFill>
                          <a:latin typeface="Helvetica Neue Light"/>
                          <a:ea typeface="Helvetica Neue Light"/>
                          <a:cs typeface="Helvetica Neue Light"/>
                          <a:sym typeface="Helvetica Neue Light"/>
                        </a:rPr>
                        <a:t>no incluir los node_modules</a:t>
                      </a:r>
                      <a:endParaRPr b="1" sz="1600">
                        <a:solidFill>
                          <a:schemeClr val="dk1"/>
                        </a:solidFill>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34775">
                <a:tc gridSpan="3">
                  <a:txBody>
                    <a:bodyPr/>
                    <a:lstStyle/>
                    <a:p>
                      <a:pPr indent="0" lvl="0" marL="0" rtl="0" algn="l">
                        <a:spcBef>
                          <a:spcPts val="0"/>
                        </a:spcBef>
                        <a:spcAft>
                          <a:spcPts val="0"/>
                        </a:spcAft>
                        <a:buNone/>
                      </a:pPr>
                      <a:br>
                        <a:rPr b="1" lang="en" sz="200">
                          <a:solidFill>
                            <a:srgbClr val="4D5156"/>
                          </a:solidFill>
                        </a:rPr>
                      </a:br>
                      <a:r>
                        <a:rPr b="1" lang="en" sz="1600"/>
                        <a:t>&gt;&gt;</a:t>
                      </a:r>
                      <a:r>
                        <a:rPr b="1" lang="en" sz="1600">
                          <a:solidFill>
                            <a:srgbClr val="4D5156"/>
                          </a:solidFill>
                        </a:rPr>
                        <a:t> </a:t>
                      </a:r>
                      <a:r>
                        <a:rPr b="1" lang="en" sz="1600">
                          <a:latin typeface="Helvetica Neue"/>
                          <a:ea typeface="Helvetica Neue"/>
                          <a:cs typeface="Helvetica Neue"/>
                          <a:sym typeface="Helvetica Neue"/>
                        </a:rPr>
                        <a:t>Aspectos a incluir en el entregable</a:t>
                      </a:r>
                      <a:r>
                        <a:rPr b="1" lang="en" sz="1600">
                          <a:solidFill>
                            <a:schemeClr val="dk1"/>
                          </a:solidFill>
                          <a:latin typeface="Helvetica Neue"/>
                          <a:ea typeface="Helvetica Neue"/>
                          <a:cs typeface="Helvetica Neue"/>
                          <a:sym typeface="Helvetica Neue"/>
                        </a:rPr>
                        <a:t>:</a:t>
                      </a:r>
                      <a:endParaRPr>
                        <a:latin typeface="Helvetica Neue Light"/>
                        <a:ea typeface="Helvetica Neue Light"/>
                        <a:cs typeface="Helvetica Neue Light"/>
                        <a:sym typeface="Helvetica Neue Light"/>
                      </a:endParaRPr>
                    </a:p>
                    <a:p>
                      <a:pPr indent="0" lvl="0" marL="1371600" rtl="0" algn="l">
                        <a:spcBef>
                          <a:spcPts val="1000"/>
                        </a:spcBef>
                        <a:spcAft>
                          <a:spcPts val="0"/>
                        </a:spcAft>
                        <a:buNone/>
                      </a:pPr>
                      <a:r>
                        <a:rPr lang="en">
                          <a:latin typeface="Helvetica Neue Light"/>
                          <a:ea typeface="Helvetica Neue Light"/>
                          <a:cs typeface="Helvetica Neue Light"/>
                          <a:sym typeface="Helvetica Neue Light"/>
                        </a:rPr>
                        <a:t>Incluir el archivo de configuración de nginx junto con el proyecto.</a:t>
                      </a:r>
                      <a:endParaRPr>
                        <a:latin typeface="Helvetica Neue Light"/>
                        <a:ea typeface="Helvetica Neue Light"/>
                        <a:cs typeface="Helvetica Neue Light"/>
                        <a:sym typeface="Helvetica Neue Light"/>
                      </a:endParaRPr>
                    </a:p>
                    <a:p>
                      <a:pPr indent="0" lvl="0" marL="1371600" rtl="0" algn="l">
                        <a:spcBef>
                          <a:spcPts val="1000"/>
                        </a:spcBef>
                        <a:spcAft>
                          <a:spcPts val="0"/>
                        </a:spcAft>
                        <a:buNone/>
                      </a:pPr>
                      <a:r>
                        <a:rPr lang="en">
                          <a:latin typeface="Helvetica Neue Light"/>
                          <a:ea typeface="Helvetica Neue Light"/>
                          <a:cs typeface="Helvetica Neue Light"/>
                          <a:sym typeface="Helvetica Neue Light"/>
                        </a:rPr>
                        <a:t>Incluir </a:t>
                      </a:r>
                      <a:r>
                        <a:rPr lang="en">
                          <a:latin typeface="Helvetica Neue Light"/>
                          <a:ea typeface="Helvetica Neue Light"/>
                          <a:cs typeface="Helvetica Neue Light"/>
                          <a:sym typeface="Helvetica Neue Light"/>
                        </a:rPr>
                        <a:t>también</a:t>
                      </a:r>
                      <a:r>
                        <a:rPr lang="en">
                          <a:latin typeface="Helvetica Neue Light"/>
                          <a:ea typeface="Helvetica Neue Light"/>
                          <a:cs typeface="Helvetica Neue Light"/>
                          <a:sym typeface="Helvetica Neue Light"/>
                        </a:rPr>
                        <a:t> un pequeño documento en donde se detallen los comandos que deben ejecutarse por línea de comandos y los argumentos que deben enviarse para levantar todas las instancias de servidores de modo que soporten la configuración detallada en los puntos anteriores.</a:t>
                      </a:r>
                      <a:endParaRPr>
                        <a:latin typeface="Helvetica Neue Light"/>
                        <a:ea typeface="Helvetica Neue Light"/>
                        <a:cs typeface="Helvetica Neue Light"/>
                        <a:sym typeface="Helvetica Neue Light"/>
                      </a:endParaRPr>
                    </a:p>
                    <a:p>
                      <a:pPr indent="0" lvl="0" marL="1371600" rtl="0" algn="l">
                        <a:spcBef>
                          <a:spcPts val="1000"/>
                        </a:spcBef>
                        <a:spcAft>
                          <a:spcPts val="0"/>
                        </a:spcAft>
                        <a:buNone/>
                      </a:pPr>
                      <a:r>
                        <a:rPr lang="en">
                          <a:latin typeface="Helvetica Neue Light"/>
                          <a:ea typeface="Helvetica Neue Light"/>
                          <a:cs typeface="Helvetica Neue Light"/>
                          <a:sym typeface="Helvetica Neue Light"/>
                        </a:rPr>
                        <a:t>Ejemplo:</a:t>
                      </a:r>
                      <a:endParaRPr>
                        <a:latin typeface="Helvetica Neue Light"/>
                        <a:ea typeface="Helvetica Neue Light"/>
                        <a:cs typeface="Helvetica Neue Light"/>
                        <a:sym typeface="Helvetica Neue Light"/>
                      </a:endParaRPr>
                    </a:p>
                    <a:p>
                      <a:pPr indent="-317500" lvl="0" marL="1828800" rtl="0" algn="l">
                        <a:spcBef>
                          <a:spcPts val="1000"/>
                        </a:spcBef>
                        <a:spcAft>
                          <a:spcPts val="0"/>
                        </a:spcAft>
                        <a:buSzPts val="1400"/>
                        <a:buFont typeface="Helvetica Neue Light"/>
                        <a:buChar char="●"/>
                      </a:pPr>
                      <a:r>
                        <a:rPr lang="en">
                          <a:latin typeface="Helvetica Neue Light"/>
                          <a:ea typeface="Helvetica Neue Light"/>
                          <a:cs typeface="Helvetica Neue Light"/>
                          <a:sym typeface="Helvetica Neue Light"/>
                        </a:rPr>
                        <a:t>pm2 start ./miservidor.js -- --port=8080 --modo=fork</a:t>
                      </a:r>
                      <a:endParaRPr>
                        <a:latin typeface="Helvetica Neue Light"/>
                        <a:ea typeface="Helvetica Neue Light"/>
                        <a:cs typeface="Helvetica Neue Light"/>
                        <a:sym typeface="Helvetica Neue Light"/>
                      </a:endParaRPr>
                    </a:p>
                    <a:p>
                      <a:pPr indent="-317500" lvl="0" marL="1828800" rtl="0" algn="l">
                        <a:spcBef>
                          <a:spcPts val="0"/>
                        </a:spcBef>
                        <a:spcAft>
                          <a:spcPts val="0"/>
                        </a:spcAft>
                        <a:buSzPts val="1400"/>
                        <a:buFont typeface="Helvetica Neue Light"/>
                        <a:buChar char="●"/>
                      </a:pPr>
                      <a:r>
                        <a:rPr lang="en">
                          <a:solidFill>
                            <a:schemeClr val="dk1"/>
                          </a:solidFill>
                          <a:latin typeface="Helvetica Neue Light"/>
                          <a:ea typeface="Helvetica Neue Light"/>
                          <a:cs typeface="Helvetica Neue Light"/>
                          <a:sym typeface="Helvetica Neue Light"/>
                        </a:rPr>
                        <a:t>pm2 start ./miservidor.js -- --port=8081 --modo=cluster</a:t>
                      </a:r>
                      <a:endParaRPr>
                        <a:solidFill>
                          <a:schemeClr val="dk1"/>
                        </a:solidFill>
                        <a:latin typeface="Helvetica Neue Light"/>
                        <a:ea typeface="Helvetica Neue Light"/>
                        <a:cs typeface="Helvetica Neue Light"/>
                        <a:sym typeface="Helvetica Neue Light"/>
                      </a:endParaRPr>
                    </a:p>
                    <a:p>
                      <a:pPr indent="-317500" lvl="0" marL="1828800" rtl="0" algn="l">
                        <a:spcBef>
                          <a:spcPts val="0"/>
                        </a:spcBef>
                        <a:spcAft>
                          <a:spcPts val="0"/>
                        </a:spcAft>
                        <a:buSzPts val="1400"/>
                        <a:buFont typeface="Helvetica Neue Light"/>
                        <a:buChar char="●"/>
                      </a:pPr>
                      <a:r>
                        <a:rPr lang="en">
                          <a:solidFill>
                            <a:schemeClr val="dk1"/>
                          </a:solidFill>
                          <a:latin typeface="Helvetica Neue Light"/>
                          <a:ea typeface="Helvetica Neue Light"/>
                          <a:cs typeface="Helvetica Neue Light"/>
                          <a:sym typeface="Helvetica Neue Light"/>
                        </a:rPr>
                        <a:t>pm2 start ./miservidor.js -- --port=8082 --modo=fork</a:t>
                      </a:r>
                      <a:endParaRPr>
                        <a:solidFill>
                          <a:schemeClr val="dk1"/>
                        </a:solidFill>
                        <a:latin typeface="Helvetica Neue Light"/>
                        <a:ea typeface="Helvetica Neue Light"/>
                        <a:cs typeface="Helvetica Neue Light"/>
                        <a:sym typeface="Helvetica Neue Light"/>
                      </a:endParaRPr>
                    </a:p>
                    <a:p>
                      <a:pPr indent="-317500" lvl="0" marL="1828800" rtl="0" algn="l">
                        <a:spcBef>
                          <a:spcPts val="0"/>
                        </a:spcBef>
                        <a:spcAft>
                          <a:spcPts val="0"/>
                        </a:spcAft>
                        <a:buSzPts val="1400"/>
                        <a:buFont typeface="Helvetica Neue Light"/>
                        <a:buChar char="●"/>
                      </a:pPr>
                      <a:r>
                        <a:rPr lang="en">
                          <a:solidFill>
                            <a:schemeClr val="dk1"/>
                          </a:solidFill>
                          <a:latin typeface="Helvetica Neue Light"/>
                          <a:ea typeface="Helvetica Neue Light"/>
                          <a:cs typeface="Helvetica Neue Light"/>
                          <a:sym typeface="Helvetica Neue Light"/>
                        </a:rPr>
                        <a:t>...</a:t>
                      </a:r>
                      <a:endParaRPr>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10" name="Google Shape;410;p58"/>
          <p:cNvPicPr preferRelativeResize="0"/>
          <p:nvPr/>
        </p:nvPicPr>
        <p:blipFill>
          <a:blip r:embed="rId3">
            <a:alphaModFix/>
          </a:blip>
          <a:stretch>
            <a:fillRect/>
          </a:stretch>
        </p:blipFill>
        <p:spPr>
          <a:xfrm>
            <a:off x="7796525" y="4659625"/>
            <a:ext cx="1186526" cy="330675"/>
          </a:xfrm>
          <a:prstGeom prst="rect">
            <a:avLst/>
          </a:prstGeom>
          <a:noFill/>
          <a:ln>
            <a:noFill/>
          </a:ln>
        </p:spPr>
      </p:pic>
      <p:pic>
        <p:nvPicPr>
          <p:cNvPr id="411" name="Google Shape;411;p58"/>
          <p:cNvPicPr preferRelativeResize="0"/>
          <p:nvPr/>
        </p:nvPicPr>
        <p:blipFill rotWithShape="1">
          <a:blip r:embed="rId4">
            <a:alphaModFix/>
          </a:blip>
          <a:srcRect b="0" l="0" r="0" t="0"/>
          <a:stretch/>
        </p:blipFill>
        <p:spPr>
          <a:xfrm>
            <a:off x="7173537" y="849049"/>
            <a:ext cx="1634174" cy="6398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5" name="Shape 415"/>
        <p:cNvGrpSpPr/>
        <p:nvPr/>
      </p:nvGrpSpPr>
      <p:grpSpPr>
        <a:xfrm>
          <a:off x="0" y="0"/>
          <a:ext cx="0" cy="0"/>
          <a:chOff x="0" y="0"/>
          <a:chExt cx="0" cy="0"/>
        </a:xfrm>
      </p:grpSpPr>
      <p:sp>
        <p:nvSpPr>
          <p:cNvPr id="416" name="Google Shape;416;p59"/>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417" name="Google Shape;417;p59"/>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1" name="Shape 421"/>
        <p:cNvGrpSpPr/>
        <p:nvPr/>
      </p:nvGrpSpPr>
      <p:grpSpPr>
        <a:xfrm>
          <a:off x="0" y="0"/>
          <a:ext cx="0" cy="0"/>
          <a:chOff x="0" y="0"/>
          <a:chExt cx="0" cy="0"/>
        </a:xfrm>
      </p:grpSpPr>
      <p:sp>
        <p:nvSpPr>
          <p:cNvPr id="422" name="Google Shape;422;p60"/>
          <p:cNvSpPr txBox="1"/>
          <p:nvPr/>
        </p:nvSpPr>
        <p:spPr>
          <a:xfrm>
            <a:off x="1956450" y="13292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423" name="Google Shape;423;p60"/>
          <p:cNvSpPr txBox="1"/>
          <p:nvPr/>
        </p:nvSpPr>
        <p:spPr>
          <a:xfrm>
            <a:off x="2180400" y="2318375"/>
            <a:ext cx="5231100" cy="40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E0FF00"/>
                </a:solidFill>
                <a:latin typeface="Helvetica Neue Light"/>
                <a:ea typeface="Helvetica Neue Light"/>
                <a:cs typeface="Helvetica Neue Light"/>
                <a:sym typeface="Helvetica Neue Light"/>
              </a:rPr>
              <a:t>Resumen de lo visto en clase hoy: </a:t>
            </a:r>
            <a:endParaRPr sz="1800">
              <a:solidFill>
                <a:srgbClr val="E0FF00"/>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E0FF00"/>
              </a:buClr>
              <a:buSzPts val="1800"/>
              <a:buFont typeface="Helvetica Neue Light"/>
              <a:buChar char="●"/>
            </a:pPr>
            <a:r>
              <a:rPr lang="en" sz="1800">
                <a:solidFill>
                  <a:srgbClr val="E0FF00"/>
                </a:solidFill>
                <a:latin typeface="Helvetica Neue Light"/>
                <a:ea typeface="Helvetica Neue Light"/>
                <a:cs typeface="Helvetica Neue Light"/>
                <a:sym typeface="Helvetica Neue Light"/>
              </a:rPr>
              <a:t>Módulo Cluster.</a:t>
            </a:r>
            <a:endParaRPr sz="1800">
              <a:solidFill>
                <a:srgbClr val="E0FF00"/>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E0FF00"/>
              </a:buClr>
              <a:buSzPts val="1800"/>
              <a:buFont typeface="Helvetica Neue Light"/>
              <a:buChar char="●"/>
            </a:pPr>
            <a:r>
              <a:rPr lang="en" sz="1800">
                <a:solidFill>
                  <a:srgbClr val="E0FF00"/>
                </a:solidFill>
                <a:latin typeface="Helvetica Neue Light"/>
                <a:ea typeface="Helvetica Neue Light"/>
                <a:cs typeface="Helvetica Neue Light"/>
                <a:sym typeface="Helvetica Neue Light"/>
              </a:rPr>
              <a:t>Forever.</a:t>
            </a:r>
            <a:endParaRPr sz="1800">
              <a:solidFill>
                <a:srgbClr val="E0FF00"/>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E0FF00"/>
              </a:buClr>
              <a:buSzPts val="1800"/>
              <a:buFont typeface="Helvetica Neue Light"/>
              <a:buChar char="●"/>
            </a:pPr>
            <a:r>
              <a:rPr lang="en" sz="1800">
                <a:solidFill>
                  <a:srgbClr val="E0FF00"/>
                </a:solidFill>
                <a:latin typeface="Helvetica Neue Light"/>
                <a:ea typeface="Helvetica Neue Light"/>
                <a:cs typeface="Helvetica Neue Light"/>
                <a:sym typeface="Helvetica Neue Light"/>
              </a:rPr>
              <a:t>PM2.</a:t>
            </a:r>
            <a:endParaRPr sz="1800">
              <a:solidFill>
                <a:srgbClr val="E0FF00"/>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E0FF00"/>
              </a:buClr>
              <a:buSzPts val="1800"/>
              <a:buFont typeface="Helvetica Neue Light"/>
              <a:buChar char="●"/>
            </a:pPr>
            <a:r>
              <a:rPr lang="en" sz="1800">
                <a:solidFill>
                  <a:srgbClr val="E0FF00"/>
                </a:solidFill>
                <a:latin typeface="Helvetica Neue Light"/>
                <a:ea typeface="Helvetica Neue Light"/>
                <a:cs typeface="Helvetica Neue Light"/>
                <a:sym typeface="Helvetica Neue Light"/>
              </a:rPr>
              <a:t>Proxy directo e inverso.</a:t>
            </a:r>
            <a:endParaRPr sz="1800">
              <a:solidFill>
                <a:srgbClr val="E0FF00"/>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E0FF00"/>
              </a:buClr>
              <a:buSzPts val="1800"/>
              <a:buFont typeface="Helvetica Neue Light"/>
              <a:buChar char="●"/>
            </a:pPr>
            <a:r>
              <a:rPr lang="en" sz="1800">
                <a:solidFill>
                  <a:srgbClr val="E0FF00"/>
                </a:solidFill>
                <a:latin typeface="Helvetica Neue Light"/>
                <a:ea typeface="Helvetica Neue Light"/>
                <a:cs typeface="Helvetica Neue Light"/>
                <a:sym typeface="Helvetica Neue Light"/>
              </a:rPr>
              <a:t>Nginx, configuraciones y uso.</a:t>
            </a:r>
            <a:endParaRPr sz="18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7" name="Shape 427"/>
        <p:cNvGrpSpPr/>
        <p:nvPr/>
      </p:nvGrpSpPr>
      <p:grpSpPr>
        <a:xfrm>
          <a:off x="0" y="0"/>
          <a:ext cx="0" cy="0"/>
          <a:chOff x="0" y="0"/>
          <a:chExt cx="0" cy="0"/>
        </a:xfrm>
      </p:grpSpPr>
      <p:sp>
        <p:nvSpPr>
          <p:cNvPr id="428" name="Google Shape;428;p61"/>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429" name="Google Shape;429;p61"/>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33" name="Shape 433"/>
        <p:cNvGrpSpPr/>
        <p:nvPr/>
      </p:nvGrpSpPr>
      <p:grpSpPr>
        <a:xfrm>
          <a:off x="0" y="0"/>
          <a:ext cx="0" cy="0"/>
          <a:chOff x="0" y="0"/>
          <a:chExt cx="0" cy="0"/>
        </a:xfrm>
      </p:grpSpPr>
      <p:sp>
        <p:nvSpPr>
          <p:cNvPr id="434" name="Google Shape;434;p62"/>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435" name="Google Shape;435;p62"/>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p28"/>
          <p:cNvSpPr txBox="1"/>
          <p:nvPr/>
        </p:nvSpPr>
        <p:spPr>
          <a:xfrm>
            <a:off x="2142600" y="1944250"/>
            <a:ext cx="4858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solidFill>
                  <a:srgbClr val="E0FF00"/>
                </a:solidFill>
                <a:latin typeface="Anton"/>
                <a:ea typeface="Anton"/>
                <a:cs typeface="Anton"/>
                <a:sym typeface="Anton"/>
              </a:rPr>
              <a:t>SERVIDOR PROXY</a:t>
            </a:r>
            <a:endParaRPr i="1" sz="3600">
              <a:solidFill>
                <a:srgbClr val="E0FF00"/>
              </a:solidFill>
              <a:latin typeface="Anton"/>
              <a:ea typeface="Anton"/>
              <a:cs typeface="Anton"/>
              <a:sym typeface="Anto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9"/>
          <p:cNvSpPr txBox="1"/>
          <p:nvPr/>
        </p:nvSpPr>
        <p:spPr>
          <a:xfrm>
            <a:off x="684600" y="1228025"/>
            <a:ext cx="7749600" cy="3141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Es un servidor que hace de intermediario entre las conexiones de un cliente y un servidor de destino, filtrando todos los paquetes entre ambos.</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Sin el proxy, la conexión entre cliente y servidor de origen a través de la web es directa.</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Se utiliza para navegar por internet de forma más anónima ya que oculta las IP, sea del cliente o del servidor de origen.</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Por ser intermediario, ofrece funcionalidades como control de acceso, registro del tráfico, mejora de rendimiento, entre otras.</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141" name="Google Shape;141;p29"/>
          <p:cNvSpPr txBox="1"/>
          <p:nvPr/>
        </p:nvSpPr>
        <p:spPr>
          <a:xfrm>
            <a:off x="1180500" y="3716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¿Qué es?</a:t>
            </a:r>
            <a:endParaRPr i="1" sz="3600">
              <a:latin typeface="Anton"/>
              <a:ea typeface="Anton"/>
              <a:cs typeface="Anton"/>
              <a:sym typeface="Anton"/>
            </a:endParaRPr>
          </a:p>
        </p:txBody>
      </p:sp>
      <p:pic>
        <p:nvPicPr>
          <p:cNvPr id="142" name="Google Shape;142;p2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43" name="Google Shape;143;p29"/>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147" name="Shape 147"/>
        <p:cNvGrpSpPr/>
        <p:nvPr/>
      </p:nvGrpSpPr>
      <p:grpSpPr>
        <a:xfrm>
          <a:off x="0" y="0"/>
          <a:ext cx="0" cy="0"/>
          <a:chOff x="0" y="0"/>
          <a:chExt cx="0" cy="0"/>
        </a:xfrm>
      </p:grpSpPr>
      <p:sp>
        <p:nvSpPr>
          <p:cNvPr id="148" name="Google Shape;148;p30"/>
          <p:cNvSpPr txBox="1"/>
          <p:nvPr/>
        </p:nvSpPr>
        <p:spPr>
          <a:xfrm>
            <a:off x="1296000" y="8580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FORWARD PROXY vs. REVERSE PROXY</a:t>
            </a:r>
            <a:endParaRPr i="1" sz="3600">
              <a:latin typeface="Anton"/>
              <a:ea typeface="Anton"/>
              <a:cs typeface="Anton"/>
              <a:sym typeface="Anton"/>
            </a:endParaRPr>
          </a:p>
        </p:txBody>
      </p:sp>
      <p:pic>
        <p:nvPicPr>
          <p:cNvPr id="149" name="Google Shape;149;p3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50" name="Google Shape;150;p30"/>
          <p:cNvPicPr preferRelativeResize="0"/>
          <p:nvPr/>
        </p:nvPicPr>
        <p:blipFill>
          <a:blip r:embed="rId4">
            <a:alphaModFix/>
          </a:blip>
          <a:stretch>
            <a:fillRect/>
          </a:stretch>
        </p:blipFill>
        <p:spPr>
          <a:xfrm>
            <a:off x="1524000" y="1972650"/>
            <a:ext cx="6096000" cy="22002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1"/>
          <p:cNvSpPr txBox="1"/>
          <p:nvPr/>
        </p:nvSpPr>
        <p:spPr>
          <a:xfrm>
            <a:off x="379800" y="1075625"/>
            <a:ext cx="8232000" cy="3418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Es este caso, el servidor proxy se coloca entre la web y el servidor de origen.</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Entonces, el que se mantiene en el anonimato es el servidor de origen. Garantiza que ningún cliente se conecte directo con él y por ende mejore su seguridad.</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En general el cifrado SSL de un sitio web seguro se crea en el proxy (y no directamente en el servidor).</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Además, es útil para distribuir la carga entre varios servidores web.</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156" name="Google Shape;156;p31"/>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highlight>
                  <a:srgbClr val="00FFFF"/>
                </a:highlight>
                <a:latin typeface="Anton"/>
                <a:ea typeface="Anton"/>
                <a:cs typeface="Anton"/>
                <a:sym typeface="Anton"/>
              </a:rPr>
              <a:t>Proxy inverso (reverse)</a:t>
            </a:r>
            <a:endParaRPr i="1" sz="3600">
              <a:highlight>
                <a:srgbClr val="00FFFF"/>
              </a:highlight>
              <a:latin typeface="Anton"/>
              <a:ea typeface="Anton"/>
              <a:cs typeface="Anton"/>
              <a:sym typeface="Anton"/>
            </a:endParaRPr>
          </a:p>
        </p:txBody>
      </p:sp>
      <p:pic>
        <p:nvPicPr>
          <p:cNvPr id="157" name="Google Shape;157;p3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58" name="Google Shape;158;p31"/>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59" name="Google Shape;159;p31"/>
          <p:cNvPicPr preferRelativeResize="0"/>
          <p:nvPr/>
        </p:nvPicPr>
        <p:blipFill>
          <a:blip r:embed="rId5">
            <a:alphaModFix/>
          </a:blip>
          <a:stretch>
            <a:fillRect/>
          </a:stretch>
        </p:blipFill>
        <p:spPr>
          <a:xfrm rot="10800000">
            <a:off x="214300" y="218238"/>
            <a:ext cx="509175" cy="509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3" name="Shape 163"/>
        <p:cNvGrpSpPr/>
        <p:nvPr/>
      </p:nvGrpSpPr>
      <p:grpSpPr>
        <a:xfrm>
          <a:off x="0" y="0"/>
          <a:ext cx="0" cy="0"/>
          <a:chOff x="0" y="0"/>
          <a:chExt cx="0" cy="0"/>
        </a:xfrm>
      </p:grpSpPr>
      <p:sp>
        <p:nvSpPr>
          <p:cNvPr id="164" name="Google Shape;164;p32"/>
          <p:cNvSpPr txBox="1"/>
          <p:nvPr/>
        </p:nvSpPr>
        <p:spPr>
          <a:xfrm>
            <a:off x="2142600" y="1944250"/>
            <a:ext cx="4858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solidFill>
                  <a:srgbClr val="E0FF00"/>
                </a:solidFill>
                <a:latin typeface="Anton"/>
                <a:ea typeface="Anton"/>
                <a:cs typeface="Anton"/>
                <a:sym typeface="Anton"/>
              </a:rPr>
              <a:t>NGINX</a:t>
            </a:r>
            <a:endParaRPr i="1" sz="3600">
              <a:solidFill>
                <a:srgbClr val="E0FF00"/>
              </a:solidFill>
              <a:latin typeface="Anton"/>
              <a:ea typeface="Anton"/>
              <a:cs typeface="Anton"/>
              <a:sym typeface="Anton"/>
            </a:endParaRPr>
          </a:p>
        </p:txBody>
      </p:sp>
      <p:sp>
        <p:nvSpPr>
          <p:cNvPr id="165" name="Google Shape;165;p32"/>
          <p:cNvSpPr txBox="1"/>
          <p:nvPr/>
        </p:nvSpPr>
        <p:spPr>
          <a:xfrm>
            <a:off x="928000" y="3346725"/>
            <a:ext cx="7167300" cy="115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900"/>
              </a:spcBef>
              <a:spcAft>
                <a:spcPts val="0"/>
              </a:spcAft>
              <a:buClr>
                <a:schemeClr val="dk1"/>
              </a:buClr>
              <a:buSzPts val="1100"/>
              <a:buFont typeface="Arial"/>
              <a:buNone/>
            </a:pPr>
            <a:r>
              <a:rPr lang="en" sz="1200">
                <a:solidFill>
                  <a:srgbClr val="202124"/>
                </a:solidFill>
                <a:highlight>
                  <a:srgbClr val="00FFFF"/>
                </a:highlight>
              </a:rPr>
              <a:t>Does PM2 use NGINX?</a:t>
            </a:r>
            <a:endParaRPr sz="1200">
              <a:solidFill>
                <a:srgbClr val="202124"/>
              </a:solidFill>
              <a:highlight>
                <a:srgbClr val="00FFFF"/>
              </a:highlight>
            </a:endParaRPr>
          </a:p>
          <a:p>
            <a:pPr indent="0" lvl="0" marL="0" rtl="0" algn="l">
              <a:lnSpc>
                <a:spcPct val="115000"/>
              </a:lnSpc>
              <a:spcBef>
                <a:spcPts val="900"/>
              </a:spcBef>
              <a:spcAft>
                <a:spcPts val="0"/>
              </a:spcAft>
              <a:buClr>
                <a:schemeClr val="dk1"/>
              </a:buClr>
              <a:buSzPts val="1100"/>
              <a:buFont typeface="Arial"/>
              <a:buNone/>
            </a:pPr>
            <a:r>
              <a:rPr b="1" lang="en" sz="1200">
                <a:solidFill>
                  <a:srgbClr val="202124"/>
                </a:solidFill>
                <a:highlight>
                  <a:srgbClr val="00FFFF"/>
                </a:highlight>
              </a:rPr>
              <a:t>This is a common method to use NGINX as a HTTP proxy front of PM2</a:t>
            </a:r>
            <a:r>
              <a:rPr lang="en" sz="1200">
                <a:solidFill>
                  <a:srgbClr val="202124"/>
                </a:solidFill>
                <a:highlight>
                  <a:srgbClr val="00FFFF"/>
                </a:highlight>
              </a:rPr>
              <a:t>. NGINX will allow to serve static files rapidly, manage the SSL protocol and redirect the traffic to your Node.</a:t>
            </a:r>
            <a:endParaRPr sz="1200">
              <a:solidFill>
                <a:srgbClr val="202124"/>
              </a:solidFill>
              <a:highlight>
                <a:srgbClr val="00FFFF"/>
              </a:highlight>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3"/>
          <p:cNvSpPr txBox="1"/>
          <p:nvPr/>
        </p:nvSpPr>
        <p:spPr>
          <a:xfrm>
            <a:off x="379800" y="1008065"/>
            <a:ext cx="8232000" cy="2151300"/>
          </a:xfrm>
          <a:prstGeom prst="rect">
            <a:avLst/>
          </a:prstGeom>
          <a:noFill/>
          <a:ln>
            <a:noFill/>
          </a:ln>
        </p:spPr>
        <p:txBody>
          <a:bodyPr anchorCtr="0" anchor="t" bIns="91425" lIns="91425" spcFirstLastPara="1" rIns="91425" wrap="square" tIns="91425">
            <a:noAutofit/>
          </a:bodyPr>
          <a:lstStyle/>
          <a:p>
            <a:pPr indent="-336550" lvl="0" marL="457200" marR="38100" rtl="0" algn="l">
              <a:lnSpc>
                <a:spcPct val="128571"/>
              </a:lnSpc>
              <a:spcBef>
                <a:spcPts val="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Nginx es un servidor web, orientado a eventos (como Node) que </a:t>
            </a:r>
            <a:r>
              <a:rPr b="1" lang="en" sz="1700">
                <a:solidFill>
                  <a:schemeClr val="dk1"/>
                </a:solidFill>
                <a:highlight>
                  <a:schemeClr val="lt1"/>
                </a:highlight>
                <a:latin typeface="Helvetica Neue"/>
                <a:ea typeface="Helvetica Neue"/>
                <a:cs typeface="Helvetica Neue"/>
                <a:sym typeface="Helvetica Neue"/>
              </a:rPr>
              <a:t>actúa como un proxy</a:t>
            </a:r>
            <a:r>
              <a:rPr lang="en" sz="1700">
                <a:solidFill>
                  <a:schemeClr val="dk1"/>
                </a:solidFill>
                <a:highlight>
                  <a:schemeClr val="lt1"/>
                </a:highlight>
                <a:latin typeface="Helvetica Neue Light"/>
                <a:ea typeface="Helvetica Neue Light"/>
                <a:cs typeface="Helvetica Neue Light"/>
                <a:sym typeface="Helvetica Neue Light"/>
              </a:rPr>
              <a:t> lo que nos permite redireccionar el tráfico entrante en función del dominio de dónde vienen, hacia el proceso y puerto que nos interese.</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457200" marR="38100" rtl="0" algn="l">
              <a:lnSpc>
                <a:spcPct val="128571"/>
              </a:lnSpc>
              <a:spcBef>
                <a:spcPts val="1000"/>
              </a:spcBef>
              <a:spcAft>
                <a:spcPts val="100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171" name="Google Shape;171;p33"/>
          <p:cNvSpPr txBox="1"/>
          <p:nvPr/>
        </p:nvSpPr>
        <p:spPr>
          <a:xfrm>
            <a:off x="1104300" y="2792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¿Qué es?</a:t>
            </a:r>
            <a:endParaRPr i="1" sz="3600">
              <a:latin typeface="Anton"/>
              <a:ea typeface="Anton"/>
              <a:cs typeface="Anton"/>
              <a:sym typeface="Anton"/>
            </a:endParaRPr>
          </a:p>
        </p:txBody>
      </p:sp>
      <p:pic>
        <p:nvPicPr>
          <p:cNvPr id="172" name="Google Shape;172;p3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73" name="Google Shape;173;p33"/>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74" name="Google Shape;174;p33"/>
          <p:cNvPicPr preferRelativeResize="0"/>
          <p:nvPr/>
        </p:nvPicPr>
        <p:blipFill>
          <a:blip r:embed="rId5">
            <a:alphaModFix/>
          </a:blip>
          <a:stretch>
            <a:fillRect/>
          </a:stretch>
        </p:blipFill>
        <p:spPr>
          <a:xfrm>
            <a:off x="3135513" y="2414325"/>
            <a:ext cx="2720563" cy="19330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