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Lst>
  <p:sldSz cy="5143500" cx="9144000"/>
  <p:notesSz cx="6858000" cy="9144000"/>
  <p:embeddedFontLst>
    <p:embeddedFont>
      <p:font typeface="Anton"/>
      <p:regular r:id="rId69"/>
    </p:embeddedFont>
    <p:embeddedFont>
      <p:font typeface="Lato"/>
      <p:regular r:id="rId70"/>
      <p:bold r:id="rId71"/>
      <p:italic r:id="rId72"/>
      <p:boldItalic r:id="rId73"/>
    </p:embeddedFont>
    <p:embeddedFont>
      <p:font typeface="Helvetica Neue"/>
      <p:regular r:id="rId74"/>
      <p:bold r:id="rId75"/>
      <p:italic r:id="rId76"/>
      <p:boldItalic r:id="rId77"/>
    </p:embeddedFont>
    <p:embeddedFont>
      <p:font typeface="Helvetica Neue Light"/>
      <p:regular r:id="rId78"/>
      <p:bold r:id="rId79"/>
      <p:italic r:id="rId80"/>
      <p:boldItalic r:id="rId81"/>
    </p:embeddedFont>
    <p:embeddedFont>
      <p:font typeface="Roboto Mono"/>
      <p:regular r:id="rId82"/>
      <p:bold r:id="rId83"/>
      <p:italic r:id="rId84"/>
      <p:boldItalic r:id="rId8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RobotoMono-italic.fntdata"/><Relationship Id="rId83" Type="http://schemas.openxmlformats.org/officeDocument/2006/relationships/font" Target="fonts/RobotoMono-bold.fntdata"/><Relationship Id="rId42" Type="http://schemas.openxmlformats.org/officeDocument/2006/relationships/slide" Target="slides/slide36.xml"/><Relationship Id="rId41" Type="http://schemas.openxmlformats.org/officeDocument/2006/relationships/slide" Target="slides/slide35.xml"/><Relationship Id="rId85" Type="http://schemas.openxmlformats.org/officeDocument/2006/relationships/font" Target="fonts/RobotoMono-boldItalic.fntdata"/><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HelveticaNeueLight-italic.fntdata"/><Relationship Id="rId82" Type="http://schemas.openxmlformats.org/officeDocument/2006/relationships/font" Target="fonts/RobotoMono-regular.fntdata"/><Relationship Id="rId81" Type="http://schemas.openxmlformats.org/officeDocument/2006/relationships/font" Target="fonts/HelveticaNeueLigh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Lato-boldItalic.fntdata"/><Relationship Id="rId72" Type="http://schemas.openxmlformats.org/officeDocument/2006/relationships/font" Target="fonts/Lato-italic.fntdata"/><Relationship Id="rId31" Type="http://schemas.openxmlformats.org/officeDocument/2006/relationships/slide" Target="slides/slide25.xml"/><Relationship Id="rId75" Type="http://schemas.openxmlformats.org/officeDocument/2006/relationships/font" Target="fonts/HelveticaNeue-bold.fntdata"/><Relationship Id="rId30" Type="http://schemas.openxmlformats.org/officeDocument/2006/relationships/slide" Target="slides/slide24.xml"/><Relationship Id="rId74" Type="http://schemas.openxmlformats.org/officeDocument/2006/relationships/font" Target="fonts/HelveticaNeue-regular.fntdata"/><Relationship Id="rId33" Type="http://schemas.openxmlformats.org/officeDocument/2006/relationships/slide" Target="slides/slide27.xml"/><Relationship Id="rId77" Type="http://schemas.openxmlformats.org/officeDocument/2006/relationships/font" Target="fonts/HelveticaNeue-boldItalic.fntdata"/><Relationship Id="rId32" Type="http://schemas.openxmlformats.org/officeDocument/2006/relationships/slide" Target="slides/slide26.xml"/><Relationship Id="rId76" Type="http://schemas.openxmlformats.org/officeDocument/2006/relationships/font" Target="fonts/HelveticaNeue-italic.fntdata"/><Relationship Id="rId35" Type="http://schemas.openxmlformats.org/officeDocument/2006/relationships/slide" Target="slides/slide29.xml"/><Relationship Id="rId79" Type="http://schemas.openxmlformats.org/officeDocument/2006/relationships/font" Target="fonts/HelveticaNeueLight-bold.fntdata"/><Relationship Id="rId34" Type="http://schemas.openxmlformats.org/officeDocument/2006/relationships/slide" Target="slides/slide28.xml"/><Relationship Id="rId78" Type="http://schemas.openxmlformats.org/officeDocument/2006/relationships/font" Target="fonts/HelveticaNeueLight-regular.fntdata"/><Relationship Id="rId71" Type="http://schemas.openxmlformats.org/officeDocument/2006/relationships/font" Target="fonts/Lato-bold.fntdata"/><Relationship Id="rId70" Type="http://schemas.openxmlformats.org/officeDocument/2006/relationships/font" Target="fonts/Lato-regular.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Anton-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18d15beeb_0_1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18d15beeb_0_1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f18d15beeb_0_1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f18d15beeb_0_1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18d15beeb_0_1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f18d15beeb_0_1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f18d15beeb_0_1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f18d15beeb_0_1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f18d15beeb_0_1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f18d15beeb_0_1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f18d15beeb_0_1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f18d15beeb_0_1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f18d15beeb_0_1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f18d15beeb_0_1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f18d15beeb_0_1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f18d15beeb_0_1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f18d15beeb_0_1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f18d15beeb_0_1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f18d15beeb_0_1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f18d15beeb_0_1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f18d15beeb_0_12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f18d15beeb_0_12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f18d15beeb_0_1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f18d15beeb_0_1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f18d15beeb_0_1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f18d15beeb_0_1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Clr>
                <a:schemeClr val="dk1"/>
              </a:buClr>
              <a:buSzPts val="1100"/>
              <a:buFont typeface="Arial"/>
              <a:buNone/>
            </a:pPr>
            <a:r>
              <a:rPr lang="en" sz="1700">
                <a:solidFill>
                  <a:schemeClr val="dk1"/>
                </a:solidFill>
                <a:highlight>
                  <a:schemeClr val="lt1"/>
                </a:highlight>
                <a:latin typeface="Helvetica Neue Light"/>
                <a:ea typeface="Helvetica Neue Light"/>
                <a:cs typeface="Helvetica Neue Light"/>
                <a:sym typeface="Helvetica Neue Light"/>
              </a:rPr>
              <a:t>(header) Content-Encoding: gzip</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f18d15beeb_0_1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f18d15beeb_0_1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f18d15beeb_0_1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f18d15beeb_0_1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f18d15beeb_0_1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f18d15beeb_0_1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f18d15beeb_0_1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f18d15beeb_0_1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f18d15beeb_0_1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f18d15beeb_0_1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f18d15beeb_0_1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f18d15beeb_0_1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f18d15beeb_0_1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f18d15beeb_0_1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f18d15beeb_0_1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f18d15beeb_0_1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f18d15beeb_0_1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f18d15beeb_0_1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18d15beeb_0_10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18d15beeb_0_10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f18d15beeb_0_1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f18d15beeb_0_1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f18d15beeb_0_1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f18d15beeb_0_1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f18d15beeb_0_1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f18d15beeb_0_1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f18d15beeb_0_1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f18d15beeb_0_1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f18d15beeb_0_1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f18d15beeb_0_1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f18d15beeb_0_1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f18d15beeb_0_1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f18d15beeb_0_1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f18d15beeb_0_1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f18d15beeb_0_13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gf18d15beeb_0_13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f18d15beeb_0_1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f18d15beeb_0_1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f18d15beeb_0_1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f18d15beeb_0_1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18d15beeb_0_10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18d15beeb_0_10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f18d15beeb_0_1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f18d15beeb_0_1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f18d15beeb_0_1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f18d15beeb_0_1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f18d15beeb_0_1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f18d15beeb_0_1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f18d15beeb_0_1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f18d15beeb_0_1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f18d15beeb_0_1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f18d15beeb_0_1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f18d15beeb_0_1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f18d15beeb_0_1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f18d15beeb_0_14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2" name="Google Shape;522;gf18d15beeb_0_14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f18d15beeb_0_1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f18d15beeb_0_1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Util para compartir: https://youtu.be/A5YiqaQbsyI</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f18d15beeb_0_1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f18d15beeb_0_1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f18d15beeb_0_1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f18d15beeb_0_1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18d15beeb_0_10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18d15beeb_0_1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f18d15beeb_0_1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f18d15beeb_0_1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f18d15beeb_0_1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f18d15beeb_0_1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f18d15beeb_0_1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f18d15beeb_0_1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f18d15beeb_0_1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f18d15beeb_0_1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f18d15beeb_0_1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f18d15beeb_0_1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f18d15beeb_0_1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f18d15beeb_0_1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f18d15beeb_0_1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f18d15beeb_0_1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f18d15beeb_0_15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6" name="Google Shape;626;gf18d15beeb_0_15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f18d15beeb_0_1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f18d15beeb_0_1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f18d15beeb_0_20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f18d15beeb_0_20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18d15beeb_0_10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18d15beeb_0_10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f18d15beeb_0_20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f18d15beeb_0_20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f18d15beeb_0_2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f18d15beeb_0_2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f18d15beeb_0_20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f18d15beeb_0_20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18d15beeb_0_10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18d15beeb_0_10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18d15beeb_0_1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f18d15beeb_0_1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f18d15beeb_0_1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f18d15beeb_0_1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hyperlink" Target="https://www.npmjs.com/package/debug" TargetMode="External"/><Relationship Id="rId4" Type="http://schemas.openxmlformats.org/officeDocument/2006/relationships/hyperlink" Target="https://www.npmjs.com/package/winston" TargetMode="External"/><Relationship Id="rId5" Type="http://schemas.openxmlformats.org/officeDocument/2006/relationships/hyperlink" Target="https://www.npmjs.com/package/bunyan" TargetMode="External"/><Relationship Id="rId6" Type="http://schemas.openxmlformats.org/officeDocument/2006/relationships/image" Target="../media/image4.png"/><Relationship Id="rId7"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5.png"/><Relationship Id="rId6" Type="http://schemas.openxmlformats.org/officeDocument/2006/relationships/image" Target="../media/image10.png"/><Relationship Id="rId7"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3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25.png"/><Relationship Id="rId6" Type="http://schemas.openxmlformats.org/officeDocument/2006/relationships/image" Target="../media/image3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4.png"/><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4.png"/><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18.png"/><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18.png"/><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3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4.png"/><Relationship Id="rId4"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2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33.png"/><Relationship Id="rId6" Type="http://schemas.openxmlformats.org/officeDocument/2006/relationships/image" Target="../media/image2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44.png"/><Relationship Id="rId6" Type="http://schemas.openxmlformats.org/officeDocument/2006/relationships/image" Target="../media/image4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image" Target="../media/image18.png"/><Relationship Id="rId4" Type="http://schemas.openxmlformats.org/officeDocument/2006/relationships/image" Target="../media/image1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18.png"/><Relationship Id="rId4" Type="http://schemas.openxmlformats.org/officeDocument/2006/relationships/image" Target="../media/image1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36.png"/><Relationship Id="rId6" Type="http://schemas.openxmlformats.org/officeDocument/2006/relationships/image" Target="../media/image4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 Id="rId3" Type="http://schemas.openxmlformats.org/officeDocument/2006/relationships/image" Target="../media/image4.png"/><Relationship Id="rId4" Type="http://schemas.openxmlformats.org/officeDocument/2006/relationships/image" Target="../media/image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 Id="rId3" Type="http://schemas.openxmlformats.org/officeDocument/2006/relationships/image" Target="../media/image4.png"/><Relationship Id="rId4" Type="http://schemas.openxmlformats.org/officeDocument/2006/relationships/image" Target="../media/image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 Id="rId3" Type="http://schemas.openxmlformats.org/officeDocument/2006/relationships/image" Target="../media/image4.png"/><Relationship Id="rId4" Type="http://schemas.openxmlformats.org/officeDocument/2006/relationships/image" Target="../media/image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47.png"/><Relationship Id="rId6" Type="http://schemas.openxmlformats.org/officeDocument/2006/relationships/image" Target="../media/image3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4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 Id="rId3" Type="http://schemas.openxmlformats.org/officeDocument/2006/relationships/image" Target="../media/image4.png"/><Relationship Id="rId4" Type="http://schemas.openxmlformats.org/officeDocument/2006/relationships/image" Target="../media/image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3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 Id="rId3" Type="http://schemas.openxmlformats.org/officeDocument/2006/relationships/image" Target="../media/image18.png"/><Relationship Id="rId4" Type="http://schemas.openxmlformats.org/officeDocument/2006/relationships/image" Target="../media/image1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 Id="rId3" Type="http://schemas.openxmlformats.org/officeDocument/2006/relationships/image" Target="../media/image18.png"/><Relationship Id="rId4" Type="http://schemas.openxmlformats.org/officeDocument/2006/relationships/image" Target="../media/image1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 Id="rId3" Type="http://schemas.openxmlformats.org/officeDocument/2006/relationships/image" Target="../media/image11.png"/><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 Id="rId3" Type="http://schemas.openxmlformats.org/officeDocument/2006/relationships/image" Target="../media/image1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 Id="rId3" Type="http://schemas.openxmlformats.org/officeDocument/2006/relationships/image" Target="../media/image11.png"/><Relationship Id="rId4" Type="http://schemas.openxmlformats.org/officeDocument/2006/relationships/image" Target="../media/image3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25"/>
          <p:cNvSpPr txBox="1"/>
          <p:nvPr/>
        </p:nvSpPr>
        <p:spPr>
          <a:xfrm>
            <a:off x="560700" y="2096150"/>
            <a:ext cx="80226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Logs, profiling &amp; debug</a:t>
            </a:r>
            <a:endParaRPr i="1" sz="3600">
              <a:solidFill>
                <a:srgbClr val="121212"/>
              </a:solidFill>
              <a:latin typeface="Anton"/>
              <a:ea typeface="Anton"/>
              <a:cs typeface="Anton"/>
              <a:sym typeface="Anton"/>
            </a:endParaRPr>
          </a:p>
          <a:p>
            <a:pPr indent="0" lvl="0" marL="0" rtl="0" algn="ctr">
              <a:spcBef>
                <a:spcPts val="0"/>
              </a:spcBef>
              <a:spcAft>
                <a:spcPts val="0"/>
              </a:spcAft>
              <a:buNone/>
            </a:pPr>
            <a:r>
              <a:rPr i="1" lang="en" sz="3600">
                <a:solidFill>
                  <a:srgbClr val="121212"/>
                </a:solidFill>
                <a:latin typeface="Anton"/>
                <a:ea typeface="Anton"/>
                <a:cs typeface="Anton"/>
                <a:sym typeface="Anton"/>
              </a:rPr>
              <a:t>Parte I</a:t>
            </a:r>
            <a:endParaRPr i="1" sz="3600">
              <a:solidFill>
                <a:srgbClr val="121212"/>
              </a:solidFill>
              <a:latin typeface="Anton"/>
              <a:ea typeface="Anton"/>
              <a:cs typeface="Anton"/>
              <a:sym typeface="Anton"/>
            </a:endParaRPr>
          </a:p>
        </p:txBody>
      </p:sp>
      <p:sp>
        <p:nvSpPr>
          <p:cNvPr id="100" name="Google Shape;100;p25"/>
          <p:cNvSpPr txBox="1"/>
          <p:nvPr/>
        </p:nvSpPr>
        <p:spPr>
          <a:xfrm>
            <a:off x="2022750" y="16203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2000">
                <a:solidFill>
                  <a:srgbClr val="121212"/>
                </a:solidFill>
                <a:latin typeface="Helvetica Neue"/>
                <a:ea typeface="Helvetica Neue"/>
                <a:cs typeface="Helvetica Neue"/>
                <a:sym typeface="Helvetica Neue"/>
              </a:rPr>
              <a:t>     Clase 31. </a:t>
            </a:r>
            <a:r>
              <a:rPr lang="en" sz="2000">
                <a:solidFill>
                  <a:srgbClr val="121212"/>
                </a:solidFill>
                <a:latin typeface="Helvetica Neue Light"/>
                <a:ea typeface="Helvetica Neue Light"/>
                <a:cs typeface="Helvetica Neue Light"/>
                <a:sym typeface="Helvetica Neue Light"/>
              </a:rPr>
              <a:t> Programación Backend</a:t>
            </a:r>
            <a:endParaRPr>
              <a:solidFill>
                <a:srgbClr val="121212"/>
              </a:solidFill>
              <a:latin typeface="Helvetica Neue Light"/>
              <a:ea typeface="Helvetica Neue Light"/>
              <a:cs typeface="Helvetica Neue Light"/>
              <a:sym typeface="Helvetica Neue Light"/>
            </a:endParaRPr>
          </a:p>
        </p:txBody>
      </p:sp>
      <p:sp>
        <p:nvSpPr>
          <p:cNvPr id="101" name="Google Shape;101;p25"/>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4"/>
          <p:cNvSpPr txBox="1"/>
          <p:nvPr/>
        </p:nvSpPr>
        <p:spPr>
          <a:xfrm>
            <a:off x="-25" y="-23250"/>
            <a:ext cx="9144000" cy="877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200">
                <a:latin typeface="Anton"/>
                <a:ea typeface="Anton"/>
                <a:cs typeface="Anton"/>
                <a:sym typeface="Anton"/>
              </a:rPr>
              <a:t>Realizar un registro correcto</a:t>
            </a:r>
            <a:endParaRPr i="1" sz="3200">
              <a:latin typeface="Anton"/>
              <a:ea typeface="Anton"/>
              <a:cs typeface="Anton"/>
              <a:sym typeface="Anton"/>
            </a:endParaRPr>
          </a:p>
        </p:txBody>
      </p:sp>
      <p:sp>
        <p:nvSpPr>
          <p:cNvPr id="182" name="Google Shape;182;p34"/>
          <p:cNvSpPr txBox="1"/>
          <p:nvPr/>
        </p:nvSpPr>
        <p:spPr>
          <a:xfrm>
            <a:off x="329490" y="999425"/>
            <a:ext cx="8232000" cy="3723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El uso de </a:t>
            </a:r>
            <a:r>
              <a:rPr b="1" i="1" lang="en" sz="1800">
                <a:solidFill>
                  <a:schemeClr val="dk1"/>
                </a:solidFill>
                <a:highlight>
                  <a:schemeClr val="lt1"/>
                </a:highlight>
                <a:latin typeface="Helvetica Neue"/>
                <a:ea typeface="Helvetica Neue"/>
                <a:cs typeface="Helvetica Neue"/>
                <a:sym typeface="Helvetica Neue"/>
              </a:rPr>
              <a:t>console.log()</a:t>
            </a:r>
            <a:r>
              <a:rPr lang="en" sz="1800">
                <a:solidFill>
                  <a:schemeClr val="dk1"/>
                </a:solidFill>
                <a:highlight>
                  <a:schemeClr val="lt1"/>
                </a:highlight>
                <a:latin typeface="Helvetica Neue Light"/>
                <a:ea typeface="Helvetica Neue Light"/>
                <a:cs typeface="Helvetica Neue Light"/>
                <a:sym typeface="Helvetica Neue Light"/>
              </a:rPr>
              <a:t> o </a:t>
            </a:r>
            <a:r>
              <a:rPr b="1" i="1" lang="en" sz="1800">
                <a:solidFill>
                  <a:schemeClr val="dk1"/>
                </a:solidFill>
                <a:highlight>
                  <a:schemeClr val="lt1"/>
                </a:highlight>
                <a:latin typeface="Helvetica Neue"/>
                <a:ea typeface="Helvetica Neue"/>
                <a:cs typeface="Helvetica Neue"/>
                <a:sym typeface="Helvetica Neue"/>
              </a:rPr>
              <a:t>console.err()</a:t>
            </a:r>
            <a:r>
              <a:rPr lang="en" sz="1800">
                <a:solidFill>
                  <a:schemeClr val="dk1"/>
                </a:solidFill>
                <a:highlight>
                  <a:schemeClr val="lt1"/>
                </a:highlight>
                <a:latin typeface="Helvetica Neue Light"/>
                <a:ea typeface="Helvetica Neue Light"/>
                <a:cs typeface="Helvetica Neue Light"/>
                <a:sym typeface="Helvetica Neue Light"/>
              </a:rPr>
              <a:t> para imprimir mensajes de registro en el terminal es una práctica común en el desarrollo. No obstante, estas funciones son síncronas cuando el destino es un terminal o un archivo. De este modo, no resultan adecuadas para producción, a menos que canalice la salida a otro programa.</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En general, hay dos motivos para realizar un registro desde la aplicación:</a:t>
            </a:r>
            <a:endParaRPr sz="1800">
              <a:solidFill>
                <a:schemeClr val="dk1"/>
              </a:solidFill>
              <a:highlight>
                <a:schemeClr val="lt1"/>
              </a:highlight>
              <a:latin typeface="Helvetica Neue Light"/>
              <a:ea typeface="Helvetica Neue Light"/>
              <a:cs typeface="Helvetica Neue Light"/>
              <a:sym typeface="Helvetica Neue Light"/>
            </a:endParaRPr>
          </a:p>
          <a:p>
            <a:pPr indent="-330200" lvl="1" marL="914400" rtl="0" algn="l">
              <a:lnSpc>
                <a:spcPct val="115000"/>
              </a:lnSpc>
              <a:spcBef>
                <a:spcPts val="1000"/>
              </a:spcBef>
              <a:spcAft>
                <a:spcPts val="0"/>
              </a:spcAft>
              <a:buClr>
                <a:srgbClr val="3CEFAB"/>
              </a:buClr>
              <a:buSzPts val="1600"/>
              <a:buFont typeface="Helvetica Neue Light"/>
              <a:buChar char="○"/>
            </a:pPr>
            <a:r>
              <a:rPr b="1" lang="en" sz="1600">
                <a:solidFill>
                  <a:schemeClr val="dk1"/>
                </a:solidFill>
                <a:highlight>
                  <a:schemeClr val="lt1"/>
                </a:highlight>
                <a:latin typeface="Helvetica Neue"/>
                <a:ea typeface="Helvetica Neue"/>
                <a:cs typeface="Helvetica Neue"/>
                <a:sym typeface="Helvetica Neue"/>
              </a:rPr>
              <a:t>A efectos de depuración:</a:t>
            </a:r>
            <a:r>
              <a:rPr lang="en" sz="1600">
                <a:solidFill>
                  <a:schemeClr val="dk1"/>
                </a:solidFill>
                <a:highlight>
                  <a:schemeClr val="lt1"/>
                </a:highlight>
                <a:latin typeface="Helvetica Neue Light"/>
                <a:ea typeface="Helvetica Neue Light"/>
                <a:cs typeface="Helvetica Neue Light"/>
                <a:sym typeface="Helvetica Neue Light"/>
              </a:rPr>
              <a:t> en lugar de utilizar </a:t>
            </a:r>
            <a:r>
              <a:rPr i="1" lang="en" sz="1600">
                <a:solidFill>
                  <a:schemeClr val="dk1"/>
                </a:solidFill>
                <a:highlight>
                  <a:schemeClr val="lt1"/>
                </a:highlight>
                <a:latin typeface="Helvetica Neue Light"/>
                <a:ea typeface="Helvetica Neue Light"/>
                <a:cs typeface="Helvetica Neue Light"/>
                <a:sym typeface="Helvetica Neue Light"/>
              </a:rPr>
              <a:t>console.log()</a:t>
            </a:r>
            <a:r>
              <a:rPr lang="en" sz="1600">
                <a:solidFill>
                  <a:schemeClr val="dk1"/>
                </a:solidFill>
                <a:highlight>
                  <a:schemeClr val="lt1"/>
                </a:highlight>
                <a:latin typeface="Helvetica Neue Light"/>
                <a:ea typeface="Helvetica Neue Light"/>
                <a:cs typeface="Helvetica Neue Light"/>
                <a:sym typeface="Helvetica Neue Light"/>
              </a:rPr>
              <a:t>, utilice un módulo de depuración especial como </a:t>
            </a:r>
            <a:r>
              <a:rPr lang="en" sz="1600">
                <a:solidFill>
                  <a:schemeClr val="dk1"/>
                </a:solidFill>
                <a:highlight>
                  <a:schemeClr val="lt1"/>
                </a:highlight>
                <a:uFill>
                  <a:noFill/>
                </a:uFill>
                <a:latin typeface="Helvetica Neue Light"/>
                <a:ea typeface="Helvetica Neue Light"/>
                <a:cs typeface="Helvetica Neue Light"/>
                <a:sym typeface="Helvetica Neue Light"/>
                <a:hlinkClick r:id="rId3">
                  <a:extLst>
                    <a:ext uri="{A12FA001-AC4F-418D-AE19-62706E023703}">
                      <ahyp:hlinkClr val="tx"/>
                    </a:ext>
                  </a:extLst>
                </a:hlinkClick>
              </a:rPr>
              <a:t>debug</a:t>
            </a:r>
            <a:r>
              <a:rPr lang="en" sz="1600">
                <a:solidFill>
                  <a:schemeClr val="dk1"/>
                </a:solidFill>
                <a:highlight>
                  <a:schemeClr val="lt1"/>
                </a:highlight>
                <a:latin typeface="Helvetica Neue Light"/>
                <a:ea typeface="Helvetica Neue Light"/>
                <a:cs typeface="Helvetica Neue Light"/>
                <a:sym typeface="Helvetica Neue Light"/>
              </a:rPr>
              <a:t>.</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1" marL="914400" rtl="0" algn="l">
              <a:lnSpc>
                <a:spcPct val="115000"/>
              </a:lnSpc>
              <a:spcBef>
                <a:spcPts val="1000"/>
              </a:spcBef>
              <a:spcAft>
                <a:spcPts val="1000"/>
              </a:spcAft>
              <a:buClr>
                <a:srgbClr val="3CEFAB"/>
              </a:buClr>
              <a:buSzPts val="1600"/>
              <a:buFont typeface="Helvetica Neue Light"/>
              <a:buChar char="○"/>
            </a:pPr>
            <a:r>
              <a:rPr b="1" lang="en" sz="1600">
                <a:solidFill>
                  <a:schemeClr val="dk1"/>
                </a:solidFill>
                <a:highlight>
                  <a:schemeClr val="lt1"/>
                </a:highlight>
                <a:latin typeface="Helvetica Neue"/>
                <a:ea typeface="Helvetica Neue"/>
                <a:cs typeface="Helvetica Neue"/>
                <a:sym typeface="Helvetica Neue"/>
              </a:rPr>
              <a:t>Para registrar la actividad de la aplicación</a:t>
            </a:r>
            <a:r>
              <a:rPr lang="en" sz="1600">
                <a:solidFill>
                  <a:schemeClr val="dk1"/>
                </a:solidFill>
                <a:highlight>
                  <a:schemeClr val="lt1"/>
                </a:highlight>
                <a:latin typeface="Helvetica Neue Light"/>
                <a:ea typeface="Helvetica Neue Light"/>
                <a:cs typeface="Helvetica Neue Light"/>
                <a:sym typeface="Helvetica Neue Light"/>
              </a:rPr>
              <a:t> (básicamente, todo lo demás): en lugar de utilizar </a:t>
            </a:r>
            <a:r>
              <a:rPr i="1" lang="en" sz="1600">
                <a:solidFill>
                  <a:schemeClr val="dk1"/>
                </a:solidFill>
                <a:highlight>
                  <a:schemeClr val="lt1"/>
                </a:highlight>
                <a:latin typeface="Helvetica Neue Light"/>
                <a:ea typeface="Helvetica Neue Light"/>
                <a:cs typeface="Helvetica Neue Light"/>
                <a:sym typeface="Helvetica Neue Light"/>
              </a:rPr>
              <a:t>console.log()</a:t>
            </a:r>
            <a:r>
              <a:rPr lang="en" sz="1600">
                <a:solidFill>
                  <a:schemeClr val="dk1"/>
                </a:solidFill>
                <a:highlight>
                  <a:schemeClr val="lt1"/>
                </a:highlight>
                <a:latin typeface="Helvetica Neue Light"/>
                <a:ea typeface="Helvetica Neue Light"/>
                <a:cs typeface="Helvetica Neue Light"/>
                <a:sym typeface="Helvetica Neue Light"/>
              </a:rPr>
              <a:t>, utilice una biblioteca de registro como </a:t>
            </a:r>
            <a:r>
              <a:rPr lang="en" sz="1600">
                <a:solidFill>
                  <a:schemeClr val="dk1"/>
                </a:solidFill>
                <a:highlight>
                  <a:schemeClr val="lt1"/>
                </a:highlight>
                <a:uFill>
                  <a:noFill/>
                </a:uFill>
                <a:latin typeface="Helvetica Neue Light"/>
                <a:ea typeface="Helvetica Neue Light"/>
                <a:cs typeface="Helvetica Neue Light"/>
                <a:sym typeface="Helvetica Neue Light"/>
                <a:hlinkClick r:id="rId4">
                  <a:extLst>
                    <a:ext uri="{A12FA001-AC4F-418D-AE19-62706E023703}">
                      <ahyp:hlinkClr val="tx"/>
                    </a:ext>
                  </a:extLst>
                </a:hlinkClick>
              </a:rPr>
              <a:t>Winston</a:t>
            </a:r>
            <a:r>
              <a:rPr lang="en" sz="1600">
                <a:solidFill>
                  <a:schemeClr val="dk1"/>
                </a:solidFill>
                <a:highlight>
                  <a:schemeClr val="lt1"/>
                </a:highlight>
                <a:latin typeface="Helvetica Neue Light"/>
                <a:ea typeface="Helvetica Neue Light"/>
                <a:cs typeface="Helvetica Neue Light"/>
                <a:sym typeface="Helvetica Neue Light"/>
              </a:rPr>
              <a:t> o </a:t>
            </a:r>
            <a:r>
              <a:rPr lang="en" sz="1600">
                <a:solidFill>
                  <a:schemeClr val="dk1"/>
                </a:solidFill>
                <a:highlight>
                  <a:schemeClr val="lt1"/>
                </a:highlight>
                <a:uFill>
                  <a:noFill/>
                </a:uFill>
                <a:latin typeface="Helvetica Neue Light"/>
                <a:ea typeface="Helvetica Neue Light"/>
                <a:cs typeface="Helvetica Neue Light"/>
                <a:sym typeface="Helvetica Neue Light"/>
                <a:hlinkClick r:id="rId5">
                  <a:extLst>
                    <a:ext uri="{A12FA001-AC4F-418D-AE19-62706E023703}">
                      <ahyp:hlinkClr val="tx"/>
                    </a:ext>
                  </a:extLst>
                </a:hlinkClick>
              </a:rPr>
              <a:t>Bunyan</a:t>
            </a:r>
            <a:r>
              <a:rPr lang="en" sz="1600">
                <a:solidFill>
                  <a:schemeClr val="dk1"/>
                </a:solidFill>
                <a:highlight>
                  <a:schemeClr val="lt1"/>
                </a:highlight>
                <a:latin typeface="Helvetica Neue Light"/>
                <a:ea typeface="Helvetica Neue Light"/>
                <a:cs typeface="Helvetica Neue Light"/>
                <a:sym typeface="Helvetica Neue Light"/>
              </a:rPr>
              <a:t>.</a:t>
            </a:r>
            <a:endParaRPr sz="1600">
              <a:solidFill>
                <a:schemeClr val="dk1"/>
              </a:solidFill>
              <a:highlight>
                <a:schemeClr val="lt1"/>
              </a:highlight>
              <a:latin typeface="Helvetica Neue Light"/>
              <a:ea typeface="Helvetica Neue Light"/>
              <a:cs typeface="Helvetica Neue Light"/>
              <a:sym typeface="Helvetica Neue Light"/>
            </a:endParaRPr>
          </a:p>
        </p:txBody>
      </p:sp>
      <p:pic>
        <p:nvPicPr>
          <p:cNvPr id="183" name="Google Shape;183;p34"/>
          <p:cNvPicPr preferRelativeResize="0"/>
          <p:nvPr/>
        </p:nvPicPr>
        <p:blipFill>
          <a:blip r:embed="rId6">
            <a:alphaModFix/>
          </a:blip>
          <a:stretch>
            <a:fillRect/>
          </a:stretch>
        </p:blipFill>
        <p:spPr>
          <a:xfrm>
            <a:off x="7567925" y="4659625"/>
            <a:ext cx="1186526" cy="330675"/>
          </a:xfrm>
          <a:prstGeom prst="rect">
            <a:avLst/>
          </a:prstGeom>
          <a:noFill/>
          <a:ln>
            <a:noFill/>
          </a:ln>
        </p:spPr>
      </p:pic>
      <p:sp>
        <p:nvSpPr>
          <p:cNvPr id="184" name="Google Shape;184;p34"/>
          <p:cNvSpPr/>
          <p:nvPr/>
        </p:nvSpPr>
        <p:spPr>
          <a:xfrm rot="5400000">
            <a:off x="11975" y="-12000"/>
            <a:ext cx="716400" cy="740400"/>
          </a:xfrm>
          <a:prstGeom prst="rtTriangl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4"/>
          <p:cNvSpPr txBox="1"/>
          <p:nvPr/>
        </p:nvSpPr>
        <p:spPr>
          <a:xfrm>
            <a:off x="0" y="-35995"/>
            <a:ext cx="388500" cy="50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latin typeface="Helvetica Neue"/>
                <a:ea typeface="Helvetica Neue"/>
                <a:cs typeface="Helvetica Neue"/>
                <a:sym typeface="Helvetica Neue"/>
              </a:rPr>
              <a:t>3</a:t>
            </a:r>
            <a:endParaRPr b="1" sz="1700">
              <a:solidFill>
                <a:srgbClr val="FFFFFF"/>
              </a:solidFill>
              <a:latin typeface="Helvetica Neue"/>
              <a:ea typeface="Helvetica Neue"/>
              <a:cs typeface="Helvetica Neue"/>
              <a:sym typeface="Helvetica Neue"/>
            </a:endParaRPr>
          </a:p>
        </p:txBody>
      </p:sp>
      <p:pic>
        <p:nvPicPr>
          <p:cNvPr id="186" name="Google Shape;186;p34"/>
          <p:cNvPicPr preferRelativeResize="0"/>
          <p:nvPr/>
        </p:nvPicPr>
        <p:blipFill>
          <a:blip r:embed="rId7">
            <a:alphaModFix/>
          </a:blip>
          <a:stretch>
            <a:fillRect/>
          </a:stretch>
        </p:blipFill>
        <p:spPr>
          <a:xfrm>
            <a:off x="8237825" y="32435"/>
            <a:ext cx="762900" cy="762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5"/>
          <p:cNvSpPr txBox="1"/>
          <p:nvPr/>
        </p:nvSpPr>
        <p:spPr>
          <a:xfrm>
            <a:off x="-25" y="-23250"/>
            <a:ext cx="9144000" cy="877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200">
                <a:solidFill>
                  <a:schemeClr val="dk1"/>
                </a:solidFill>
                <a:latin typeface="Anton"/>
                <a:ea typeface="Anton"/>
                <a:cs typeface="Anton"/>
                <a:sym typeface="Anton"/>
              </a:rPr>
              <a:t>Manejar las excepciones correctamente</a:t>
            </a:r>
            <a:endParaRPr i="1" sz="3200">
              <a:latin typeface="Anton"/>
              <a:ea typeface="Anton"/>
              <a:cs typeface="Anton"/>
              <a:sym typeface="Anton"/>
            </a:endParaRPr>
          </a:p>
        </p:txBody>
      </p:sp>
      <p:sp>
        <p:nvSpPr>
          <p:cNvPr id="192" name="Google Shape;192;p35"/>
          <p:cNvSpPr txBox="1"/>
          <p:nvPr/>
        </p:nvSpPr>
        <p:spPr>
          <a:xfrm>
            <a:off x="327950" y="847025"/>
            <a:ext cx="8302200" cy="42027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Las aplicaciones Node se bloquean cuando encuentran una excepción no capturada. Si no manejamos las excepciones ni realizamos las acciones necesarias, la aplicación Express se bloqueará y quedará fuera de línea.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Si seguimos el consejo de asegurarnos de que la aplicación se reinicia automáticamente más abajo, esta se recuperará de un bloqueo.</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Las aplicaciones Express normalmente necesitan un breve tiempo de arranque. Igualmente, deseamos evitar el bloqueo en primer lugar y, para ello, deberemos manejar correctamente las excepciones.</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Para asegurarnos de manejarlas todas y de forma correcta podemos usar </a:t>
            </a:r>
            <a:r>
              <a:rPr b="1" lang="en" sz="1600">
                <a:solidFill>
                  <a:schemeClr val="dk1"/>
                </a:solidFill>
                <a:highlight>
                  <a:schemeClr val="lt1"/>
                </a:highlight>
                <a:latin typeface="Helvetica Neue"/>
                <a:ea typeface="Helvetica Neue"/>
                <a:cs typeface="Helvetica Neue"/>
                <a:sym typeface="Helvetica Neue"/>
              </a:rPr>
              <a:t>Try/Catch</a:t>
            </a:r>
            <a:r>
              <a:rPr lang="en" sz="1600">
                <a:solidFill>
                  <a:schemeClr val="dk1"/>
                </a:solidFill>
                <a:highlight>
                  <a:schemeClr val="lt1"/>
                </a:highlight>
                <a:latin typeface="Helvetica Neue Light"/>
                <a:ea typeface="Helvetica Neue Light"/>
                <a:cs typeface="Helvetica Neue Light"/>
                <a:sym typeface="Helvetica Neue Light"/>
              </a:rPr>
              <a:t> y </a:t>
            </a:r>
            <a:r>
              <a:rPr b="1" lang="en" sz="1600">
                <a:solidFill>
                  <a:schemeClr val="dk1"/>
                </a:solidFill>
                <a:highlight>
                  <a:schemeClr val="lt1"/>
                </a:highlight>
                <a:latin typeface="Helvetica Neue"/>
                <a:ea typeface="Helvetica Neue"/>
                <a:cs typeface="Helvetica Neue"/>
                <a:sym typeface="Helvetica Neue"/>
              </a:rPr>
              <a:t>Promises</a:t>
            </a:r>
            <a:r>
              <a:rPr lang="en" sz="1600">
                <a:solidFill>
                  <a:schemeClr val="dk1"/>
                </a:solidFill>
                <a:highlight>
                  <a:schemeClr val="lt1"/>
                </a:highlight>
                <a:latin typeface="Helvetica Neue Light"/>
                <a:ea typeface="Helvetica Neue Light"/>
                <a:cs typeface="Helvetica Neue Light"/>
                <a:sym typeface="Helvetica Neue Light"/>
              </a:rPr>
              <a:t>.</a:t>
            </a:r>
            <a:endParaRPr sz="1600">
              <a:solidFill>
                <a:schemeClr val="dk1"/>
              </a:solidFill>
              <a:highlight>
                <a:schemeClr val="lt1"/>
              </a:highlight>
              <a:latin typeface="Helvetica Neue Light"/>
              <a:ea typeface="Helvetica Neue Light"/>
              <a:cs typeface="Helvetica Neue Light"/>
              <a:sym typeface="Helvetica Neue Light"/>
            </a:endParaRPr>
          </a:p>
        </p:txBody>
      </p:sp>
      <p:pic>
        <p:nvPicPr>
          <p:cNvPr id="193" name="Google Shape;193;p3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94" name="Google Shape;194;p35"/>
          <p:cNvSpPr/>
          <p:nvPr/>
        </p:nvSpPr>
        <p:spPr>
          <a:xfrm rot="5400000">
            <a:off x="11975" y="-12000"/>
            <a:ext cx="716400" cy="740400"/>
          </a:xfrm>
          <a:prstGeom prst="rtTriangl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5"/>
          <p:cNvSpPr txBox="1"/>
          <p:nvPr/>
        </p:nvSpPr>
        <p:spPr>
          <a:xfrm>
            <a:off x="0" y="-35995"/>
            <a:ext cx="388500" cy="50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latin typeface="Helvetica Neue"/>
                <a:ea typeface="Helvetica Neue"/>
                <a:cs typeface="Helvetica Neue"/>
                <a:sym typeface="Helvetica Neue"/>
              </a:rPr>
              <a:t>4</a:t>
            </a:r>
            <a:endParaRPr b="1" sz="1700">
              <a:solidFill>
                <a:srgbClr val="FFFFFF"/>
              </a:solidFill>
              <a:latin typeface="Helvetica Neue"/>
              <a:ea typeface="Helvetica Neue"/>
              <a:cs typeface="Helvetica Neue"/>
              <a:sym typeface="Helvetica Neue"/>
            </a:endParaRPr>
          </a:p>
        </p:txBody>
      </p:sp>
      <p:pic>
        <p:nvPicPr>
          <p:cNvPr id="196" name="Google Shape;196;p35"/>
          <p:cNvPicPr preferRelativeResize="0"/>
          <p:nvPr/>
        </p:nvPicPr>
        <p:blipFill>
          <a:blip r:embed="rId4">
            <a:alphaModFix/>
          </a:blip>
          <a:stretch>
            <a:fillRect/>
          </a:stretch>
        </p:blipFill>
        <p:spPr>
          <a:xfrm>
            <a:off x="8237825" y="32435"/>
            <a:ext cx="762900" cy="762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00" name="Shape 200"/>
        <p:cNvGrpSpPr/>
        <p:nvPr/>
      </p:nvGrpSpPr>
      <p:grpSpPr>
        <a:xfrm>
          <a:off x="0" y="0"/>
          <a:ext cx="0" cy="0"/>
          <a:chOff x="0" y="0"/>
          <a:chExt cx="0" cy="0"/>
        </a:xfrm>
      </p:grpSpPr>
      <p:sp>
        <p:nvSpPr>
          <p:cNvPr id="201" name="Google Shape;201;p36"/>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COSAS QUE HACER EN EL ENTORNO/CONFIGURACIÓN</a:t>
            </a:r>
            <a:endParaRPr i="1" sz="3600">
              <a:latin typeface="Anton"/>
              <a:ea typeface="Anton"/>
              <a:cs typeface="Anton"/>
              <a:sym typeface="Anton"/>
            </a:endParaRPr>
          </a:p>
        </p:txBody>
      </p:sp>
      <p:pic>
        <p:nvPicPr>
          <p:cNvPr id="202" name="Google Shape;202;p36"/>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7"/>
          <p:cNvSpPr txBox="1"/>
          <p:nvPr/>
        </p:nvSpPr>
        <p:spPr>
          <a:xfrm>
            <a:off x="-25" y="-23250"/>
            <a:ext cx="9144000" cy="877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200">
                <a:latin typeface="Anton"/>
                <a:ea typeface="Anton"/>
                <a:cs typeface="Anton"/>
                <a:sym typeface="Anton"/>
              </a:rPr>
              <a:t>Establecer NODE_ENV en producción</a:t>
            </a:r>
            <a:endParaRPr i="1" sz="3200">
              <a:latin typeface="Anton"/>
              <a:ea typeface="Anton"/>
              <a:cs typeface="Anton"/>
              <a:sym typeface="Anton"/>
            </a:endParaRPr>
          </a:p>
        </p:txBody>
      </p:sp>
      <p:sp>
        <p:nvSpPr>
          <p:cNvPr id="208" name="Google Shape;208;p37"/>
          <p:cNvSpPr txBox="1"/>
          <p:nvPr/>
        </p:nvSpPr>
        <p:spPr>
          <a:xfrm>
            <a:off x="272950" y="999425"/>
            <a:ext cx="8572500" cy="4140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La variable de entorno NODE_ENV especifica el entorno en el que se ejecuta una aplicación (normalmente, desarrollo o producción). Una de las cosas más sencillas que puede hacer para mejorar el rendimiento es establecer </a:t>
            </a:r>
            <a:r>
              <a:rPr b="1" i="1" lang="en" sz="1800">
                <a:solidFill>
                  <a:schemeClr val="dk1"/>
                </a:solidFill>
                <a:highlight>
                  <a:schemeClr val="lt1"/>
                </a:highlight>
                <a:latin typeface="Helvetica Neue"/>
                <a:ea typeface="Helvetica Neue"/>
                <a:cs typeface="Helvetica Neue"/>
                <a:sym typeface="Helvetica Neue"/>
              </a:rPr>
              <a:t>NODE_ENV en producción</a:t>
            </a:r>
            <a:r>
              <a:rPr lang="en" sz="1800">
                <a:solidFill>
                  <a:schemeClr val="dk1"/>
                </a:solidFill>
                <a:highlight>
                  <a:schemeClr val="lt1"/>
                </a:highlight>
                <a:latin typeface="Helvetica Neue Light"/>
                <a:ea typeface="Helvetica Neue Light"/>
                <a:cs typeface="Helvetica Neue Light"/>
                <a:sym typeface="Helvetica Neue Light"/>
              </a:rPr>
              <a:t>. Puede mejorarlos hasta 3 veces.</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Al establecerlo, Express almacenar en caché las plantillas de vistas y los archivos CSS generador y genera menos mensajes de error detallados.</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Si necesitamos escribir código específico del entorno, podemos comprobar el valor de NODE_ENV con </a:t>
            </a:r>
            <a:r>
              <a:rPr i="1" lang="en" sz="1800">
                <a:solidFill>
                  <a:schemeClr val="dk1"/>
                </a:solidFill>
                <a:highlight>
                  <a:schemeClr val="lt1"/>
                </a:highlight>
                <a:latin typeface="Helvetica Neue Light"/>
                <a:ea typeface="Helvetica Neue Light"/>
                <a:cs typeface="Helvetica Neue Light"/>
                <a:sym typeface="Helvetica Neue Light"/>
              </a:rPr>
              <a:t>process.env.NODE_ENV</a:t>
            </a:r>
            <a:r>
              <a:rPr lang="en" sz="1800">
                <a:solidFill>
                  <a:schemeClr val="dk1"/>
                </a:solidFill>
                <a:highlight>
                  <a:schemeClr val="lt1"/>
                </a:highlight>
                <a:latin typeface="Helvetica Neue Light"/>
                <a:ea typeface="Helvetica Neue Light"/>
                <a:cs typeface="Helvetica Neue Light"/>
                <a:sym typeface="Helvetica Neue Light"/>
              </a:rPr>
              <a:t>.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Tener en cuenta que comprobar el valor de una variable de entorno supone una reducción de rendimiento, por lo que debe hacerse </a:t>
            </a:r>
            <a:br>
              <a:rPr lang="en" sz="1800">
                <a:solidFill>
                  <a:schemeClr val="dk1"/>
                </a:solidFill>
                <a:highlight>
                  <a:schemeClr val="lt1"/>
                </a:highlight>
                <a:latin typeface="Helvetica Neue Light"/>
                <a:ea typeface="Helvetica Neue Light"/>
                <a:cs typeface="Helvetica Neue Light"/>
                <a:sym typeface="Helvetica Neue Light"/>
              </a:rPr>
            </a:br>
            <a:r>
              <a:rPr lang="en" sz="1800">
                <a:solidFill>
                  <a:schemeClr val="dk1"/>
                </a:solidFill>
                <a:highlight>
                  <a:schemeClr val="lt1"/>
                </a:highlight>
                <a:latin typeface="Helvetica Neue Light"/>
                <a:ea typeface="Helvetica Neue Light"/>
                <a:cs typeface="Helvetica Neue Light"/>
                <a:sym typeface="Helvetica Neue Light"/>
              </a:rPr>
              <a:t>de forma moderada.</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209" name="Google Shape;209;p3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10" name="Google Shape;210;p37"/>
          <p:cNvSpPr/>
          <p:nvPr/>
        </p:nvSpPr>
        <p:spPr>
          <a:xfrm rot="5400000">
            <a:off x="11975" y="-12000"/>
            <a:ext cx="716400" cy="740400"/>
          </a:xfrm>
          <a:prstGeom prst="rtTriangl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7"/>
          <p:cNvSpPr txBox="1"/>
          <p:nvPr/>
        </p:nvSpPr>
        <p:spPr>
          <a:xfrm>
            <a:off x="0" y="-35995"/>
            <a:ext cx="388500" cy="50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latin typeface="Helvetica Neue"/>
                <a:ea typeface="Helvetica Neue"/>
                <a:cs typeface="Helvetica Neue"/>
                <a:sym typeface="Helvetica Neue"/>
              </a:rPr>
              <a:t>1</a:t>
            </a:r>
            <a:endParaRPr b="1" sz="1700">
              <a:solidFill>
                <a:srgbClr val="FFFFFF"/>
              </a:solidFill>
              <a:latin typeface="Helvetica Neue"/>
              <a:ea typeface="Helvetica Neue"/>
              <a:cs typeface="Helvetica Neue"/>
              <a:sym typeface="Helvetica Neue"/>
            </a:endParaRPr>
          </a:p>
        </p:txBody>
      </p:sp>
      <p:pic>
        <p:nvPicPr>
          <p:cNvPr id="212" name="Google Shape;212;p37"/>
          <p:cNvPicPr preferRelativeResize="0"/>
          <p:nvPr/>
        </p:nvPicPr>
        <p:blipFill>
          <a:blip r:embed="rId4">
            <a:alphaModFix/>
          </a:blip>
          <a:stretch>
            <a:fillRect/>
          </a:stretch>
        </p:blipFill>
        <p:spPr>
          <a:xfrm>
            <a:off x="8237825" y="32435"/>
            <a:ext cx="762900" cy="762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8"/>
          <p:cNvSpPr txBox="1"/>
          <p:nvPr/>
        </p:nvSpPr>
        <p:spPr>
          <a:xfrm>
            <a:off x="-25" y="-23250"/>
            <a:ext cx="9144000" cy="877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100">
                <a:latin typeface="Anton"/>
                <a:ea typeface="Anton"/>
                <a:cs typeface="Anton"/>
                <a:sym typeface="Anton"/>
              </a:rPr>
              <a:t>Que la App se reinicia automáticamente</a:t>
            </a:r>
            <a:endParaRPr i="1" sz="3200">
              <a:latin typeface="Anton"/>
              <a:ea typeface="Anton"/>
              <a:cs typeface="Anton"/>
              <a:sym typeface="Anton"/>
            </a:endParaRPr>
          </a:p>
        </p:txBody>
      </p:sp>
      <p:sp>
        <p:nvSpPr>
          <p:cNvPr id="218" name="Google Shape;218;p38"/>
          <p:cNvSpPr txBox="1"/>
          <p:nvPr/>
        </p:nvSpPr>
        <p:spPr>
          <a:xfrm>
            <a:off x="379800" y="1151825"/>
            <a:ext cx="8486700" cy="3710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En producción, no deseamos que la aplicación esté fuera de línea en ningún momento. Esto significa que debe asegurarse de que se reinicia si la aplicación o el servidor se bloquean.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Aunque esperamos que no se produzca ninguno de estos sucesos, si somos realistas, debemos tener en cuenta ambas eventualidades de la siguiente manera:</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1" marL="914400" rtl="0" algn="l">
              <a:lnSpc>
                <a:spcPct val="115000"/>
              </a:lnSpc>
              <a:spcBef>
                <a:spcPts val="1000"/>
              </a:spcBef>
              <a:spcAft>
                <a:spcPts val="0"/>
              </a:spcAft>
              <a:buClr>
                <a:srgbClr val="3CEFAB"/>
              </a:buClr>
              <a:buSzPts val="1800"/>
              <a:buChar char="○"/>
            </a:pPr>
            <a:r>
              <a:rPr lang="en" sz="1800">
                <a:solidFill>
                  <a:schemeClr val="dk1"/>
                </a:solidFill>
                <a:highlight>
                  <a:schemeClr val="lt1"/>
                </a:highlight>
                <a:latin typeface="Helvetica Neue Light"/>
                <a:ea typeface="Helvetica Neue Light"/>
                <a:cs typeface="Helvetica Neue Light"/>
                <a:sym typeface="Helvetica Neue Light"/>
              </a:rPr>
              <a:t>Utilizando un gestor de procesos para reiniciar la aplicación (y Node) cuando se bloquea.</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1" marL="914400" rtl="0" algn="l">
              <a:lnSpc>
                <a:spcPct val="115000"/>
              </a:lnSpc>
              <a:spcBef>
                <a:spcPts val="0"/>
              </a:spcBef>
              <a:spcAft>
                <a:spcPts val="0"/>
              </a:spcAft>
              <a:buClr>
                <a:srgbClr val="3CEFAB"/>
              </a:buClr>
              <a:buSzPts val="1800"/>
              <a:buChar char="○"/>
            </a:pPr>
            <a:r>
              <a:rPr lang="en" sz="1800">
                <a:solidFill>
                  <a:schemeClr val="dk1"/>
                </a:solidFill>
                <a:highlight>
                  <a:schemeClr val="lt1"/>
                </a:highlight>
                <a:latin typeface="Helvetica Neue Light"/>
                <a:ea typeface="Helvetica Neue Light"/>
                <a:cs typeface="Helvetica Neue Light"/>
                <a:sym typeface="Helvetica Neue Light"/>
              </a:rPr>
              <a:t>Utilizando el sistema init que proporciona su OS para reiniciar el gestor de procesos cuando se bloquea el OS.</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219" name="Google Shape;219;p3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20" name="Google Shape;220;p38"/>
          <p:cNvSpPr/>
          <p:nvPr/>
        </p:nvSpPr>
        <p:spPr>
          <a:xfrm rot="5400000">
            <a:off x="11975" y="-12000"/>
            <a:ext cx="716400" cy="740400"/>
          </a:xfrm>
          <a:prstGeom prst="rtTriangl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8"/>
          <p:cNvSpPr txBox="1"/>
          <p:nvPr/>
        </p:nvSpPr>
        <p:spPr>
          <a:xfrm>
            <a:off x="0" y="-35995"/>
            <a:ext cx="388500" cy="50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latin typeface="Helvetica Neue"/>
                <a:ea typeface="Helvetica Neue"/>
                <a:cs typeface="Helvetica Neue"/>
                <a:sym typeface="Helvetica Neue"/>
              </a:rPr>
              <a:t>2</a:t>
            </a:r>
            <a:endParaRPr b="1" sz="1700">
              <a:solidFill>
                <a:srgbClr val="FFFFFF"/>
              </a:solidFill>
              <a:latin typeface="Helvetica Neue"/>
              <a:ea typeface="Helvetica Neue"/>
              <a:cs typeface="Helvetica Neue"/>
              <a:sym typeface="Helvetica Neue"/>
            </a:endParaRPr>
          </a:p>
        </p:txBody>
      </p:sp>
      <p:pic>
        <p:nvPicPr>
          <p:cNvPr id="222" name="Google Shape;222;p38"/>
          <p:cNvPicPr preferRelativeResize="0"/>
          <p:nvPr/>
        </p:nvPicPr>
        <p:blipFill>
          <a:blip r:embed="rId4">
            <a:alphaModFix/>
          </a:blip>
          <a:stretch>
            <a:fillRect/>
          </a:stretch>
        </p:blipFill>
        <p:spPr>
          <a:xfrm>
            <a:off x="8237825" y="32435"/>
            <a:ext cx="762900" cy="762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9"/>
          <p:cNvSpPr txBox="1"/>
          <p:nvPr/>
        </p:nvSpPr>
        <p:spPr>
          <a:xfrm>
            <a:off x="-25" y="-23250"/>
            <a:ext cx="9144000" cy="877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200">
                <a:latin typeface="Anton"/>
                <a:ea typeface="Anton"/>
                <a:cs typeface="Anton"/>
                <a:sym typeface="Anton"/>
              </a:rPr>
              <a:t>Ejecutar la App en un Cluster</a:t>
            </a:r>
            <a:endParaRPr i="1" sz="3200">
              <a:latin typeface="Anton"/>
              <a:ea typeface="Anton"/>
              <a:cs typeface="Anton"/>
              <a:sym typeface="Anton"/>
            </a:endParaRPr>
          </a:p>
        </p:txBody>
      </p:sp>
      <p:sp>
        <p:nvSpPr>
          <p:cNvPr id="228" name="Google Shape;228;p39"/>
          <p:cNvSpPr txBox="1"/>
          <p:nvPr/>
        </p:nvSpPr>
        <p:spPr>
          <a:xfrm>
            <a:off x="379800" y="923225"/>
            <a:ext cx="8232000" cy="4158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En un sistema multinúcleo, podemos multiplicar el rendimiento de una aplicación Node iniciando un clúster de procesos.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Como ya vimos, un clúster ejecuta varias instancias de la aplicación, idealmente una instancia en cada núcleo de CPU, lo que permite distribuir la carga y las tareas entre las instancias.</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En las aplicaciones en clúster, los procesos worker pueden bloquearse individualmente sin afectar al resto de los procesos.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Aparte de las ventajas de rendimiento, el aislamiento de errores es otro motivo para ejecutar un clúster de procesos de aplicación. Siempre que se bloquee un proceso worker, hay que asegurarse de registrar el suceso y generar un nuevo proceso utilizando </a:t>
            </a:r>
            <a:r>
              <a:rPr i="1" lang="en" sz="1800">
                <a:solidFill>
                  <a:schemeClr val="dk1"/>
                </a:solidFill>
                <a:highlight>
                  <a:schemeClr val="lt1"/>
                </a:highlight>
                <a:latin typeface="Helvetica Neue Light"/>
                <a:ea typeface="Helvetica Neue Light"/>
                <a:cs typeface="Helvetica Neue Light"/>
                <a:sym typeface="Helvetica Neue Light"/>
              </a:rPr>
              <a:t>cluster.fork()</a:t>
            </a:r>
            <a:r>
              <a:rPr lang="en"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229" name="Google Shape;229;p3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30" name="Google Shape;230;p39"/>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231" name="Google Shape;231;p39"/>
          <p:cNvSpPr/>
          <p:nvPr/>
        </p:nvSpPr>
        <p:spPr>
          <a:xfrm rot="5400000">
            <a:off x="11975" y="-12000"/>
            <a:ext cx="716400" cy="740400"/>
          </a:xfrm>
          <a:prstGeom prst="rtTriangl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9"/>
          <p:cNvSpPr txBox="1"/>
          <p:nvPr/>
        </p:nvSpPr>
        <p:spPr>
          <a:xfrm>
            <a:off x="0" y="-35995"/>
            <a:ext cx="388500" cy="50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latin typeface="Helvetica Neue"/>
                <a:ea typeface="Helvetica Neue"/>
                <a:cs typeface="Helvetica Neue"/>
                <a:sym typeface="Helvetica Neue"/>
              </a:rPr>
              <a:t>3</a:t>
            </a:r>
            <a:endParaRPr b="1" sz="1700">
              <a:solidFill>
                <a:srgbClr val="FFFFFF"/>
              </a:solidFill>
              <a:latin typeface="Helvetica Neue"/>
              <a:ea typeface="Helvetica Neue"/>
              <a:cs typeface="Helvetica Neue"/>
              <a:sym typeface="Helvetica Neue"/>
            </a:endParaRPr>
          </a:p>
        </p:txBody>
      </p:sp>
      <p:pic>
        <p:nvPicPr>
          <p:cNvPr id="233" name="Google Shape;233;p39"/>
          <p:cNvPicPr preferRelativeResize="0"/>
          <p:nvPr/>
        </p:nvPicPr>
        <p:blipFill>
          <a:blip r:embed="rId4">
            <a:alphaModFix/>
          </a:blip>
          <a:stretch>
            <a:fillRect/>
          </a:stretch>
        </p:blipFill>
        <p:spPr>
          <a:xfrm>
            <a:off x="8237825" y="32435"/>
            <a:ext cx="762900" cy="762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0"/>
          <p:cNvSpPr txBox="1"/>
          <p:nvPr/>
        </p:nvSpPr>
        <p:spPr>
          <a:xfrm>
            <a:off x="-25" y="-23250"/>
            <a:ext cx="9144000" cy="877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2800">
                <a:latin typeface="Anton"/>
                <a:ea typeface="Anton"/>
                <a:cs typeface="Anton"/>
                <a:sym typeface="Anton"/>
              </a:rPr>
              <a:t>Almacenar en caché los resultados de la solicitud</a:t>
            </a:r>
            <a:endParaRPr i="1" sz="2800">
              <a:latin typeface="Anton"/>
              <a:ea typeface="Anton"/>
              <a:cs typeface="Anton"/>
              <a:sym typeface="Anton"/>
            </a:endParaRPr>
          </a:p>
        </p:txBody>
      </p:sp>
      <p:sp>
        <p:nvSpPr>
          <p:cNvPr id="239" name="Google Shape;239;p40"/>
          <p:cNvSpPr txBox="1"/>
          <p:nvPr/>
        </p:nvSpPr>
        <p:spPr>
          <a:xfrm>
            <a:off x="379800" y="1913825"/>
            <a:ext cx="8232000" cy="2049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Otra estrategia para mejorar el rendimiento en producción es almacenar en caché el resultado de las solicitudes, para que la aplicación no repita la operación de dar servicio a la misma solicitud repetidamente.</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Utilizar un servidor de almacenamiento en memoria caché como Nginx, mejora significativamente la velocidad y el rendimiento de la aplicación.</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240" name="Google Shape;240;p4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41" name="Google Shape;241;p40"/>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242" name="Google Shape;242;p40"/>
          <p:cNvSpPr/>
          <p:nvPr/>
        </p:nvSpPr>
        <p:spPr>
          <a:xfrm rot="5400000">
            <a:off x="11975" y="-12000"/>
            <a:ext cx="716400" cy="740400"/>
          </a:xfrm>
          <a:prstGeom prst="rtTriangl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0"/>
          <p:cNvSpPr txBox="1"/>
          <p:nvPr/>
        </p:nvSpPr>
        <p:spPr>
          <a:xfrm>
            <a:off x="0" y="-35995"/>
            <a:ext cx="388500" cy="50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latin typeface="Helvetica Neue"/>
                <a:ea typeface="Helvetica Neue"/>
                <a:cs typeface="Helvetica Neue"/>
                <a:sym typeface="Helvetica Neue"/>
              </a:rPr>
              <a:t>4</a:t>
            </a:r>
            <a:endParaRPr b="1" sz="1700">
              <a:solidFill>
                <a:srgbClr val="FFFFFF"/>
              </a:solidFill>
              <a:latin typeface="Helvetica Neue"/>
              <a:ea typeface="Helvetica Neue"/>
              <a:cs typeface="Helvetica Neue"/>
              <a:sym typeface="Helvetica Neue"/>
            </a:endParaRPr>
          </a:p>
        </p:txBody>
      </p:sp>
      <p:pic>
        <p:nvPicPr>
          <p:cNvPr id="244" name="Google Shape;244;p40"/>
          <p:cNvPicPr preferRelativeResize="0"/>
          <p:nvPr/>
        </p:nvPicPr>
        <p:blipFill>
          <a:blip r:embed="rId4">
            <a:alphaModFix/>
          </a:blip>
          <a:stretch>
            <a:fillRect/>
          </a:stretch>
        </p:blipFill>
        <p:spPr>
          <a:xfrm>
            <a:off x="8237825" y="32435"/>
            <a:ext cx="762900" cy="762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1"/>
          <p:cNvSpPr txBox="1"/>
          <p:nvPr/>
        </p:nvSpPr>
        <p:spPr>
          <a:xfrm>
            <a:off x="-25" y="-23250"/>
            <a:ext cx="9144000" cy="877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200">
                <a:latin typeface="Anton"/>
                <a:ea typeface="Anton"/>
                <a:cs typeface="Anton"/>
                <a:sym typeface="Anton"/>
              </a:rPr>
              <a:t>Utilizar el balanceador de carga</a:t>
            </a:r>
            <a:endParaRPr i="1" sz="3200">
              <a:latin typeface="Anton"/>
              <a:ea typeface="Anton"/>
              <a:cs typeface="Anton"/>
              <a:sym typeface="Anton"/>
            </a:endParaRPr>
          </a:p>
        </p:txBody>
      </p:sp>
      <p:sp>
        <p:nvSpPr>
          <p:cNvPr id="250" name="Google Shape;250;p41"/>
          <p:cNvSpPr txBox="1"/>
          <p:nvPr/>
        </p:nvSpPr>
        <p:spPr>
          <a:xfrm>
            <a:off x="379800" y="1228025"/>
            <a:ext cx="8232000" cy="3421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Una única instancia sólo puede manejar una cantidad limitada de carga y tráfico. Una forma de escalar una aplicación es ejecutar varias instancias de la misma y distribuir el tráfico utilizando un balanceador de carga.</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Un balanceador de carga, como ya vimos, es un proxy inverso que orquesta el tráfico hacia y desde los servidores y las instancias de aplicación.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Entonces, con el balanceador de carga, configurado por ejemplo con Nginx, podemos mejorar el rendimiento y velocidad de la aplicación permitiendo escalarla más que con una sola instancia</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251" name="Google Shape;251;p4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52" name="Google Shape;252;p41"/>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253" name="Google Shape;253;p41"/>
          <p:cNvSpPr/>
          <p:nvPr/>
        </p:nvSpPr>
        <p:spPr>
          <a:xfrm rot="5400000">
            <a:off x="11975" y="-12000"/>
            <a:ext cx="716400" cy="740400"/>
          </a:xfrm>
          <a:prstGeom prst="rtTriangl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1"/>
          <p:cNvSpPr txBox="1"/>
          <p:nvPr/>
        </p:nvSpPr>
        <p:spPr>
          <a:xfrm>
            <a:off x="0" y="-35995"/>
            <a:ext cx="388500" cy="50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latin typeface="Helvetica Neue"/>
                <a:ea typeface="Helvetica Neue"/>
                <a:cs typeface="Helvetica Neue"/>
                <a:sym typeface="Helvetica Neue"/>
              </a:rPr>
              <a:t>5</a:t>
            </a:r>
            <a:endParaRPr b="1" sz="1700">
              <a:solidFill>
                <a:srgbClr val="FFFFFF"/>
              </a:solidFill>
              <a:latin typeface="Helvetica Neue"/>
              <a:ea typeface="Helvetica Neue"/>
              <a:cs typeface="Helvetica Neue"/>
              <a:sym typeface="Helvetica Neue"/>
            </a:endParaRPr>
          </a:p>
        </p:txBody>
      </p:sp>
      <p:pic>
        <p:nvPicPr>
          <p:cNvPr id="255" name="Google Shape;255;p41"/>
          <p:cNvPicPr preferRelativeResize="0"/>
          <p:nvPr/>
        </p:nvPicPr>
        <p:blipFill>
          <a:blip r:embed="rId4">
            <a:alphaModFix/>
          </a:blip>
          <a:stretch>
            <a:fillRect/>
          </a:stretch>
        </p:blipFill>
        <p:spPr>
          <a:xfrm>
            <a:off x="8237825" y="32435"/>
            <a:ext cx="762900" cy="762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2"/>
          <p:cNvSpPr txBox="1"/>
          <p:nvPr/>
        </p:nvSpPr>
        <p:spPr>
          <a:xfrm>
            <a:off x="-25" y="-23250"/>
            <a:ext cx="9144000" cy="877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200">
                <a:latin typeface="Anton"/>
                <a:ea typeface="Anton"/>
                <a:cs typeface="Anton"/>
                <a:sym typeface="Anton"/>
              </a:rPr>
              <a:t>Utilizar un proxy inverso</a:t>
            </a:r>
            <a:endParaRPr i="1" sz="3200">
              <a:latin typeface="Anton"/>
              <a:ea typeface="Anton"/>
              <a:cs typeface="Anton"/>
              <a:sym typeface="Anton"/>
            </a:endParaRPr>
          </a:p>
        </p:txBody>
      </p:sp>
      <p:sp>
        <p:nvSpPr>
          <p:cNvPr id="261" name="Google Shape;261;p42"/>
          <p:cNvSpPr txBox="1"/>
          <p:nvPr/>
        </p:nvSpPr>
        <p:spPr>
          <a:xfrm>
            <a:off x="379800" y="1151825"/>
            <a:ext cx="8232000" cy="3421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Como ya vimos, un proxy inverso se coloca delante de una aplicación web y realiza operaciones de soporte en las solicitudes, aparte de dirigir las solicitudes a la aplicación. Puede manejar las páginas de errores, la compresión, el almacenamiento en memoria caché, el servicio de archivos y el equilibrio de carga, entre otros.</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La entrega de tareas que no necesitan saber el estado de la aplicación a un proxy inverso permite a Express realizar tareas de aplicación especializadas. Por este motivo, se recomienda ejecutar Express detrás de un proxy inverso como Nginx en producción.</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262" name="Google Shape;262;p4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63" name="Google Shape;263;p42"/>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264" name="Google Shape;264;p42"/>
          <p:cNvSpPr/>
          <p:nvPr/>
        </p:nvSpPr>
        <p:spPr>
          <a:xfrm rot="5400000">
            <a:off x="11975" y="-12000"/>
            <a:ext cx="716400" cy="740400"/>
          </a:xfrm>
          <a:prstGeom prst="rtTriangl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2"/>
          <p:cNvSpPr txBox="1"/>
          <p:nvPr/>
        </p:nvSpPr>
        <p:spPr>
          <a:xfrm>
            <a:off x="0" y="-35995"/>
            <a:ext cx="388500" cy="50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latin typeface="Helvetica Neue"/>
                <a:ea typeface="Helvetica Neue"/>
                <a:cs typeface="Helvetica Neue"/>
                <a:sym typeface="Helvetica Neue"/>
              </a:rPr>
              <a:t>6</a:t>
            </a:r>
            <a:endParaRPr b="1" sz="1700">
              <a:solidFill>
                <a:srgbClr val="FFFFFF"/>
              </a:solidFill>
              <a:latin typeface="Helvetica Neue"/>
              <a:ea typeface="Helvetica Neue"/>
              <a:cs typeface="Helvetica Neue"/>
              <a:sym typeface="Helvetica Neue"/>
            </a:endParaRPr>
          </a:p>
        </p:txBody>
      </p:sp>
      <p:pic>
        <p:nvPicPr>
          <p:cNvPr id="266" name="Google Shape;266;p42"/>
          <p:cNvPicPr preferRelativeResize="0"/>
          <p:nvPr/>
        </p:nvPicPr>
        <p:blipFill>
          <a:blip r:embed="rId4">
            <a:alphaModFix/>
          </a:blip>
          <a:stretch>
            <a:fillRect/>
          </a:stretch>
        </p:blipFill>
        <p:spPr>
          <a:xfrm>
            <a:off x="8237825" y="32435"/>
            <a:ext cx="762900" cy="762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3"/>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PROBANDO GZIP</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 sz="1600">
                <a:latin typeface="Helvetica Neue Light"/>
                <a:ea typeface="Helvetica Neue Light"/>
                <a:cs typeface="Helvetica Neue Light"/>
                <a:sym typeface="Helvetica Neue Light"/>
              </a:rPr>
              <a:t>Tiempo: 8 minutos</a:t>
            </a:r>
            <a:endParaRPr i="1" sz="1600">
              <a:latin typeface="Helvetica Neue Light"/>
              <a:ea typeface="Helvetica Neue Light"/>
              <a:cs typeface="Helvetica Neue Light"/>
              <a:sym typeface="Helvetica Neue Light"/>
            </a:endParaRPr>
          </a:p>
        </p:txBody>
      </p:sp>
      <p:pic>
        <p:nvPicPr>
          <p:cNvPr id="272" name="Google Shape;272;p4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73" name="Google Shape;273;p43"/>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05" name="Shape 105"/>
        <p:cNvGrpSpPr/>
        <p:nvPr/>
      </p:nvGrpSpPr>
      <p:grpSpPr>
        <a:xfrm>
          <a:off x="0" y="0"/>
          <a:ext cx="0" cy="0"/>
          <a:chOff x="0" y="0"/>
          <a:chExt cx="0" cy="0"/>
        </a:xfrm>
      </p:grpSpPr>
      <p:sp>
        <p:nvSpPr>
          <p:cNvPr id="106" name="Google Shape;106;p26"/>
          <p:cNvSpPr txBox="1"/>
          <p:nvPr/>
        </p:nvSpPr>
        <p:spPr>
          <a:xfrm>
            <a:off x="4082750" y="1485600"/>
            <a:ext cx="4815000" cy="2172300"/>
          </a:xfrm>
          <a:prstGeom prst="rect">
            <a:avLst/>
          </a:prstGeom>
          <a:noFill/>
          <a:ln>
            <a:noFill/>
          </a:ln>
        </p:spPr>
        <p:txBody>
          <a:bodyPr anchorCtr="0" anchor="ctr"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Font typeface="Helvetica Neue Light"/>
              <a:buChar char="●"/>
            </a:pPr>
            <a:r>
              <a:rPr lang="en" sz="1500">
                <a:solidFill>
                  <a:schemeClr val="dk1"/>
                </a:solidFill>
                <a:latin typeface="Helvetica Neue Light"/>
                <a:ea typeface="Helvetica Neue Light"/>
                <a:cs typeface="Helvetica Neue Light"/>
                <a:sym typeface="Helvetica Neue Light"/>
              </a:rPr>
              <a:t>Definir los loggers y sus características.</a:t>
            </a:r>
            <a:endParaRPr sz="1500">
              <a:solidFill>
                <a:schemeClr val="dk1"/>
              </a:solidFill>
              <a:latin typeface="Helvetica Neue Light"/>
              <a:ea typeface="Helvetica Neue Light"/>
              <a:cs typeface="Helvetica Neue Light"/>
              <a:sym typeface="Helvetica Neue Light"/>
            </a:endParaRPr>
          </a:p>
          <a:p>
            <a:pPr indent="-323850" lvl="0" marL="457200" rtl="0" algn="l">
              <a:lnSpc>
                <a:spcPct val="115000"/>
              </a:lnSpc>
              <a:spcBef>
                <a:spcPts val="1000"/>
              </a:spcBef>
              <a:spcAft>
                <a:spcPts val="0"/>
              </a:spcAft>
              <a:buClr>
                <a:schemeClr val="dk1"/>
              </a:buClr>
              <a:buSzPts val="1500"/>
              <a:buFont typeface="Helvetica Neue Light"/>
              <a:buChar char="●"/>
            </a:pPr>
            <a:r>
              <a:rPr lang="en" sz="1500">
                <a:solidFill>
                  <a:schemeClr val="dk1"/>
                </a:solidFill>
                <a:latin typeface="Helvetica Neue Light"/>
                <a:ea typeface="Helvetica Neue Light"/>
                <a:cs typeface="Helvetica Neue Light"/>
                <a:sym typeface="Helvetica Neue Light"/>
              </a:rPr>
              <a:t>Presentar las librerías más utilizadas para realizar loggers.</a:t>
            </a:r>
            <a:endParaRPr sz="1500">
              <a:solidFill>
                <a:schemeClr val="dk1"/>
              </a:solidFill>
              <a:latin typeface="Helvetica Neue Light"/>
              <a:ea typeface="Helvetica Neue Light"/>
              <a:cs typeface="Helvetica Neue Light"/>
              <a:sym typeface="Helvetica Neue Light"/>
            </a:endParaRPr>
          </a:p>
          <a:p>
            <a:pPr indent="-323850" lvl="0" marL="457200" rtl="0" algn="l">
              <a:lnSpc>
                <a:spcPct val="115000"/>
              </a:lnSpc>
              <a:spcBef>
                <a:spcPts val="1000"/>
              </a:spcBef>
              <a:spcAft>
                <a:spcPts val="1000"/>
              </a:spcAft>
              <a:buClr>
                <a:schemeClr val="dk1"/>
              </a:buClr>
              <a:buSzPts val="1500"/>
              <a:buChar char="●"/>
            </a:pPr>
            <a:r>
              <a:rPr lang="en" sz="1500">
                <a:solidFill>
                  <a:schemeClr val="dk1"/>
                </a:solidFill>
                <a:latin typeface="Helvetica Neue Light"/>
                <a:ea typeface="Helvetica Neue Light"/>
                <a:cs typeface="Helvetica Neue Light"/>
                <a:sym typeface="Helvetica Neue Light"/>
              </a:rPr>
              <a:t>Conocer las particularidades del rendimiento de las aplicaciones Node en producción y qué hacer para optimizarlo.</a:t>
            </a:r>
            <a:endParaRPr sz="1500">
              <a:solidFill>
                <a:schemeClr val="dk1"/>
              </a:solidFill>
              <a:latin typeface="Helvetica Neue Light"/>
              <a:ea typeface="Helvetica Neue Light"/>
              <a:cs typeface="Helvetica Neue Light"/>
              <a:sym typeface="Helvetica Neue Light"/>
            </a:endParaRPr>
          </a:p>
        </p:txBody>
      </p:sp>
      <p:pic>
        <p:nvPicPr>
          <p:cNvPr id="107" name="Google Shape;107;p2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08" name="Google Shape;108;p26"/>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3000">
                <a:solidFill>
                  <a:srgbClr val="000000"/>
                </a:solidFill>
                <a:latin typeface="Anton"/>
                <a:ea typeface="Anton"/>
                <a:cs typeface="Anton"/>
                <a:sym typeface="Anton"/>
              </a:rPr>
              <a:t>OBJETIVOS </a:t>
            </a:r>
            <a:r>
              <a:rPr i="1" lang="en" sz="3000">
                <a:latin typeface="Anton"/>
                <a:ea typeface="Anton"/>
                <a:cs typeface="Anton"/>
                <a:sym typeface="Anton"/>
              </a:rPr>
              <a:t>DE LA CLASE</a:t>
            </a:r>
            <a:endParaRPr i="1" sz="3000">
              <a:latin typeface="Anton"/>
              <a:ea typeface="Anton"/>
              <a:cs typeface="Anton"/>
              <a:sym typeface="Anton"/>
            </a:endParaRPr>
          </a:p>
        </p:txBody>
      </p:sp>
      <p:pic>
        <p:nvPicPr>
          <p:cNvPr id="109" name="Google Shape;109;p26"/>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4"/>
          <p:cNvSpPr txBox="1"/>
          <p:nvPr/>
        </p:nvSpPr>
        <p:spPr>
          <a:xfrm>
            <a:off x="290100" y="1731075"/>
            <a:ext cx="8259000" cy="226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Realizar un servidor con dos endpoints GET, cada uno que devuelva la frase 'Hola que tal' concatenada 1000 veces, en las rutas '/saludo' y '/saludozip'.</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Al manejador de '/saludozip' agregar gzip como middleware.</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Probar ambos endpoints y verificar en el navegador cuántos bytes llegan como respuesta desde el servidor y qué headers trae la respuesta.</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rPr lang="en" sz="1700">
                <a:solidFill>
                  <a:schemeClr val="dk1"/>
                </a:solidFill>
                <a:highlight>
                  <a:schemeClr val="lt1"/>
                </a:highlight>
                <a:latin typeface="Helvetica Neue Light"/>
                <a:ea typeface="Helvetica Neue Light"/>
                <a:cs typeface="Helvetica Neue Light"/>
                <a:sym typeface="Helvetica Neue Light"/>
              </a:rPr>
              <a:t>Sabiendo que  1000 veces 12 caracteres de 1 byte c/u equivale a 12000 bytes (~12kb) ese es tamaño de paquete que esperamos recibir. Chequear si es así en cada caso.</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279" name="Google Shape;279;p4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80" name="Google Shape;280;p44"/>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281" name="Google Shape;281;p44"/>
          <p:cNvSpPr txBox="1"/>
          <p:nvPr/>
        </p:nvSpPr>
        <p:spPr>
          <a:xfrm>
            <a:off x="290100" y="304800"/>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Probando Gzip</a:t>
            </a:r>
            <a:endParaRPr i="1" sz="1600">
              <a:latin typeface="Helvetica Neue Light"/>
              <a:ea typeface="Helvetica Neue Light"/>
              <a:cs typeface="Helvetica Neue Light"/>
              <a:sym typeface="Helvetica Neue Light"/>
            </a:endParaRPr>
          </a:p>
        </p:txBody>
      </p:sp>
      <p:sp>
        <p:nvSpPr>
          <p:cNvPr id="282" name="Google Shape;282;p44"/>
          <p:cNvSpPr txBox="1"/>
          <p:nvPr/>
        </p:nvSpPr>
        <p:spPr>
          <a:xfrm>
            <a:off x="304800" y="8554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600">
                <a:solidFill>
                  <a:schemeClr val="dk1"/>
                </a:solidFill>
                <a:latin typeface="Helvetica Neue Light"/>
                <a:ea typeface="Helvetica Neue Light"/>
                <a:cs typeface="Helvetica Neue Light"/>
                <a:sym typeface="Helvetica Neue Light"/>
              </a:rPr>
              <a:t>Tiempo: 8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6" name="Shape 286"/>
        <p:cNvGrpSpPr/>
        <p:nvPr/>
      </p:nvGrpSpPr>
      <p:grpSpPr>
        <a:xfrm>
          <a:off x="0" y="0"/>
          <a:ext cx="0" cy="0"/>
          <a:chOff x="0" y="0"/>
          <a:chExt cx="0" cy="0"/>
        </a:xfrm>
      </p:grpSpPr>
      <p:sp>
        <p:nvSpPr>
          <p:cNvPr id="287" name="Google Shape;287;p45"/>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E8E7E3"/>
                </a:solidFill>
              </a:rPr>
              <a:t>☕ </a:t>
            </a:r>
            <a:endParaRPr sz="6000">
              <a:solidFill>
                <a:srgbClr val="E8E7E3"/>
              </a:solidFill>
            </a:endParaRPr>
          </a:p>
          <a:p>
            <a:pPr indent="0" lvl="0" marL="0" rtl="0" algn="ctr">
              <a:spcBef>
                <a:spcPts val="0"/>
              </a:spcBef>
              <a:spcAft>
                <a:spcPts val="0"/>
              </a:spcAft>
              <a:buNone/>
            </a:pPr>
            <a:r>
              <a:rPr i="1" lang="en"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n"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1" name="Shape 291"/>
        <p:cNvGrpSpPr/>
        <p:nvPr/>
      </p:nvGrpSpPr>
      <p:grpSpPr>
        <a:xfrm>
          <a:off x="0" y="0"/>
          <a:ext cx="0" cy="0"/>
          <a:chOff x="0" y="0"/>
          <a:chExt cx="0" cy="0"/>
        </a:xfrm>
      </p:grpSpPr>
      <p:sp>
        <p:nvSpPr>
          <p:cNvPr id="292" name="Google Shape;292;p46"/>
          <p:cNvSpPr txBox="1"/>
          <p:nvPr/>
        </p:nvSpPr>
        <p:spPr>
          <a:xfrm>
            <a:off x="2142600" y="1944250"/>
            <a:ext cx="4858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solidFill>
                  <a:srgbClr val="E0FF00"/>
                </a:solidFill>
                <a:latin typeface="Anton"/>
                <a:ea typeface="Anton"/>
                <a:cs typeface="Anton"/>
                <a:sym typeface="Anton"/>
              </a:rPr>
              <a:t>LOGGERS</a:t>
            </a:r>
            <a:endParaRPr i="1" sz="3600">
              <a:solidFill>
                <a:srgbClr val="E0FF00"/>
              </a:solidFill>
              <a:latin typeface="Anton"/>
              <a:ea typeface="Anton"/>
              <a:cs typeface="Anton"/>
              <a:sym typeface="Anto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7"/>
          <p:cNvSpPr txBox="1"/>
          <p:nvPr/>
        </p:nvSpPr>
        <p:spPr>
          <a:xfrm>
            <a:off x="258750" y="999425"/>
            <a:ext cx="8571900" cy="39213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Cuando llevamos un sistema a producción, uno de los elementos más importantes a la hora de detectar cualquier problema o anomalía son los logs.</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Cuando hay muchas peticiones concurrentes, los </a:t>
            </a:r>
            <a:r>
              <a:rPr b="1" i="1" lang="en" sz="1800">
                <a:solidFill>
                  <a:schemeClr val="dk1"/>
                </a:solidFill>
                <a:highlight>
                  <a:schemeClr val="lt1"/>
                </a:highlight>
                <a:latin typeface="Helvetica Neue"/>
                <a:ea typeface="Helvetica Neue"/>
                <a:cs typeface="Helvetica Neue"/>
                <a:sym typeface="Helvetica Neue"/>
              </a:rPr>
              <a:t>logs</a:t>
            </a:r>
            <a:r>
              <a:rPr lang="en" sz="1800">
                <a:solidFill>
                  <a:schemeClr val="dk1"/>
                </a:solidFill>
                <a:highlight>
                  <a:schemeClr val="lt1"/>
                </a:highlight>
                <a:latin typeface="Helvetica Neue Light"/>
                <a:ea typeface="Helvetica Neue Light"/>
                <a:cs typeface="Helvetica Neue Light"/>
                <a:sym typeface="Helvetica Neue Light"/>
              </a:rPr>
              <a:t> de todas ellas se mezclan haciendo imposible su seguimiento salvo que tengan un </a:t>
            </a:r>
            <a:r>
              <a:rPr b="1" i="1" lang="en" sz="1800">
                <a:solidFill>
                  <a:schemeClr val="dk1"/>
                </a:solidFill>
                <a:highlight>
                  <a:schemeClr val="lt1"/>
                </a:highlight>
                <a:latin typeface="Helvetica Neue"/>
                <a:ea typeface="Helvetica Neue"/>
                <a:cs typeface="Helvetica Neue"/>
                <a:sym typeface="Helvetica Neue"/>
              </a:rPr>
              <a:t>identificador único</a:t>
            </a:r>
            <a:r>
              <a:rPr lang="en"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15000"/>
              </a:lnSpc>
              <a:spcBef>
                <a:spcPts val="1000"/>
              </a:spcBef>
              <a:spcAft>
                <a:spcPts val="1000"/>
              </a:spcAft>
              <a:buNone/>
            </a:pPr>
            <a:r>
              <a:rPr lang="en" sz="1500">
                <a:solidFill>
                  <a:schemeClr val="dk1"/>
                </a:solidFill>
                <a:highlight>
                  <a:schemeClr val="lt1"/>
                </a:highlight>
                <a:latin typeface="Helvetica Neue Light"/>
                <a:ea typeface="Helvetica Neue Light"/>
                <a:cs typeface="Helvetica Neue Light"/>
                <a:sym typeface="Helvetica Neue Light"/>
              </a:rPr>
              <a:t>📝 Un log o historial de log refiere al registro secuencial de cada uno de los eventos que afectan un proceso particular constituyendo una evidencia del comportamiento del sistema.</a:t>
            </a:r>
            <a:endParaRPr sz="1500">
              <a:solidFill>
                <a:schemeClr val="dk1"/>
              </a:solidFill>
              <a:highlight>
                <a:schemeClr val="lt1"/>
              </a:highlight>
              <a:latin typeface="Helvetica Neue Light"/>
              <a:ea typeface="Helvetica Neue Light"/>
              <a:cs typeface="Helvetica Neue Light"/>
              <a:sym typeface="Helvetica Neue Light"/>
            </a:endParaRPr>
          </a:p>
        </p:txBody>
      </p:sp>
      <p:sp>
        <p:nvSpPr>
          <p:cNvPr id="298" name="Google Shape;298;p47"/>
          <p:cNvSpPr txBox="1"/>
          <p:nvPr/>
        </p:nvSpPr>
        <p:spPr>
          <a:xfrm>
            <a:off x="1180500" y="1618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¿Qué son?</a:t>
            </a:r>
            <a:endParaRPr i="1" sz="3600">
              <a:latin typeface="Anton"/>
              <a:ea typeface="Anton"/>
              <a:cs typeface="Anton"/>
              <a:sym typeface="Anton"/>
            </a:endParaRPr>
          </a:p>
        </p:txBody>
      </p:sp>
      <p:pic>
        <p:nvPicPr>
          <p:cNvPr id="299" name="Google Shape;299;p4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00" name="Google Shape;300;p47"/>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01" name="Google Shape;301;p47"/>
          <p:cNvPicPr preferRelativeResize="0"/>
          <p:nvPr/>
        </p:nvPicPr>
        <p:blipFill>
          <a:blip r:embed="rId5">
            <a:alphaModFix/>
          </a:blip>
          <a:stretch>
            <a:fillRect/>
          </a:stretch>
        </p:blipFill>
        <p:spPr>
          <a:xfrm>
            <a:off x="113375" y="141900"/>
            <a:ext cx="561225" cy="561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8"/>
          <p:cNvSpPr txBox="1"/>
          <p:nvPr/>
        </p:nvSpPr>
        <p:spPr>
          <a:xfrm>
            <a:off x="883200" y="1532825"/>
            <a:ext cx="7637700" cy="26367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Los loggers son librerías para facilitar la impresión de un identificador único.</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Tienen la ventaja de que no necesitamos usar </a:t>
            </a:r>
            <a:r>
              <a:rPr i="1" lang="en" sz="1800">
                <a:solidFill>
                  <a:schemeClr val="dk1"/>
                </a:solidFill>
                <a:highlight>
                  <a:schemeClr val="lt1"/>
                </a:highlight>
                <a:latin typeface="Helvetica Neue Light"/>
                <a:ea typeface="Helvetica Neue Light"/>
                <a:cs typeface="Helvetica Neue Light"/>
                <a:sym typeface="Helvetica Neue Light"/>
              </a:rPr>
              <a:t>console.log</a:t>
            </a:r>
            <a:r>
              <a:rPr lang="en" sz="1800">
                <a:solidFill>
                  <a:schemeClr val="dk1"/>
                </a:solidFill>
                <a:highlight>
                  <a:schemeClr val="lt1"/>
                </a:highlight>
                <a:latin typeface="Helvetica Neue Light"/>
                <a:ea typeface="Helvetica Neue Light"/>
                <a:cs typeface="Helvetica Neue Light"/>
                <a:sym typeface="Helvetica Neue Light"/>
              </a:rPr>
              <a:t> para el registro de sucesos en el servidor, lo cual es más eficiente y permiten clasificar los mensajes por niveles de </a:t>
            </a:r>
            <a:r>
              <a:rPr i="1" lang="en" sz="1800">
                <a:solidFill>
                  <a:schemeClr val="dk1"/>
                </a:solidFill>
                <a:highlight>
                  <a:schemeClr val="lt1"/>
                </a:highlight>
                <a:latin typeface="Helvetica Neue Light"/>
                <a:ea typeface="Helvetica Neue Light"/>
                <a:cs typeface="Helvetica Neue Light"/>
                <a:sym typeface="Helvetica Neue Light"/>
              </a:rPr>
              <a:t>debug</a:t>
            </a:r>
            <a:r>
              <a:rPr lang="en" sz="1800">
                <a:solidFill>
                  <a:schemeClr val="dk1"/>
                </a:solidFill>
                <a:highlight>
                  <a:schemeClr val="lt1"/>
                </a:highlight>
                <a:latin typeface="Helvetica Neue Light"/>
                <a:ea typeface="Helvetica Neue Light"/>
                <a:cs typeface="Helvetica Neue Light"/>
                <a:sym typeface="Helvetica Neue Light"/>
              </a:rPr>
              <a:t> y enviarlos a distintos medios: file, database, email, consola, etc.</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07" name="Google Shape;307;p48"/>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¿Qué son?</a:t>
            </a:r>
            <a:endParaRPr i="1" sz="3600">
              <a:latin typeface="Anton"/>
              <a:ea typeface="Anton"/>
              <a:cs typeface="Anton"/>
              <a:sym typeface="Anton"/>
            </a:endParaRPr>
          </a:p>
        </p:txBody>
      </p:sp>
      <p:pic>
        <p:nvPicPr>
          <p:cNvPr id="308" name="Google Shape;308;p4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09" name="Google Shape;309;p48"/>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10" name="Google Shape;310;p48"/>
          <p:cNvPicPr preferRelativeResize="0"/>
          <p:nvPr/>
        </p:nvPicPr>
        <p:blipFill>
          <a:blip r:embed="rId5">
            <a:alphaModFix/>
          </a:blip>
          <a:stretch>
            <a:fillRect/>
          </a:stretch>
        </p:blipFill>
        <p:spPr>
          <a:xfrm>
            <a:off x="113375" y="141900"/>
            <a:ext cx="561225" cy="5612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14" name="Shape 314"/>
        <p:cNvGrpSpPr/>
        <p:nvPr/>
      </p:nvGrpSpPr>
      <p:grpSpPr>
        <a:xfrm>
          <a:off x="0" y="0"/>
          <a:ext cx="0" cy="0"/>
          <a:chOff x="0" y="0"/>
          <a:chExt cx="0" cy="0"/>
        </a:xfrm>
      </p:grpSpPr>
      <p:sp>
        <p:nvSpPr>
          <p:cNvPr id="315" name="Google Shape;315;p49"/>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LIBRERÍA LOG4JS</a:t>
            </a:r>
            <a:endParaRPr i="1" sz="3600">
              <a:latin typeface="Anton"/>
              <a:ea typeface="Anton"/>
              <a:cs typeface="Anton"/>
              <a:sym typeface="Anton"/>
            </a:endParaRPr>
          </a:p>
        </p:txBody>
      </p:sp>
      <p:pic>
        <p:nvPicPr>
          <p:cNvPr id="316" name="Google Shape;316;p4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0"/>
          <p:cNvSpPr txBox="1"/>
          <p:nvPr/>
        </p:nvSpPr>
        <p:spPr>
          <a:xfrm>
            <a:off x="329400" y="1456625"/>
            <a:ext cx="8119500" cy="309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Es una de las librerías de loggers más utilizada. Aunque actualmente está siendo reemplazada por Winston y luego por Pino, que es hoy el más moderno.</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a:buAutoNum type="arabicPeriod"/>
            </a:pPr>
            <a:r>
              <a:rPr lang="en" sz="1800">
                <a:solidFill>
                  <a:schemeClr val="dk1"/>
                </a:solidFill>
                <a:highlight>
                  <a:schemeClr val="lt1"/>
                </a:highlight>
                <a:latin typeface="Helvetica Neue Light"/>
                <a:ea typeface="Helvetica Neue Light"/>
                <a:cs typeface="Helvetica Neue Light"/>
                <a:sym typeface="Helvetica Neue Light"/>
              </a:rPr>
              <a:t>Para empezar a utilizarlo, primero debemos instalarlo:</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a:buAutoNum type="arabicPeriod"/>
            </a:pPr>
            <a:r>
              <a:rPr lang="en" sz="1800">
                <a:solidFill>
                  <a:schemeClr val="dk1"/>
                </a:solidFill>
                <a:highlight>
                  <a:schemeClr val="lt1"/>
                </a:highlight>
                <a:latin typeface="Helvetica Neue Light"/>
                <a:ea typeface="Helvetica Neue Light"/>
                <a:cs typeface="Helvetica Neue Light"/>
                <a:sym typeface="Helvetica Neue Light"/>
              </a:rPr>
              <a:t>Luego, lo requerimos en el </a:t>
            </a:r>
            <a:r>
              <a:rPr i="1" lang="en" sz="1800">
                <a:solidFill>
                  <a:schemeClr val="dk1"/>
                </a:solidFill>
                <a:highlight>
                  <a:schemeClr val="lt1"/>
                </a:highlight>
                <a:latin typeface="Helvetica Neue Light"/>
                <a:ea typeface="Helvetica Neue Light"/>
                <a:cs typeface="Helvetica Neue Light"/>
                <a:sym typeface="Helvetica Neue Light"/>
              </a:rPr>
              <a:t>app.js</a:t>
            </a:r>
            <a:r>
              <a:rPr lang="en" sz="1800">
                <a:solidFill>
                  <a:schemeClr val="dk1"/>
                </a:solidFill>
                <a:highlight>
                  <a:schemeClr val="lt1"/>
                </a:highlight>
                <a:latin typeface="Helvetica Neue Light"/>
                <a:ea typeface="Helvetica Neue Light"/>
                <a:cs typeface="Helvetica Neue Light"/>
                <a:sym typeface="Helvetica Neue Light"/>
              </a:rPr>
              <a:t> o archivo principal de la aplicación.</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22" name="Google Shape;322;p50"/>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Usando Log4js</a:t>
            </a:r>
            <a:endParaRPr i="1" sz="3600">
              <a:latin typeface="Anton"/>
              <a:ea typeface="Anton"/>
              <a:cs typeface="Anton"/>
              <a:sym typeface="Anton"/>
            </a:endParaRPr>
          </a:p>
        </p:txBody>
      </p:sp>
      <p:pic>
        <p:nvPicPr>
          <p:cNvPr id="323" name="Google Shape;323;p5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24" name="Google Shape;324;p50"/>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25" name="Google Shape;325;p50"/>
          <p:cNvPicPr preferRelativeResize="0"/>
          <p:nvPr/>
        </p:nvPicPr>
        <p:blipFill>
          <a:blip r:embed="rId5">
            <a:alphaModFix/>
          </a:blip>
          <a:stretch>
            <a:fillRect/>
          </a:stretch>
        </p:blipFill>
        <p:spPr>
          <a:xfrm>
            <a:off x="3360172" y="3628400"/>
            <a:ext cx="2552966" cy="323850"/>
          </a:xfrm>
          <a:prstGeom prst="rect">
            <a:avLst/>
          </a:prstGeom>
          <a:noFill/>
          <a:ln cap="flat" cmpd="sng" w="19050">
            <a:solidFill>
              <a:schemeClr val="dk2"/>
            </a:solidFill>
            <a:prstDash val="solid"/>
            <a:round/>
            <a:headEnd len="sm" w="sm" type="none"/>
            <a:tailEnd len="sm" w="sm" type="none"/>
          </a:ln>
        </p:spPr>
      </p:pic>
      <p:pic>
        <p:nvPicPr>
          <p:cNvPr id="326" name="Google Shape;326;p50"/>
          <p:cNvPicPr preferRelativeResize="0"/>
          <p:nvPr/>
        </p:nvPicPr>
        <p:blipFill>
          <a:blip r:embed="rId6">
            <a:alphaModFix/>
          </a:blip>
          <a:stretch>
            <a:fillRect/>
          </a:stretch>
        </p:blipFill>
        <p:spPr>
          <a:xfrm>
            <a:off x="6280033" y="2704605"/>
            <a:ext cx="1930300" cy="323850"/>
          </a:xfrm>
          <a:prstGeom prst="rect">
            <a:avLst/>
          </a:prstGeom>
          <a:noFill/>
          <a:ln cap="flat" cmpd="sng" w="19050">
            <a:solidFill>
              <a:schemeClr val="dk2"/>
            </a:solidFill>
            <a:prstDash val="solid"/>
            <a:round/>
            <a:headEnd len="sm" w="sm" type="none"/>
            <a:tailEnd len="sm" w="sm" type="none"/>
          </a:ln>
        </p:spPr>
      </p:pic>
      <p:pic>
        <p:nvPicPr>
          <p:cNvPr id="327" name="Google Shape;327;p50"/>
          <p:cNvPicPr preferRelativeResize="0"/>
          <p:nvPr/>
        </p:nvPicPr>
        <p:blipFill rotWithShape="1">
          <a:blip r:embed="rId7">
            <a:alphaModFix/>
          </a:blip>
          <a:srcRect b="28698" l="0" r="0" t="28822"/>
          <a:stretch/>
        </p:blipFill>
        <p:spPr>
          <a:xfrm>
            <a:off x="137810" y="108635"/>
            <a:ext cx="1657225" cy="7100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1"/>
          <p:cNvSpPr txBox="1"/>
          <p:nvPr/>
        </p:nvSpPr>
        <p:spPr>
          <a:xfrm>
            <a:off x="120550" y="1075625"/>
            <a:ext cx="8800500" cy="46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 sz="1900">
                <a:solidFill>
                  <a:srgbClr val="3CEFAB"/>
                </a:solidFill>
                <a:highlight>
                  <a:schemeClr val="lt1"/>
                </a:highlight>
                <a:latin typeface="Helvetica Neue"/>
                <a:ea typeface="Helvetica Neue"/>
                <a:cs typeface="Helvetica Neue"/>
                <a:sym typeface="Helvetica Neue"/>
              </a:rPr>
              <a:t>3.</a:t>
            </a:r>
            <a:r>
              <a:rPr lang="en" sz="1900">
                <a:solidFill>
                  <a:schemeClr val="dk1"/>
                </a:solidFill>
                <a:highlight>
                  <a:schemeClr val="lt1"/>
                </a:highlight>
                <a:latin typeface="Helvetica Neue Light"/>
                <a:ea typeface="Helvetica Neue Light"/>
                <a:cs typeface="Helvetica Neue Light"/>
                <a:sym typeface="Helvetica Neue Light"/>
              </a:rPr>
              <a:t> 	Luego, debemos configurarlo, mediante el siguiente código.</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333" name="Google Shape;333;p51"/>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Usando Log4js</a:t>
            </a:r>
            <a:endParaRPr i="1" sz="3600">
              <a:latin typeface="Anton"/>
              <a:ea typeface="Anton"/>
              <a:cs typeface="Anton"/>
              <a:sym typeface="Anton"/>
            </a:endParaRPr>
          </a:p>
        </p:txBody>
      </p:sp>
      <p:pic>
        <p:nvPicPr>
          <p:cNvPr id="334" name="Google Shape;334;p5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35" name="Google Shape;335;p51"/>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36" name="Google Shape;336;p51"/>
          <p:cNvSpPr txBox="1"/>
          <p:nvPr/>
        </p:nvSpPr>
        <p:spPr>
          <a:xfrm>
            <a:off x="4844045" y="1948595"/>
            <a:ext cx="4187700" cy="2205600"/>
          </a:xfrm>
          <a:prstGeom prst="rect">
            <a:avLst/>
          </a:prstGeom>
          <a:noFill/>
          <a:ln>
            <a:noFill/>
          </a:ln>
        </p:spPr>
        <p:txBody>
          <a:bodyPr anchorCtr="0" anchor="t" bIns="91425" lIns="91425" spcFirstLastPara="1" rIns="91425" wrap="square" tIns="91425">
            <a:noAutofit/>
          </a:bodyPr>
          <a:lstStyle/>
          <a:p>
            <a:pPr indent="-317500" lvl="0" marL="719999" rtl="0" algn="l">
              <a:lnSpc>
                <a:spcPct val="115000"/>
              </a:lnSpc>
              <a:spcBef>
                <a:spcPts val="0"/>
              </a:spcBef>
              <a:spcAft>
                <a:spcPts val="0"/>
              </a:spcAft>
              <a:buClr>
                <a:srgbClr val="3CEFAB"/>
              </a:buClr>
              <a:buSzPts val="1400"/>
              <a:buChar char="●"/>
            </a:pPr>
            <a:r>
              <a:rPr lang="en" sz="1900">
                <a:solidFill>
                  <a:schemeClr val="dk1"/>
                </a:solidFill>
                <a:highlight>
                  <a:schemeClr val="lt1"/>
                </a:highlight>
                <a:latin typeface="Helvetica Neue Light"/>
                <a:ea typeface="Helvetica Neue Light"/>
                <a:cs typeface="Helvetica Neue Light"/>
                <a:sym typeface="Helvetica Neue Light"/>
              </a:rPr>
              <a:t>Definimos 3 apéndices:</a:t>
            </a:r>
            <a:endParaRPr sz="1900">
              <a:solidFill>
                <a:schemeClr val="dk1"/>
              </a:solidFill>
              <a:highlight>
                <a:schemeClr val="lt1"/>
              </a:highlight>
              <a:latin typeface="Helvetica Neue Light"/>
              <a:ea typeface="Helvetica Neue Light"/>
              <a:cs typeface="Helvetica Neue Light"/>
              <a:sym typeface="Helvetica Neue Light"/>
            </a:endParaRPr>
          </a:p>
          <a:p>
            <a:pPr indent="0" lvl="0" marL="450000" rtl="0" algn="l">
              <a:lnSpc>
                <a:spcPct val="115000"/>
              </a:lnSpc>
              <a:spcBef>
                <a:spcPts val="0"/>
              </a:spcBef>
              <a:spcAft>
                <a:spcPts val="0"/>
              </a:spcAft>
              <a:buNone/>
            </a:pPr>
            <a:r>
              <a:rPr b="1" i="1" lang="en" sz="1700">
                <a:solidFill>
                  <a:schemeClr val="dk1"/>
                </a:solidFill>
                <a:highlight>
                  <a:schemeClr val="lt1"/>
                </a:highlight>
                <a:latin typeface="Helvetica Neue"/>
                <a:ea typeface="Helvetica Neue"/>
                <a:cs typeface="Helvetica Neue"/>
                <a:sym typeface="Helvetica Neue"/>
              </a:rPr>
              <a:t>miLoggerConsole</a:t>
            </a:r>
            <a:r>
              <a:rPr lang="en" sz="1700">
                <a:solidFill>
                  <a:schemeClr val="dk1"/>
                </a:solidFill>
                <a:highlight>
                  <a:schemeClr val="lt1"/>
                </a:highlight>
                <a:latin typeface="Helvetica Neue Light"/>
                <a:ea typeface="Helvetica Neue Light"/>
                <a:cs typeface="Helvetica Neue Light"/>
                <a:sym typeface="Helvetica Neue Light"/>
              </a:rPr>
              <a:t> usa el apéndice stdout escribe en la salida estándar (consola). Los otros 2, usan el archivo adjunto. </a:t>
            </a:r>
            <a:r>
              <a:rPr b="1" i="1" lang="en" sz="1700">
                <a:solidFill>
                  <a:schemeClr val="dk1"/>
                </a:solidFill>
                <a:highlight>
                  <a:schemeClr val="lt1"/>
                </a:highlight>
                <a:latin typeface="Helvetica Neue"/>
                <a:ea typeface="Helvetica Neue"/>
                <a:cs typeface="Helvetica Neue"/>
                <a:sym typeface="Helvetica Neue"/>
              </a:rPr>
              <a:t>miLoggerFile</a:t>
            </a:r>
            <a:r>
              <a:rPr lang="en" sz="1700">
                <a:solidFill>
                  <a:schemeClr val="dk1"/>
                </a:solidFill>
                <a:highlight>
                  <a:schemeClr val="lt1"/>
                </a:highlight>
                <a:latin typeface="Helvetica Neue Light"/>
                <a:ea typeface="Helvetica Neue Light"/>
                <a:cs typeface="Helvetica Neue Light"/>
                <a:sym typeface="Helvetica Neue Light"/>
              </a:rPr>
              <a:t> escribe en el archivo </a:t>
            </a:r>
            <a:r>
              <a:rPr i="1" lang="en" sz="1700">
                <a:solidFill>
                  <a:schemeClr val="dk1"/>
                </a:solidFill>
                <a:highlight>
                  <a:schemeClr val="lt1"/>
                </a:highlight>
                <a:latin typeface="Helvetica Neue Light"/>
                <a:ea typeface="Helvetica Neue Light"/>
                <a:cs typeface="Helvetica Neue Light"/>
                <a:sym typeface="Helvetica Neue Light"/>
              </a:rPr>
              <a:t>info.log</a:t>
            </a:r>
            <a:r>
              <a:rPr lang="en" sz="1700">
                <a:solidFill>
                  <a:schemeClr val="dk1"/>
                </a:solidFill>
                <a:highlight>
                  <a:schemeClr val="lt1"/>
                </a:highlight>
                <a:latin typeface="Helvetica Neue Light"/>
                <a:ea typeface="Helvetica Neue Light"/>
                <a:cs typeface="Helvetica Neue Light"/>
                <a:sym typeface="Helvetica Neue Light"/>
              </a:rPr>
              <a:t> y </a:t>
            </a:r>
            <a:r>
              <a:rPr b="1" i="1" lang="en" sz="1700">
                <a:solidFill>
                  <a:schemeClr val="dk1"/>
                </a:solidFill>
                <a:highlight>
                  <a:schemeClr val="lt1"/>
                </a:highlight>
                <a:latin typeface="Helvetica Neue"/>
                <a:ea typeface="Helvetica Neue"/>
                <a:cs typeface="Helvetica Neue"/>
                <a:sym typeface="Helvetica Neue"/>
              </a:rPr>
              <a:t>miLoggerFile2</a:t>
            </a:r>
            <a:r>
              <a:rPr lang="en" sz="1700">
                <a:solidFill>
                  <a:schemeClr val="dk1"/>
                </a:solidFill>
                <a:highlight>
                  <a:schemeClr val="lt1"/>
                </a:highlight>
                <a:latin typeface="Helvetica Neue Light"/>
                <a:ea typeface="Helvetica Neue Light"/>
                <a:cs typeface="Helvetica Neue Light"/>
                <a:sym typeface="Helvetica Neue Light"/>
              </a:rPr>
              <a:t> en el archivo </a:t>
            </a:r>
            <a:r>
              <a:rPr i="1" lang="en" sz="1700">
                <a:solidFill>
                  <a:schemeClr val="dk1"/>
                </a:solidFill>
                <a:highlight>
                  <a:schemeClr val="lt1"/>
                </a:highlight>
                <a:latin typeface="Helvetica Neue Light"/>
                <a:ea typeface="Helvetica Neue Light"/>
                <a:cs typeface="Helvetica Neue Light"/>
                <a:sym typeface="Helvetica Neue Light"/>
              </a:rPr>
              <a:t>info2.log</a:t>
            </a:r>
            <a:r>
              <a:rPr lang="en" sz="1700">
                <a:solidFill>
                  <a:schemeClr val="dk1"/>
                </a:solidFill>
                <a:highlight>
                  <a:schemeClr val="lt1"/>
                </a:highlight>
                <a:latin typeface="Helvetica Neue Light"/>
                <a:ea typeface="Helvetica Neue Light"/>
                <a:cs typeface="Helvetica Neue Light"/>
                <a:sym typeface="Helvetica Neue Light"/>
              </a:rPr>
              <a:t>.</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337" name="Google Shape;337;p51"/>
          <p:cNvSpPr txBox="1"/>
          <p:nvPr/>
        </p:nvSpPr>
        <p:spPr>
          <a:xfrm>
            <a:off x="249125" y="1913775"/>
            <a:ext cx="4823400" cy="2480400"/>
          </a:xfrm>
          <a:prstGeom prst="rect">
            <a:avLst/>
          </a:prstGeom>
          <a:solidFill>
            <a:srgbClr val="202124"/>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800">
                <a:solidFill>
                  <a:srgbClr val="9CDCFE"/>
                </a:solidFill>
                <a:highlight>
                  <a:srgbClr val="1E1E1E"/>
                </a:highlight>
                <a:latin typeface="Courier New"/>
                <a:ea typeface="Courier New"/>
                <a:cs typeface="Courier New"/>
                <a:sym typeface="Courier New"/>
              </a:rPr>
              <a:t>log4js</a:t>
            </a:r>
            <a:r>
              <a:rPr lang="en" sz="800">
                <a:solidFill>
                  <a:srgbClr val="D4D4D4"/>
                </a:solidFill>
                <a:highlight>
                  <a:srgbClr val="1E1E1E"/>
                </a:highlight>
                <a:latin typeface="Courier New"/>
                <a:ea typeface="Courier New"/>
                <a:cs typeface="Courier New"/>
                <a:sym typeface="Courier New"/>
              </a:rPr>
              <a:t>.</a:t>
            </a:r>
            <a:r>
              <a:rPr lang="en" sz="800">
                <a:solidFill>
                  <a:srgbClr val="DCDCAA"/>
                </a:solidFill>
                <a:highlight>
                  <a:srgbClr val="1E1E1E"/>
                </a:highlight>
                <a:latin typeface="Courier New"/>
                <a:ea typeface="Courier New"/>
                <a:cs typeface="Courier New"/>
                <a:sym typeface="Courier New"/>
              </a:rPr>
              <a:t>configure</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appenders:</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miLoggerConsole:</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type:</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"console"</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miLoggerFile:</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type:</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'file'</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filename:</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'info.log'</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miLoggerFile2:</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type:</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'file'</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filename:</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'info2.log'</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categories:</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default:</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appenders:</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"miLoggerConsole"</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level:</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"trace"</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consola:</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appenders:</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"miLoggerConsole"</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level:</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"debug"</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archivo:</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appenders:</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"miLoggerFile"</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level:</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"warn"</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archivo2:</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appenders:</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"miLoggerFile2"</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level:</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"info"</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todos:</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appenders:</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"miLoggerConsole"</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"miLoggerFile"</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level:</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"error"</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a:t>
            </a:r>
            <a:endParaRPr sz="800"/>
          </a:p>
        </p:txBody>
      </p:sp>
      <p:sp>
        <p:nvSpPr>
          <p:cNvPr id="338" name="Google Shape;338;p51"/>
          <p:cNvSpPr/>
          <p:nvPr/>
        </p:nvSpPr>
        <p:spPr>
          <a:xfrm>
            <a:off x="272950" y="2162900"/>
            <a:ext cx="3692400" cy="8265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2"/>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Usando Log4js</a:t>
            </a:r>
            <a:endParaRPr i="1" sz="3600">
              <a:latin typeface="Anton"/>
              <a:ea typeface="Anton"/>
              <a:cs typeface="Anton"/>
              <a:sym typeface="Anton"/>
            </a:endParaRPr>
          </a:p>
        </p:txBody>
      </p:sp>
      <p:pic>
        <p:nvPicPr>
          <p:cNvPr id="344" name="Google Shape;344;p5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45" name="Google Shape;345;p52"/>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46" name="Google Shape;346;p52"/>
          <p:cNvSpPr txBox="1"/>
          <p:nvPr/>
        </p:nvSpPr>
        <p:spPr>
          <a:xfrm>
            <a:off x="5013700" y="1443000"/>
            <a:ext cx="4187700" cy="2644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Definimos 5</a:t>
            </a:r>
            <a:r>
              <a:rPr lang="en" sz="1800">
                <a:solidFill>
                  <a:schemeClr val="dk1"/>
                </a:solidFill>
                <a:highlight>
                  <a:schemeClr val="lt1"/>
                </a:highlight>
                <a:latin typeface="Helvetica Neue Light"/>
                <a:ea typeface="Helvetica Neue Light"/>
                <a:cs typeface="Helvetica Neue Light"/>
                <a:sym typeface="Helvetica Neue Light"/>
              </a:rPr>
              <a:t> categorías</a:t>
            </a:r>
            <a:r>
              <a:rPr lang="en" sz="1800">
                <a:solidFill>
                  <a:schemeClr val="dk1"/>
                </a:solidFill>
                <a:highlight>
                  <a:schemeClr val="lt1"/>
                </a:highlight>
                <a:latin typeface="Helvetica Neue Light"/>
                <a:ea typeface="Helvetica Neue Light"/>
                <a:cs typeface="Helvetica Neue Light"/>
                <a:sym typeface="Helvetica Neue Light"/>
              </a:rPr>
              <a:t> con distintos niveles:</a:t>
            </a:r>
            <a:endParaRPr sz="1800">
              <a:solidFill>
                <a:schemeClr val="dk1"/>
              </a:solidFill>
              <a:highlight>
                <a:schemeClr val="lt1"/>
              </a:highlight>
              <a:latin typeface="Helvetica Neue Light"/>
              <a:ea typeface="Helvetica Neue Light"/>
              <a:cs typeface="Helvetica Neue Light"/>
              <a:sym typeface="Helvetica Neue Light"/>
            </a:endParaRPr>
          </a:p>
          <a:p>
            <a:pPr indent="-330200" lvl="1" marL="630000" rtl="0" algn="l">
              <a:lnSpc>
                <a:spcPct val="115000"/>
              </a:lnSpc>
              <a:spcBef>
                <a:spcPts val="10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Las categorías </a:t>
            </a:r>
            <a:r>
              <a:rPr i="1" lang="en" sz="1600">
                <a:solidFill>
                  <a:schemeClr val="dk1"/>
                </a:solidFill>
                <a:highlight>
                  <a:schemeClr val="lt1"/>
                </a:highlight>
                <a:latin typeface="Helvetica Neue Light"/>
                <a:ea typeface="Helvetica Neue Light"/>
                <a:cs typeface="Helvetica Neue Light"/>
                <a:sym typeface="Helvetica Neue Light"/>
              </a:rPr>
              <a:t>default</a:t>
            </a:r>
            <a:r>
              <a:rPr lang="en" sz="1600">
                <a:solidFill>
                  <a:schemeClr val="dk1"/>
                </a:solidFill>
                <a:highlight>
                  <a:schemeClr val="lt1"/>
                </a:highlight>
                <a:latin typeface="Helvetica Neue Light"/>
                <a:ea typeface="Helvetica Neue Light"/>
                <a:cs typeface="Helvetica Neue Light"/>
                <a:sym typeface="Helvetica Neue Light"/>
              </a:rPr>
              <a:t> y </a:t>
            </a:r>
            <a:r>
              <a:rPr i="1" lang="en" sz="1600">
                <a:solidFill>
                  <a:schemeClr val="dk1"/>
                </a:solidFill>
                <a:highlight>
                  <a:schemeClr val="lt1"/>
                </a:highlight>
                <a:latin typeface="Helvetica Neue Light"/>
                <a:ea typeface="Helvetica Neue Light"/>
                <a:cs typeface="Helvetica Neue Light"/>
                <a:sym typeface="Helvetica Neue Light"/>
              </a:rPr>
              <a:t>consola </a:t>
            </a:r>
            <a:r>
              <a:rPr lang="en" sz="1600">
                <a:solidFill>
                  <a:schemeClr val="dk1"/>
                </a:solidFill>
                <a:highlight>
                  <a:schemeClr val="lt1"/>
                </a:highlight>
                <a:latin typeface="Helvetica Neue Light"/>
                <a:ea typeface="Helvetica Neue Light"/>
                <a:cs typeface="Helvetica Neue Light"/>
                <a:sym typeface="Helvetica Neue Light"/>
              </a:rPr>
              <a:t>utilizan el apéndice del tipo </a:t>
            </a:r>
            <a:r>
              <a:rPr i="1" lang="en" sz="1600">
                <a:solidFill>
                  <a:schemeClr val="dk1"/>
                </a:solidFill>
                <a:highlight>
                  <a:schemeClr val="lt1"/>
                </a:highlight>
                <a:latin typeface="Helvetica Neue Light"/>
                <a:ea typeface="Helvetica Neue Light"/>
                <a:cs typeface="Helvetica Neue Light"/>
                <a:sym typeface="Helvetica Neue Light"/>
              </a:rPr>
              <a:t>consola</a:t>
            </a:r>
            <a:r>
              <a:rPr lang="en" sz="1600">
                <a:solidFill>
                  <a:schemeClr val="dk1"/>
                </a:solidFill>
                <a:highlight>
                  <a:schemeClr val="lt1"/>
                </a:highlight>
                <a:latin typeface="Helvetica Neue Light"/>
                <a:ea typeface="Helvetica Neue Light"/>
                <a:cs typeface="Helvetica Neue Light"/>
                <a:sym typeface="Helvetica Neue Light"/>
              </a:rPr>
              <a:t>.</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1" marL="630000" rtl="0" algn="l">
              <a:lnSpc>
                <a:spcPct val="115000"/>
              </a:lnSpc>
              <a:spcBef>
                <a:spcPts val="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Las categorías </a:t>
            </a:r>
            <a:r>
              <a:rPr i="1" lang="en" sz="1600">
                <a:solidFill>
                  <a:schemeClr val="dk1"/>
                </a:solidFill>
                <a:highlight>
                  <a:schemeClr val="lt1"/>
                </a:highlight>
                <a:latin typeface="Helvetica Neue Light"/>
                <a:ea typeface="Helvetica Neue Light"/>
                <a:cs typeface="Helvetica Neue Light"/>
                <a:sym typeface="Helvetica Neue Light"/>
              </a:rPr>
              <a:t>archivo </a:t>
            </a:r>
            <a:r>
              <a:rPr lang="en" sz="1600">
                <a:solidFill>
                  <a:schemeClr val="dk1"/>
                </a:solidFill>
                <a:highlight>
                  <a:schemeClr val="lt1"/>
                </a:highlight>
                <a:latin typeface="Helvetica Neue Light"/>
                <a:ea typeface="Helvetica Neue Light"/>
                <a:cs typeface="Helvetica Neue Light"/>
                <a:sym typeface="Helvetica Neue Light"/>
              </a:rPr>
              <a:t>y </a:t>
            </a:r>
            <a:r>
              <a:rPr i="1" lang="en" sz="1600">
                <a:solidFill>
                  <a:schemeClr val="dk1"/>
                </a:solidFill>
                <a:highlight>
                  <a:schemeClr val="lt1"/>
                </a:highlight>
                <a:latin typeface="Helvetica Neue Light"/>
                <a:ea typeface="Helvetica Neue Light"/>
                <a:cs typeface="Helvetica Neue Light"/>
                <a:sym typeface="Helvetica Neue Light"/>
              </a:rPr>
              <a:t>archivo2 </a:t>
            </a:r>
            <a:r>
              <a:rPr lang="en" sz="1600">
                <a:solidFill>
                  <a:schemeClr val="dk1"/>
                </a:solidFill>
                <a:highlight>
                  <a:schemeClr val="lt1"/>
                </a:highlight>
                <a:latin typeface="Helvetica Neue Light"/>
                <a:ea typeface="Helvetica Neue Light"/>
                <a:cs typeface="Helvetica Neue Light"/>
                <a:sym typeface="Helvetica Neue Light"/>
              </a:rPr>
              <a:t>utilizan los apéndices de tipo </a:t>
            </a:r>
            <a:r>
              <a:rPr i="1" lang="en" sz="1600">
                <a:solidFill>
                  <a:schemeClr val="dk1"/>
                </a:solidFill>
                <a:highlight>
                  <a:schemeClr val="lt1"/>
                </a:highlight>
                <a:latin typeface="Helvetica Neue Light"/>
                <a:ea typeface="Helvetica Neue Light"/>
                <a:cs typeface="Helvetica Neue Light"/>
                <a:sym typeface="Helvetica Neue Light"/>
              </a:rPr>
              <a:t>file</a:t>
            </a:r>
            <a:r>
              <a:rPr lang="en" sz="1600">
                <a:solidFill>
                  <a:schemeClr val="dk1"/>
                </a:solidFill>
                <a:highlight>
                  <a:schemeClr val="lt1"/>
                </a:highlight>
                <a:latin typeface="Helvetica Neue Light"/>
                <a:ea typeface="Helvetica Neue Light"/>
                <a:cs typeface="Helvetica Neue Light"/>
                <a:sym typeface="Helvetica Neue Light"/>
              </a:rPr>
              <a:t>.</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1" marL="630000" rtl="0" algn="l">
              <a:lnSpc>
                <a:spcPct val="115000"/>
              </a:lnSpc>
              <a:spcBef>
                <a:spcPts val="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La categoría </a:t>
            </a:r>
            <a:r>
              <a:rPr i="1" lang="en" sz="1600">
                <a:solidFill>
                  <a:schemeClr val="dk1"/>
                </a:solidFill>
                <a:highlight>
                  <a:schemeClr val="lt1"/>
                </a:highlight>
                <a:latin typeface="Helvetica Neue Light"/>
                <a:ea typeface="Helvetica Neue Light"/>
                <a:cs typeface="Helvetica Neue Light"/>
                <a:sym typeface="Helvetica Neue Light"/>
              </a:rPr>
              <a:t>todos </a:t>
            </a:r>
            <a:r>
              <a:rPr lang="en" sz="1600">
                <a:solidFill>
                  <a:schemeClr val="dk1"/>
                </a:solidFill>
                <a:highlight>
                  <a:schemeClr val="lt1"/>
                </a:highlight>
                <a:latin typeface="Helvetica Neue Light"/>
                <a:ea typeface="Helvetica Neue Light"/>
                <a:cs typeface="Helvetica Neue Light"/>
                <a:sym typeface="Helvetica Neue Light"/>
              </a:rPr>
              <a:t>utiliza apéndice de tipo </a:t>
            </a:r>
            <a:r>
              <a:rPr i="1" lang="en" sz="1600">
                <a:solidFill>
                  <a:schemeClr val="dk1"/>
                </a:solidFill>
                <a:highlight>
                  <a:schemeClr val="lt1"/>
                </a:highlight>
                <a:latin typeface="Helvetica Neue Light"/>
                <a:ea typeface="Helvetica Neue Light"/>
                <a:cs typeface="Helvetica Neue Light"/>
                <a:sym typeface="Helvetica Neue Light"/>
              </a:rPr>
              <a:t>consola </a:t>
            </a:r>
            <a:r>
              <a:rPr lang="en" sz="1600">
                <a:solidFill>
                  <a:schemeClr val="dk1"/>
                </a:solidFill>
                <a:highlight>
                  <a:schemeClr val="lt1"/>
                </a:highlight>
                <a:latin typeface="Helvetica Neue Light"/>
                <a:ea typeface="Helvetica Neue Light"/>
                <a:cs typeface="Helvetica Neue Light"/>
                <a:sym typeface="Helvetica Neue Light"/>
              </a:rPr>
              <a:t>y tipo </a:t>
            </a:r>
            <a:r>
              <a:rPr i="1" lang="en" sz="1600">
                <a:solidFill>
                  <a:schemeClr val="dk1"/>
                </a:solidFill>
                <a:highlight>
                  <a:schemeClr val="lt1"/>
                </a:highlight>
                <a:latin typeface="Helvetica Neue Light"/>
                <a:ea typeface="Helvetica Neue Light"/>
                <a:cs typeface="Helvetica Neue Light"/>
                <a:sym typeface="Helvetica Neue Light"/>
              </a:rPr>
              <a:t>file</a:t>
            </a:r>
            <a:r>
              <a:rPr lang="en" sz="1600">
                <a:solidFill>
                  <a:schemeClr val="dk1"/>
                </a:solidFill>
                <a:highlight>
                  <a:schemeClr val="lt1"/>
                </a:highlight>
                <a:latin typeface="Helvetica Neue Light"/>
                <a:ea typeface="Helvetica Neue Light"/>
                <a:cs typeface="Helvetica Neue Light"/>
                <a:sym typeface="Helvetica Neue Light"/>
              </a:rPr>
              <a:t>.</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347" name="Google Shape;347;p52"/>
          <p:cNvSpPr txBox="1"/>
          <p:nvPr/>
        </p:nvSpPr>
        <p:spPr>
          <a:xfrm>
            <a:off x="249125" y="1685175"/>
            <a:ext cx="4823400" cy="2480400"/>
          </a:xfrm>
          <a:prstGeom prst="rect">
            <a:avLst/>
          </a:prstGeom>
          <a:solidFill>
            <a:srgbClr val="202124"/>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800">
                <a:solidFill>
                  <a:srgbClr val="9CDCFE"/>
                </a:solidFill>
                <a:highlight>
                  <a:srgbClr val="1E1E1E"/>
                </a:highlight>
                <a:latin typeface="Courier New"/>
                <a:ea typeface="Courier New"/>
                <a:cs typeface="Courier New"/>
                <a:sym typeface="Courier New"/>
              </a:rPr>
              <a:t>log4js</a:t>
            </a:r>
            <a:r>
              <a:rPr lang="en" sz="800">
                <a:solidFill>
                  <a:srgbClr val="D4D4D4"/>
                </a:solidFill>
                <a:highlight>
                  <a:srgbClr val="1E1E1E"/>
                </a:highlight>
                <a:latin typeface="Courier New"/>
                <a:ea typeface="Courier New"/>
                <a:cs typeface="Courier New"/>
                <a:sym typeface="Courier New"/>
              </a:rPr>
              <a:t>.</a:t>
            </a:r>
            <a:r>
              <a:rPr lang="en" sz="800">
                <a:solidFill>
                  <a:srgbClr val="DCDCAA"/>
                </a:solidFill>
                <a:highlight>
                  <a:srgbClr val="1E1E1E"/>
                </a:highlight>
                <a:latin typeface="Courier New"/>
                <a:ea typeface="Courier New"/>
                <a:cs typeface="Courier New"/>
                <a:sym typeface="Courier New"/>
              </a:rPr>
              <a:t>configure</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appenders:</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miLoggerConsole:</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type:</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"console"</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miLoggerFile:</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type:</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'file'</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filename:</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'info.log'</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miLoggerFile2:</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type:</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'file'</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filename:</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'info2.log'</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categories:</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default:</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appenders:</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"miLoggerConsole"</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level:</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"trace"</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consola:</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appenders:</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"miLoggerConsole"</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level:</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"debug"</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archivo:</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appenders:</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"miLoggerFile"</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level:</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"warn"</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archivo2:</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appenders:</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"miLoggerFile2"</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level:</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"info"</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todos:</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appenders:</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"miLoggerConsole"</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"miLoggerFile"</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level:</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"error"</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a:t>
            </a:r>
            <a:endParaRPr sz="800"/>
          </a:p>
        </p:txBody>
      </p:sp>
      <p:sp>
        <p:nvSpPr>
          <p:cNvPr id="348" name="Google Shape;348;p52"/>
          <p:cNvSpPr/>
          <p:nvPr/>
        </p:nvSpPr>
        <p:spPr>
          <a:xfrm>
            <a:off x="342900" y="2707475"/>
            <a:ext cx="4695300" cy="10866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3"/>
          <p:cNvSpPr txBox="1"/>
          <p:nvPr/>
        </p:nvSpPr>
        <p:spPr>
          <a:xfrm>
            <a:off x="1180500" y="2192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Niveles de salida y ventajas</a:t>
            </a:r>
            <a:endParaRPr i="1" sz="3600">
              <a:latin typeface="Anton"/>
              <a:ea typeface="Anton"/>
              <a:cs typeface="Anton"/>
              <a:sym typeface="Anton"/>
            </a:endParaRPr>
          </a:p>
        </p:txBody>
      </p:sp>
      <p:pic>
        <p:nvPicPr>
          <p:cNvPr id="354" name="Google Shape;354;p5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55" name="Google Shape;355;p53"/>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56" name="Google Shape;356;p53"/>
          <p:cNvSpPr txBox="1"/>
          <p:nvPr/>
        </p:nvSpPr>
        <p:spPr>
          <a:xfrm>
            <a:off x="451250" y="946855"/>
            <a:ext cx="8246400" cy="3883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Definimos 6 niveles de salida: Trace, Debug, Info, Warn, Error, Fatal.</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Los niveles que se imprimen, son desde el especificado en la configuración de categorías para abajo. Por ejemplo, si el nivel configurado es Warn, se imprimirá solo Warn, Error y Fatal.</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La ventaja de esto es que en un entorno de producción podemos solo preocuparnos por las excepciones y errores y no por la información de depuración.</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Otra ventaja es que el código se puede mezclar con varios códigos de impresión de registros. Siempre que modifiquemos el nivel de salida en un archivo de configuración, la salida del registro cambiará sin modificar todo el código.</a:t>
            </a:r>
            <a:endParaRPr sz="18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3" name="Shape 113"/>
        <p:cNvGrpSpPr/>
        <p:nvPr/>
      </p:nvGrpSpPr>
      <p:grpSpPr>
        <a:xfrm>
          <a:off x="0" y="0"/>
          <a:ext cx="0" cy="0"/>
          <a:chOff x="0" y="0"/>
          <a:chExt cx="0" cy="0"/>
        </a:xfrm>
      </p:grpSpPr>
      <p:sp>
        <p:nvSpPr>
          <p:cNvPr id="114" name="Google Shape;114;p27"/>
          <p:cNvSpPr/>
          <p:nvPr/>
        </p:nvSpPr>
        <p:spPr>
          <a:xfrm>
            <a:off x="12290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5" name="Google Shape;115;p27"/>
          <p:cNvSpPr/>
          <p:nvPr/>
        </p:nvSpPr>
        <p:spPr>
          <a:xfrm>
            <a:off x="36096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6" name="Google Shape;116;p2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17" name="Google Shape;117;p27"/>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7"/>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Light"/>
                <a:ea typeface="Helvetica Neue Light"/>
                <a:cs typeface="Helvetica Neue Light"/>
                <a:sym typeface="Helvetica Neue Light"/>
              </a:rPr>
              <a:t>Clase 31	</a:t>
            </a:r>
            <a:endParaRPr>
              <a:latin typeface="Helvetica Neue Light"/>
              <a:ea typeface="Helvetica Neue Light"/>
              <a:cs typeface="Helvetica Neue Light"/>
              <a:sym typeface="Helvetica Neue Light"/>
            </a:endParaRPr>
          </a:p>
        </p:txBody>
      </p:sp>
      <p:sp>
        <p:nvSpPr>
          <p:cNvPr id="119" name="Google Shape;119;p27"/>
          <p:cNvSpPr txBox="1"/>
          <p:nvPr/>
        </p:nvSpPr>
        <p:spPr>
          <a:xfrm>
            <a:off x="3695075" y="1758000"/>
            <a:ext cx="20133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Logs, profiling &amp; debug</a:t>
            </a:r>
            <a:endParaRPr b="1" sz="1200">
              <a:solidFill>
                <a:schemeClr val="dk1"/>
              </a:solidFill>
              <a:highlight>
                <a:schemeClr val="lt1"/>
              </a:highlight>
            </a:endParaRPr>
          </a:p>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Parte I</a:t>
            </a:r>
            <a:endParaRPr b="1" sz="1200">
              <a:solidFill>
                <a:schemeClr val="dk1"/>
              </a:solidFill>
              <a:highlight>
                <a:schemeClr val="lt1"/>
              </a:highlight>
            </a:endParaRPr>
          </a:p>
        </p:txBody>
      </p:sp>
      <p:pic>
        <p:nvPicPr>
          <p:cNvPr id="120" name="Google Shape;120;p27"/>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121" name="Google Shape;121;p27"/>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7"/>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Light"/>
                <a:ea typeface="Helvetica Neue Light"/>
                <a:cs typeface="Helvetica Neue Light"/>
                <a:sym typeface="Helvetica Neue Light"/>
              </a:rPr>
              <a:t>Clase 30</a:t>
            </a:r>
            <a:endParaRPr>
              <a:latin typeface="Helvetica Neue Light"/>
              <a:ea typeface="Helvetica Neue Light"/>
              <a:cs typeface="Helvetica Neue Light"/>
              <a:sym typeface="Helvetica Neue Light"/>
            </a:endParaRPr>
          </a:p>
        </p:txBody>
      </p:sp>
      <p:sp>
        <p:nvSpPr>
          <p:cNvPr id="123" name="Google Shape;123;p27"/>
          <p:cNvSpPr txBox="1"/>
          <p:nvPr/>
        </p:nvSpPr>
        <p:spPr>
          <a:xfrm>
            <a:off x="1320525" y="1758000"/>
            <a:ext cx="20622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PROXY &amp; NGINX</a:t>
            </a:r>
            <a:endParaRPr b="1"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p:txBody>
      </p:sp>
      <p:pic>
        <p:nvPicPr>
          <p:cNvPr id="124" name="Google Shape;124;p27"/>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125" name="Google Shape;125;p27"/>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6" name="Google Shape;126;p27"/>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7"/>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Light"/>
                <a:ea typeface="Helvetica Neue Light"/>
                <a:cs typeface="Helvetica Neue Light"/>
                <a:sym typeface="Helvetica Neue Light"/>
              </a:rPr>
              <a:t>Clase 32</a:t>
            </a:r>
            <a:endParaRPr>
              <a:latin typeface="Helvetica Neue Light"/>
              <a:ea typeface="Helvetica Neue Light"/>
              <a:cs typeface="Helvetica Neue Light"/>
              <a:sym typeface="Helvetica Neue Light"/>
            </a:endParaRPr>
          </a:p>
        </p:txBody>
      </p:sp>
      <p:sp>
        <p:nvSpPr>
          <p:cNvPr id="128" name="Google Shape;128;p27"/>
          <p:cNvSpPr txBox="1"/>
          <p:nvPr/>
        </p:nvSpPr>
        <p:spPr>
          <a:xfrm>
            <a:off x="6070550" y="1758000"/>
            <a:ext cx="2157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Logs, profiling &amp; debug</a:t>
            </a:r>
            <a:endParaRPr b="1" sz="1200">
              <a:solidFill>
                <a:schemeClr val="dk1"/>
              </a:solidFill>
              <a:highlight>
                <a:schemeClr val="lt1"/>
              </a:highlight>
            </a:endParaRPr>
          </a:p>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Parte II</a:t>
            </a:r>
            <a:endParaRPr b="1"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p:txBody>
      </p:sp>
      <p:pic>
        <p:nvPicPr>
          <p:cNvPr id="129" name="Google Shape;129;p27"/>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130" name="Google Shape;130;p27"/>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4"/>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Niveles de salida y categorías</a:t>
            </a:r>
            <a:endParaRPr i="1" sz="3600">
              <a:latin typeface="Anton"/>
              <a:ea typeface="Anton"/>
              <a:cs typeface="Anton"/>
              <a:sym typeface="Anton"/>
            </a:endParaRPr>
          </a:p>
        </p:txBody>
      </p:sp>
      <p:pic>
        <p:nvPicPr>
          <p:cNvPr id="362" name="Google Shape;362;p5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63" name="Google Shape;363;p54"/>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64" name="Google Shape;364;p54"/>
          <p:cNvSpPr txBox="1"/>
          <p:nvPr/>
        </p:nvSpPr>
        <p:spPr>
          <a:xfrm>
            <a:off x="267900" y="3547065"/>
            <a:ext cx="2544900" cy="48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900">
                <a:solidFill>
                  <a:schemeClr val="dk1"/>
                </a:solidFill>
                <a:highlight>
                  <a:schemeClr val="lt1"/>
                </a:highlight>
                <a:latin typeface="Helvetica Neue Light"/>
                <a:ea typeface="Helvetica Neue Light"/>
                <a:cs typeface="Helvetica Neue Light"/>
                <a:sym typeface="Helvetica Neue Light"/>
              </a:rPr>
              <a:t>En consola se imprime</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365" name="Google Shape;365;p54"/>
          <p:cNvPicPr preferRelativeResize="0"/>
          <p:nvPr/>
        </p:nvPicPr>
        <p:blipFill>
          <a:blip r:embed="rId5">
            <a:alphaModFix/>
          </a:blip>
          <a:stretch>
            <a:fillRect/>
          </a:stretch>
        </p:blipFill>
        <p:spPr>
          <a:xfrm>
            <a:off x="3117600" y="3334550"/>
            <a:ext cx="5800725" cy="1038225"/>
          </a:xfrm>
          <a:prstGeom prst="rect">
            <a:avLst/>
          </a:prstGeom>
          <a:noFill/>
          <a:ln cap="flat" cmpd="sng" w="19050">
            <a:solidFill>
              <a:schemeClr val="dk2"/>
            </a:solidFill>
            <a:prstDash val="solid"/>
            <a:round/>
            <a:headEnd len="sm" w="sm" type="none"/>
            <a:tailEnd len="sm" w="sm" type="none"/>
          </a:ln>
        </p:spPr>
      </p:pic>
      <p:sp>
        <p:nvSpPr>
          <p:cNvPr id="366" name="Google Shape;366;p54"/>
          <p:cNvSpPr txBox="1"/>
          <p:nvPr/>
        </p:nvSpPr>
        <p:spPr>
          <a:xfrm>
            <a:off x="267600" y="1622200"/>
            <a:ext cx="3643200" cy="56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900">
                <a:solidFill>
                  <a:schemeClr val="dk1"/>
                </a:solidFill>
                <a:highlight>
                  <a:schemeClr val="lt1"/>
                </a:highlight>
                <a:latin typeface="Helvetica Neue Light"/>
                <a:ea typeface="Helvetica Neue Light"/>
                <a:cs typeface="Helvetica Neue Light"/>
                <a:sym typeface="Helvetica Neue Light"/>
              </a:rPr>
              <a:t>Ejecutando la categoría </a:t>
            </a:r>
            <a:r>
              <a:rPr b="1" i="1" lang="en" sz="1900">
                <a:solidFill>
                  <a:schemeClr val="dk1"/>
                </a:solidFill>
                <a:highlight>
                  <a:schemeClr val="lt1"/>
                </a:highlight>
                <a:latin typeface="Helvetica Neue"/>
                <a:ea typeface="Helvetica Neue"/>
                <a:cs typeface="Helvetica Neue"/>
                <a:sym typeface="Helvetica Neue"/>
              </a:rPr>
              <a:t>default</a:t>
            </a:r>
            <a:endParaRPr b="1" i="1" sz="1900">
              <a:solidFill>
                <a:schemeClr val="dk1"/>
              </a:solidFill>
              <a:highlight>
                <a:schemeClr val="lt1"/>
              </a:highlight>
              <a:latin typeface="Helvetica Neue"/>
              <a:ea typeface="Helvetica Neue"/>
              <a:cs typeface="Helvetica Neue"/>
              <a:sym typeface="Helvetica Neue"/>
            </a:endParaRPr>
          </a:p>
        </p:txBody>
      </p:sp>
      <p:sp>
        <p:nvSpPr>
          <p:cNvPr id="367" name="Google Shape;367;p54"/>
          <p:cNvSpPr txBox="1"/>
          <p:nvPr/>
        </p:nvSpPr>
        <p:spPr>
          <a:xfrm>
            <a:off x="3883275" y="1389175"/>
            <a:ext cx="5064300" cy="1592100"/>
          </a:xfrm>
          <a:prstGeom prst="rect">
            <a:avLst/>
          </a:prstGeom>
          <a:solidFill>
            <a:srgbClr val="202124"/>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00">
                <a:solidFill>
                  <a:srgbClr val="569CD6"/>
                </a:solidFill>
                <a:highlight>
                  <a:srgbClr val="1E1E1E"/>
                </a:highlight>
                <a:latin typeface="Courier New"/>
                <a:ea typeface="Courier New"/>
                <a:cs typeface="Courier New"/>
                <a:sym typeface="Courier New"/>
              </a:rPr>
              <a:t>const</a:t>
            </a:r>
            <a:r>
              <a:rPr lang="en" sz="1000">
                <a:solidFill>
                  <a:srgbClr val="D4D4D4"/>
                </a:solidFill>
                <a:highlight>
                  <a:srgbClr val="1E1E1E"/>
                </a:highlight>
                <a:latin typeface="Courier New"/>
                <a:ea typeface="Courier New"/>
                <a:cs typeface="Courier New"/>
                <a:sym typeface="Courier New"/>
              </a:rPr>
              <a:t> </a:t>
            </a:r>
            <a:r>
              <a:rPr lang="en" sz="1000">
                <a:solidFill>
                  <a:srgbClr val="4FC1FF"/>
                </a:solidFill>
                <a:highlight>
                  <a:srgbClr val="1E1E1E"/>
                </a:highlight>
                <a:latin typeface="Courier New"/>
                <a:ea typeface="Courier New"/>
                <a:cs typeface="Courier New"/>
                <a:sym typeface="Courier New"/>
              </a:rPr>
              <a:t>logger</a:t>
            </a:r>
            <a:r>
              <a:rPr lang="en" sz="1000">
                <a:solidFill>
                  <a:srgbClr val="D4D4D4"/>
                </a:solidFill>
                <a:highlight>
                  <a:srgbClr val="1E1E1E"/>
                </a:highlight>
                <a:latin typeface="Courier New"/>
                <a:ea typeface="Courier New"/>
                <a:cs typeface="Courier New"/>
                <a:sym typeface="Courier New"/>
              </a:rPr>
              <a:t> = </a:t>
            </a:r>
            <a:r>
              <a:rPr lang="en" sz="1000">
                <a:solidFill>
                  <a:srgbClr val="9CDCFE"/>
                </a:solidFill>
                <a:highlight>
                  <a:srgbClr val="1E1E1E"/>
                </a:highlight>
                <a:latin typeface="Courier New"/>
                <a:ea typeface="Courier New"/>
                <a:cs typeface="Courier New"/>
                <a:sym typeface="Courier New"/>
              </a:rPr>
              <a:t>log4js</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getLogger</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9CDCFE"/>
                </a:solidFill>
                <a:highlight>
                  <a:srgbClr val="1E1E1E"/>
                </a:highlight>
                <a:latin typeface="Courier New"/>
                <a:ea typeface="Courier New"/>
                <a:cs typeface="Courier New"/>
                <a:sym typeface="Courier New"/>
              </a:rPr>
              <a:t>logger</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trace</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"Entering cheese testing"</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9CDCFE"/>
                </a:solidFill>
                <a:highlight>
                  <a:srgbClr val="1E1E1E"/>
                </a:highlight>
                <a:latin typeface="Courier New"/>
                <a:ea typeface="Courier New"/>
                <a:cs typeface="Courier New"/>
                <a:sym typeface="Courier New"/>
              </a:rPr>
              <a:t>logger</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debug</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"Got cheese."</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9CDCFE"/>
                </a:solidFill>
                <a:highlight>
                  <a:srgbClr val="1E1E1E"/>
                </a:highlight>
                <a:latin typeface="Courier New"/>
                <a:ea typeface="Courier New"/>
                <a:cs typeface="Courier New"/>
                <a:sym typeface="Courier New"/>
              </a:rPr>
              <a:t>logger</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info</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"Cheese is Comté."</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9CDCFE"/>
                </a:solidFill>
                <a:highlight>
                  <a:srgbClr val="1E1E1E"/>
                </a:highlight>
                <a:latin typeface="Courier New"/>
                <a:ea typeface="Courier New"/>
                <a:cs typeface="Courier New"/>
                <a:sym typeface="Courier New"/>
              </a:rPr>
              <a:t>logger</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warn</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"Cheese is quite smelly."</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9CDCFE"/>
                </a:solidFill>
                <a:highlight>
                  <a:srgbClr val="1E1E1E"/>
                </a:highlight>
                <a:latin typeface="Courier New"/>
                <a:ea typeface="Courier New"/>
                <a:cs typeface="Courier New"/>
                <a:sym typeface="Courier New"/>
              </a:rPr>
              <a:t>logger</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error</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"Cheese is too ripe!"</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rgbClr val="9CDCFE"/>
                </a:solidFill>
                <a:highlight>
                  <a:srgbClr val="1E1E1E"/>
                </a:highlight>
                <a:latin typeface="Courier New"/>
                <a:ea typeface="Courier New"/>
                <a:cs typeface="Courier New"/>
                <a:sym typeface="Courier New"/>
              </a:rPr>
              <a:t>logger</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fatal</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"Cheese was breeding ground for listeria."</a:t>
            </a:r>
            <a:r>
              <a:rPr lang="en" sz="1000">
                <a:solidFill>
                  <a:srgbClr val="D4D4D4"/>
                </a:solidFill>
                <a:highlight>
                  <a:srgbClr val="1E1E1E"/>
                </a:highlight>
                <a:latin typeface="Courier New"/>
                <a:ea typeface="Courier New"/>
                <a:cs typeface="Courier New"/>
                <a:sym typeface="Courier New"/>
              </a:rPr>
              <a:t>);</a:t>
            </a:r>
            <a:endParaRPr sz="1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5"/>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Niveles de salida y categorías</a:t>
            </a:r>
            <a:endParaRPr i="1" sz="3600">
              <a:latin typeface="Anton"/>
              <a:ea typeface="Anton"/>
              <a:cs typeface="Anton"/>
              <a:sym typeface="Anton"/>
            </a:endParaRPr>
          </a:p>
        </p:txBody>
      </p:sp>
      <p:pic>
        <p:nvPicPr>
          <p:cNvPr id="373" name="Google Shape;373;p5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74" name="Google Shape;374;p55"/>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75" name="Google Shape;375;p55"/>
          <p:cNvSpPr txBox="1"/>
          <p:nvPr/>
        </p:nvSpPr>
        <p:spPr>
          <a:xfrm>
            <a:off x="267900" y="3564325"/>
            <a:ext cx="2544900" cy="48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900">
                <a:solidFill>
                  <a:schemeClr val="dk1"/>
                </a:solidFill>
                <a:highlight>
                  <a:schemeClr val="lt1"/>
                </a:highlight>
                <a:latin typeface="Helvetica Neue Light"/>
                <a:ea typeface="Helvetica Neue Light"/>
                <a:cs typeface="Helvetica Neue Light"/>
                <a:sym typeface="Helvetica Neue Light"/>
              </a:rPr>
              <a:t>En consola se imprime</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376" name="Google Shape;376;p55"/>
          <p:cNvSpPr txBox="1"/>
          <p:nvPr/>
        </p:nvSpPr>
        <p:spPr>
          <a:xfrm>
            <a:off x="267600" y="1622200"/>
            <a:ext cx="3643200" cy="56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900">
                <a:solidFill>
                  <a:schemeClr val="dk1"/>
                </a:solidFill>
                <a:highlight>
                  <a:schemeClr val="lt1"/>
                </a:highlight>
                <a:latin typeface="Helvetica Neue Light"/>
                <a:ea typeface="Helvetica Neue Light"/>
                <a:cs typeface="Helvetica Neue Light"/>
                <a:sym typeface="Helvetica Neue Light"/>
              </a:rPr>
              <a:t>Ejecutando la categoría </a:t>
            </a:r>
            <a:r>
              <a:rPr b="1" i="1" lang="en" sz="1900">
                <a:solidFill>
                  <a:schemeClr val="dk1"/>
                </a:solidFill>
                <a:highlight>
                  <a:schemeClr val="lt1"/>
                </a:highlight>
                <a:latin typeface="Helvetica Neue"/>
                <a:ea typeface="Helvetica Neue"/>
                <a:cs typeface="Helvetica Neue"/>
                <a:sym typeface="Helvetica Neue"/>
              </a:rPr>
              <a:t>consola</a:t>
            </a:r>
            <a:endParaRPr b="1" i="1" sz="1900">
              <a:solidFill>
                <a:schemeClr val="dk1"/>
              </a:solidFill>
              <a:highlight>
                <a:schemeClr val="lt1"/>
              </a:highlight>
              <a:latin typeface="Helvetica Neue"/>
              <a:ea typeface="Helvetica Neue"/>
              <a:cs typeface="Helvetica Neue"/>
              <a:sym typeface="Helvetica Neue"/>
            </a:endParaRPr>
          </a:p>
        </p:txBody>
      </p:sp>
      <p:pic>
        <p:nvPicPr>
          <p:cNvPr id="377" name="Google Shape;377;p55"/>
          <p:cNvPicPr preferRelativeResize="0"/>
          <p:nvPr/>
        </p:nvPicPr>
        <p:blipFill>
          <a:blip r:embed="rId5">
            <a:alphaModFix/>
          </a:blip>
          <a:stretch>
            <a:fillRect/>
          </a:stretch>
        </p:blipFill>
        <p:spPr>
          <a:xfrm>
            <a:off x="3310725" y="3376450"/>
            <a:ext cx="5619750" cy="857250"/>
          </a:xfrm>
          <a:prstGeom prst="rect">
            <a:avLst/>
          </a:prstGeom>
          <a:noFill/>
          <a:ln cap="flat" cmpd="sng" w="19050">
            <a:solidFill>
              <a:schemeClr val="dk2"/>
            </a:solidFill>
            <a:prstDash val="solid"/>
            <a:round/>
            <a:headEnd len="sm" w="sm" type="none"/>
            <a:tailEnd len="sm" w="sm" type="none"/>
          </a:ln>
        </p:spPr>
      </p:pic>
      <p:sp>
        <p:nvSpPr>
          <p:cNvPr id="378" name="Google Shape;378;p55"/>
          <p:cNvSpPr txBox="1"/>
          <p:nvPr/>
        </p:nvSpPr>
        <p:spPr>
          <a:xfrm>
            <a:off x="3910800" y="1283675"/>
            <a:ext cx="5090100" cy="1592100"/>
          </a:xfrm>
          <a:prstGeom prst="rect">
            <a:avLst/>
          </a:prstGeom>
          <a:solidFill>
            <a:srgbClr val="202124"/>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00">
                <a:solidFill>
                  <a:srgbClr val="569CD6"/>
                </a:solidFill>
                <a:highlight>
                  <a:srgbClr val="1E1E1E"/>
                </a:highlight>
                <a:latin typeface="Courier New"/>
                <a:ea typeface="Courier New"/>
                <a:cs typeface="Courier New"/>
                <a:sym typeface="Courier New"/>
              </a:rPr>
              <a:t>const</a:t>
            </a:r>
            <a:r>
              <a:rPr lang="en" sz="1000">
                <a:solidFill>
                  <a:srgbClr val="D4D4D4"/>
                </a:solidFill>
                <a:highlight>
                  <a:srgbClr val="1E1E1E"/>
                </a:highlight>
                <a:latin typeface="Courier New"/>
                <a:ea typeface="Courier New"/>
                <a:cs typeface="Courier New"/>
                <a:sym typeface="Courier New"/>
              </a:rPr>
              <a:t> </a:t>
            </a:r>
            <a:r>
              <a:rPr lang="en" sz="1000">
                <a:solidFill>
                  <a:srgbClr val="4FC1FF"/>
                </a:solidFill>
                <a:highlight>
                  <a:srgbClr val="1E1E1E"/>
                </a:highlight>
                <a:latin typeface="Courier New"/>
                <a:ea typeface="Courier New"/>
                <a:cs typeface="Courier New"/>
                <a:sym typeface="Courier New"/>
              </a:rPr>
              <a:t>loggerConsola</a:t>
            </a:r>
            <a:r>
              <a:rPr lang="en" sz="1000">
                <a:solidFill>
                  <a:srgbClr val="D4D4D4"/>
                </a:solidFill>
                <a:highlight>
                  <a:srgbClr val="1E1E1E"/>
                </a:highlight>
                <a:latin typeface="Courier New"/>
                <a:ea typeface="Courier New"/>
                <a:cs typeface="Courier New"/>
                <a:sym typeface="Courier New"/>
              </a:rPr>
              <a:t> = </a:t>
            </a:r>
            <a:r>
              <a:rPr lang="en" sz="1000">
                <a:solidFill>
                  <a:srgbClr val="9CDCFE"/>
                </a:solidFill>
                <a:highlight>
                  <a:srgbClr val="1E1E1E"/>
                </a:highlight>
                <a:latin typeface="Courier New"/>
                <a:ea typeface="Courier New"/>
                <a:cs typeface="Courier New"/>
                <a:sym typeface="Courier New"/>
              </a:rPr>
              <a:t>log4js</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getLogger</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'consola'</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9CDCFE"/>
                </a:solidFill>
                <a:highlight>
                  <a:srgbClr val="1E1E1E"/>
                </a:highlight>
                <a:latin typeface="Courier New"/>
                <a:ea typeface="Courier New"/>
                <a:cs typeface="Courier New"/>
                <a:sym typeface="Courier New"/>
              </a:rPr>
              <a:t>loggerConsola</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trace</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"Entering cheese testing"</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9CDCFE"/>
                </a:solidFill>
                <a:highlight>
                  <a:srgbClr val="1E1E1E"/>
                </a:highlight>
                <a:latin typeface="Courier New"/>
                <a:ea typeface="Courier New"/>
                <a:cs typeface="Courier New"/>
                <a:sym typeface="Courier New"/>
              </a:rPr>
              <a:t>loggerConsola</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debug</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"Got cheese."</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9CDCFE"/>
                </a:solidFill>
                <a:highlight>
                  <a:srgbClr val="1E1E1E"/>
                </a:highlight>
                <a:latin typeface="Courier New"/>
                <a:ea typeface="Courier New"/>
                <a:cs typeface="Courier New"/>
                <a:sym typeface="Courier New"/>
              </a:rPr>
              <a:t>loggerConsola</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info</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"Cheese is Comté."</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9CDCFE"/>
                </a:solidFill>
                <a:highlight>
                  <a:srgbClr val="1E1E1E"/>
                </a:highlight>
                <a:latin typeface="Courier New"/>
                <a:ea typeface="Courier New"/>
                <a:cs typeface="Courier New"/>
                <a:sym typeface="Courier New"/>
              </a:rPr>
              <a:t>loggerConsola</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warn</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"Cheese is quite smelly."</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9CDCFE"/>
                </a:solidFill>
                <a:highlight>
                  <a:srgbClr val="1E1E1E"/>
                </a:highlight>
                <a:latin typeface="Courier New"/>
                <a:ea typeface="Courier New"/>
                <a:cs typeface="Courier New"/>
                <a:sym typeface="Courier New"/>
              </a:rPr>
              <a:t>loggerConsola</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error</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"Cheese is too ripe!"</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rgbClr val="9CDCFE"/>
                </a:solidFill>
                <a:highlight>
                  <a:srgbClr val="1E1E1E"/>
                </a:highlight>
                <a:latin typeface="Courier New"/>
                <a:ea typeface="Courier New"/>
                <a:cs typeface="Courier New"/>
                <a:sym typeface="Courier New"/>
              </a:rPr>
              <a:t>loggerConsola</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fatal</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"Cheese was breeding ground for listeria."</a:t>
            </a:r>
            <a:r>
              <a:rPr lang="en" sz="1000">
                <a:solidFill>
                  <a:srgbClr val="D4D4D4"/>
                </a:solidFill>
                <a:highlight>
                  <a:srgbClr val="1E1E1E"/>
                </a:highlight>
                <a:latin typeface="Courier New"/>
                <a:ea typeface="Courier New"/>
                <a:cs typeface="Courier New"/>
                <a:sym typeface="Courier New"/>
              </a:rPr>
              <a:t>);</a:t>
            </a:r>
            <a:endParaRPr sz="1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6"/>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Niveles de salida y categorías</a:t>
            </a:r>
            <a:endParaRPr i="1" sz="3600">
              <a:latin typeface="Anton"/>
              <a:ea typeface="Anton"/>
              <a:cs typeface="Anton"/>
              <a:sym typeface="Anton"/>
            </a:endParaRPr>
          </a:p>
        </p:txBody>
      </p:sp>
      <p:pic>
        <p:nvPicPr>
          <p:cNvPr id="384" name="Google Shape;384;p5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85" name="Google Shape;385;p56"/>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86" name="Google Shape;386;p56"/>
          <p:cNvSpPr txBox="1"/>
          <p:nvPr/>
        </p:nvSpPr>
        <p:spPr>
          <a:xfrm>
            <a:off x="267900" y="3488125"/>
            <a:ext cx="2544900" cy="48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900">
                <a:solidFill>
                  <a:schemeClr val="dk1"/>
                </a:solidFill>
                <a:highlight>
                  <a:schemeClr val="lt1"/>
                </a:highlight>
                <a:latin typeface="Helvetica Neue Light"/>
                <a:ea typeface="Helvetica Neue Light"/>
                <a:cs typeface="Helvetica Neue Light"/>
                <a:sym typeface="Helvetica Neue Light"/>
              </a:rPr>
              <a:t>En el archivo </a:t>
            </a:r>
            <a:r>
              <a:rPr i="1" lang="en" sz="1900">
                <a:solidFill>
                  <a:schemeClr val="dk1"/>
                </a:solidFill>
                <a:highlight>
                  <a:schemeClr val="lt1"/>
                </a:highlight>
                <a:latin typeface="Helvetica Neue Light"/>
                <a:ea typeface="Helvetica Neue Light"/>
                <a:cs typeface="Helvetica Neue Light"/>
                <a:sym typeface="Helvetica Neue Light"/>
              </a:rPr>
              <a:t>info.log</a:t>
            </a:r>
            <a:r>
              <a:rPr lang="en" sz="1900">
                <a:solidFill>
                  <a:schemeClr val="dk1"/>
                </a:solidFill>
                <a:highlight>
                  <a:schemeClr val="lt1"/>
                </a:highlight>
                <a:latin typeface="Helvetica Neue Light"/>
                <a:ea typeface="Helvetica Neue Light"/>
                <a:cs typeface="Helvetica Neue Light"/>
                <a:sym typeface="Helvetica Neue Light"/>
              </a:rPr>
              <a:t> se imprime</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387" name="Google Shape;387;p56"/>
          <p:cNvSpPr txBox="1"/>
          <p:nvPr/>
        </p:nvSpPr>
        <p:spPr>
          <a:xfrm>
            <a:off x="267600" y="1622200"/>
            <a:ext cx="3643200" cy="56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900">
                <a:solidFill>
                  <a:schemeClr val="dk1"/>
                </a:solidFill>
                <a:highlight>
                  <a:schemeClr val="lt1"/>
                </a:highlight>
                <a:latin typeface="Helvetica Neue Light"/>
                <a:ea typeface="Helvetica Neue Light"/>
                <a:cs typeface="Helvetica Neue Light"/>
                <a:sym typeface="Helvetica Neue Light"/>
              </a:rPr>
              <a:t>Ejecutando la categoría </a:t>
            </a:r>
            <a:r>
              <a:rPr b="1" i="1" lang="en" sz="1900">
                <a:solidFill>
                  <a:schemeClr val="dk1"/>
                </a:solidFill>
                <a:highlight>
                  <a:schemeClr val="lt1"/>
                </a:highlight>
                <a:latin typeface="Helvetica Neue"/>
                <a:ea typeface="Helvetica Neue"/>
                <a:cs typeface="Helvetica Neue"/>
                <a:sym typeface="Helvetica Neue"/>
              </a:rPr>
              <a:t>archivo</a:t>
            </a:r>
            <a:endParaRPr b="1" i="1" sz="1900">
              <a:solidFill>
                <a:schemeClr val="dk1"/>
              </a:solidFill>
              <a:highlight>
                <a:schemeClr val="lt1"/>
              </a:highlight>
              <a:latin typeface="Helvetica Neue"/>
              <a:ea typeface="Helvetica Neue"/>
              <a:cs typeface="Helvetica Neue"/>
              <a:sym typeface="Helvetica Neue"/>
            </a:endParaRPr>
          </a:p>
        </p:txBody>
      </p:sp>
      <p:pic>
        <p:nvPicPr>
          <p:cNvPr id="388" name="Google Shape;388;p56"/>
          <p:cNvPicPr preferRelativeResize="0"/>
          <p:nvPr/>
        </p:nvPicPr>
        <p:blipFill>
          <a:blip r:embed="rId5">
            <a:alphaModFix/>
          </a:blip>
          <a:stretch>
            <a:fillRect/>
          </a:stretch>
        </p:blipFill>
        <p:spPr>
          <a:xfrm>
            <a:off x="2965200" y="3402400"/>
            <a:ext cx="6026401" cy="648295"/>
          </a:xfrm>
          <a:prstGeom prst="rect">
            <a:avLst/>
          </a:prstGeom>
          <a:noFill/>
          <a:ln cap="flat" cmpd="sng" w="19050">
            <a:solidFill>
              <a:schemeClr val="dk2"/>
            </a:solidFill>
            <a:prstDash val="solid"/>
            <a:round/>
            <a:headEnd len="sm" w="sm" type="none"/>
            <a:tailEnd len="sm" w="sm" type="none"/>
          </a:ln>
        </p:spPr>
      </p:pic>
      <p:sp>
        <p:nvSpPr>
          <p:cNvPr id="389" name="Google Shape;389;p56"/>
          <p:cNvSpPr txBox="1"/>
          <p:nvPr/>
        </p:nvSpPr>
        <p:spPr>
          <a:xfrm>
            <a:off x="3897925" y="1315925"/>
            <a:ext cx="5064300" cy="1592100"/>
          </a:xfrm>
          <a:prstGeom prst="rect">
            <a:avLst/>
          </a:prstGeom>
          <a:solidFill>
            <a:srgbClr val="202124"/>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00">
                <a:solidFill>
                  <a:srgbClr val="569CD6"/>
                </a:solidFill>
                <a:highlight>
                  <a:srgbClr val="1E1E1E"/>
                </a:highlight>
                <a:latin typeface="Courier New"/>
                <a:ea typeface="Courier New"/>
                <a:cs typeface="Courier New"/>
                <a:sym typeface="Courier New"/>
              </a:rPr>
              <a:t>const</a:t>
            </a:r>
            <a:r>
              <a:rPr lang="en" sz="1000">
                <a:solidFill>
                  <a:srgbClr val="D4D4D4"/>
                </a:solidFill>
                <a:highlight>
                  <a:srgbClr val="1E1E1E"/>
                </a:highlight>
                <a:latin typeface="Courier New"/>
                <a:ea typeface="Courier New"/>
                <a:cs typeface="Courier New"/>
                <a:sym typeface="Courier New"/>
              </a:rPr>
              <a:t> </a:t>
            </a:r>
            <a:r>
              <a:rPr lang="en" sz="1000">
                <a:solidFill>
                  <a:srgbClr val="4FC1FF"/>
                </a:solidFill>
                <a:highlight>
                  <a:srgbClr val="1E1E1E"/>
                </a:highlight>
                <a:latin typeface="Courier New"/>
                <a:ea typeface="Courier New"/>
                <a:cs typeface="Courier New"/>
                <a:sym typeface="Courier New"/>
              </a:rPr>
              <a:t>loggerArchivo</a:t>
            </a:r>
            <a:r>
              <a:rPr lang="en" sz="1000">
                <a:solidFill>
                  <a:srgbClr val="D4D4D4"/>
                </a:solidFill>
                <a:highlight>
                  <a:srgbClr val="1E1E1E"/>
                </a:highlight>
                <a:latin typeface="Courier New"/>
                <a:ea typeface="Courier New"/>
                <a:cs typeface="Courier New"/>
                <a:sym typeface="Courier New"/>
              </a:rPr>
              <a:t> = </a:t>
            </a:r>
            <a:r>
              <a:rPr lang="en" sz="1000">
                <a:solidFill>
                  <a:srgbClr val="9CDCFE"/>
                </a:solidFill>
                <a:highlight>
                  <a:srgbClr val="1E1E1E"/>
                </a:highlight>
                <a:latin typeface="Courier New"/>
                <a:ea typeface="Courier New"/>
                <a:cs typeface="Courier New"/>
                <a:sym typeface="Courier New"/>
              </a:rPr>
              <a:t>log4js</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getLogger</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'archivo'</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9CDCFE"/>
                </a:solidFill>
                <a:highlight>
                  <a:srgbClr val="1E1E1E"/>
                </a:highlight>
                <a:latin typeface="Courier New"/>
                <a:ea typeface="Courier New"/>
                <a:cs typeface="Courier New"/>
                <a:sym typeface="Courier New"/>
              </a:rPr>
              <a:t>loggerArchivo</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trace</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"Entering cheese testing"</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9CDCFE"/>
                </a:solidFill>
                <a:highlight>
                  <a:srgbClr val="1E1E1E"/>
                </a:highlight>
                <a:latin typeface="Courier New"/>
                <a:ea typeface="Courier New"/>
                <a:cs typeface="Courier New"/>
                <a:sym typeface="Courier New"/>
              </a:rPr>
              <a:t>loggerArchivo</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debug</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"Got cheese."</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9CDCFE"/>
                </a:solidFill>
                <a:highlight>
                  <a:srgbClr val="1E1E1E"/>
                </a:highlight>
                <a:latin typeface="Courier New"/>
                <a:ea typeface="Courier New"/>
                <a:cs typeface="Courier New"/>
                <a:sym typeface="Courier New"/>
              </a:rPr>
              <a:t>loggerArchivo</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info</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"Cheese is Comté."</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9CDCFE"/>
                </a:solidFill>
                <a:highlight>
                  <a:srgbClr val="1E1E1E"/>
                </a:highlight>
                <a:latin typeface="Courier New"/>
                <a:ea typeface="Courier New"/>
                <a:cs typeface="Courier New"/>
                <a:sym typeface="Courier New"/>
              </a:rPr>
              <a:t>loggerArchivo</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warn</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"Cheese is quite smelly."</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9CDCFE"/>
                </a:solidFill>
                <a:highlight>
                  <a:srgbClr val="1E1E1E"/>
                </a:highlight>
                <a:latin typeface="Courier New"/>
                <a:ea typeface="Courier New"/>
                <a:cs typeface="Courier New"/>
                <a:sym typeface="Courier New"/>
              </a:rPr>
              <a:t>loggerArchivo</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error</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"Cheese is too ripe!"</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rgbClr val="9CDCFE"/>
                </a:solidFill>
                <a:highlight>
                  <a:srgbClr val="1E1E1E"/>
                </a:highlight>
                <a:latin typeface="Courier New"/>
                <a:ea typeface="Courier New"/>
                <a:cs typeface="Courier New"/>
                <a:sym typeface="Courier New"/>
              </a:rPr>
              <a:t>loggerArchivo</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fatal</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"Cheese was breeding ground for listeria."</a:t>
            </a:r>
            <a:r>
              <a:rPr lang="en" sz="1000">
                <a:solidFill>
                  <a:srgbClr val="D4D4D4"/>
                </a:solidFill>
                <a:highlight>
                  <a:srgbClr val="1E1E1E"/>
                </a:highlight>
                <a:latin typeface="Courier New"/>
                <a:ea typeface="Courier New"/>
                <a:cs typeface="Courier New"/>
                <a:sym typeface="Courier New"/>
              </a:rPr>
              <a:t>);</a:t>
            </a:r>
            <a:endParaRPr sz="1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7"/>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Niveles de salida y categorías</a:t>
            </a:r>
            <a:endParaRPr i="1" sz="3600">
              <a:latin typeface="Anton"/>
              <a:ea typeface="Anton"/>
              <a:cs typeface="Anton"/>
              <a:sym typeface="Anton"/>
            </a:endParaRPr>
          </a:p>
        </p:txBody>
      </p:sp>
      <p:pic>
        <p:nvPicPr>
          <p:cNvPr id="395" name="Google Shape;395;p5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96" name="Google Shape;396;p57"/>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97" name="Google Shape;397;p57"/>
          <p:cNvSpPr txBox="1"/>
          <p:nvPr/>
        </p:nvSpPr>
        <p:spPr>
          <a:xfrm>
            <a:off x="267900" y="3488125"/>
            <a:ext cx="2290500" cy="48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900">
                <a:solidFill>
                  <a:schemeClr val="dk1"/>
                </a:solidFill>
                <a:highlight>
                  <a:schemeClr val="lt1"/>
                </a:highlight>
                <a:latin typeface="Helvetica Neue Light"/>
                <a:ea typeface="Helvetica Neue Light"/>
                <a:cs typeface="Helvetica Neue Light"/>
                <a:sym typeface="Helvetica Neue Light"/>
              </a:rPr>
              <a:t>En el archivo </a:t>
            </a:r>
            <a:r>
              <a:rPr i="1" lang="en" sz="1900">
                <a:solidFill>
                  <a:schemeClr val="dk1"/>
                </a:solidFill>
                <a:highlight>
                  <a:schemeClr val="lt1"/>
                </a:highlight>
                <a:latin typeface="Helvetica Neue Light"/>
                <a:ea typeface="Helvetica Neue Light"/>
                <a:cs typeface="Helvetica Neue Light"/>
                <a:sym typeface="Helvetica Neue Light"/>
              </a:rPr>
              <a:t>info2.log</a:t>
            </a:r>
            <a:r>
              <a:rPr lang="en" sz="1900">
                <a:solidFill>
                  <a:schemeClr val="dk1"/>
                </a:solidFill>
                <a:highlight>
                  <a:schemeClr val="lt1"/>
                </a:highlight>
                <a:latin typeface="Helvetica Neue Light"/>
                <a:ea typeface="Helvetica Neue Light"/>
                <a:cs typeface="Helvetica Neue Light"/>
                <a:sym typeface="Helvetica Neue Light"/>
              </a:rPr>
              <a:t> se imprime</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398" name="Google Shape;398;p57"/>
          <p:cNvSpPr txBox="1"/>
          <p:nvPr/>
        </p:nvSpPr>
        <p:spPr>
          <a:xfrm>
            <a:off x="267600" y="1622200"/>
            <a:ext cx="3710700" cy="56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900">
                <a:solidFill>
                  <a:schemeClr val="dk1"/>
                </a:solidFill>
                <a:highlight>
                  <a:schemeClr val="lt1"/>
                </a:highlight>
                <a:latin typeface="Helvetica Neue Light"/>
                <a:ea typeface="Helvetica Neue Light"/>
                <a:cs typeface="Helvetica Neue Light"/>
                <a:sym typeface="Helvetica Neue Light"/>
              </a:rPr>
              <a:t>Ejecutando la categoría </a:t>
            </a:r>
            <a:r>
              <a:rPr b="1" i="1" lang="en" sz="1900">
                <a:solidFill>
                  <a:schemeClr val="dk1"/>
                </a:solidFill>
                <a:highlight>
                  <a:schemeClr val="lt1"/>
                </a:highlight>
                <a:latin typeface="Helvetica Neue"/>
                <a:ea typeface="Helvetica Neue"/>
                <a:cs typeface="Helvetica Neue"/>
                <a:sym typeface="Helvetica Neue"/>
              </a:rPr>
              <a:t>archivo2</a:t>
            </a:r>
            <a:endParaRPr b="1" i="1" sz="1900">
              <a:solidFill>
                <a:schemeClr val="dk1"/>
              </a:solidFill>
              <a:highlight>
                <a:schemeClr val="lt1"/>
              </a:highlight>
              <a:latin typeface="Helvetica Neue"/>
              <a:ea typeface="Helvetica Neue"/>
              <a:cs typeface="Helvetica Neue"/>
              <a:sym typeface="Helvetica Neue"/>
            </a:endParaRPr>
          </a:p>
        </p:txBody>
      </p:sp>
      <p:pic>
        <p:nvPicPr>
          <p:cNvPr id="399" name="Google Shape;399;p57"/>
          <p:cNvPicPr preferRelativeResize="0"/>
          <p:nvPr/>
        </p:nvPicPr>
        <p:blipFill>
          <a:blip r:embed="rId5">
            <a:alphaModFix/>
          </a:blip>
          <a:stretch>
            <a:fillRect/>
          </a:stretch>
        </p:blipFill>
        <p:spPr>
          <a:xfrm>
            <a:off x="2628900" y="3488125"/>
            <a:ext cx="6362700" cy="838200"/>
          </a:xfrm>
          <a:prstGeom prst="rect">
            <a:avLst/>
          </a:prstGeom>
          <a:noFill/>
          <a:ln cap="flat" cmpd="sng" w="19050">
            <a:solidFill>
              <a:schemeClr val="dk2"/>
            </a:solidFill>
            <a:prstDash val="solid"/>
            <a:round/>
            <a:headEnd len="sm" w="sm" type="none"/>
            <a:tailEnd len="sm" w="sm" type="none"/>
          </a:ln>
        </p:spPr>
      </p:pic>
      <p:sp>
        <p:nvSpPr>
          <p:cNvPr id="400" name="Google Shape;400;p57"/>
          <p:cNvSpPr txBox="1"/>
          <p:nvPr/>
        </p:nvSpPr>
        <p:spPr>
          <a:xfrm>
            <a:off x="3895000" y="1327650"/>
            <a:ext cx="5105700" cy="1592100"/>
          </a:xfrm>
          <a:prstGeom prst="rect">
            <a:avLst/>
          </a:prstGeom>
          <a:solidFill>
            <a:srgbClr val="202124"/>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00">
                <a:solidFill>
                  <a:srgbClr val="569CD6"/>
                </a:solidFill>
                <a:highlight>
                  <a:srgbClr val="1E1E1E"/>
                </a:highlight>
                <a:latin typeface="Courier New"/>
                <a:ea typeface="Courier New"/>
                <a:cs typeface="Courier New"/>
                <a:sym typeface="Courier New"/>
              </a:rPr>
              <a:t>const</a:t>
            </a:r>
            <a:r>
              <a:rPr lang="en" sz="1000">
                <a:solidFill>
                  <a:srgbClr val="D4D4D4"/>
                </a:solidFill>
                <a:highlight>
                  <a:srgbClr val="1E1E1E"/>
                </a:highlight>
                <a:latin typeface="Courier New"/>
                <a:ea typeface="Courier New"/>
                <a:cs typeface="Courier New"/>
                <a:sym typeface="Courier New"/>
              </a:rPr>
              <a:t> </a:t>
            </a:r>
            <a:r>
              <a:rPr lang="en" sz="1000">
                <a:solidFill>
                  <a:srgbClr val="4FC1FF"/>
                </a:solidFill>
                <a:highlight>
                  <a:srgbClr val="1E1E1E"/>
                </a:highlight>
                <a:latin typeface="Courier New"/>
                <a:ea typeface="Courier New"/>
                <a:cs typeface="Courier New"/>
                <a:sym typeface="Courier New"/>
              </a:rPr>
              <a:t>loggerArchivo2</a:t>
            </a:r>
            <a:r>
              <a:rPr lang="en" sz="1000">
                <a:solidFill>
                  <a:srgbClr val="D4D4D4"/>
                </a:solidFill>
                <a:highlight>
                  <a:srgbClr val="1E1E1E"/>
                </a:highlight>
                <a:latin typeface="Courier New"/>
                <a:ea typeface="Courier New"/>
                <a:cs typeface="Courier New"/>
                <a:sym typeface="Courier New"/>
              </a:rPr>
              <a:t> = </a:t>
            </a:r>
            <a:r>
              <a:rPr lang="en" sz="1000">
                <a:solidFill>
                  <a:srgbClr val="9CDCFE"/>
                </a:solidFill>
                <a:highlight>
                  <a:srgbClr val="1E1E1E"/>
                </a:highlight>
                <a:latin typeface="Courier New"/>
                <a:ea typeface="Courier New"/>
                <a:cs typeface="Courier New"/>
                <a:sym typeface="Courier New"/>
              </a:rPr>
              <a:t>log4js</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getLogger</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'archivo2'</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9CDCFE"/>
                </a:solidFill>
                <a:highlight>
                  <a:srgbClr val="1E1E1E"/>
                </a:highlight>
                <a:latin typeface="Courier New"/>
                <a:ea typeface="Courier New"/>
                <a:cs typeface="Courier New"/>
                <a:sym typeface="Courier New"/>
              </a:rPr>
              <a:t>loggerArchivo2</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trace</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"Entering cheese testing"</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9CDCFE"/>
                </a:solidFill>
                <a:highlight>
                  <a:srgbClr val="1E1E1E"/>
                </a:highlight>
                <a:latin typeface="Courier New"/>
                <a:ea typeface="Courier New"/>
                <a:cs typeface="Courier New"/>
                <a:sym typeface="Courier New"/>
              </a:rPr>
              <a:t>loggerArchivo2</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debug</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"Got cheese."</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9CDCFE"/>
                </a:solidFill>
                <a:highlight>
                  <a:srgbClr val="1E1E1E"/>
                </a:highlight>
                <a:latin typeface="Courier New"/>
                <a:ea typeface="Courier New"/>
                <a:cs typeface="Courier New"/>
                <a:sym typeface="Courier New"/>
              </a:rPr>
              <a:t>loggerArchivo2</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info</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"Cheese is Comté."</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9CDCFE"/>
                </a:solidFill>
                <a:highlight>
                  <a:srgbClr val="1E1E1E"/>
                </a:highlight>
                <a:latin typeface="Courier New"/>
                <a:ea typeface="Courier New"/>
                <a:cs typeface="Courier New"/>
                <a:sym typeface="Courier New"/>
              </a:rPr>
              <a:t>loggerArchivo2</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warn</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"Cheese is quite smelly."</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9CDCFE"/>
                </a:solidFill>
                <a:highlight>
                  <a:srgbClr val="1E1E1E"/>
                </a:highlight>
                <a:latin typeface="Courier New"/>
                <a:ea typeface="Courier New"/>
                <a:cs typeface="Courier New"/>
                <a:sym typeface="Courier New"/>
              </a:rPr>
              <a:t>loggerArchivo2</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error</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"Cheese is too ripe!"</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rgbClr val="9CDCFE"/>
                </a:solidFill>
                <a:highlight>
                  <a:srgbClr val="1E1E1E"/>
                </a:highlight>
                <a:latin typeface="Courier New"/>
                <a:ea typeface="Courier New"/>
                <a:cs typeface="Courier New"/>
                <a:sym typeface="Courier New"/>
              </a:rPr>
              <a:t>loggerArchivo2</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fatal</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"Cheese was breeding ground for listeria."</a:t>
            </a:r>
            <a:r>
              <a:rPr lang="en" sz="1000">
                <a:solidFill>
                  <a:srgbClr val="D4D4D4"/>
                </a:solidFill>
                <a:highlight>
                  <a:srgbClr val="1E1E1E"/>
                </a:highlight>
                <a:latin typeface="Courier New"/>
                <a:ea typeface="Courier New"/>
                <a:cs typeface="Courier New"/>
                <a:sym typeface="Courier New"/>
              </a:rPr>
              <a:t>)</a:t>
            </a:r>
            <a:endParaRPr sz="1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8"/>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Niveles de salida y categorías</a:t>
            </a:r>
            <a:endParaRPr i="1" sz="3600">
              <a:latin typeface="Anton"/>
              <a:ea typeface="Anton"/>
              <a:cs typeface="Anton"/>
              <a:sym typeface="Anton"/>
            </a:endParaRPr>
          </a:p>
        </p:txBody>
      </p:sp>
      <p:pic>
        <p:nvPicPr>
          <p:cNvPr id="406" name="Google Shape;406;p5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07" name="Google Shape;407;p58"/>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408" name="Google Shape;408;p58"/>
          <p:cNvSpPr txBox="1"/>
          <p:nvPr/>
        </p:nvSpPr>
        <p:spPr>
          <a:xfrm>
            <a:off x="120550" y="3869125"/>
            <a:ext cx="2437800" cy="76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900">
                <a:solidFill>
                  <a:schemeClr val="dk1"/>
                </a:solidFill>
                <a:highlight>
                  <a:schemeClr val="lt1"/>
                </a:highlight>
                <a:latin typeface="Helvetica Neue Light"/>
                <a:ea typeface="Helvetica Neue Light"/>
                <a:cs typeface="Helvetica Neue Light"/>
                <a:sym typeface="Helvetica Neue Light"/>
              </a:rPr>
              <a:t>En el archivo </a:t>
            </a:r>
            <a:r>
              <a:rPr i="1" lang="en" sz="1900">
                <a:solidFill>
                  <a:schemeClr val="dk1"/>
                </a:solidFill>
                <a:highlight>
                  <a:schemeClr val="lt1"/>
                </a:highlight>
                <a:latin typeface="Helvetica Neue Light"/>
                <a:ea typeface="Helvetica Neue Light"/>
                <a:cs typeface="Helvetica Neue Light"/>
                <a:sym typeface="Helvetica Neue Light"/>
              </a:rPr>
              <a:t>info.log</a:t>
            </a:r>
            <a:r>
              <a:rPr lang="en" sz="1900">
                <a:solidFill>
                  <a:schemeClr val="dk1"/>
                </a:solidFill>
                <a:highlight>
                  <a:schemeClr val="lt1"/>
                </a:highlight>
                <a:latin typeface="Helvetica Neue Light"/>
                <a:ea typeface="Helvetica Neue Light"/>
                <a:cs typeface="Helvetica Neue Light"/>
                <a:sym typeface="Helvetica Neue Light"/>
              </a:rPr>
              <a:t> se imprime</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409" name="Google Shape;409;p58"/>
          <p:cNvSpPr txBox="1"/>
          <p:nvPr/>
        </p:nvSpPr>
        <p:spPr>
          <a:xfrm>
            <a:off x="267600" y="1622200"/>
            <a:ext cx="3710700" cy="56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900">
                <a:solidFill>
                  <a:schemeClr val="dk1"/>
                </a:solidFill>
                <a:highlight>
                  <a:schemeClr val="lt1"/>
                </a:highlight>
                <a:latin typeface="Helvetica Neue Light"/>
                <a:ea typeface="Helvetica Neue Light"/>
                <a:cs typeface="Helvetica Neue Light"/>
                <a:sym typeface="Helvetica Neue Light"/>
              </a:rPr>
              <a:t>Ejecutando la categoría </a:t>
            </a:r>
            <a:r>
              <a:rPr b="1" i="1" lang="en" sz="1900">
                <a:solidFill>
                  <a:schemeClr val="dk1"/>
                </a:solidFill>
                <a:highlight>
                  <a:schemeClr val="lt1"/>
                </a:highlight>
                <a:latin typeface="Helvetica Neue"/>
                <a:ea typeface="Helvetica Neue"/>
                <a:cs typeface="Helvetica Neue"/>
                <a:sym typeface="Helvetica Neue"/>
              </a:rPr>
              <a:t>todos</a:t>
            </a:r>
            <a:endParaRPr b="1" i="1" sz="1900">
              <a:solidFill>
                <a:schemeClr val="dk1"/>
              </a:solidFill>
              <a:highlight>
                <a:schemeClr val="lt1"/>
              </a:highlight>
              <a:latin typeface="Helvetica Neue"/>
              <a:ea typeface="Helvetica Neue"/>
              <a:cs typeface="Helvetica Neue"/>
              <a:sym typeface="Helvetica Neue"/>
            </a:endParaRPr>
          </a:p>
        </p:txBody>
      </p:sp>
      <p:pic>
        <p:nvPicPr>
          <p:cNvPr id="410" name="Google Shape;410;p58"/>
          <p:cNvPicPr preferRelativeResize="0"/>
          <p:nvPr/>
        </p:nvPicPr>
        <p:blipFill>
          <a:blip r:embed="rId5">
            <a:alphaModFix/>
          </a:blip>
          <a:stretch>
            <a:fillRect/>
          </a:stretch>
        </p:blipFill>
        <p:spPr>
          <a:xfrm>
            <a:off x="3301350" y="3182450"/>
            <a:ext cx="5524500" cy="409575"/>
          </a:xfrm>
          <a:prstGeom prst="rect">
            <a:avLst/>
          </a:prstGeom>
          <a:noFill/>
          <a:ln cap="flat" cmpd="sng" w="19050">
            <a:solidFill>
              <a:schemeClr val="dk2"/>
            </a:solidFill>
            <a:prstDash val="solid"/>
            <a:round/>
            <a:headEnd len="sm" w="sm" type="none"/>
            <a:tailEnd len="sm" w="sm" type="none"/>
          </a:ln>
        </p:spPr>
      </p:pic>
      <p:pic>
        <p:nvPicPr>
          <p:cNvPr id="411" name="Google Shape;411;p58"/>
          <p:cNvPicPr preferRelativeResize="0"/>
          <p:nvPr/>
        </p:nvPicPr>
        <p:blipFill>
          <a:blip r:embed="rId6">
            <a:alphaModFix/>
          </a:blip>
          <a:stretch>
            <a:fillRect/>
          </a:stretch>
        </p:blipFill>
        <p:spPr>
          <a:xfrm>
            <a:off x="2710800" y="3952713"/>
            <a:ext cx="6115050" cy="466725"/>
          </a:xfrm>
          <a:prstGeom prst="rect">
            <a:avLst/>
          </a:prstGeom>
          <a:noFill/>
          <a:ln cap="flat" cmpd="sng" w="19050">
            <a:solidFill>
              <a:schemeClr val="dk2"/>
            </a:solidFill>
            <a:prstDash val="solid"/>
            <a:round/>
            <a:headEnd len="sm" w="sm" type="none"/>
            <a:tailEnd len="sm" w="sm" type="none"/>
          </a:ln>
        </p:spPr>
      </p:pic>
      <p:sp>
        <p:nvSpPr>
          <p:cNvPr id="412" name="Google Shape;412;p58"/>
          <p:cNvSpPr txBox="1"/>
          <p:nvPr/>
        </p:nvSpPr>
        <p:spPr>
          <a:xfrm>
            <a:off x="120550" y="3107125"/>
            <a:ext cx="2590200" cy="46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900">
                <a:solidFill>
                  <a:schemeClr val="dk1"/>
                </a:solidFill>
                <a:highlight>
                  <a:schemeClr val="lt1"/>
                </a:highlight>
                <a:latin typeface="Helvetica Neue Light"/>
                <a:ea typeface="Helvetica Neue Light"/>
                <a:cs typeface="Helvetica Neue Light"/>
                <a:sym typeface="Helvetica Neue Light"/>
              </a:rPr>
              <a:t>En consola se imprime</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413" name="Google Shape;413;p58"/>
          <p:cNvSpPr txBox="1"/>
          <p:nvPr/>
        </p:nvSpPr>
        <p:spPr>
          <a:xfrm>
            <a:off x="3560875" y="1295400"/>
            <a:ext cx="5301900" cy="1592100"/>
          </a:xfrm>
          <a:prstGeom prst="rect">
            <a:avLst/>
          </a:prstGeom>
          <a:solidFill>
            <a:srgbClr val="202124"/>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00">
                <a:solidFill>
                  <a:srgbClr val="569CD6"/>
                </a:solidFill>
                <a:highlight>
                  <a:srgbClr val="1E1E1E"/>
                </a:highlight>
                <a:latin typeface="Courier New"/>
                <a:ea typeface="Courier New"/>
                <a:cs typeface="Courier New"/>
                <a:sym typeface="Courier New"/>
              </a:rPr>
              <a:t>const</a:t>
            </a:r>
            <a:r>
              <a:rPr lang="en" sz="1000">
                <a:solidFill>
                  <a:srgbClr val="D4D4D4"/>
                </a:solidFill>
                <a:highlight>
                  <a:srgbClr val="1E1E1E"/>
                </a:highlight>
                <a:latin typeface="Courier New"/>
                <a:ea typeface="Courier New"/>
                <a:cs typeface="Courier New"/>
                <a:sym typeface="Courier New"/>
              </a:rPr>
              <a:t> </a:t>
            </a:r>
            <a:r>
              <a:rPr lang="en" sz="1000">
                <a:solidFill>
                  <a:srgbClr val="4FC1FF"/>
                </a:solidFill>
                <a:highlight>
                  <a:srgbClr val="1E1E1E"/>
                </a:highlight>
                <a:latin typeface="Courier New"/>
                <a:ea typeface="Courier New"/>
                <a:cs typeface="Courier New"/>
                <a:sym typeface="Courier New"/>
              </a:rPr>
              <a:t>loggerTodos</a:t>
            </a:r>
            <a:r>
              <a:rPr lang="en" sz="1000">
                <a:solidFill>
                  <a:srgbClr val="D4D4D4"/>
                </a:solidFill>
                <a:highlight>
                  <a:srgbClr val="1E1E1E"/>
                </a:highlight>
                <a:latin typeface="Courier New"/>
                <a:ea typeface="Courier New"/>
                <a:cs typeface="Courier New"/>
                <a:sym typeface="Courier New"/>
              </a:rPr>
              <a:t> = </a:t>
            </a:r>
            <a:r>
              <a:rPr lang="en" sz="1000">
                <a:solidFill>
                  <a:srgbClr val="9CDCFE"/>
                </a:solidFill>
                <a:highlight>
                  <a:srgbClr val="1E1E1E"/>
                </a:highlight>
                <a:latin typeface="Courier New"/>
                <a:ea typeface="Courier New"/>
                <a:cs typeface="Courier New"/>
                <a:sym typeface="Courier New"/>
              </a:rPr>
              <a:t>log4js</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getLogger</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'todos'</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9CDCFE"/>
                </a:solidFill>
                <a:highlight>
                  <a:srgbClr val="1E1E1E"/>
                </a:highlight>
                <a:latin typeface="Courier New"/>
                <a:ea typeface="Courier New"/>
                <a:cs typeface="Courier New"/>
                <a:sym typeface="Courier New"/>
              </a:rPr>
              <a:t>loggerTodos</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trace</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"Entering cheese testing"</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9CDCFE"/>
                </a:solidFill>
                <a:highlight>
                  <a:srgbClr val="1E1E1E"/>
                </a:highlight>
                <a:latin typeface="Courier New"/>
                <a:ea typeface="Courier New"/>
                <a:cs typeface="Courier New"/>
                <a:sym typeface="Courier New"/>
              </a:rPr>
              <a:t>loggerTodos</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debug</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"Got cheese."</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9CDCFE"/>
                </a:solidFill>
                <a:highlight>
                  <a:srgbClr val="1E1E1E"/>
                </a:highlight>
                <a:latin typeface="Courier New"/>
                <a:ea typeface="Courier New"/>
                <a:cs typeface="Courier New"/>
                <a:sym typeface="Courier New"/>
              </a:rPr>
              <a:t>loggerTodos</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info</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"Cheese is Comté."</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9CDCFE"/>
                </a:solidFill>
                <a:highlight>
                  <a:srgbClr val="1E1E1E"/>
                </a:highlight>
                <a:latin typeface="Courier New"/>
                <a:ea typeface="Courier New"/>
                <a:cs typeface="Courier New"/>
                <a:sym typeface="Courier New"/>
              </a:rPr>
              <a:t>loggerTodos</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warn</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"Cheese is quite smelly."</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9CDCFE"/>
                </a:solidFill>
                <a:highlight>
                  <a:srgbClr val="1E1E1E"/>
                </a:highlight>
                <a:latin typeface="Courier New"/>
                <a:ea typeface="Courier New"/>
                <a:cs typeface="Courier New"/>
                <a:sym typeface="Courier New"/>
              </a:rPr>
              <a:t>loggerTodos</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error</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"Cheese is too ripe!"</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rgbClr val="9CDCFE"/>
                </a:solidFill>
                <a:highlight>
                  <a:srgbClr val="1E1E1E"/>
                </a:highlight>
                <a:latin typeface="Courier New"/>
                <a:ea typeface="Courier New"/>
                <a:cs typeface="Courier New"/>
                <a:sym typeface="Courier New"/>
              </a:rPr>
              <a:t>loggerTodos</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fatal</a:t>
            </a:r>
            <a:r>
              <a:rPr lang="en" sz="1000">
                <a:solidFill>
                  <a:srgbClr val="D4D4D4"/>
                </a:solidFill>
                <a:highlight>
                  <a:srgbClr val="1E1E1E"/>
                </a:highlight>
                <a:latin typeface="Courier New"/>
                <a:ea typeface="Courier New"/>
                <a:cs typeface="Courier New"/>
                <a:sym typeface="Courier New"/>
              </a:rPr>
              <a:t>(</a:t>
            </a:r>
            <a:r>
              <a:rPr lang="en" sz="1000">
                <a:solidFill>
                  <a:srgbClr val="CE9178"/>
                </a:solidFill>
                <a:highlight>
                  <a:srgbClr val="1E1E1E"/>
                </a:highlight>
                <a:latin typeface="Courier New"/>
                <a:ea typeface="Courier New"/>
                <a:cs typeface="Courier New"/>
                <a:sym typeface="Courier New"/>
              </a:rPr>
              <a:t>"Cheese was breeding ground for listeria."</a:t>
            </a:r>
            <a:r>
              <a:rPr lang="en" sz="1000">
                <a:solidFill>
                  <a:srgbClr val="D4D4D4"/>
                </a:solidFill>
                <a:highlight>
                  <a:srgbClr val="1E1E1E"/>
                </a:highlight>
                <a:latin typeface="Courier New"/>
                <a:ea typeface="Courier New"/>
                <a:cs typeface="Courier New"/>
                <a:sym typeface="Courier New"/>
              </a:rPr>
              <a:t>);</a:t>
            </a:r>
            <a:endParaRPr sz="10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9"/>
          <p:cNvSpPr txBox="1"/>
          <p:nvPr/>
        </p:nvSpPr>
        <p:spPr>
          <a:xfrm>
            <a:off x="1180500" y="2192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Niveles de salida y categorías</a:t>
            </a:r>
            <a:endParaRPr i="1" sz="3600">
              <a:latin typeface="Anton"/>
              <a:ea typeface="Anton"/>
              <a:cs typeface="Anton"/>
              <a:sym typeface="Anton"/>
            </a:endParaRPr>
          </a:p>
        </p:txBody>
      </p:sp>
      <p:pic>
        <p:nvPicPr>
          <p:cNvPr id="419" name="Google Shape;419;p5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20" name="Google Shape;420;p59"/>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421" name="Google Shape;421;p59"/>
          <p:cNvSpPr txBox="1"/>
          <p:nvPr/>
        </p:nvSpPr>
        <p:spPr>
          <a:xfrm>
            <a:off x="451250" y="946855"/>
            <a:ext cx="8246400" cy="388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800">
                <a:solidFill>
                  <a:schemeClr val="dk1"/>
                </a:solidFill>
                <a:highlight>
                  <a:schemeClr val="lt1"/>
                </a:highlight>
                <a:latin typeface="Helvetica Neue Light"/>
                <a:ea typeface="Helvetica Neue Light"/>
                <a:cs typeface="Helvetica Neue Light"/>
                <a:sym typeface="Helvetica Neue Light"/>
              </a:rPr>
              <a:t>Es posible definirle a un appender directamente un nivel para que loguee usando ese criterio siempre, independientemente de la categoría que lo use. Esto nos permite, por ejemplo, definir una categoría que loguee en un archivo todo lo que sea nivel info, y loguee por consola todos los errores. Para esto, debemos crear dentro de los appenders un ítem especial que defina dichos criterios:</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422" name="Google Shape;422;p59"/>
          <p:cNvSpPr txBox="1"/>
          <p:nvPr/>
        </p:nvSpPr>
        <p:spPr>
          <a:xfrm>
            <a:off x="1289450" y="2694209"/>
            <a:ext cx="6783000" cy="1881600"/>
          </a:xfrm>
          <a:prstGeom prst="rect">
            <a:avLst/>
          </a:prstGeom>
          <a:solidFill>
            <a:srgbClr val="222222"/>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9CDCFE"/>
                </a:solidFill>
                <a:highlight>
                  <a:srgbClr val="1E1E1E"/>
                </a:highlight>
                <a:latin typeface="Courier New"/>
                <a:ea typeface="Courier New"/>
                <a:cs typeface="Courier New"/>
                <a:sym typeface="Courier New"/>
              </a:rPr>
              <a:t>appenders:</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6A9955"/>
                </a:solidFill>
                <a:highlight>
                  <a:srgbClr val="1E1E1E"/>
                </a:highlight>
                <a:latin typeface="Courier New"/>
                <a:ea typeface="Courier New"/>
                <a:cs typeface="Courier New"/>
                <a:sym typeface="Courier New"/>
              </a:rPr>
              <a:t>  // defino dos soportes de salida de datos</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consola:</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type:</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'console'</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archivo:</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type:</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'file'</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filename:</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'errores.log'</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 defino sus niveles de logueo</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loggerConsola:</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type:</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'logLevelFilter'</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appender:</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'consola'</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level:</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'info'</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loggerArchivo:</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type:</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'logLevelFilter'</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appender:</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'archivo'</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level:</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'error'</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0"/>
          <p:cNvSpPr txBox="1"/>
          <p:nvPr/>
        </p:nvSpPr>
        <p:spPr>
          <a:xfrm>
            <a:off x="1180500" y="2192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Niveles de salida y categorías</a:t>
            </a:r>
            <a:endParaRPr i="1" sz="3600">
              <a:latin typeface="Anton"/>
              <a:ea typeface="Anton"/>
              <a:cs typeface="Anton"/>
              <a:sym typeface="Anton"/>
            </a:endParaRPr>
          </a:p>
        </p:txBody>
      </p:sp>
      <p:pic>
        <p:nvPicPr>
          <p:cNvPr id="428" name="Google Shape;428;p6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29" name="Google Shape;429;p60"/>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430" name="Google Shape;430;p60"/>
          <p:cNvSpPr txBox="1"/>
          <p:nvPr/>
        </p:nvSpPr>
        <p:spPr>
          <a:xfrm>
            <a:off x="451250" y="946855"/>
            <a:ext cx="8246400" cy="388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800">
                <a:solidFill>
                  <a:schemeClr val="dk1"/>
                </a:solidFill>
                <a:highlight>
                  <a:schemeClr val="lt1"/>
                </a:highlight>
                <a:latin typeface="Helvetica Neue Light"/>
                <a:ea typeface="Helvetica Neue Light"/>
                <a:cs typeface="Helvetica Neue Light"/>
                <a:sym typeface="Helvetica Neue Light"/>
              </a:rPr>
              <a:t>Luego al definir las categorías, defino una que utilice más de un appender. Es importante que al momento de utilizar appenders con niveles personalizados, definamos el nivel de la categoría como ‘all’, para que permita los distintos valores que definimos anteriormente.</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431" name="Google Shape;431;p60"/>
          <p:cNvSpPr txBox="1"/>
          <p:nvPr/>
        </p:nvSpPr>
        <p:spPr>
          <a:xfrm>
            <a:off x="1289450" y="2541809"/>
            <a:ext cx="6783000" cy="1881600"/>
          </a:xfrm>
          <a:prstGeom prst="rect">
            <a:avLst/>
          </a:prstGeom>
          <a:solidFill>
            <a:srgbClr val="222222"/>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9CDCFE"/>
                </a:solidFill>
                <a:highlight>
                  <a:srgbClr val="1E1E1E"/>
                </a:highlight>
                <a:latin typeface="Courier New"/>
                <a:ea typeface="Courier New"/>
                <a:cs typeface="Courier New"/>
                <a:sym typeface="Courier New"/>
              </a:rPr>
              <a:t>categories:</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default: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appenders:</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'loggerConsola'</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level:</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'all'</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custom:</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appenders:</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'loggerConsola'</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'loggerArchivo'</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level:</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'all'</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9CDCFE"/>
              </a:solidFill>
              <a:highlight>
                <a:srgbClr val="1E1E1E"/>
              </a:highlight>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1"/>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LOGUEAR CON LOG4JS</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 sz="1600">
                <a:latin typeface="Helvetica Neue Light"/>
                <a:ea typeface="Helvetica Neue Light"/>
                <a:cs typeface="Helvetica Neue Light"/>
                <a:sym typeface="Helvetica Neue Light"/>
              </a:rPr>
              <a:t>Tiempo: 10 minutos</a:t>
            </a:r>
            <a:endParaRPr i="1" sz="1600">
              <a:latin typeface="Helvetica Neue Light"/>
              <a:ea typeface="Helvetica Neue Light"/>
              <a:cs typeface="Helvetica Neue Light"/>
              <a:sym typeface="Helvetica Neue Light"/>
            </a:endParaRPr>
          </a:p>
        </p:txBody>
      </p:sp>
      <p:pic>
        <p:nvPicPr>
          <p:cNvPr id="437" name="Google Shape;437;p6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38" name="Google Shape;438;p61"/>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pic>
        <p:nvPicPr>
          <p:cNvPr id="443" name="Google Shape;443;p6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44" name="Google Shape;444;p62"/>
          <p:cNvSpPr txBox="1"/>
          <p:nvPr/>
        </p:nvSpPr>
        <p:spPr>
          <a:xfrm>
            <a:off x="290100" y="1350075"/>
            <a:ext cx="8259000" cy="315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900">
                <a:solidFill>
                  <a:schemeClr val="dk1"/>
                </a:solidFill>
                <a:highlight>
                  <a:schemeClr val="lt1"/>
                </a:highlight>
                <a:latin typeface="Helvetica Neue Light"/>
                <a:ea typeface="Helvetica Neue Light"/>
                <a:cs typeface="Helvetica Neue Light"/>
                <a:sym typeface="Helvetica Neue Light"/>
              </a:rPr>
              <a:t>Crear un servidor que tenga una ruta '/sumar' que reciba por query params dos números y devuelva un mensajes con la suma entre ambos.</a:t>
            </a:r>
            <a:endParaRPr sz="19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rPr lang="en" sz="1900">
                <a:solidFill>
                  <a:schemeClr val="dk1"/>
                </a:solidFill>
                <a:highlight>
                  <a:schemeClr val="lt1"/>
                </a:highlight>
                <a:latin typeface="Helvetica Neue Light"/>
                <a:ea typeface="Helvetica Neue Light"/>
                <a:cs typeface="Helvetica Neue Light"/>
                <a:sym typeface="Helvetica Neue Light"/>
              </a:rPr>
              <a:t>Utilizar log4js para crear un módulo capaz de exportar uno de los siguientes dos loggers: uno para el entorno de desarrollo, que logueará de info en adelante por consola, y otro para el entorno de producción, que logueará de debug en adelante a un archivo ‘debug.log’ y solo errores a otro archivo ‘errores.log’.</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445" name="Google Shape;445;p62"/>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446" name="Google Shape;446;p62"/>
          <p:cNvSpPr txBox="1"/>
          <p:nvPr/>
        </p:nvSpPr>
        <p:spPr>
          <a:xfrm>
            <a:off x="290100" y="304800"/>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Loguear con Log4js</a:t>
            </a:r>
            <a:endParaRPr i="1" sz="1600">
              <a:latin typeface="Helvetica Neue Light"/>
              <a:ea typeface="Helvetica Neue Light"/>
              <a:cs typeface="Helvetica Neue Light"/>
              <a:sym typeface="Helvetica Neue Light"/>
            </a:endParaRPr>
          </a:p>
        </p:txBody>
      </p:sp>
      <p:sp>
        <p:nvSpPr>
          <p:cNvPr id="447" name="Google Shape;447;p62"/>
          <p:cNvSpPr txBox="1"/>
          <p:nvPr/>
        </p:nvSpPr>
        <p:spPr>
          <a:xfrm>
            <a:off x="304800" y="8554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600">
                <a:solidFill>
                  <a:schemeClr val="dk1"/>
                </a:solidFill>
                <a:latin typeface="Helvetica Neue Light"/>
                <a:ea typeface="Helvetica Neue Light"/>
                <a:cs typeface="Helvetica Neue Light"/>
                <a:sym typeface="Helvetica Neue Light"/>
              </a:rPr>
              <a:t>Tiempo: 10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pic>
        <p:nvPicPr>
          <p:cNvPr id="452" name="Google Shape;452;p6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53" name="Google Shape;453;p63"/>
          <p:cNvSpPr txBox="1"/>
          <p:nvPr/>
        </p:nvSpPr>
        <p:spPr>
          <a:xfrm>
            <a:off x="290100" y="1350075"/>
            <a:ext cx="8259000" cy="315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solidFill>
                  <a:schemeClr val="dk1"/>
                </a:solidFill>
                <a:highlight>
                  <a:schemeClr val="lt1"/>
                </a:highlight>
                <a:latin typeface="Helvetica Neue Light"/>
                <a:ea typeface="Helvetica Neue Light"/>
                <a:cs typeface="Helvetica Neue Light"/>
                <a:sym typeface="Helvetica Neue Light"/>
              </a:rPr>
              <a:t>El logueo se realizará siguiendo el siguiente criterio:</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0"/>
              </a:spcAft>
              <a:buClr>
                <a:schemeClr val="dk1"/>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En caso de operaciones exitosas, loguear una línea de info</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0"/>
              </a:spcBef>
              <a:spcAft>
                <a:spcPts val="0"/>
              </a:spcAft>
              <a:buClr>
                <a:schemeClr val="dk1"/>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En caso de ingresar un número no válido, loguear un error</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0"/>
              </a:spcBef>
              <a:spcAft>
                <a:spcPts val="0"/>
              </a:spcAft>
              <a:buClr>
                <a:schemeClr val="dk1"/>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En caso de fallar el inicio del servidor, loguear un error</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0"/>
              </a:spcBef>
              <a:spcAft>
                <a:spcPts val="0"/>
              </a:spcAft>
              <a:buClr>
                <a:schemeClr val="dk1"/>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En caso de recibir una petición a un recurso inválido, loguear una warning.</a:t>
            </a:r>
            <a:endParaRPr sz="19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rPr lang="en" sz="1900">
                <a:solidFill>
                  <a:schemeClr val="dk1"/>
                </a:solidFill>
                <a:highlight>
                  <a:schemeClr val="lt1"/>
                </a:highlight>
                <a:latin typeface="Helvetica Neue Light"/>
                <a:ea typeface="Helvetica Neue Light"/>
                <a:cs typeface="Helvetica Neue Light"/>
                <a:sym typeface="Helvetica Neue Light"/>
              </a:rPr>
              <a:t>La decisión de qué logger exportar se tomará en base al valor de una variable de entorno NODE_ENV, cuyo valor puede ser: ‘PROD’ para producción, o cualquier otra cosa (incluyendo nada) para desarrollo.</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454" name="Google Shape;454;p63"/>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455" name="Google Shape;455;p63"/>
          <p:cNvSpPr txBox="1"/>
          <p:nvPr/>
        </p:nvSpPr>
        <p:spPr>
          <a:xfrm>
            <a:off x="290100" y="304800"/>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Loguear con Log4js</a:t>
            </a:r>
            <a:endParaRPr i="1" sz="1600">
              <a:latin typeface="Helvetica Neue Light"/>
              <a:ea typeface="Helvetica Neue Light"/>
              <a:cs typeface="Helvetica Neue Light"/>
              <a:sym typeface="Helvetica Neue Light"/>
            </a:endParaRPr>
          </a:p>
        </p:txBody>
      </p:sp>
      <p:sp>
        <p:nvSpPr>
          <p:cNvPr id="456" name="Google Shape;456;p63"/>
          <p:cNvSpPr txBox="1"/>
          <p:nvPr/>
        </p:nvSpPr>
        <p:spPr>
          <a:xfrm>
            <a:off x="304800" y="8554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600">
                <a:solidFill>
                  <a:schemeClr val="dk1"/>
                </a:solidFill>
                <a:latin typeface="Helvetica Neue Light"/>
                <a:ea typeface="Helvetica Neue Light"/>
                <a:cs typeface="Helvetica Neue Light"/>
                <a:sym typeface="Helvetica Neue Light"/>
              </a:rPr>
              <a:t>Tiempo: 10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p28"/>
          <p:cNvSpPr txBox="1"/>
          <p:nvPr/>
        </p:nvSpPr>
        <p:spPr>
          <a:xfrm>
            <a:off x="1839850" y="1944250"/>
            <a:ext cx="52644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solidFill>
                  <a:srgbClr val="E0FF00"/>
                </a:solidFill>
                <a:latin typeface="Anton"/>
                <a:ea typeface="Anton"/>
                <a:cs typeface="Anton"/>
                <a:sym typeface="Anton"/>
              </a:rPr>
              <a:t>RENDIMIENTO EN PRODUCCIÓN</a:t>
            </a:r>
            <a:endParaRPr i="1" sz="3600">
              <a:solidFill>
                <a:srgbClr val="E0FF00"/>
              </a:solidFill>
              <a:latin typeface="Anton"/>
              <a:ea typeface="Anton"/>
              <a:cs typeface="Anton"/>
              <a:sym typeface="Anto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460" name="Shape 460"/>
        <p:cNvGrpSpPr/>
        <p:nvPr/>
      </p:nvGrpSpPr>
      <p:grpSpPr>
        <a:xfrm>
          <a:off x="0" y="0"/>
          <a:ext cx="0" cy="0"/>
          <a:chOff x="0" y="0"/>
          <a:chExt cx="0" cy="0"/>
        </a:xfrm>
      </p:grpSpPr>
      <p:sp>
        <p:nvSpPr>
          <p:cNvPr id="461" name="Google Shape;461;p64"/>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LIBRERÍA WINSTON</a:t>
            </a:r>
            <a:endParaRPr i="1" sz="3600">
              <a:latin typeface="Anton"/>
              <a:ea typeface="Anton"/>
              <a:cs typeface="Anton"/>
              <a:sym typeface="Anton"/>
            </a:endParaRPr>
          </a:p>
        </p:txBody>
      </p:sp>
      <p:pic>
        <p:nvPicPr>
          <p:cNvPr id="462" name="Google Shape;462;p64"/>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65"/>
          <p:cNvSpPr txBox="1"/>
          <p:nvPr/>
        </p:nvSpPr>
        <p:spPr>
          <a:xfrm>
            <a:off x="569575" y="1304225"/>
            <a:ext cx="8069100" cy="30900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Winston es una librería con soporte para múltiples transportes diseñada para el registro simple y universal.</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Un </a:t>
            </a:r>
            <a:r>
              <a:rPr i="1" lang="en" sz="1900">
                <a:solidFill>
                  <a:schemeClr val="dk1"/>
                </a:solidFill>
                <a:highlight>
                  <a:schemeClr val="lt1"/>
                </a:highlight>
                <a:latin typeface="Helvetica Neue Light"/>
                <a:ea typeface="Helvetica Neue Light"/>
                <a:cs typeface="Helvetica Neue Light"/>
                <a:sym typeface="Helvetica Neue Light"/>
              </a:rPr>
              <a:t>transporte </a:t>
            </a:r>
            <a:r>
              <a:rPr lang="en" sz="1900">
                <a:solidFill>
                  <a:schemeClr val="dk1"/>
                </a:solidFill>
                <a:highlight>
                  <a:schemeClr val="lt1"/>
                </a:highlight>
                <a:latin typeface="Helvetica Neue Light"/>
                <a:ea typeface="Helvetica Neue Light"/>
                <a:cs typeface="Helvetica Neue Light"/>
                <a:sym typeface="Helvetica Neue Light"/>
              </a:rPr>
              <a:t>es esencialmente un dispositivo que nos permiten almacenar mensajes personalizados de seguimiento (al igual que </a:t>
            </a:r>
            <a:r>
              <a:rPr i="1" lang="en" sz="1900">
                <a:solidFill>
                  <a:schemeClr val="dk1"/>
                </a:solidFill>
                <a:highlight>
                  <a:schemeClr val="lt1"/>
                </a:highlight>
                <a:latin typeface="Helvetica Neue Light"/>
                <a:ea typeface="Helvetica Neue Light"/>
                <a:cs typeface="Helvetica Neue Light"/>
                <a:sym typeface="Helvetica Neue Light"/>
              </a:rPr>
              <a:t>console.log</a:t>
            </a:r>
            <a:r>
              <a:rPr lang="en" sz="1900">
                <a:solidFill>
                  <a:schemeClr val="dk1"/>
                </a:solidFill>
                <a:highlight>
                  <a:schemeClr val="lt1"/>
                </a:highlight>
                <a:latin typeface="Helvetica Neue Light"/>
                <a:ea typeface="Helvetica Neue Light"/>
                <a:cs typeface="Helvetica Neue Light"/>
                <a:sym typeface="Helvetica Neue Light"/>
              </a:rPr>
              <a:t>) en un archivo plano o desplegado por consola.</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Cada logger de Winston puede tener múltiples transportes, configurados en diferentes niveles.</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468" name="Google Shape;468;p65"/>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¿Qué es Winston?</a:t>
            </a:r>
            <a:endParaRPr i="1" sz="3600">
              <a:latin typeface="Anton"/>
              <a:ea typeface="Anton"/>
              <a:cs typeface="Anton"/>
              <a:sym typeface="Anton"/>
            </a:endParaRPr>
          </a:p>
        </p:txBody>
      </p:sp>
      <p:pic>
        <p:nvPicPr>
          <p:cNvPr id="469" name="Google Shape;469;p6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70" name="Google Shape;470;p65"/>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6"/>
          <p:cNvSpPr txBox="1"/>
          <p:nvPr/>
        </p:nvSpPr>
        <p:spPr>
          <a:xfrm>
            <a:off x="120550" y="770825"/>
            <a:ext cx="8800500" cy="45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3CEFAB"/>
                </a:solidFill>
                <a:highlight>
                  <a:schemeClr val="lt1"/>
                </a:highlight>
                <a:latin typeface="Helvetica Neue"/>
                <a:ea typeface="Helvetica Neue"/>
                <a:cs typeface="Helvetica Neue"/>
                <a:sym typeface="Helvetica Neue"/>
              </a:rPr>
              <a:t>1.</a:t>
            </a:r>
            <a:r>
              <a:rPr lang="en" sz="1800">
                <a:solidFill>
                  <a:schemeClr val="dk1"/>
                </a:solidFill>
                <a:highlight>
                  <a:schemeClr val="lt1"/>
                </a:highlight>
                <a:latin typeface="Helvetica Neue Light"/>
                <a:ea typeface="Helvetica Neue Light"/>
                <a:cs typeface="Helvetica Neue Light"/>
                <a:sym typeface="Helvetica Neue Light"/>
              </a:rPr>
              <a:t>	</a:t>
            </a:r>
            <a:r>
              <a:rPr lang="en" sz="1900">
                <a:solidFill>
                  <a:schemeClr val="dk1"/>
                </a:solidFill>
                <a:highlight>
                  <a:schemeClr val="lt1"/>
                </a:highlight>
                <a:latin typeface="Helvetica Neue Light"/>
                <a:ea typeface="Helvetica Neue Light"/>
                <a:cs typeface="Helvetica Neue Light"/>
                <a:sym typeface="Helvetica Neue Light"/>
              </a:rPr>
              <a:t>Para empezar a utilizarlo, primero debemos instalarlo:</a:t>
            </a:r>
            <a:endParaRPr>
              <a:solidFill>
                <a:schemeClr val="dk1"/>
              </a:solidFill>
            </a:endParaRPr>
          </a:p>
          <a:p>
            <a:pPr indent="0" lvl="0" marL="0" rtl="0" algn="l">
              <a:lnSpc>
                <a:spcPct val="115000"/>
              </a:lnSpc>
              <a:spcBef>
                <a:spcPts val="1000"/>
              </a:spcBef>
              <a:spcAft>
                <a:spcPts val="1000"/>
              </a:spcAft>
              <a:buNone/>
            </a:pPr>
            <a:r>
              <a:rPr b="1" lang="en" sz="1800">
                <a:solidFill>
                  <a:srgbClr val="3CEFAB"/>
                </a:solidFill>
                <a:highlight>
                  <a:schemeClr val="lt1"/>
                </a:highlight>
                <a:latin typeface="Helvetica Neue"/>
                <a:ea typeface="Helvetica Neue"/>
                <a:cs typeface="Helvetica Neue"/>
                <a:sym typeface="Helvetica Neue"/>
              </a:rPr>
              <a:t>2.</a:t>
            </a:r>
            <a:r>
              <a:rPr lang="en" sz="1800">
                <a:solidFill>
                  <a:schemeClr val="dk1"/>
                </a:solidFill>
                <a:highlight>
                  <a:schemeClr val="lt1"/>
                </a:highlight>
                <a:latin typeface="Helvetica Neue Light"/>
                <a:ea typeface="Helvetica Neue Light"/>
                <a:cs typeface="Helvetica Neue Light"/>
                <a:sym typeface="Helvetica Neue Light"/>
              </a:rPr>
              <a:t>	Requerimos el paquete Winston y lo configuramos:</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476" name="Google Shape;476;p66"/>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Usando Winston</a:t>
            </a:r>
            <a:endParaRPr i="1" sz="3600">
              <a:latin typeface="Anton"/>
              <a:ea typeface="Anton"/>
              <a:cs typeface="Anton"/>
              <a:sym typeface="Anton"/>
            </a:endParaRPr>
          </a:p>
        </p:txBody>
      </p:sp>
      <p:pic>
        <p:nvPicPr>
          <p:cNvPr id="477" name="Google Shape;477;p6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78" name="Google Shape;478;p66"/>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479" name="Google Shape;479;p66"/>
          <p:cNvSpPr txBox="1"/>
          <p:nvPr/>
        </p:nvSpPr>
        <p:spPr>
          <a:xfrm>
            <a:off x="196750" y="3437825"/>
            <a:ext cx="8800500" cy="160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3CEFAB"/>
                </a:solidFill>
                <a:highlight>
                  <a:schemeClr val="lt1"/>
                </a:highlight>
                <a:latin typeface="Helvetica Neue"/>
                <a:ea typeface="Helvetica Neue"/>
                <a:cs typeface="Helvetica Neue"/>
                <a:sym typeface="Helvetica Neue"/>
              </a:rPr>
              <a:t>3.</a:t>
            </a:r>
            <a:r>
              <a:rPr lang="en" sz="1800">
                <a:solidFill>
                  <a:schemeClr val="dk1"/>
                </a:solidFill>
                <a:highlight>
                  <a:schemeClr val="lt1"/>
                </a:highlight>
                <a:latin typeface="Helvetica Neue Light"/>
                <a:ea typeface="Helvetica Neue Light"/>
                <a:cs typeface="Helvetica Neue Light"/>
                <a:sym typeface="Helvetica Neue Light"/>
              </a:rPr>
              <a:t>	Dentro del método </a:t>
            </a:r>
            <a:r>
              <a:rPr b="1" i="1" lang="en" sz="1800">
                <a:solidFill>
                  <a:schemeClr val="dk1"/>
                </a:solidFill>
                <a:highlight>
                  <a:schemeClr val="lt1"/>
                </a:highlight>
                <a:latin typeface="Helvetica Neue"/>
                <a:ea typeface="Helvetica Neue"/>
                <a:cs typeface="Helvetica Neue"/>
                <a:sym typeface="Helvetica Neue"/>
              </a:rPr>
              <a:t>winston.createLogger</a:t>
            </a:r>
            <a:r>
              <a:rPr lang="en" sz="1800">
                <a:solidFill>
                  <a:schemeClr val="dk1"/>
                </a:solidFill>
                <a:highlight>
                  <a:schemeClr val="lt1"/>
                </a:highlight>
                <a:latin typeface="Helvetica Neue Light"/>
                <a:ea typeface="Helvetica Neue Light"/>
                <a:cs typeface="Helvetica Neue Light"/>
                <a:sym typeface="Helvetica Neue Light"/>
              </a:rPr>
              <a:t> definimos primero el nivel de registro que vamos a desplegar.</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rPr b="1" lang="en" sz="1800">
                <a:solidFill>
                  <a:srgbClr val="3CEFAB"/>
                </a:solidFill>
                <a:highlight>
                  <a:schemeClr val="lt1"/>
                </a:highlight>
                <a:latin typeface="Helvetica Neue"/>
                <a:ea typeface="Helvetica Neue"/>
                <a:cs typeface="Helvetica Neue"/>
                <a:sym typeface="Helvetica Neue"/>
              </a:rPr>
              <a:t>4.</a:t>
            </a:r>
            <a:r>
              <a:rPr lang="en" sz="1800">
                <a:solidFill>
                  <a:schemeClr val="dk1"/>
                </a:solidFill>
                <a:highlight>
                  <a:schemeClr val="lt1"/>
                </a:highlight>
                <a:latin typeface="Helvetica Neue Light"/>
                <a:ea typeface="Helvetica Neue Light"/>
                <a:cs typeface="Helvetica Neue Light"/>
                <a:sym typeface="Helvetica Neue Light"/>
              </a:rPr>
              <a:t>	Luego, en este caso definimos 2 transportes. Uno en el nivel </a:t>
            </a:r>
            <a:r>
              <a:rPr i="1" lang="en" sz="1800">
                <a:solidFill>
                  <a:schemeClr val="dk1"/>
                </a:solidFill>
                <a:highlight>
                  <a:schemeClr val="lt1"/>
                </a:highlight>
                <a:latin typeface="Helvetica Neue Light"/>
                <a:ea typeface="Helvetica Neue Light"/>
                <a:cs typeface="Helvetica Neue Light"/>
                <a:sym typeface="Helvetica Neue Light"/>
              </a:rPr>
              <a:t>verbose </a:t>
            </a:r>
            <a:r>
              <a:rPr lang="en" sz="1800">
                <a:solidFill>
                  <a:schemeClr val="dk1"/>
                </a:solidFill>
                <a:highlight>
                  <a:schemeClr val="lt1"/>
                </a:highlight>
                <a:latin typeface="Helvetica Neue Light"/>
                <a:ea typeface="Helvetica Neue Light"/>
                <a:cs typeface="Helvetica Neue Light"/>
                <a:sym typeface="Helvetica Neue Light"/>
              </a:rPr>
              <a:t>que escribe en consola y otro en nivel </a:t>
            </a:r>
            <a:r>
              <a:rPr i="1" lang="en" sz="1800">
                <a:solidFill>
                  <a:schemeClr val="dk1"/>
                </a:solidFill>
                <a:highlight>
                  <a:schemeClr val="lt1"/>
                </a:highlight>
                <a:latin typeface="Helvetica Neue Light"/>
                <a:ea typeface="Helvetica Neue Light"/>
                <a:cs typeface="Helvetica Neue Light"/>
                <a:sym typeface="Helvetica Neue Light"/>
              </a:rPr>
              <a:t>error </a:t>
            </a:r>
            <a:r>
              <a:rPr lang="en" sz="1800">
                <a:solidFill>
                  <a:schemeClr val="dk1"/>
                </a:solidFill>
                <a:highlight>
                  <a:schemeClr val="lt1"/>
                </a:highlight>
                <a:latin typeface="Helvetica Neue Light"/>
                <a:ea typeface="Helvetica Neue Light"/>
                <a:cs typeface="Helvetica Neue Light"/>
                <a:sym typeface="Helvetica Neue Light"/>
              </a:rPr>
              <a:t>que escribe en el archivo </a:t>
            </a:r>
            <a:r>
              <a:rPr i="1" lang="en" sz="1800">
                <a:solidFill>
                  <a:schemeClr val="dk1"/>
                </a:solidFill>
                <a:highlight>
                  <a:schemeClr val="lt1"/>
                </a:highlight>
                <a:latin typeface="Helvetica Neue Light"/>
                <a:ea typeface="Helvetica Neue Light"/>
                <a:cs typeface="Helvetica Neue Light"/>
                <a:sym typeface="Helvetica Neue Light"/>
              </a:rPr>
              <a:t>info.log</a:t>
            </a:r>
            <a:r>
              <a:rPr lang="en"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480" name="Google Shape;480;p66"/>
          <p:cNvPicPr preferRelativeResize="0"/>
          <p:nvPr/>
        </p:nvPicPr>
        <p:blipFill>
          <a:blip r:embed="rId5">
            <a:alphaModFix/>
          </a:blip>
          <a:stretch>
            <a:fillRect/>
          </a:stretch>
        </p:blipFill>
        <p:spPr>
          <a:xfrm>
            <a:off x="6366575" y="886763"/>
            <a:ext cx="1871250" cy="249500"/>
          </a:xfrm>
          <a:prstGeom prst="rect">
            <a:avLst/>
          </a:prstGeom>
          <a:noFill/>
          <a:ln cap="flat" cmpd="sng" w="19050">
            <a:solidFill>
              <a:schemeClr val="dk2"/>
            </a:solidFill>
            <a:prstDash val="solid"/>
            <a:round/>
            <a:headEnd len="sm" w="sm" type="none"/>
            <a:tailEnd len="sm" w="sm" type="none"/>
          </a:ln>
        </p:spPr>
      </p:pic>
      <p:sp>
        <p:nvSpPr>
          <p:cNvPr id="481" name="Google Shape;481;p66"/>
          <p:cNvSpPr txBox="1"/>
          <p:nvPr/>
        </p:nvSpPr>
        <p:spPr>
          <a:xfrm>
            <a:off x="1670550" y="1749675"/>
            <a:ext cx="5064300" cy="1644900"/>
          </a:xfrm>
          <a:prstGeom prst="rect">
            <a:avLst/>
          </a:prstGeom>
          <a:solidFill>
            <a:srgbClr val="202124"/>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800">
                <a:solidFill>
                  <a:srgbClr val="569CD6"/>
                </a:solidFill>
                <a:highlight>
                  <a:srgbClr val="1E1E1E"/>
                </a:highlight>
                <a:latin typeface="Courier New"/>
                <a:ea typeface="Courier New"/>
                <a:cs typeface="Courier New"/>
                <a:sym typeface="Courier New"/>
              </a:rPr>
              <a:t>const</a:t>
            </a:r>
            <a:r>
              <a:rPr lang="en" sz="800">
                <a:solidFill>
                  <a:srgbClr val="D4D4D4"/>
                </a:solidFill>
                <a:highlight>
                  <a:srgbClr val="1E1E1E"/>
                </a:highlight>
                <a:latin typeface="Courier New"/>
                <a:ea typeface="Courier New"/>
                <a:cs typeface="Courier New"/>
                <a:sym typeface="Courier New"/>
              </a:rPr>
              <a:t> </a:t>
            </a:r>
            <a:r>
              <a:rPr lang="en" sz="800">
                <a:solidFill>
                  <a:srgbClr val="4FC1FF"/>
                </a:solidFill>
                <a:highlight>
                  <a:srgbClr val="1E1E1E"/>
                </a:highlight>
                <a:latin typeface="Courier New"/>
                <a:ea typeface="Courier New"/>
                <a:cs typeface="Courier New"/>
                <a:sym typeface="Courier New"/>
              </a:rPr>
              <a:t>winston</a:t>
            </a:r>
            <a:r>
              <a:rPr lang="en" sz="800">
                <a:solidFill>
                  <a:srgbClr val="D4D4D4"/>
                </a:solidFill>
                <a:highlight>
                  <a:srgbClr val="1E1E1E"/>
                </a:highlight>
                <a:latin typeface="Courier New"/>
                <a:ea typeface="Courier New"/>
                <a:cs typeface="Courier New"/>
                <a:sym typeface="Courier New"/>
              </a:rPr>
              <a:t> = </a:t>
            </a:r>
            <a:r>
              <a:rPr lang="en" sz="800">
                <a:solidFill>
                  <a:srgbClr val="DCDCAA"/>
                </a:solidFill>
                <a:highlight>
                  <a:srgbClr val="1E1E1E"/>
                </a:highlight>
                <a:latin typeface="Courier New"/>
                <a:ea typeface="Courier New"/>
                <a:cs typeface="Courier New"/>
                <a:sym typeface="Courier New"/>
              </a:rPr>
              <a:t>require</a:t>
            </a:r>
            <a:r>
              <a:rPr lang="en" sz="800">
                <a:solidFill>
                  <a:srgbClr val="D4D4D4"/>
                </a:solidFill>
                <a:highlight>
                  <a:srgbClr val="1E1E1E"/>
                </a:highlight>
                <a:latin typeface="Courier New"/>
                <a:ea typeface="Courier New"/>
                <a:cs typeface="Courier New"/>
                <a:sym typeface="Courier New"/>
              </a:rPr>
              <a:t>(</a:t>
            </a:r>
            <a:r>
              <a:rPr lang="en" sz="800">
                <a:solidFill>
                  <a:srgbClr val="CE9178"/>
                </a:solidFill>
                <a:highlight>
                  <a:srgbClr val="1E1E1E"/>
                </a:highlight>
                <a:latin typeface="Courier New"/>
                <a:ea typeface="Courier New"/>
                <a:cs typeface="Courier New"/>
                <a:sym typeface="Courier New"/>
              </a:rPr>
              <a:t>'winston'</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569CD6"/>
                </a:solidFill>
                <a:highlight>
                  <a:srgbClr val="1E1E1E"/>
                </a:highlight>
                <a:latin typeface="Courier New"/>
                <a:ea typeface="Courier New"/>
                <a:cs typeface="Courier New"/>
                <a:sym typeface="Courier New"/>
              </a:rPr>
              <a:t>const</a:t>
            </a:r>
            <a:r>
              <a:rPr lang="en" sz="800">
                <a:solidFill>
                  <a:srgbClr val="D4D4D4"/>
                </a:solidFill>
                <a:highlight>
                  <a:srgbClr val="1E1E1E"/>
                </a:highlight>
                <a:latin typeface="Courier New"/>
                <a:ea typeface="Courier New"/>
                <a:cs typeface="Courier New"/>
                <a:sym typeface="Courier New"/>
              </a:rPr>
              <a:t> </a:t>
            </a:r>
            <a:r>
              <a:rPr lang="en" sz="800">
                <a:solidFill>
                  <a:srgbClr val="4FC1FF"/>
                </a:solidFill>
                <a:highlight>
                  <a:srgbClr val="1E1E1E"/>
                </a:highlight>
                <a:latin typeface="Courier New"/>
                <a:ea typeface="Courier New"/>
                <a:cs typeface="Courier New"/>
                <a:sym typeface="Courier New"/>
              </a:rPr>
              <a:t>logger</a:t>
            </a:r>
            <a:r>
              <a:rPr lang="en" sz="800">
                <a:solidFill>
                  <a:srgbClr val="D4D4D4"/>
                </a:solidFill>
                <a:highlight>
                  <a:srgbClr val="1E1E1E"/>
                </a:highlight>
                <a:latin typeface="Courier New"/>
                <a:ea typeface="Courier New"/>
                <a:cs typeface="Courier New"/>
                <a:sym typeface="Courier New"/>
              </a:rPr>
              <a:t> = </a:t>
            </a:r>
            <a:r>
              <a:rPr lang="en" sz="800">
                <a:solidFill>
                  <a:srgbClr val="9CDCFE"/>
                </a:solidFill>
                <a:highlight>
                  <a:srgbClr val="1E1E1E"/>
                </a:highlight>
                <a:latin typeface="Courier New"/>
                <a:ea typeface="Courier New"/>
                <a:cs typeface="Courier New"/>
                <a:sym typeface="Courier New"/>
              </a:rPr>
              <a:t>winston</a:t>
            </a:r>
            <a:r>
              <a:rPr lang="en" sz="800">
                <a:solidFill>
                  <a:srgbClr val="D4D4D4"/>
                </a:solidFill>
                <a:highlight>
                  <a:srgbClr val="1E1E1E"/>
                </a:highlight>
                <a:latin typeface="Courier New"/>
                <a:ea typeface="Courier New"/>
                <a:cs typeface="Courier New"/>
                <a:sym typeface="Courier New"/>
              </a:rPr>
              <a:t>.</a:t>
            </a:r>
            <a:r>
              <a:rPr lang="en" sz="800">
                <a:solidFill>
                  <a:srgbClr val="DCDCAA"/>
                </a:solidFill>
                <a:highlight>
                  <a:srgbClr val="1E1E1E"/>
                </a:highlight>
                <a:latin typeface="Courier New"/>
                <a:ea typeface="Courier New"/>
                <a:cs typeface="Courier New"/>
                <a:sym typeface="Courier New"/>
              </a:rPr>
              <a:t>createLogger</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level:</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'warn'</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transports :</a:t>
            </a: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569CD6"/>
                </a:solidFill>
                <a:highlight>
                  <a:srgbClr val="1E1E1E"/>
                </a:highlight>
                <a:latin typeface="Courier New"/>
                <a:ea typeface="Courier New"/>
                <a:cs typeface="Courier New"/>
                <a:sym typeface="Courier New"/>
              </a:rPr>
              <a:t>new</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winston</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transports</a:t>
            </a:r>
            <a:r>
              <a:rPr lang="en" sz="800">
                <a:solidFill>
                  <a:srgbClr val="D4D4D4"/>
                </a:solidFill>
                <a:highlight>
                  <a:srgbClr val="1E1E1E"/>
                </a:highlight>
                <a:latin typeface="Courier New"/>
                <a:ea typeface="Courier New"/>
                <a:cs typeface="Courier New"/>
                <a:sym typeface="Courier New"/>
              </a:rPr>
              <a:t>.</a:t>
            </a:r>
            <a:r>
              <a:rPr lang="en" sz="800">
                <a:solidFill>
                  <a:srgbClr val="DCDCAA"/>
                </a:solidFill>
                <a:highlight>
                  <a:srgbClr val="1E1E1E"/>
                </a:highlight>
                <a:latin typeface="Courier New"/>
                <a:ea typeface="Courier New"/>
                <a:cs typeface="Courier New"/>
                <a:sym typeface="Courier New"/>
              </a:rPr>
              <a:t>Console</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level:</a:t>
            </a:r>
            <a:r>
              <a:rPr lang="en" sz="800">
                <a:solidFill>
                  <a:srgbClr val="CE9178"/>
                </a:solidFill>
                <a:highlight>
                  <a:srgbClr val="1E1E1E"/>
                </a:highlight>
                <a:latin typeface="Courier New"/>
                <a:ea typeface="Courier New"/>
                <a:cs typeface="Courier New"/>
                <a:sym typeface="Courier New"/>
              </a:rPr>
              <a:t>'verbose' </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r>
              <a:rPr lang="en" sz="800">
                <a:solidFill>
                  <a:srgbClr val="569CD6"/>
                </a:solidFill>
                <a:highlight>
                  <a:srgbClr val="1E1E1E"/>
                </a:highlight>
                <a:latin typeface="Courier New"/>
                <a:ea typeface="Courier New"/>
                <a:cs typeface="Courier New"/>
                <a:sym typeface="Courier New"/>
              </a:rPr>
              <a:t>new</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winston</a:t>
            </a:r>
            <a:r>
              <a:rPr lang="en" sz="800">
                <a:solidFill>
                  <a:srgbClr val="D4D4D4"/>
                </a:solidFill>
                <a:highlight>
                  <a:srgbClr val="1E1E1E"/>
                </a:highlight>
                <a:latin typeface="Courier New"/>
                <a:ea typeface="Courier New"/>
                <a:cs typeface="Courier New"/>
                <a:sym typeface="Courier New"/>
              </a:rPr>
              <a:t>.</a:t>
            </a:r>
            <a:r>
              <a:rPr lang="en" sz="800">
                <a:solidFill>
                  <a:srgbClr val="9CDCFE"/>
                </a:solidFill>
                <a:highlight>
                  <a:srgbClr val="1E1E1E"/>
                </a:highlight>
                <a:latin typeface="Courier New"/>
                <a:ea typeface="Courier New"/>
                <a:cs typeface="Courier New"/>
                <a:sym typeface="Courier New"/>
              </a:rPr>
              <a:t>transports</a:t>
            </a:r>
            <a:r>
              <a:rPr lang="en" sz="800">
                <a:solidFill>
                  <a:srgbClr val="D4D4D4"/>
                </a:solidFill>
                <a:highlight>
                  <a:srgbClr val="1E1E1E"/>
                </a:highlight>
                <a:latin typeface="Courier New"/>
                <a:ea typeface="Courier New"/>
                <a:cs typeface="Courier New"/>
                <a:sym typeface="Courier New"/>
              </a:rPr>
              <a:t>.</a:t>
            </a:r>
            <a:r>
              <a:rPr lang="en" sz="800">
                <a:solidFill>
                  <a:srgbClr val="DCDCAA"/>
                </a:solidFill>
                <a:highlight>
                  <a:srgbClr val="1E1E1E"/>
                </a:highlight>
                <a:latin typeface="Courier New"/>
                <a:ea typeface="Courier New"/>
                <a:cs typeface="Courier New"/>
                <a:sym typeface="Courier New"/>
              </a:rPr>
              <a:t>File</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filename:</a:t>
            </a:r>
            <a:r>
              <a:rPr lang="en" sz="800">
                <a:solidFill>
                  <a:srgbClr val="D4D4D4"/>
                </a:solidFill>
                <a:highlight>
                  <a:srgbClr val="1E1E1E"/>
                </a:highlight>
                <a:latin typeface="Courier New"/>
                <a:ea typeface="Courier New"/>
                <a:cs typeface="Courier New"/>
                <a:sym typeface="Courier New"/>
              </a:rPr>
              <a:t> </a:t>
            </a:r>
            <a:r>
              <a:rPr lang="en" sz="800">
                <a:solidFill>
                  <a:srgbClr val="CE9178"/>
                </a:solidFill>
                <a:highlight>
                  <a:srgbClr val="1E1E1E"/>
                </a:highlight>
                <a:latin typeface="Courier New"/>
                <a:ea typeface="Courier New"/>
                <a:cs typeface="Courier New"/>
                <a:sym typeface="Courier New"/>
              </a:rPr>
              <a:t>'info.log'</a:t>
            </a:r>
            <a:r>
              <a:rPr lang="en" sz="800">
                <a:solidFill>
                  <a:srgbClr val="D4D4D4"/>
                </a:solidFill>
                <a:highlight>
                  <a:srgbClr val="1E1E1E"/>
                </a:highlight>
                <a:latin typeface="Courier New"/>
                <a:ea typeface="Courier New"/>
                <a:cs typeface="Courier New"/>
                <a:sym typeface="Courier New"/>
              </a:rPr>
              <a:t>, </a:t>
            </a:r>
            <a:r>
              <a:rPr lang="en" sz="800">
                <a:solidFill>
                  <a:srgbClr val="9CDCFE"/>
                </a:solidFill>
                <a:highlight>
                  <a:srgbClr val="1E1E1E"/>
                </a:highlight>
                <a:latin typeface="Courier New"/>
                <a:ea typeface="Courier New"/>
                <a:cs typeface="Courier New"/>
                <a:sym typeface="Courier New"/>
              </a:rPr>
              <a:t>level:</a:t>
            </a:r>
            <a:r>
              <a:rPr lang="en" sz="800">
                <a:solidFill>
                  <a:srgbClr val="CE9178"/>
                </a:solidFill>
                <a:highlight>
                  <a:srgbClr val="1E1E1E"/>
                </a:highlight>
                <a:latin typeface="Courier New"/>
                <a:ea typeface="Courier New"/>
                <a:cs typeface="Courier New"/>
                <a:sym typeface="Courier New"/>
              </a:rPr>
              <a:t>'error' </a:t>
            </a:r>
            <a:r>
              <a:rPr lang="en" sz="800">
                <a:solidFill>
                  <a:srgbClr val="D4D4D4"/>
                </a:solidFill>
                <a:highlight>
                  <a:srgbClr val="1E1E1E"/>
                </a:highlight>
                <a:latin typeface="Courier New"/>
                <a:ea typeface="Courier New"/>
                <a:cs typeface="Courier New"/>
                <a:sym typeface="Courier New"/>
              </a:rPr>
              <a:t>}),</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00">
                <a:solidFill>
                  <a:srgbClr val="D4D4D4"/>
                </a:solidFill>
                <a:highlight>
                  <a:srgbClr val="1E1E1E"/>
                </a:highlight>
                <a:latin typeface="Courier New"/>
                <a:ea typeface="Courier New"/>
                <a:cs typeface="Courier New"/>
                <a:sym typeface="Courier New"/>
              </a:rPr>
              <a:t>   ]</a:t>
            </a:r>
            <a:endParaRPr sz="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00">
                <a:solidFill>
                  <a:srgbClr val="D4D4D4"/>
                </a:solidFill>
                <a:highlight>
                  <a:srgbClr val="1E1E1E"/>
                </a:highlight>
                <a:latin typeface="Courier New"/>
                <a:ea typeface="Courier New"/>
                <a:cs typeface="Courier New"/>
                <a:sym typeface="Courier New"/>
              </a:rPr>
              <a:t>})</a:t>
            </a:r>
            <a:endParaRPr sz="8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67"/>
          <p:cNvSpPr txBox="1"/>
          <p:nvPr/>
        </p:nvSpPr>
        <p:spPr>
          <a:xfrm>
            <a:off x="349150" y="1151825"/>
            <a:ext cx="8500800" cy="31713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Los niveles de salida definidos en Winston son: Silly, Debug, Verbose, Info, Warn, Error.</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Al igual que en Log4js, se imprime desde el nivel especificado hacia los niveles con mayor prioridad (los anteriores no se imprimen).</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Se puede imprimir con el siguiente código, especificando el nivel de salida y el mensaje que se desea imprimir.</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Con este código, se va a imprimir en todos los transportes (en el caso que configuramos antes, sería en consola y en el archivo:</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487" name="Google Shape;487;p67"/>
          <p:cNvSpPr txBox="1"/>
          <p:nvPr/>
        </p:nvSpPr>
        <p:spPr>
          <a:xfrm>
            <a:off x="1180500" y="2192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Niveles de salida</a:t>
            </a:r>
            <a:endParaRPr i="1" sz="3600">
              <a:latin typeface="Anton"/>
              <a:ea typeface="Anton"/>
              <a:cs typeface="Anton"/>
              <a:sym typeface="Anton"/>
            </a:endParaRPr>
          </a:p>
        </p:txBody>
      </p:sp>
      <p:pic>
        <p:nvPicPr>
          <p:cNvPr id="488" name="Google Shape;488;p6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89" name="Google Shape;489;p67"/>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90" name="Google Shape;490;p67"/>
          <p:cNvPicPr preferRelativeResize="0"/>
          <p:nvPr/>
        </p:nvPicPr>
        <p:blipFill>
          <a:blip r:embed="rId5">
            <a:alphaModFix/>
          </a:blip>
          <a:stretch>
            <a:fillRect/>
          </a:stretch>
        </p:blipFill>
        <p:spPr>
          <a:xfrm>
            <a:off x="6460893" y="3953775"/>
            <a:ext cx="2217364" cy="3143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68"/>
          <p:cNvSpPr txBox="1"/>
          <p:nvPr/>
        </p:nvSpPr>
        <p:spPr>
          <a:xfrm>
            <a:off x="349150" y="1117305"/>
            <a:ext cx="4367100" cy="11487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Ejecutando entonces los dos transportes con cada uno de los niveles de salida:</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496" name="Google Shape;496;p68"/>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Niveles de salida y transportes</a:t>
            </a:r>
            <a:endParaRPr i="1" sz="3600">
              <a:latin typeface="Anton"/>
              <a:ea typeface="Anton"/>
              <a:cs typeface="Anton"/>
              <a:sym typeface="Anton"/>
            </a:endParaRPr>
          </a:p>
        </p:txBody>
      </p:sp>
      <p:pic>
        <p:nvPicPr>
          <p:cNvPr id="497" name="Google Shape;497;p6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98" name="Google Shape;498;p68"/>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499" name="Google Shape;499;p68"/>
          <p:cNvSpPr txBox="1"/>
          <p:nvPr/>
        </p:nvSpPr>
        <p:spPr>
          <a:xfrm>
            <a:off x="349150" y="2641305"/>
            <a:ext cx="4367100" cy="4761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Por consola se imprime:</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500" name="Google Shape;500;p68"/>
          <p:cNvPicPr preferRelativeResize="0"/>
          <p:nvPr/>
        </p:nvPicPr>
        <p:blipFill>
          <a:blip r:embed="rId5">
            <a:alphaModFix/>
          </a:blip>
          <a:stretch>
            <a:fillRect/>
          </a:stretch>
        </p:blipFill>
        <p:spPr>
          <a:xfrm>
            <a:off x="5056475" y="2539260"/>
            <a:ext cx="3790950" cy="733425"/>
          </a:xfrm>
          <a:prstGeom prst="rect">
            <a:avLst/>
          </a:prstGeom>
          <a:noFill/>
          <a:ln cap="flat" cmpd="sng" w="19050">
            <a:solidFill>
              <a:schemeClr val="dk2"/>
            </a:solidFill>
            <a:prstDash val="solid"/>
            <a:round/>
            <a:headEnd len="sm" w="sm" type="none"/>
            <a:tailEnd len="sm" w="sm" type="none"/>
          </a:ln>
        </p:spPr>
      </p:pic>
      <p:sp>
        <p:nvSpPr>
          <p:cNvPr id="501" name="Google Shape;501;p68"/>
          <p:cNvSpPr txBox="1"/>
          <p:nvPr/>
        </p:nvSpPr>
        <p:spPr>
          <a:xfrm>
            <a:off x="349150" y="3453615"/>
            <a:ext cx="4367100" cy="4761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En el archivo info.log se imprime: </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502" name="Google Shape;502;p68"/>
          <p:cNvPicPr preferRelativeResize="0"/>
          <p:nvPr/>
        </p:nvPicPr>
        <p:blipFill>
          <a:blip r:embed="rId6">
            <a:alphaModFix/>
          </a:blip>
          <a:stretch>
            <a:fillRect/>
          </a:stretch>
        </p:blipFill>
        <p:spPr>
          <a:xfrm>
            <a:off x="4951688" y="3461060"/>
            <a:ext cx="3895725" cy="457200"/>
          </a:xfrm>
          <a:prstGeom prst="rect">
            <a:avLst/>
          </a:prstGeom>
          <a:noFill/>
          <a:ln cap="flat" cmpd="sng" w="19050">
            <a:solidFill>
              <a:schemeClr val="dk2"/>
            </a:solidFill>
            <a:prstDash val="solid"/>
            <a:round/>
            <a:headEnd len="sm" w="sm" type="none"/>
            <a:tailEnd len="sm" w="sm" type="none"/>
          </a:ln>
        </p:spPr>
      </p:pic>
      <p:sp>
        <p:nvSpPr>
          <p:cNvPr id="503" name="Google Shape;503;p68"/>
          <p:cNvSpPr txBox="1"/>
          <p:nvPr/>
        </p:nvSpPr>
        <p:spPr>
          <a:xfrm>
            <a:off x="196750" y="4191195"/>
            <a:ext cx="8117400" cy="73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700">
                <a:solidFill>
                  <a:schemeClr val="dk1"/>
                </a:solidFill>
                <a:highlight>
                  <a:schemeClr val="lt1"/>
                </a:highlight>
                <a:latin typeface="Helvetica Neue Light"/>
                <a:ea typeface="Helvetica Neue Light"/>
                <a:cs typeface="Helvetica Neue Light"/>
                <a:sym typeface="Helvetica Neue Light"/>
              </a:rPr>
              <a:t>👉  Como podemos observar, solo se imprimen los de niveles de salida que sean el configurado en el transporte y los que siguen en prioridad.</a:t>
            </a:r>
            <a:endParaRPr sz="1700">
              <a:solidFill>
                <a:schemeClr val="dk1"/>
              </a:solidFill>
              <a:highlight>
                <a:schemeClr val="lt1"/>
              </a:highlight>
              <a:latin typeface="Helvetica Neue Light"/>
              <a:ea typeface="Helvetica Neue Light"/>
              <a:cs typeface="Helvetica Neue Light"/>
              <a:sym typeface="Helvetica Neue Light"/>
            </a:endParaRPr>
          </a:p>
        </p:txBody>
      </p:sp>
      <p:sp>
        <p:nvSpPr>
          <p:cNvPr id="504" name="Google Shape;504;p68"/>
          <p:cNvSpPr txBox="1"/>
          <p:nvPr/>
        </p:nvSpPr>
        <p:spPr>
          <a:xfrm>
            <a:off x="4686300" y="931975"/>
            <a:ext cx="4161000" cy="1263300"/>
          </a:xfrm>
          <a:prstGeom prst="rect">
            <a:avLst/>
          </a:prstGeom>
          <a:solidFill>
            <a:srgbClr val="202124"/>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900">
                <a:solidFill>
                  <a:srgbClr val="9CDCFE"/>
                </a:solidFill>
                <a:highlight>
                  <a:srgbClr val="1E1E1E"/>
                </a:highlight>
                <a:latin typeface="Courier New"/>
                <a:ea typeface="Courier New"/>
                <a:cs typeface="Courier New"/>
                <a:sym typeface="Courier New"/>
              </a:rPr>
              <a:t>logger</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log</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'silly'</a:t>
            </a:r>
            <a:r>
              <a:rPr lang="en" sz="900">
                <a:solidFill>
                  <a:srgbClr val="D4D4D4"/>
                </a:solidFill>
                <a:highlight>
                  <a:srgbClr val="1E1E1E"/>
                </a:highlight>
                <a:latin typeface="Courier New"/>
                <a:ea typeface="Courier New"/>
                <a:cs typeface="Courier New"/>
                <a:sym typeface="Courier New"/>
              </a:rPr>
              <a:t>, </a:t>
            </a:r>
            <a:r>
              <a:rPr lang="en" sz="900">
                <a:solidFill>
                  <a:srgbClr val="CE9178"/>
                </a:solidFill>
                <a:highlight>
                  <a:srgbClr val="1E1E1E"/>
                </a:highlight>
                <a:latin typeface="Courier New"/>
                <a:ea typeface="Courier New"/>
                <a:cs typeface="Courier New"/>
                <a:sym typeface="Courier New"/>
              </a:rPr>
              <a:t>"127.0.0.1 - log silly"</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9CDCFE"/>
                </a:solidFill>
                <a:highlight>
                  <a:srgbClr val="1E1E1E"/>
                </a:highlight>
                <a:latin typeface="Courier New"/>
                <a:ea typeface="Courier New"/>
                <a:cs typeface="Courier New"/>
                <a:sym typeface="Courier New"/>
              </a:rPr>
              <a:t>logger</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log</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'debug'</a:t>
            </a:r>
            <a:r>
              <a:rPr lang="en" sz="900">
                <a:solidFill>
                  <a:srgbClr val="D4D4D4"/>
                </a:solidFill>
                <a:highlight>
                  <a:srgbClr val="1E1E1E"/>
                </a:highlight>
                <a:latin typeface="Courier New"/>
                <a:ea typeface="Courier New"/>
                <a:cs typeface="Courier New"/>
                <a:sym typeface="Courier New"/>
              </a:rPr>
              <a:t>, </a:t>
            </a:r>
            <a:r>
              <a:rPr lang="en" sz="900">
                <a:solidFill>
                  <a:srgbClr val="CE9178"/>
                </a:solidFill>
                <a:highlight>
                  <a:srgbClr val="1E1E1E"/>
                </a:highlight>
                <a:latin typeface="Courier New"/>
                <a:ea typeface="Courier New"/>
                <a:cs typeface="Courier New"/>
                <a:sym typeface="Courier New"/>
              </a:rPr>
              <a:t>"127.0.0.1 - log debug"</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9CDCFE"/>
                </a:solidFill>
                <a:highlight>
                  <a:srgbClr val="1E1E1E"/>
                </a:highlight>
                <a:latin typeface="Courier New"/>
                <a:ea typeface="Courier New"/>
                <a:cs typeface="Courier New"/>
                <a:sym typeface="Courier New"/>
              </a:rPr>
              <a:t>logger</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log</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'verbose'</a:t>
            </a:r>
            <a:r>
              <a:rPr lang="en" sz="900">
                <a:solidFill>
                  <a:srgbClr val="D4D4D4"/>
                </a:solidFill>
                <a:highlight>
                  <a:srgbClr val="1E1E1E"/>
                </a:highlight>
                <a:latin typeface="Courier New"/>
                <a:ea typeface="Courier New"/>
                <a:cs typeface="Courier New"/>
                <a:sym typeface="Courier New"/>
              </a:rPr>
              <a:t>, </a:t>
            </a:r>
            <a:r>
              <a:rPr lang="en" sz="900">
                <a:solidFill>
                  <a:srgbClr val="CE9178"/>
                </a:solidFill>
                <a:highlight>
                  <a:srgbClr val="1E1E1E"/>
                </a:highlight>
                <a:latin typeface="Courier New"/>
                <a:ea typeface="Courier New"/>
                <a:cs typeface="Courier New"/>
                <a:sym typeface="Courier New"/>
              </a:rPr>
              <a:t>"127.0.0.1 - log verbose"</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9CDCFE"/>
                </a:solidFill>
                <a:highlight>
                  <a:srgbClr val="1E1E1E"/>
                </a:highlight>
                <a:latin typeface="Courier New"/>
                <a:ea typeface="Courier New"/>
                <a:cs typeface="Courier New"/>
                <a:sym typeface="Courier New"/>
              </a:rPr>
              <a:t>logger</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log</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'info'</a:t>
            </a:r>
            <a:r>
              <a:rPr lang="en" sz="900">
                <a:solidFill>
                  <a:srgbClr val="D4D4D4"/>
                </a:solidFill>
                <a:highlight>
                  <a:srgbClr val="1E1E1E"/>
                </a:highlight>
                <a:latin typeface="Courier New"/>
                <a:ea typeface="Courier New"/>
                <a:cs typeface="Courier New"/>
                <a:sym typeface="Courier New"/>
              </a:rPr>
              <a:t>, </a:t>
            </a:r>
            <a:r>
              <a:rPr lang="en" sz="900">
                <a:solidFill>
                  <a:srgbClr val="CE9178"/>
                </a:solidFill>
                <a:highlight>
                  <a:srgbClr val="1E1E1E"/>
                </a:highlight>
                <a:latin typeface="Courier New"/>
                <a:ea typeface="Courier New"/>
                <a:cs typeface="Courier New"/>
                <a:sym typeface="Courier New"/>
              </a:rPr>
              <a:t>"127.0.0.1 - log info"</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9CDCFE"/>
                </a:solidFill>
                <a:highlight>
                  <a:srgbClr val="1E1E1E"/>
                </a:highlight>
                <a:latin typeface="Courier New"/>
                <a:ea typeface="Courier New"/>
                <a:cs typeface="Courier New"/>
                <a:sym typeface="Courier New"/>
              </a:rPr>
              <a:t>logger</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log</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'warn'</a:t>
            </a:r>
            <a:r>
              <a:rPr lang="en" sz="900">
                <a:solidFill>
                  <a:srgbClr val="D4D4D4"/>
                </a:solidFill>
                <a:highlight>
                  <a:srgbClr val="1E1E1E"/>
                </a:highlight>
                <a:latin typeface="Courier New"/>
                <a:ea typeface="Courier New"/>
                <a:cs typeface="Courier New"/>
                <a:sym typeface="Courier New"/>
              </a:rPr>
              <a:t>, </a:t>
            </a:r>
            <a:r>
              <a:rPr lang="en" sz="900">
                <a:solidFill>
                  <a:srgbClr val="CE9178"/>
                </a:solidFill>
                <a:highlight>
                  <a:srgbClr val="1E1E1E"/>
                </a:highlight>
                <a:latin typeface="Courier New"/>
                <a:ea typeface="Courier New"/>
                <a:cs typeface="Courier New"/>
                <a:sym typeface="Courier New"/>
              </a:rPr>
              <a:t>"127.0.0.1 - log warn"</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9CDCFE"/>
                </a:solidFill>
                <a:highlight>
                  <a:srgbClr val="1E1E1E"/>
                </a:highlight>
                <a:latin typeface="Courier New"/>
                <a:ea typeface="Courier New"/>
                <a:cs typeface="Courier New"/>
                <a:sym typeface="Courier New"/>
              </a:rPr>
              <a:t>logger</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log</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'error'</a:t>
            </a:r>
            <a:r>
              <a:rPr lang="en" sz="900">
                <a:solidFill>
                  <a:srgbClr val="D4D4D4"/>
                </a:solidFill>
                <a:highlight>
                  <a:srgbClr val="1E1E1E"/>
                </a:highlight>
                <a:latin typeface="Courier New"/>
                <a:ea typeface="Courier New"/>
                <a:cs typeface="Courier New"/>
                <a:sym typeface="Courier New"/>
              </a:rPr>
              <a:t>, </a:t>
            </a:r>
            <a:r>
              <a:rPr lang="en" sz="900">
                <a:solidFill>
                  <a:srgbClr val="CE9178"/>
                </a:solidFill>
                <a:highlight>
                  <a:srgbClr val="1E1E1E"/>
                </a:highlight>
                <a:latin typeface="Courier New"/>
                <a:ea typeface="Courier New"/>
                <a:cs typeface="Courier New"/>
                <a:sym typeface="Courier New"/>
              </a:rPr>
              <a:t>"127.0.0.1 - log error"</a:t>
            </a:r>
            <a:r>
              <a:rPr lang="en" sz="900">
                <a:solidFill>
                  <a:srgbClr val="D4D4D4"/>
                </a:solidFill>
                <a:highlight>
                  <a:srgbClr val="1E1E1E"/>
                </a:highlight>
                <a:latin typeface="Courier New"/>
                <a:ea typeface="Courier New"/>
                <a:cs typeface="Courier New"/>
                <a:sym typeface="Courier New"/>
              </a:rPr>
              <a:t>)</a:t>
            </a:r>
            <a:endParaRPr sz="9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69"/>
          <p:cNvSpPr txBox="1"/>
          <p:nvPr/>
        </p:nvSpPr>
        <p:spPr>
          <a:xfrm>
            <a:off x="196750" y="1423575"/>
            <a:ext cx="4823700" cy="8598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Se ejecutan también todos los transportes configurados:</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510" name="Google Shape;510;p69"/>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Niveles de salida y transportes</a:t>
            </a:r>
            <a:endParaRPr i="1" sz="3600">
              <a:latin typeface="Anton"/>
              <a:ea typeface="Anton"/>
              <a:cs typeface="Anton"/>
              <a:sym typeface="Anton"/>
            </a:endParaRPr>
          </a:p>
        </p:txBody>
      </p:sp>
      <p:pic>
        <p:nvPicPr>
          <p:cNvPr id="511" name="Google Shape;511;p6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12" name="Google Shape;512;p69"/>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513" name="Google Shape;513;p69"/>
          <p:cNvSpPr txBox="1"/>
          <p:nvPr/>
        </p:nvSpPr>
        <p:spPr>
          <a:xfrm>
            <a:off x="196750" y="2499005"/>
            <a:ext cx="4018500" cy="4761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Por consola se imprime:</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514" name="Google Shape;514;p69"/>
          <p:cNvSpPr txBox="1"/>
          <p:nvPr/>
        </p:nvSpPr>
        <p:spPr>
          <a:xfrm>
            <a:off x="196750" y="3250905"/>
            <a:ext cx="4080900" cy="4761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En el archivo info.log se imprime: </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515" name="Google Shape;515;p69"/>
          <p:cNvSpPr txBox="1"/>
          <p:nvPr/>
        </p:nvSpPr>
        <p:spPr>
          <a:xfrm>
            <a:off x="146440" y="3971225"/>
            <a:ext cx="8509500" cy="117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600">
                <a:solidFill>
                  <a:schemeClr val="dk1"/>
                </a:solidFill>
                <a:highlight>
                  <a:schemeClr val="lt1"/>
                </a:highlight>
                <a:latin typeface="Helvetica Neue Light"/>
                <a:ea typeface="Helvetica Neue Light"/>
                <a:cs typeface="Helvetica Neue Light"/>
                <a:sym typeface="Helvetica Neue Light"/>
              </a:rPr>
              <a:t>👉 Al igual que antes, solo se imprimen los del nivel de salida configurado y los que siguen en prioridad (por eso en el archivo solo se imprime el error, ya que es el nivel configurado en su transporte.</a:t>
            </a:r>
            <a:endParaRPr sz="1600">
              <a:solidFill>
                <a:schemeClr val="dk1"/>
              </a:solidFill>
              <a:highlight>
                <a:schemeClr val="lt1"/>
              </a:highlight>
              <a:latin typeface="Helvetica Neue Light"/>
              <a:ea typeface="Helvetica Neue Light"/>
              <a:cs typeface="Helvetica Neue Light"/>
              <a:sym typeface="Helvetica Neue Light"/>
            </a:endParaRPr>
          </a:p>
        </p:txBody>
      </p:sp>
      <p:pic>
        <p:nvPicPr>
          <p:cNvPr id="516" name="Google Shape;516;p69"/>
          <p:cNvPicPr preferRelativeResize="0"/>
          <p:nvPr/>
        </p:nvPicPr>
        <p:blipFill>
          <a:blip r:embed="rId5">
            <a:alphaModFix/>
          </a:blip>
          <a:stretch>
            <a:fillRect/>
          </a:stretch>
        </p:blipFill>
        <p:spPr>
          <a:xfrm>
            <a:off x="5096650" y="2474015"/>
            <a:ext cx="3648075" cy="561975"/>
          </a:xfrm>
          <a:prstGeom prst="rect">
            <a:avLst/>
          </a:prstGeom>
          <a:noFill/>
          <a:ln cap="flat" cmpd="sng" w="19050">
            <a:solidFill>
              <a:schemeClr val="dk2"/>
            </a:solidFill>
            <a:prstDash val="solid"/>
            <a:round/>
            <a:headEnd len="sm" w="sm" type="none"/>
            <a:tailEnd len="sm" w="sm" type="none"/>
          </a:ln>
        </p:spPr>
      </p:pic>
      <p:pic>
        <p:nvPicPr>
          <p:cNvPr id="517" name="Google Shape;517;p69"/>
          <p:cNvPicPr preferRelativeResize="0"/>
          <p:nvPr/>
        </p:nvPicPr>
        <p:blipFill>
          <a:blip r:embed="rId6">
            <a:alphaModFix/>
          </a:blip>
          <a:stretch>
            <a:fillRect/>
          </a:stretch>
        </p:blipFill>
        <p:spPr>
          <a:xfrm>
            <a:off x="4753750" y="3343025"/>
            <a:ext cx="3990975" cy="295275"/>
          </a:xfrm>
          <a:prstGeom prst="rect">
            <a:avLst/>
          </a:prstGeom>
          <a:noFill/>
          <a:ln cap="flat" cmpd="sng" w="19050">
            <a:solidFill>
              <a:schemeClr val="dk2"/>
            </a:solidFill>
            <a:prstDash val="solid"/>
            <a:round/>
            <a:headEnd len="sm" w="sm" type="none"/>
            <a:tailEnd len="sm" w="sm" type="none"/>
          </a:ln>
        </p:spPr>
      </p:pic>
      <p:sp>
        <p:nvSpPr>
          <p:cNvPr id="518" name="Google Shape;518;p69"/>
          <p:cNvSpPr txBox="1"/>
          <p:nvPr/>
        </p:nvSpPr>
        <p:spPr>
          <a:xfrm>
            <a:off x="228600" y="838200"/>
            <a:ext cx="7197300" cy="47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900">
                <a:solidFill>
                  <a:schemeClr val="dk1"/>
                </a:solidFill>
                <a:highlight>
                  <a:schemeClr val="lt1"/>
                </a:highlight>
                <a:latin typeface="Helvetica Neue Light"/>
                <a:ea typeface="Helvetica Neue Light"/>
                <a:cs typeface="Helvetica Neue Light"/>
                <a:sym typeface="Helvetica Neue Light"/>
              </a:rPr>
              <a:t>También podemos ejecutarlo de la siguiente manera:</a:t>
            </a:r>
            <a:endParaRPr/>
          </a:p>
        </p:txBody>
      </p:sp>
      <p:sp>
        <p:nvSpPr>
          <p:cNvPr id="519" name="Google Shape;519;p69"/>
          <p:cNvSpPr txBox="1"/>
          <p:nvPr/>
        </p:nvSpPr>
        <p:spPr>
          <a:xfrm>
            <a:off x="5081950" y="1477100"/>
            <a:ext cx="3648000" cy="785100"/>
          </a:xfrm>
          <a:prstGeom prst="rect">
            <a:avLst/>
          </a:prstGeom>
          <a:solidFill>
            <a:srgbClr val="202124"/>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E1E1E"/>
                </a:highlight>
                <a:latin typeface="Courier New"/>
                <a:ea typeface="Courier New"/>
                <a:cs typeface="Courier New"/>
                <a:sym typeface="Courier New"/>
              </a:rPr>
              <a:t>logger</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info</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"127.0.0.1 - log info 2"</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E1E1E"/>
                </a:highlight>
                <a:latin typeface="Courier New"/>
                <a:ea typeface="Courier New"/>
                <a:cs typeface="Courier New"/>
                <a:sym typeface="Courier New"/>
              </a:rPr>
              <a:t>logger</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warn</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"127.0.0.1 - log warn 2"</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9CDCFE"/>
                </a:solidFill>
                <a:highlight>
                  <a:srgbClr val="1E1E1E"/>
                </a:highlight>
                <a:latin typeface="Courier New"/>
                <a:ea typeface="Courier New"/>
                <a:cs typeface="Courier New"/>
                <a:sym typeface="Courier New"/>
              </a:rPr>
              <a:t>logger</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error</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"127.0.0.1 - log error 2"</a:t>
            </a:r>
            <a:r>
              <a:rPr lang="en" sz="1050">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70"/>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LOGUEAR CON WINSTON</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 sz="1600">
                <a:latin typeface="Helvetica Neue Light"/>
                <a:ea typeface="Helvetica Neue Light"/>
                <a:cs typeface="Helvetica Neue Light"/>
                <a:sym typeface="Helvetica Neue Light"/>
              </a:rPr>
              <a:t>Tiempo: 5 minutos</a:t>
            </a:r>
            <a:endParaRPr i="1" sz="1600">
              <a:latin typeface="Helvetica Neue Light"/>
              <a:ea typeface="Helvetica Neue Light"/>
              <a:cs typeface="Helvetica Neue Light"/>
              <a:sym typeface="Helvetica Neue Light"/>
            </a:endParaRPr>
          </a:p>
        </p:txBody>
      </p:sp>
      <p:pic>
        <p:nvPicPr>
          <p:cNvPr id="525" name="Google Shape;525;p7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26" name="Google Shape;526;p70"/>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pic>
        <p:nvPicPr>
          <p:cNvPr id="531" name="Google Shape;531;p7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32" name="Google Shape;532;p71"/>
          <p:cNvSpPr txBox="1"/>
          <p:nvPr/>
        </p:nvSpPr>
        <p:spPr>
          <a:xfrm>
            <a:off x="290100" y="1883475"/>
            <a:ext cx="8259000" cy="163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Realizar el ejercicio anterior pero esta vez utilizando winston logger.</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Crear los loggers respetando los niveles de log y las capas de transporte necesarias para cumplir con el enunciado.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533" name="Google Shape;533;p71"/>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534" name="Google Shape;534;p71"/>
          <p:cNvSpPr txBox="1"/>
          <p:nvPr/>
        </p:nvSpPr>
        <p:spPr>
          <a:xfrm>
            <a:off x="290100" y="304800"/>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Loguear con Winston</a:t>
            </a:r>
            <a:endParaRPr i="1" sz="1600">
              <a:latin typeface="Helvetica Neue Light"/>
              <a:ea typeface="Helvetica Neue Light"/>
              <a:cs typeface="Helvetica Neue Light"/>
              <a:sym typeface="Helvetica Neue Light"/>
            </a:endParaRPr>
          </a:p>
        </p:txBody>
      </p:sp>
      <p:sp>
        <p:nvSpPr>
          <p:cNvPr id="535" name="Google Shape;535;p71"/>
          <p:cNvSpPr txBox="1"/>
          <p:nvPr/>
        </p:nvSpPr>
        <p:spPr>
          <a:xfrm>
            <a:off x="304800" y="8554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600">
                <a:solidFill>
                  <a:schemeClr val="dk1"/>
                </a:solidFill>
                <a:latin typeface="Helvetica Neue Light"/>
                <a:ea typeface="Helvetica Neue Light"/>
                <a:cs typeface="Helvetica Neue Light"/>
                <a:sym typeface="Helvetica Neue Light"/>
              </a:rPr>
              <a:t>Tiempo: 5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539" name="Shape 539"/>
        <p:cNvGrpSpPr/>
        <p:nvPr/>
      </p:nvGrpSpPr>
      <p:grpSpPr>
        <a:xfrm>
          <a:off x="0" y="0"/>
          <a:ext cx="0" cy="0"/>
          <a:chOff x="0" y="0"/>
          <a:chExt cx="0" cy="0"/>
        </a:xfrm>
      </p:grpSpPr>
      <p:sp>
        <p:nvSpPr>
          <p:cNvPr id="540" name="Google Shape;540;p72"/>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LIBRERÍA PINO</a:t>
            </a:r>
            <a:endParaRPr i="1" sz="3600">
              <a:latin typeface="Anton"/>
              <a:ea typeface="Anton"/>
              <a:cs typeface="Anton"/>
              <a:sym typeface="Anton"/>
            </a:endParaRPr>
          </a:p>
        </p:txBody>
      </p:sp>
      <p:pic>
        <p:nvPicPr>
          <p:cNvPr id="541" name="Google Shape;541;p72"/>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73"/>
          <p:cNvSpPr txBox="1"/>
          <p:nvPr/>
        </p:nvSpPr>
        <p:spPr>
          <a:xfrm>
            <a:off x="272950" y="1075625"/>
            <a:ext cx="8800500" cy="149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solidFill>
                  <a:schemeClr val="dk1"/>
                </a:solidFill>
                <a:highlight>
                  <a:schemeClr val="lt1"/>
                </a:highlight>
                <a:latin typeface="Helvetica Neue Light"/>
                <a:ea typeface="Helvetica Neue Light"/>
                <a:cs typeface="Helvetica Neue Light"/>
                <a:sym typeface="Helvetica Neue Light"/>
              </a:rPr>
              <a:t>Pino es la librería más moderna de las utilizadas actualmente. Es veloz y cuenta con un buen ecosistema de trabajo.</a:t>
            </a:r>
            <a:br>
              <a:rPr lang="en" sz="1900">
                <a:solidFill>
                  <a:schemeClr val="dk1"/>
                </a:solidFill>
                <a:highlight>
                  <a:schemeClr val="lt1"/>
                </a:highlight>
                <a:latin typeface="Helvetica Neue Light"/>
                <a:ea typeface="Helvetica Neue Light"/>
                <a:cs typeface="Helvetica Neue Light"/>
                <a:sym typeface="Helvetica Neue Light"/>
              </a:rPr>
            </a:br>
            <a:endParaRPr sz="19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rPr lang="en" sz="1900">
                <a:solidFill>
                  <a:schemeClr val="dk1"/>
                </a:solidFill>
                <a:highlight>
                  <a:schemeClr val="lt1"/>
                </a:highlight>
                <a:latin typeface="Helvetica Neue Light"/>
                <a:ea typeface="Helvetica Neue Light"/>
                <a:cs typeface="Helvetica Neue Light"/>
                <a:sym typeface="Helvetica Neue Light"/>
              </a:rPr>
              <a:t>Para empezar a utilizarlo:</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547" name="Google Shape;547;p73"/>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Usando Pino</a:t>
            </a:r>
            <a:endParaRPr i="1" sz="3600">
              <a:latin typeface="Anton"/>
              <a:ea typeface="Anton"/>
              <a:cs typeface="Anton"/>
              <a:sym typeface="Anton"/>
            </a:endParaRPr>
          </a:p>
        </p:txBody>
      </p:sp>
      <p:pic>
        <p:nvPicPr>
          <p:cNvPr id="548" name="Google Shape;548;p7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49" name="Google Shape;549;p73"/>
          <p:cNvPicPr preferRelativeResize="0"/>
          <p:nvPr/>
        </p:nvPicPr>
        <p:blipFill>
          <a:blip r:embed="rId4">
            <a:alphaModFix/>
          </a:blip>
          <a:stretch>
            <a:fillRect/>
          </a:stretch>
        </p:blipFill>
        <p:spPr>
          <a:xfrm>
            <a:off x="8237825" y="91375"/>
            <a:ext cx="762900" cy="762900"/>
          </a:xfrm>
          <a:prstGeom prst="rect">
            <a:avLst/>
          </a:prstGeom>
          <a:noFill/>
          <a:ln>
            <a:noFill/>
          </a:ln>
        </p:spPr>
      </p:pic>
      <p:grpSp>
        <p:nvGrpSpPr>
          <p:cNvPr id="550" name="Google Shape;550;p73"/>
          <p:cNvGrpSpPr/>
          <p:nvPr/>
        </p:nvGrpSpPr>
        <p:grpSpPr>
          <a:xfrm>
            <a:off x="178673" y="2733525"/>
            <a:ext cx="8736726" cy="1406400"/>
            <a:chOff x="-192602" y="2399175"/>
            <a:chExt cx="8736726" cy="1406400"/>
          </a:xfrm>
        </p:grpSpPr>
        <p:sp>
          <p:nvSpPr>
            <p:cNvPr id="551" name="Google Shape;551;p73"/>
            <p:cNvSpPr txBox="1"/>
            <p:nvPr/>
          </p:nvSpPr>
          <p:spPr>
            <a:xfrm>
              <a:off x="-192602" y="2399175"/>
              <a:ext cx="6653700" cy="14064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Clr>
                  <a:srgbClr val="3CEFAB"/>
                </a:buClr>
                <a:buSzPts val="1900"/>
                <a:buFont typeface="Helvetica Neue"/>
                <a:buAutoNum type="arabicPeriod"/>
              </a:pPr>
              <a:r>
                <a:rPr lang="en" sz="1900">
                  <a:solidFill>
                    <a:schemeClr val="dk1"/>
                  </a:solidFill>
                  <a:highlight>
                    <a:schemeClr val="lt1"/>
                  </a:highlight>
                  <a:latin typeface="Helvetica Neue Light"/>
                  <a:ea typeface="Helvetica Neue Light"/>
                  <a:cs typeface="Helvetica Neue Light"/>
                  <a:sym typeface="Helvetica Neue Light"/>
                </a:rPr>
                <a:t>Debemos instalarlo: </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0"/>
                </a:spcAft>
                <a:buClr>
                  <a:srgbClr val="3CEFAB"/>
                </a:buClr>
                <a:buSzPts val="1900"/>
                <a:buFont typeface="Helvetica Neue"/>
                <a:buAutoNum type="arabicPeriod"/>
              </a:pPr>
              <a:r>
                <a:rPr lang="en" sz="1900">
                  <a:solidFill>
                    <a:schemeClr val="dk1"/>
                  </a:solidFill>
                  <a:highlight>
                    <a:schemeClr val="lt1"/>
                  </a:highlight>
                  <a:latin typeface="Helvetica Neue Light"/>
                  <a:ea typeface="Helvetica Neue Light"/>
                  <a:cs typeface="Helvetica Neue Light"/>
                  <a:sym typeface="Helvetica Neue Light"/>
                </a:rPr>
                <a:t>Lo requerimos tal como muestra el siguiente código:</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1000"/>
                </a:spcAft>
                <a:buClr>
                  <a:srgbClr val="3CEFAB"/>
                </a:buClr>
                <a:buSzPts val="1900"/>
                <a:buFont typeface="Helvetica Neue"/>
                <a:buAutoNum type="arabicPeriod"/>
              </a:pPr>
              <a:r>
                <a:rPr lang="en" sz="1900">
                  <a:solidFill>
                    <a:schemeClr val="dk1"/>
                  </a:solidFill>
                  <a:highlight>
                    <a:schemeClr val="lt1"/>
                  </a:highlight>
                  <a:latin typeface="Helvetica Neue Light"/>
                  <a:ea typeface="Helvetica Neue Light"/>
                  <a:cs typeface="Helvetica Neue Light"/>
                  <a:sym typeface="Helvetica Neue Light"/>
                </a:rPr>
                <a:t>Seteamos su nivel:</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552" name="Google Shape;552;p73"/>
            <p:cNvPicPr preferRelativeResize="0"/>
            <p:nvPr/>
          </p:nvPicPr>
          <p:blipFill rotWithShape="1">
            <a:blip r:embed="rId5">
              <a:alphaModFix/>
            </a:blip>
            <a:srcRect b="21292" l="0" r="0" t="22018"/>
            <a:stretch/>
          </p:blipFill>
          <p:spPr>
            <a:xfrm>
              <a:off x="2663150" y="2565526"/>
              <a:ext cx="1619150" cy="187450"/>
            </a:xfrm>
            <a:prstGeom prst="rect">
              <a:avLst/>
            </a:prstGeom>
            <a:noFill/>
            <a:ln cap="flat" cmpd="sng" w="19050">
              <a:solidFill>
                <a:schemeClr val="dk2"/>
              </a:solidFill>
              <a:prstDash val="solid"/>
              <a:round/>
              <a:headEnd len="sm" w="sm" type="none"/>
              <a:tailEnd len="sm" w="sm" type="none"/>
            </a:ln>
          </p:spPr>
        </p:pic>
        <p:pic>
          <p:nvPicPr>
            <p:cNvPr id="553" name="Google Shape;553;p73"/>
            <p:cNvPicPr preferRelativeResize="0"/>
            <p:nvPr/>
          </p:nvPicPr>
          <p:blipFill rotWithShape="1">
            <a:blip r:embed="rId6">
              <a:alphaModFix/>
            </a:blip>
            <a:srcRect b="22021" l="0" r="0" t="0"/>
            <a:stretch/>
          </p:blipFill>
          <p:spPr>
            <a:xfrm>
              <a:off x="6005725" y="2981400"/>
              <a:ext cx="2538400" cy="257850"/>
            </a:xfrm>
            <a:prstGeom prst="rect">
              <a:avLst/>
            </a:prstGeom>
            <a:noFill/>
            <a:ln cap="flat" cmpd="sng" w="19050">
              <a:solidFill>
                <a:schemeClr val="dk2"/>
              </a:solidFill>
              <a:prstDash val="solid"/>
              <a:round/>
              <a:headEnd len="sm" w="sm" type="none"/>
              <a:tailEnd len="sm" w="sm" type="none"/>
            </a:ln>
          </p:spPr>
        </p:pic>
      </p:grpSp>
      <p:sp>
        <p:nvSpPr>
          <p:cNvPr id="554" name="Google Shape;554;p73"/>
          <p:cNvSpPr txBox="1"/>
          <p:nvPr/>
        </p:nvSpPr>
        <p:spPr>
          <a:xfrm>
            <a:off x="2881350" y="3723730"/>
            <a:ext cx="2162100" cy="346200"/>
          </a:xfrm>
          <a:prstGeom prst="rect">
            <a:avLst/>
          </a:prstGeom>
          <a:solidFill>
            <a:srgbClr val="222222"/>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4FC1FF"/>
                </a:solidFill>
                <a:highlight>
                  <a:srgbClr val="1E1E1E"/>
                </a:highlight>
                <a:latin typeface="Courier New"/>
                <a:ea typeface="Courier New"/>
                <a:cs typeface="Courier New"/>
                <a:sym typeface="Courier New"/>
              </a:rPr>
              <a:t>logger</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level</a:t>
            </a:r>
            <a:r>
              <a:rPr lang="en" sz="1050">
                <a:solidFill>
                  <a:srgbClr val="D4D4D4"/>
                </a:solidFill>
                <a:highlight>
                  <a:srgbClr val="1E1E1E"/>
                </a:highlight>
                <a:latin typeface="Courier New"/>
                <a:ea typeface="Courier New"/>
                <a:cs typeface="Courier New"/>
                <a:sym typeface="Courier New"/>
              </a:rPr>
              <a:t> = </a:t>
            </a:r>
            <a:r>
              <a:rPr lang="en" sz="1050">
                <a:solidFill>
                  <a:srgbClr val="CE9178"/>
                </a:solidFill>
                <a:highlight>
                  <a:srgbClr val="1E1E1E"/>
                </a:highlight>
                <a:latin typeface="Courier New"/>
                <a:ea typeface="Courier New"/>
                <a:cs typeface="Courier New"/>
                <a:sym typeface="Courier New"/>
              </a:rPr>
              <a:t>'info'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39" name="Shape 139"/>
        <p:cNvGrpSpPr/>
        <p:nvPr/>
      </p:nvGrpSpPr>
      <p:grpSpPr>
        <a:xfrm>
          <a:off x="0" y="0"/>
          <a:ext cx="0" cy="0"/>
          <a:chOff x="0" y="0"/>
          <a:chExt cx="0" cy="0"/>
        </a:xfrm>
      </p:grpSpPr>
      <p:sp>
        <p:nvSpPr>
          <p:cNvPr id="140" name="Google Shape;140;p29"/>
          <p:cNvSpPr txBox="1"/>
          <p:nvPr>
            <p:ph idx="1" type="body"/>
          </p:nvPr>
        </p:nvSpPr>
        <p:spPr>
          <a:xfrm>
            <a:off x="600325" y="1996375"/>
            <a:ext cx="7943400" cy="1731900"/>
          </a:xfrm>
          <a:prstGeom prst="rect">
            <a:avLst/>
          </a:prstGeom>
        </p:spPr>
        <p:txBody>
          <a:bodyPr anchorCtr="0" anchor="t" bIns="91425" lIns="91425" spcFirstLastPara="1" rIns="91425" wrap="square" tIns="91425">
            <a:noAutofit/>
          </a:bodyPr>
          <a:lstStyle/>
          <a:p>
            <a:pPr indent="0" lvl="0" marL="0" rtl="0" algn="ctr">
              <a:spcBef>
                <a:spcPts val="0"/>
              </a:spcBef>
              <a:spcAft>
                <a:spcPts val="1000"/>
              </a:spcAft>
              <a:buNone/>
            </a:pPr>
            <a:r>
              <a:rPr lang="en" sz="2900">
                <a:solidFill>
                  <a:srgbClr val="000000"/>
                </a:solidFill>
                <a:latin typeface="Anton"/>
                <a:ea typeface="Anton"/>
                <a:cs typeface="Anton"/>
                <a:sym typeface="Anton"/>
              </a:rPr>
              <a:t>NO SIRVE DE MUCHO REALIZAR APLICACIONES SUMAMENTE COMPLEJAS SI NO LOS USUARIOS LUEGO NO PODRÁN USARLA</a:t>
            </a:r>
            <a:r>
              <a:rPr lang="en" sz="2900">
                <a:solidFill>
                  <a:srgbClr val="000000"/>
                </a:solidFill>
                <a:latin typeface="Anton"/>
                <a:ea typeface="Anton"/>
                <a:cs typeface="Anton"/>
                <a:sym typeface="Anton"/>
              </a:rPr>
              <a:t>S.</a:t>
            </a:r>
            <a:endParaRPr sz="2900">
              <a:solidFill>
                <a:srgbClr val="000000"/>
              </a:solidFill>
              <a:latin typeface="Anton"/>
              <a:ea typeface="Anton"/>
              <a:cs typeface="Anton"/>
              <a:sym typeface="Anton"/>
            </a:endParaRPr>
          </a:p>
        </p:txBody>
      </p:sp>
      <p:pic>
        <p:nvPicPr>
          <p:cNvPr id="141" name="Google Shape;141;p2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42" name="Google Shape;142;p29"/>
          <p:cNvPicPr preferRelativeResize="0"/>
          <p:nvPr/>
        </p:nvPicPr>
        <p:blipFill rotWithShape="1">
          <a:blip r:embed="rId4">
            <a:alphaModFix/>
          </a:blip>
          <a:srcRect b="0" l="0" r="0" t="0"/>
          <a:stretch/>
        </p:blipFill>
        <p:spPr>
          <a:xfrm>
            <a:off x="3978725" y="520975"/>
            <a:ext cx="1186525" cy="1186525"/>
          </a:xfrm>
          <a:prstGeom prst="rect">
            <a:avLst/>
          </a:prstGeom>
          <a:noFill/>
          <a:ln>
            <a:noFill/>
          </a:ln>
        </p:spPr>
      </p:pic>
      <p:sp>
        <p:nvSpPr>
          <p:cNvPr id="143" name="Google Shape;143;p29"/>
          <p:cNvSpPr txBox="1"/>
          <p:nvPr/>
        </p:nvSpPr>
        <p:spPr>
          <a:xfrm>
            <a:off x="600288" y="3942675"/>
            <a:ext cx="7943400" cy="681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000"/>
              </a:spcAft>
              <a:buNone/>
            </a:pPr>
            <a:r>
              <a:rPr lang="en" sz="1500">
                <a:solidFill>
                  <a:schemeClr val="dk1"/>
                </a:solidFill>
                <a:latin typeface="Helvetica Neue Light"/>
                <a:ea typeface="Helvetica Neue Light"/>
                <a:cs typeface="Helvetica Neue Light"/>
                <a:sym typeface="Helvetica Neue Light"/>
              </a:rPr>
              <a:t>E</a:t>
            </a:r>
            <a:r>
              <a:rPr lang="en" sz="1500">
                <a:solidFill>
                  <a:schemeClr val="dk1"/>
                </a:solidFill>
                <a:latin typeface="Helvetica Neue Light"/>
                <a:ea typeface="Helvetica Neue Light"/>
                <a:cs typeface="Helvetica Neue Light"/>
                <a:sym typeface="Helvetica Neue Light"/>
              </a:rPr>
              <a:t>l rendimiento y el consumo de recursos resulta una preocupación clave. Buscamos siempre generar un rendimiento óptimo con un tiempo de inactividad mínimo.</a:t>
            </a:r>
            <a:endParaRPr sz="15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74"/>
          <p:cNvSpPr txBox="1"/>
          <p:nvPr/>
        </p:nvSpPr>
        <p:spPr>
          <a:xfrm>
            <a:off x="630000" y="1075625"/>
            <a:ext cx="8060400" cy="35361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La instancia del Logger es el objeto devuelto por la función principal de Pino.</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Su propósito principal es proveer los </a:t>
            </a:r>
            <a:r>
              <a:rPr b="1" i="1" lang="en" sz="1900">
                <a:solidFill>
                  <a:schemeClr val="dk1"/>
                </a:solidFill>
                <a:highlight>
                  <a:schemeClr val="lt1"/>
                </a:highlight>
                <a:latin typeface="Helvetica Neue"/>
                <a:ea typeface="Helvetica Neue"/>
                <a:cs typeface="Helvetica Neue"/>
                <a:sym typeface="Helvetica Neue"/>
              </a:rPr>
              <a:t>métodos de logging</a:t>
            </a:r>
            <a:r>
              <a:rPr lang="en"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Los métodos por default son: Trace, Debug, Info, Warn, Error y Fatal.</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0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Todos los métodos tienen la siguiente forma genérica:</a:t>
            </a:r>
            <a:endParaRPr sz="19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000"/>
              </a:spcBef>
              <a:spcAft>
                <a:spcPts val="1000"/>
              </a:spcAft>
              <a:buNone/>
            </a:pPr>
            <a:r>
              <a:rPr b="1" lang="en" sz="1500">
                <a:solidFill>
                  <a:schemeClr val="lt1"/>
                </a:solidFill>
                <a:highlight>
                  <a:srgbClr val="4D5156"/>
                </a:highlight>
                <a:latin typeface="Roboto Mono"/>
                <a:ea typeface="Roboto Mono"/>
                <a:cs typeface="Roboto Mono"/>
                <a:sym typeface="Roboto Mono"/>
              </a:rPr>
              <a:t> </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560" name="Google Shape;560;p74"/>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Instancias de Logger</a:t>
            </a:r>
            <a:endParaRPr i="1" sz="3600">
              <a:latin typeface="Anton"/>
              <a:ea typeface="Anton"/>
              <a:cs typeface="Anton"/>
              <a:sym typeface="Anton"/>
            </a:endParaRPr>
          </a:p>
        </p:txBody>
      </p:sp>
      <p:pic>
        <p:nvPicPr>
          <p:cNvPr id="561" name="Google Shape;561;p7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62" name="Google Shape;562;p74"/>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563" name="Google Shape;563;p74"/>
          <p:cNvSpPr txBox="1"/>
          <p:nvPr/>
        </p:nvSpPr>
        <p:spPr>
          <a:xfrm>
            <a:off x="136225" y="3357095"/>
            <a:ext cx="9234000" cy="4155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000"/>
              </a:spcAft>
              <a:buNone/>
            </a:pPr>
            <a:r>
              <a:rPr b="1" lang="en" sz="1500">
                <a:solidFill>
                  <a:schemeClr val="lt1"/>
                </a:solidFill>
                <a:highlight>
                  <a:srgbClr val="4D5156"/>
                </a:highlight>
                <a:latin typeface="Roboto Mono"/>
                <a:ea typeface="Roboto Mono"/>
                <a:cs typeface="Roboto Mono"/>
                <a:sym typeface="Roboto Mono"/>
              </a:rPr>
              <a:t> logger.method([mergingObject], [message], [...interpolationValues])</a:t>
            </a:r>
            <a:r>
              <a:rPr b="1" lang="en" sz="1500">
                <a:solidFill>
                  <a:srgbClr val="555555"/>
                </a:solidFill>
                <a:highlight>
                  <a:srgbClr val="4D5156"/>
                </a:highlight>
                <a:latin typeface="Roboto Mono"/>
                <a:ea typeface="Roboto Mono"/>
                <a:cs typeface="Roboto Mono"/>
                <a:sym typeface="Roboto Mono"/>
              </a:rPr>
              <a:t>.</a:t>
            </a:r>
            <a:r>
              <a:rPr b="1" lang="en" sz="1500">
                <a:solidFill>
                  <a:schemeClr val="lt1"/>
                </a:solidFill>
                <a:highlight>
                  <a:srgbClr val="4D5156"/>
                </a:highlight>
                <a:latin typeface="Roboto Mono"/>
                <a:ea typeface="Roboto Mono"/>
                <a:cs typeface="Roboto Mono"/>
                <a:sym typeface="Roboto Mono"/>
              </a:rPr>
              <a:t>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75"/>
          <p:cNvSpPr txBox="1"/>
          <p:nvPr/>
        </p:nvSpPr>
        <p:spPr>
          <a:xfrm>
            <a:off x="604100" y="2218625"/>
            <a:ext cx="8034600" cy="14961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000"/>
              </a:spcAft>
              <a:buNone/>
            </a:pPr>
            <a:r>
              <a:rPr lang="en" sz="1900">
                <a:latin typeface="Helvetica Neue Light"/>
                <a:ea typeface="Helvetica Neue Light"/>
                <a:cs typeface="Helvetica Neue Light"/>
                <a:sym typeface="Helvetica Neue Light"/>
              </a:rPr>
              <a:t>O</a:t>
            </a:r>
            <a:r>
              <a:rPr lang="en" sz="1900">
                <a:solidFill>
                  <a:schemeClr val="dk1"/>
                </a:solidFill>
                <a:highlight>
                  <a:schemeClr val="lt1"/>
                </a:highlight>
                <a:latin typeface="Helvetica Neue Light"/>
                <a:ea typeface="Helvetica Neue Light"/>
                <a:cs typeface="Helvetica Neue Light"/>
                <a:sym typeface="Helvetica Neue Light"/>
              </a:rPr>
              <a:t>pcionalmente, se puede proporcionar un objeto como primer parámetro. Cada par clave valor enumerable del</a:t>
            </a:r>
            <a:r>
              <a:rPr i="1" lang="en" sz="1900">
                <a:solidFill>
                  <a:schemeClr val="dk1"/>
                </a:solidFill>
                <a:highlight>
                  <a:schemeClr val="lt1"/>
                </a:highlight>
                <a:latin typeface="Helvetica Neue Light"/>
                <a:ea typeface="Helvetica Neue Light"/>
                <a:cs typeface="Helvetica Neue Light"/>
                <a:sym typeface="Helvetica Neue Light"/>
              </a:rPr>
              <a:t> mergingObject</a:t>
            </a:r>
            <a:r>
              <a:rPr lang="en" sz="1900">
                <a:solidFill>
                  <a:schemeClr val="dk1"/>
                </a:solidFill>
                <a:highlight>
                  <a:schemeClr val="lt1"/>
                </a:highlight>
                <a:latin typeface="Helvetica Neue Light"/>
                <a:ea typeface="Helvetica Neue Light"/>
                <a:cs typeface="Helvetica Neue Light"/>
                <a:sym typeface="Helvetica Neue Light"/>
              </a:rPr>
              <a:t> se copia en la línea de log JSON.</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569" name="Google Shape;569;p75"/>
          <p:cNvSpPr txBox="1"/>
          <p:nvPr/>
        </p:nvSpPr>
        <p:spPr>
          <a:xfrm>
            <a:off x="1180500" y="668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Instancias de Logger</a:t>
            </a:r>
            <a:br>
              <a:rPr i="1" lang="en" sz="3600">
                <a:latin typeface="Anton"/>
                <a:ea typeface="Anton"/>
                <a:cs typeface="Anton"/>
                <a:sym typeface="Anton"/>
              </a:rPr>
            </a:br>
            <a:r>
              <a:rPr i="1" lang="en" sz="3400">
                <a:solidFill>
                  <a:schemeClr val="lt1"/>
                </a:solidFill>
                <a:highlight>
                  <a:srgbClr val="666666"/>
                </a:highlight>
                <a:latin typeface="Anton"/>
                <a:ea typeface="Anton"/>
                <a:cs typeface="Anton"/>
                <a:sym typeface="Anton"/>
              </a:rPr>
              <a:t>MergingObject</a:t>
            </a:r>
            <a:endParaRPr i="1" sz="3400">
              <a:latin typeface="Anton"/>
              <a:ea typeface="Anton"/>
              <a:cs typeface="Anton"/>
              <a:sym typeface="Anton"/>
            </a:endParaRPr>
          </a:p>
        </p:txBody>
      </p:sp>
      <p:pic>
        <p:nvPicPr>
          <p:cNvPr id="570" name="Google Shape;570;p7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71" name="Google Shape;571;p75"/>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76"/>
          <p:cNvSpPr txBox="1"/>
          <p:nvPr/>
        </p:nvSpPr>
        <p:spPr>
          <a:xfrm>
            <a:off x="535050" y="1380425"/>
            <a:ext cx="8129400" cy="3536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latin typeface="Helvetica Neue Light"/>
                <a:ea typeface="Helvetica Neue Light"/>
                <a:cs typeface="Helvetica Neue Light"/>
                <a:sym typeface="Helvetica Neue Light"/>
              </a:rPr>
              <a:t>S</a:t>
            </a:r>
            <a:r>
              <a:rPr lang="en" sz="1800">
                <a:solidFill>
                  <a:schemeClr val="dk1"/>
                </a:solidFill>
                <a:highlight>
                  <a:schemeClr val="lt1"/>
                </a:highlight>
                <a:latin typeface="Helvetica Neue Light"/>
                <a:ea typeface="Helvetica Neue Light"/>
                <a:cs typeface="Helvetica Neue Light"/>
                <a:sym typeface="Helvetica Neue Light"/>
              </a:rPr>
              <a:t>e puede proporcionar opcionalmente, un string como parámetro. Por default, se fusiona en el </a:t>
            </a:r>
            <a:r>
              <a:rPr i="1" lang="en" sz="1800">
                <a:solidFill>
                  <a:schemeClr val="dk1"/>
                </a:solidFill>
                <a:highlight>
                  <a:schemeClr val="lt1"/>
                </a:highlight>
                <a:latin typeface="Helvetica Neue Light"/>
                <a:ea typeface="Helvetica Neue Light"/>
                <a:cs typeface="Helvetica Neue Light"/>
                <a:sym typeface="Helvetica Neue Light"/>
              </a:rPr>
              <a:t>log JSON</a:t>
            </a:r>
            <a:r>
              <a:rPr lang="en" sz="1800">
                <a:solidFill>
                  <a:schemeClr val="dk1"/>
                </a:solidFill>
                <a:highlight>
                  <a:schemeClr val="lt1"/>
                </a:highlight>
                <a:latin typeface="Helvetica Neue Light"/>
                <a:ea typeface="Helvetica Neue Light"/>
                <a:cs typeface="Helvetica Neue Light"/>
                <a:sym typeface="Helvetica Neue Light"/>
              </a:rPr>
              <a:t>, en la clave </a:t>
            </a:r>
            <a:r>
              <a:rPr i="1" lang="en" sz="1800">
                <a:solidFill>
                  <a:schemeClr val="dk1"/>
                </a:solidFill>
                <a:highlight>
                  <a:schemeClr val="lt1"/>
                </a:highlight>
                <a:latin typeface="Helvetica Neue Light"/>
                <a:ea typeface="Helvetica Neue Light"/>
                <a:cs typeface="Helvetica Neue Light"/>
                <a:sym typeface="Helvetica Neue Light"/>
              </a:rPr>
              <a:t>msg</a:t>
            </a:r>
            <a:r>
              <a:rPr lang="en"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Este parámetro tiene prioridad respecto al de </a:t>
            </a:r>
            <a:r>
              <a:rPr i="1" lang="en" sz="1800">
                <a:solidFill>
                  <a:schemeClr val="dk1"/>
                </a:solidFill>
                <a:highlight>
                  <a:schemeClr val="lt1"/>
                </a:highlight>
                <a:latin typeface="Helvetica Neue Light"/>
                <a:ea typeface="Helvetica Neue Light"/>
                <a:cs typeface="Helvetica Neue Light"/>
                <a:sym typeface="Helvetica Neue Light"/>
              </a:rPr>
              <a:t>mergingObject</a:t>
            </a:r>
            <a:r>
              <a:rPr lang="en" sz="1800">
                <a:solidFill>
                  <a:schemeClr val="dk1"/>
                </a:solidFill>
                <a:highlight>
                  <a:schemeClr val="lt1"/>
                </a:highlight>
                <a:latin typeface="Helvetica Neue Light"/>
                <a:ea typeface="Helvetica Neue Light"/>
                <a:cs typeface="Helvetica Neue Light"/>
                <a:sym typeface="Helvetica Neue Light"/>
              </a:rPr>
              <a:t>. Es decir, si mergingObject tiene un mensaje y además se especifica el parámetro </a:t>
            </a:r>
            <a:r>
              <a:rPr i="1" lang="en" sz="1800">
                <a:solidFill>
                  <a:schemeClr val="dk1"/>
                </a:solidFill>
                <a:highlight>
                  <a:schemeClr val="lt1"/>
                </a:highlight>
                <a:latin typeface="Helvetica Neue Light"/>
                <a:ea typeface="Helvetica Neue Light"/>
                <a:cs typeface="Helvetica Neue Light"/>
                <a:sym typeface="Helvetica Neue Light"/>
              </a:rPr>
              <a:t>message</a:t>
            </a:r>
            <a:r>
              <a:rPr lang="en" sz="1800">
                <a:solidFill>
                  <a:schemeClr val="dk1"/>
                </a:solidFill>
                <a:highlight>
                  <a:schemeClr val="lt1"/>
                </a:highlight>
                <a:latin typeface="Helvetica Neue Light"/>
                <a:ea typeface="Helvetica Neue Light"/>
                <a:cs typeface="Helvetica Neue Light"/>
                <a:sym typeface="Helvetica Neue Light"/>
              </a:rPr>
              <a:t>, el que se va a imprimir es el de </a:t>
            </a:r>
            <a:r>
              <a:rPr i="1" lang="en" sz="1800">
                <a:solidFill>
                  <a:schemeClr val="dk1"/>
                </a:solidFill>
                <a:highlight>
                  <a:schemeClr val="lt1"/>
                </a:highlight>
                <a:latin typeface="Helvetica Neue Light"/>
                <a:ea typeface="Helvetica Neue Light"/>
                <a:cs typeface="Helvetica Neue Light"/>
                <a:sym typeface="Helvetica Neue Light"/>
              </a:rPr>
              <a:t>message</a:t>
            </a:r>
            <a:r>
              <a:rPr lang="en"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Los string de message, pueden contener algún marcador de posición (placeholder). Estos son “%s” para string, “%d” para dígitos, “%0”, “%o” y “%j” para objetos. Los valores para estos marcadores de posición se proporcionan como un parámetro extra.</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577" name="Google Shape;577;p7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78" name="Google Shape;578;p76"/>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579" name="Google Shape;579;p76"/>
          <p:cNvSpPr txBox="1"/>
          <p:nvPr/>
        </p:nvSpPr>
        <p:spPr>
          <a:xfrm>
            <a:off x="1180500" y="668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Instancias de Logger</a:t>
            </a:r>
            <a:br>
              <a:rPr i="1" lang="en" sz="3600">
                <a:latin typeface="Anton"/>
                <a:ea typeface="Anton"/>
                <a:cs typeface="Anton"/>
                <a:sym typeface="Anton"/>
              </a:rPr>
            </a:br>
            <a:r>
              <a:rPr i="1" lang="en" sz="3400">
                <a:solidFill>
                  <a:schemeClr val="lt1"/>
                </a:solidFill>
                <a:highlight>
                  <a:srgbClr val="666666"/>
                </a:highlight>
                <a:latin typeface="Anton"/>
                <a:ea typeface="Anton"/>
                <a:cs typeface="Anton"/>
                <a:sym typeface="Anton"/>
              </a:rPr>
              <a:t>Message</a:t>
            </a:r>
            <a:endParaRPr i="1" sz="3400">
              <a:latin typeface="Anton"/>
              <a:ea typeface="Anton"/>
              <a:cs typeface="Anton"/>
              <a:sym typeface="Anton"/>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77"/>
          <p:cNvSpPr txBox="1"/>
          <p:nvPr/>
        </p:nvSpPr>
        <p:spPr>
          <a:xfrm>
            <a:off x="120550" y="1380425"/>
            <a:ext cx="8880300" cy="1486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Todos los argumentos suministrados después del mensaje se serializan e interpolan de acuerdo con los marcadores de posición de estilo printf, suministrados para formar el valor de mensaje de salida final para la línea de </a:t>
            </a:r>
            <a:r>
              <a:rPr i="1" lang="en" sz="1800">
                <a:solidFill>
                  <a:schemeClr val="dk1"/>
                </a:solidFill>
                <a:highlight>
                  <a:schemeClr val="lt1"/>
                </a:highlight>
                <a:latin typeface="Helvetica Neue Light"/>
                <a:ea typeface="Helvetica Neue Light"/>
                <a:cs typeface="Helvetica Neue Light"/>
                <a:sym typeface="Helvetica Neue Light"/>
              </a:rPr>
              <a:t>log JSON</a:t>
            </a:r>
            <a:r>
              <a:rPr lang="en"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585" name="Google Shape;585;p7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86" name="Google Shape;586;p77"/>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587" name="Google Shape;587;p77"/>
          <p:cNvPicPr preferRelativeResize="0"/>
          <p:nvPr/>
        </p:nvPicPr>
        <p:blipFill>
          <a:blip r:embed="rId5">
            <a:alphaModFix/>
          </a:blip>
          <a:stretch>
            <a:fillRect/>
          </a:stretch>
        </p:blipFill>
        <p:spPr>
          <a:xfrm>
            <a:off x="3757475" y="2957323"/>
            <a:ext cx="2114550" cy="476250"/>
          </a:xfrm>
          <a:prstGeom prst="rect">
            <a:avLst/>
          </a:prstGeom>
          <a:noFill/>
          <a:ln cap="flat" cmpd="sng" w="19050">
            <a:solidFill>
              <a:schemeClr val="dk2"/>
            </a:solidFill>
            <a:prstDash val="solid"/>
            <a:round/>
            <a:headEnd len="sm" w="sm" type="none"/>
            <a:tailEnd len="sm" w="sm" type="none"/>
          </a:ln>
        </p:spPr>
      </p:pic>
      <p:sp>
        <p:nvSpPr>
          <p:cNvPr id="588" name="Google Shape;588;p77"/>
          <p:cNvSpPr txBox="1"/>
          <p:nvPr/>
        </p:nvSpPr>
        <p:spPr>
          <a:xfrm>
            <a:off x="120550" y="2511850"/>
            <a:ext cx="80694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En el siguiente código, vemos que está solo el parámetro de </a:t>
            </a:r>
            <a:r>
              <a:rPr lang="en" sz="1800">
                <a:solidFill>
                  <a:schemeClr val="lt1"/>
                </a:solidFill>
                <a:highlight>
                  <a:srgbClr val="666666"/>
                </a:highlight>
                <a:latin typeface="Helvetica Neue Light"/>
                <a:ea typeface="Helvetica Neue Light"/>
                <a:cs typeface="Helvetica Neue Light"/>
                <a:sym typeface="Helvetica Neue Light"/>
              </a:rPr>
              <a:t>message</a:t>
            </a:r>
            <a:r>
              <a:rPr lang="en" sz="1800">
                <a:solidFill>
                  <a:schemeClr val="dk1"/>
                </a:solidFill>
                <a:highlight>
                  <a:schemeClr val="lt1"/>
                </a:highlight>
                <a:latin typeface="Helvetica Neue Light"/>
                <a:ea typeface="Helvetica Neue Light"/>
                <a:cs typeface="Helvetica Neue Light"/>
                <a:sym typeface="Helvetica Neue Light"/>
              </a:rPr>
              <a:t>.</a:t>
            </a:r>
            <a:endParaRPr sz="1800"/>
          </a:p>
        </p:txBody>
      </p:sp>
      <p:pic>
        <p:nvPicPr>
          <p:cNvPr id="589" name="Google Shape;589;p77"/>
          <p:cNvPicPr preferRelativeResize="0"/>
          <p:nvPr/>
        </p:nvPicPr>
        <p:blipFill>
          <a:blip r:embed="rId6">
            <a:alphaModFix/>
          </a:blip>
          <a:stretch>
            <a:fillRect/>
          </a:stretch>
        </p:blipFill>
        <p:spPr>
          <a:xfrm>
            <a:off x="1143025" y="3980950"/>
            <a:ext cx="6191250" cy="419100"/>
          </a:xfrm>
          <a:prstGeom prst="rect">
            <a:avLst/>
          </a:prstGeom>
          <a:noFill/>
          <a:ln cap="flat" cmpd="sng" w="19050">
            <a:solidFill>
              <a:schemeClr val="dk2"/>
            </a:solidFill>
            <a:prstDash val="solid"/>
            <a:round/>
            <a:headEnd len="sm" w="sm" type="none"/>
            <a:tailEnd len="sm" w="sm" type="none"/>
          </a:ln>
        </p:spPr>
      </p:pic>
      <p:sp>
        <p:nvSpPr>
          <p:cNvPr id="590" name="Google Shape;590;p77"/>
          <p:cNvSpPr txBox="1"/>
          <p:nvPr/>
        </p:nvSpPr>
        <p:spPr>
          <a:xfrm>
            <a:off x="120550" y="3502450"/>
            <a:ext cx="61914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En este caso, en consola se imprime:</a:t>
            </a:r>
            <a:endParaRPr sz="1800"/>
          </a:p>
        </p:txBody>
      </p:sp>
      <p:sp>
        <p:nvSpPr>
          <p:cNvPr id="591" name="Google Shape;591;p77"/>
          <p:cNvSpPr txBox="1"/>
          <p:nvPr/>
        </p:nvSpPr>
        <p:spPr>
          <a:xfrm>
            <a:off x="11300" y="4621035"/>
            <a:ext cx="93381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a:solidFill>
                  <a:schemeClr val="dk1"/>
                </a:solidFill>
                <a:highlight>
                  <a:schemeClr val="lt1"/>
                </a:highlight>
                <a:latin typeface="Helvetica Neue Light"/>
                <a:ea typeface="Helvetica Neue Light"/>
                <a:cs typeface="Helvetica Neue Light"/>
                <a:sym typeface="Helvetica Neue Light"/>
              </a:rPr>
              <a:t>👉 Vemos que los niveles de salida se imprimen con su código (30 para </a:t>
            </a:r>
            <a:r>
              <a:rPr i="1" lang="en">
                <a:solidFill>
                  <a:schemeClr val="dk1"/>
                </a:solidFill>
                <a:highlight>
                  <a:schemeClr val="lt1"/>
                </a:highlight>
                <a:latin typeface="Helvetica Neue Light"/>
                <a:ea typeface="Helvetica Neue Light"/>
                <a:cs typeface="Helvetica Neue Light"/>
                <a:sym typeface="Helvetica Neue Light"/>
              </a:rPr>
              <a:t>info </a:t>
            </a:r>
            <a:r>
              <a:rPr lang="en">
                <a:solidFill>
                  <a:schemeClr val="dk1"/>
                </a:solidFill>
                <a:highlight>
                  <a:schemeClr val="lt1"/>
                </a:highlight>
                <a:latin typeface="Helvetica Neue Light"/>
                <a:ea typeface="Helvetica Neue Light"/>
                <a:cs typeface="Helvetica Neue Light"/>
                <a:sym typeface="Helvetica Neue Light"/>
              </a:rPr>
              <a:t>y 50 para </a:t>
            </a:r>
            <a:r>
              <a:rPr i="1" lang="en">
                <a:solidFill>
                  <a:schemeClr val="dk1"/>
                </a:solidFill>
                <a:highlight>
                  <a:schemeClr val="lt1"/>
                </a:highlight>
                <a:latin typeface="Helvetica Neue Light"/>
                <a:ea typeface="Helvetica Neue Light"/>
                <a:cs typeface="Helvetica Neue Light"/>
                <a:sym typeface="Helvetica Neue Light"/>
              </a:rPr>
              <a:t>error</a:t>
            </a:r>
            <a:r>
              <a:rPr lang="en">
                <a:solidFill>
                  <a:schemeClr val="dk1"/>
                </a:solidFill>
                <a:highlight>
                  <a:schemeClr val="lt1"/>
                </a:highlight>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p:txBody>
      </p:sp>
      <p:sp>
        <p:nvSpPr>
          <p:cNvPr id="592" name="Google Shape;592;p77"/>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Instancias de Logger</a:t>
            </a:r>
            <a:br>
              <a:rPr i="1" lang="en" sz="3600">
                <a:latin typeface="Anton"/>
                <a:ea typeface="Anton"/>
                <a:cs typeface="Anton"/>
                <a:sym typeface="Anton"/>
              </a:rPr>
            </a:br>
            <a:r>
              <a:rPr i="1" lang="en" sz="3400">
                <a:solidFill>
                  <a:schemeClr val="lt1"/>
                </a:solidFill>
                <a:highlight>
                  <a:srgbClr val="666666"/>
                </a:highlight>
                <a:latin typeface="Anton"/>
                <a:ea typeface="Anton"/>
                <a:cs typeface="Anton"/>
                <a:sym typeface="Anton"/>
              </a:rPr>
              <a:t>InterpolationValues</a:t>
            </a:r>
            <a:endParaRPr i="1" sz="3400">
              <a:latin typeface="Anton"/>
              <a:ea typeface="Anton"/>
              <a:cs typeface="Anton"/>
              <a:sym typeface="Anton"/>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pic>
        <p:nvPicPr>
          <p:cNvPr id="597" name="Google Shape;597;p7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98" name="Google Shape;598;p78"/>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599" name="Google Shape;599;p78"/>
          <p:cNvSpPr txBox="1"/>
          <p:nvPr/>
        </p:nvSpPr>
        <p:spPr>
          <a:xfrm>
            <a:off x="120550" y="1368850"/>
            <a:ext cx="8634000" cy="11499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En el siguiente código, en la primera línea usamos el marcador de posición “%d” para el número 42. En las siguientes líneas, utilizamos mergingObjects con distintos objetos.</a:t>
            </a:r>
            <a:endParaRPr/>
          </a:p>
        </p:txBody>
      </p:sp>
      <p:sp>
        <p:nvSpPr>
          <p:cNvPr id="600" name="Google Shape;600;p78"/>
          <p:cNvSpPr txBox="1"/>
          <p:nvPr/>
        </p:nvSpPr>
        <p:spPr>
          <a:xfrm>
            <a:off x="120550" y="3426250"/>
            <a:ext cx="6191400" cy="4770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En este caso, en consola se imprime:</a:t>
            </a:r>
            <a:endParaRPr/>
          </a:p>
        </p:txBody>
      </p:sp>
      <p:pic>
        <p:nvPicPr>
          <p:cNvPr id="601" name="Google Shape;601;p78"/>
          <p:cNvPicPr preferRelativeResize="0"/>
          <p:nvPr/>
        </p:nvPicPr>
        <p:blipFill>
          <a:blip r:embed="rId5">
            <a:alphaModFix/>
          </a:blip>
          <a:stretch>
            <a:fillRect/>
          </a:stretch>
        </p:blipFill>
        <p:spPr>
          <a:xfrm>
            <a:off x="2087750" y="3979450"/>
            <a:ext cx="6191399" cy="627664"/>
          </a:xfrm>
          <a:prstGeom prst="rect">
            <a:avLst/>
          </a:prstGeom>
          <a:noFill/>
          <a:ln cap="flat" cmpd="sng" w="19050">
            <a:solidFill>
              <a:schemeClr val="dk2"/>
            </a:solidFill>
            <a:prstDash val="solid"/>
            <a:round/>
            <a:headEnd len="sm" w="sm" type="none"/>
            <a:tailEnd len="sm" w="sm" type="none"/>
          </a:ln>
        </p:spPr>
      </p:pic>
      <p:sp>
        <p:nvSpPr>
          <p:cNvPr id="602" name="Google Shape;602;p78"/>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Instancias de Logger</a:t>
            </a:r>
            <a:br>
              <a:rPr i="1" lang="en" sz="3600">
                <a:latin typeface="Anton"/>
                <a:ea typeface="Anton"/>
                <a:cs typeface="Anton"/>
                <a:sym typeface="Anton"/>
              </a:rPr>
            </a:br>
            <a:r>
              <a:rPr i="1" lang="en" sz="3400">
                <a:solidFill>
                  <a:schemeClr val="lt1"/>
                </a:solidFill>
                <a:highlight>
                  <a:srgbClr val="666666"/>
                </a:highlight>
                <a:latin typeface="Anton"/>
                <a:ea typeface="Anton"/>
                <a:cs typeface="Anton"/>
                <a:sym typeface="Anton"/>
              </a:rPr>
              <a:t>InterpolationValues</a:t>
            </a:r>
            <a:endParaRPr i="1" sz="3400">
              <a:latin typeface="Anton"/>
              <a:ea typeface="Anton"/>
              <a:cs typeface="Anton"/>
              <a:sym typeface="Anton"/>
            </a:endParaRPr>
          </a:p>
        </p:txBody>
      </p:sp>
      <p:sp>
        <p:nvSpPr>
          <p:cNvPr id="603" name="Google Shape;603;p78"/>
          <p:cNvSpPr txBox="1"/>
          <p:nvPr/>
        </p:nvSpPr>
        <p:spPr>
          <a:xfrm>
            <a:off x="3247300" y="2350475"/>
            <a:ext cx="5064300" cy="1004400"/>
          </a:xfrm>
          <a:prstGeom prst="rect">
            <a:avLst/>
          </a:prstGeom>
          <a:solidFill>
            <a:srgbClr val="202124"/>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E1E1E"/>
                </a:highlight>
                <a:latin typeface="Courier New"/>
                <a:ea typeface="Courier New"/>
                <a:cs typeface="Courier New"/>
                <a:sym typeface="Courier New"/>
              </a:rPr>
              <a:t>logger</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info</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'La respuesta es %d'</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42</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E1E1E"/>
                </a:highlight>
                <a:latin typeface="Courier New"/>
                <a:ea typeface="Courier New"/>
                <a:cs typeface="Courier New"/>
                <a:sym typeface="Courier New"/>
              </a:rPr>
              <a:t>logger</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info</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a:</a:t>
            </a:r>
            <a:r>
              <a:rPr lang="en" sz="1050">
                <a:solidFill>
                  <a:srgbClr val="B5CEA8"/>
                </a:solidFill>
                <a:highlight>
                  <a:srgbClr val="1E1E1E"/>
                </a:highlight>
                <a:latin typeface="Courier New"/>
                <a:ea typeface="Courier New"/>
                <a:cs typeface="Courier New"/>
                <a:sym typeface="Courier New"/>
              </a:rPr>
              <a:t>42</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'Hola mundo'</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E1E1E"/>
                </a:highlight>
                <a:latin typeface="Courier New"/>
                <a:ea typeface="Courier New"/>
                <a:cs typeface="Courier New"/>
                <a:sym typeface="Courier New"/>
              </a:rPr>
              <a:t>logger</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info</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a:</a:t>
            </a:r>
            <a:r>
              <a:rPr lang="en" sz="1050">
                <a:solidFill>
                  <a:srgbClr val="B5CEA8"/>
                </a:solidFill>
                <a:highlight>
                  <a:srgbClr val="1E1E1E"/>
                </a:highlight>
                <a:latin typeface="Courier New"/>
                <a:ea typeface="Courier New"/>
                <a:cs typeface="Courier New"/>
                <a:sym typeface="Courier New"/>
              </a:rPr>
              <a:t>42</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b:</a:t>
            </a:r>
            <a:r>
              <a:rPr lang="en" sz="1050">
                <a:solidFill>
                  <a:srgbClr val="B5CEA8"/>
                </a:solidFill>
                <a:highlight>
                  <a:srgbClr val="1E1E1E"/>
                </a:highlight>
                <a:latin typeface="Courier New"/>
                <a:ea typeface="Courier New"/>
                <a:cs typeface="Courier New"/>
                <a:sym typeface="Courier New"/>
              </a:rPr>
              <a:t>2</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'Hola mundo'</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9CDCFE"/>
                </a:solidFill>
                <a:highlight>
                  <a:srgbClr val="1E1E1E"/>
                </a:highlight>
                <a:latin typeface="Courier New"/>
                <a:ea typeface="Courier New"/>
                <a:cs typeface="Courier New"/>
                <a:sym typeface="Courier New"/>
              </a:rPr>
              <a:t>logger</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info</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c:</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a:</a:t>
            </a:r>
            <a:r>
              <a:rPr lang="en" sz="1050">
                <a:solidFill>
                  <a:srgbClr val="B5CEA8"/>
                </a:solidFill>
                <a:highlight>
                  <a:srgbClr val="1E1E1E"/>
                </a:highlight>
                <a:latin typeface="Courier New"/>
                <a:ea typeface="Courier New"/>
                <a:cs typeface="Courier New"/>
                <a:sym typeface="Courier New"/>
              </a:rPr>
              <a:t>42</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b:</a:t>
            </a:r>
            <a:r>
              <a:rPr lang="en" sz="1050">
                <a:solidFill>
                  <a:srgbClr val="B5CEA8"/>
                </a:solidFill>
                <a:highlight>
                  <a:srgbClr val="1E1E1E"/>
                </a:highlight>
                <a:latin typeface="Courier New"/>
                <a:ea typeface="Courier New"/>
                <a:cs typeface="Courier New"/>
                <a:sym typeface="Courier New"/>
              </a:rPr>
              <a:t>2</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'Hola mundo'</a:t>
            </a:r>
            <a:r>
              <a:rPr lang="en" sz="1050">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79"/>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Método logger.child</a:t>
            </a:r>
            <a:endParaRPr i="1" sz="3600">
              <a:latin typeface="Anton"/>
              <a:ea typeface="Anton"/>
              <a:cs typeface="Anton"/>
              <a:sym typeface="Anton"/>
            </a:endParaRPr>
          </a:p>
        </p:txBody>
      </p:sp>
      <p:pic>
        <p:nvPicPr>
          <p:cNvPr id="609" name="Google Shape;609;p7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10" name="Google Shape;610;p79"/>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611" name="Google Shape;611;p79"/>
          <p:cNvSpPr txBox="1"/>
          <p:nvPr/>
        </p:nvSpPr>
        <p:spPr>
          <a:xfrm>
            <a:off x="509175" y="1064050"/>
            <a:ext cx="8121000" cy="37143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El método </a:t>
            </a:r>
            <a:r>
              <a:rPr b="1" i="1" lang="en" sz="1800">
                <a:solidFill>
                  <a:schemeClr val="dk1"/>
                </a:solidFill>
                <a:highlight>
                  <a:schemeClr val="lt1"/>
                </a:highlight>
                <a:latin typeface="Helvetica Neue"/>
                <a:ea typeface="Helvetica Neue"/>
                <a:cs typeface="Helvetica Neue"/>
                <a:sym typeface="Helvetica Neue"/>
              </a:rPr>
              <a:t>logger.child</a:t>
            </a:r>
            <a:r>
              <a:rPr lang="en" sz="1800">
                <a:solidFill>
                  <a:schemeClr val="dk1"/>
                </a:solidFill>
                <a:highlight>
                  <a:schemeClr val="lt1"/>
                </a:highlight>
                <a:latin typeface="Helvetica Neue Light"/>
                <a:ea typeface="Helvetica Neue Light"/>
                <a:cs typeface="Helvetica Neue Light"/>
                <a:sym typeface="Helvetica Neue Light"/>
              </a:rPr>
              <a:t> permite la creación de registradores con estado (</a:t>
            </a:r>
            <a:r>
              <a:rPr i="1" lang="en" sz="1800">
                <a:solidFill>
                  <a:schemeClr val="dk1"/>
                </a:solidFill>
                <a:highlight>
                  <a:schemeClr val="lt1"/>
                </a:highlight>
                <a:latin typeface="Helvetica Neue Light"/>
                <a:ea typeface="Helvetica Neue Light"/>
                <a:cs typeface="Helvetica Neue Light"/>
                <a:sym typeface="Helvetica Neue Light"/>
              </a:rPr>
              <a:t>stateful loggers</a:t>
            </a:r>
            <a:r>
              <a:rPr lang="en" sz="1800">
                <a:solidFill>
                  <a:schemeClr val="dk1"/>
                </a:solidFill>
                <a:highlight>
                  <a:schemeClr val="lt1"/>
                </a:highlight>
                <a:latin typeface="Helvetica Neue Light"/>
                <a:ea typeface="Helvetica Neue Light"/>
                <a:cs typeface="Helvetica Neue Light"/>
                <a:sym typeface="Helvetica Neue Light"/>
              </a:rPr>
              <a:t>), donde los pares clave-valor se pueden anclar a un </a:t>
            </a:r>
            <a:r>
              <a:rPr i="1" lang="en" sz="1800">
                <a:solidFill>
                  <a:schemeClr val="dk1"/>
                </a:solidFill>
                <a:highlight>
                  <a:schemeClr val="lt1"/>
                </a:highlight>
                <a:latin typeface="Helvetica Neue Light"/>
                <a:ea typeface="Helvetica Neue Light"/>
                <a:cs typeface="Helvetica Neue Light"/>
                <a:sym typeface="Helvetica Neue Light"/>
              </a:rPr>
              <a:t>logger</a:t>
            </a:r>
            <a:r>
              <a:rPr lang="en" sz="1800">
                <a:solidFill>
                  <a:schemeClr val="dk1"/>
                </a:solidFill>
                <a:highlight>
                  <a:schemeClr val="lt1"/>
                </a:highlight>
                <a:latin typeface="Helvetica Neue Light"/>
                <a:ea typeface="Helvetica Neue Light"/>
                <a:cs typeface="Helvetica Neue Light"/>
                <a:sym typeface="Helvetica Neue Light"/>
              </a:rPr>
              <a:t>, lo que hace que se generen en cada línea de </a:t>
            </a:r>
            <a:r>
              <a:rPr i="1" lang="en" sz="1800">
                <a:solidFill>
                  <a:schemeClr val="dk1"/>
                </a:solidFill>
                <a:highlight>
                  <a:schemeClr val="lt1"/>
                </a:highlight>
                <a:latin typeface="Helvetica Neue Light"/>
                <a:ea typeface="Helvetica Neue Light"/>
                <a:cs typeface="Helvetica Neue Light"/>
                <a:sym typeface="Helvetica Neue Light"/>
              </a:rPr>
              <a:t>log</a:t>
            </a:r>
            <a:r>
              <a:rPr lang="en" sz="1800">
                <a:solidFill>
                  <a:schemeClr val="dk1"/>
                </a:solidFill>
                <a:highlight>
                  <a:schemeClr val="lt1"/>
                </a:highlight>
                <a:latin typeface="Helvetica Neue Light"/>
                <a:ea typeface="Helvetica Neue Light"/>
                <a:cs typeface="Helvetica Neue Light"/>
                <a:sym typeface="Helvetica Neue Light"/>
              </a:rPr>
              <a:t>.</a:t>
            </a:r>
            <a:endParaRPr sz="1800">
              <a:solidFill>
                <a:srgbClr val="202124"/>
              </a:solidFill>
              <a:highlight>
                <a:srgbClr val="F8F9FA"/>
              </a:high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Los logger.child usan el mismo flujo de salida que el padre y heredan el nivel de log actual del padre en el momento en que se generan.</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El nivel de registro de un </a:t>
            </a:r>
            <a:r>
              <a:rPr i="1" lang="en" sz="1800">
                <a:solidFill>
                  <a:schemeClr val="dk1"/>
                </a:solidFill>
                <a:highlight>
                  <a:schemeClr val="lt1"/>
                </a:highlight>
                <a:latin typeface="Helvetica Neue Light"/>
                <a:ea typeface="Helvetica Neue Light"/>
                <a:cs typeface="Helvetica Neue Light"/>
                <a:sym typeface="Helvetica Neue Light"/>
              </a:rPr>
              <a:t>logger.child</a:t>
            </a:r>
            <a:r>
              <a:rPr lang="en" sz="1800">
                <a:solidFill>
                  <a:schemeClr val="dk1"/>
                </a:solidFill>
                <a:highlight>
                  <a:schemeClr val="lt1"/>
                </a:highlight>
                <a:latin typeface="Helvetica Neue Light"/>
                <a:ea typeface="Helvetica Neue Light"/>
                <a:cs typeface="Helvetica Neue Light"/>
                <a:sym typeface="Helvetica Neue Light"/>
              </a:rPr>
              <a:t> es mutable. Se puede configurar independientemente del padre, ya sea configurando el acceso de nivel después de crear el </a:t>
            </a:r>
            <a:r>
              <a:rPr i="1" lang="en" sz="1800">
                <a:solidFill>
                  <a:schemeClr val="dk1"/>
                </a:solidFill>
                <a:highlight>
                  <a:schemeClr val="lt1"/>
                </a:highlight>
                <a:latin typeface="Helvetica Neue Light"/>
                <a:ea typeface="Helvetica Neue Light"/>
                <a:cs typeface="Helvetica Neue Light"/>
                <a:sym typeface="Helvetica Neue Light"/>
              </a:rPr>
              <a:t>log </a:t>
            </a:r>
            <a:r>
              <a:rPr lang="en" sz="1800">
                <a:solidFill>
                  <a:schemeClr val="dk1"/>
                </a:solidFill>
                <a:highlight>
                  <a:schemeClr val="lt1"/>
                </a:highlight>
                <a:latin typeface="Helvetica Neue Light"/>
                <a:ea typeface="Helvetica Neue Light"/>
                <a:cs typeface="Helvetica Neue Light"/>
                <a:sym typeface="Helvetica Neue Light"/>
              </a:rPr>
              <a:t>secundario o usando la clave reservada </a:t>
            </a:r>
            <a:r>
              <a:rPr b="1" i="1" lang="en" sz="1800">
                <a:solidFill>
                  <a:schemeClr val="dk1"/>
                </a:solidFill>
                <a:highlight>
                  <a:schemeClr val="lt1"/>
                </a:highlight>
                <a:latin typeface="Helvetica Neue"/>
                <a:ea typeface="Helvetica Neue"/>
                <a:cs typeface="Helvetica Neue"/>
                <a:sym typeface="Helvetica Neue"/>
              </a:rPr>
              <a:t>bindings.level</a:t>
            </a:r>
            <a:r>
              <a:rPr lang="en"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Los </a:t>
            </a:r>
            <a:r>
              <a:rPr i="1" lang="en" sz="1800">
                <a:solidFill>
                  <a:schemeClr val="dk1"/>
                </a:solidFill>
                <a:highlight>
                  <a:schemeClr val="lt1"/>
                </a:highlight>
                <a:latin typeface="Helvetica Neue Light"/>
                <a:ea typeface="Helvetica Neue Light"/>
                <a:cs typeface="Helvetica Neue Light"/>
                <a:sym typeface="Helvetica Neue Light"/>
              </a:rPr>
              <a:t>logger.child</a:t>
            </a:r>
            <a:r>
              <a:rPr lang="en" sz="1800">
                <a:solidFill>
                  <a:schemeClr val="dk1"/>
                </a:solidFill>
                <a:highlight>
                  <a:schemeClr val="lt1"/>
                </a:highlight>
                <a:latin typeface="Helvetica Neue Light"/>
                <a:ea typeface="Helvetica Neue Light"/>
                <a:cs typeface="Helvetica Neue Light"/>
                <a:sym typeface="Helvetica Neue Light"/>
              </a:rPr>
              <a:t> heredan los serializadores del </a:t>
            </a:r>
            <a:r>
              <a:rPr i="1" lang="en" sz="1800">
                <a:solidFill>
                  <a:schemeClr val="dk1"/>
                </a:solidFill>
                <a:highlight>
                  <a:schemeClr val="lt1"/>
                </a:highlight>
                <a:latin typeface="Helvetica Neue Light"/>
                <a:ea typeface="Helvetica Neue Light"/>
                <a:cs typeface="Helvetica Neue Light"/>
                <a:sym typeface="Helvetica Neue Light"/>
              </a:rPr>
              <a:t>log</a:t>
            </a:r>
            <a:r>
              <a:rPr lang="en" sz="1800">
                <a:solidFill>
                  <a:schemeClr val="dk1"/>
                </a:solidFill>
                <a:highlight>
                  <a:schemeClr val="lt1"/>
                </a:highlight>
                <a:latin typeface="Helvetica Neue Light"/>
                <a:ea typeface="Helvetica Neue Light"/>
                <a:cs typeface="Helvetica Neue Light"/>
                <a:sym typeface="Helvetica Neue Light"/>
              </a:rPr>
              <a:t> principal.</a:t>
            </a:r>
            <a:endParaRPr sz="18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80"/>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Método logger.child</a:t>
            </a:r>
            <a:endParaRPr i="1" sz="3600">
              <a:latin typeface="Anton"/>
              <a:ea typeface="Anton"/>
              <a:cs typeface="Anton"/>
              <a:sym typeface="Anton"/>
            </a:endParaRPr>
          </a:p>
        </p:txBody>
      </p:sp>
      <p:pic>
        <p:nvPicPr>
          <p:cNvPr id="617" name="Google Shape;617;p8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18" name="Google Shape;618;p80"/>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619" name="Google Shape;619;p80"/>
          <p:cNvSpPr txBox="1"/>
          <p:nvPr/>
        </p:nvSpPr>
        <p:spPr>
          <a:xfrm>
            <a:off x="120550" y="987850"/>
            <a:ext cx="86340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En el siguiente código, vemos cómo podemos usar este método.</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620" name="Google Shape;620;p80"/>
          <p:cNvSpPr txBox="1"/>
          <p:nvPr/>
        </p:nvSpPr>
        <p:spPr>
          <a:xfrm>
            <a:off x="120550" y="2359450"/>
            <a:ext cx="86340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En consola se imprime lo siguiente:</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621" name="Google Shape;621;p80"/>
          <p:cNvPicPr preferRelativeResize="0"/>
          <p:nvPr/>
        </p:nvPicPr>
        <p:blipFill>
          <a:blip r:embed="rId5">
            <a:alphaModFix/>
          </a:blip>
          <a:stretch>
            <a:fillRect/>
          </a:stretch>
        </p:blipFill>
        <p:spPr>
          <a:xfrm>
            <a:off x="838200" y="2819190"/>
            <a:ext cx="7658100" cy="628650"/>
          </a:xfrm>
          <a:prstGeom prst="rect">
            <a:avLst/>
          </a:prstGeom>
          <a:noFill/>
          <a:ln cap="flat" cmpd="sng" w="19050">
            <a:solidFill>
              <a:schemeClr val="dk2"/>
            </a:solidFill>
            <a:prstDash val="solid"/>
            <a:round/>
            <a:headEnd len="sm" w="sm" type="none"/>
            <a:tailEnd len="sm" w="sm" type="none"/>
          </a:ln>
        </p:spPr>
      </p:pic>
      <p:sp>
        <p:nvSpPr>
          <p:cNvPr id="622" name="Google Shape;622;p80"/>
          <p:cNvSpPr txBox="1"/>
          <p:nvPr/>
        </p:nvSpPr>
        <p:spPr>
          <a:xfrm>
            <a:off x="120550" y="3957375"/>
            <a:ext cx="86340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600">
                <a:solidFill>
                  <a:schemeClr val="dk1"/>
                </a:solidFill>
                <a:highlight>
                  <a:schemeClr val="lt1"/>
                </a:highlight>
                <a:latin typeface="Helvetica Neue Light"/>
                <a:ea typeface="Helvetica Neue Light"/>
                <a:cs typeface="Helvetica Neue Light"/>
                <a:sym typeface="Helvetica Neue Light"/>
              </a:rPr>
              <a:t>👉 Podemos observar que es muy similar a lo mostrado anteriormente. Sin embargo, en los 3 casos, se imprimió además, antes del parámetro de </a:t>
            </a:r>
            <a:r>
              <a:rPr i="1" lang="en" sz="1600">
                <a:solidFill>
                  <a:schemeClr val="dk1"/>
                </a:solidFill>
                <a:highlight>
                  <a:schemeClr val="lt1"/>
                </a:highlight>
                <a:latin typeface="Helvetica Neue Light"/>
                <a:ea typeface="Helvetica Neue Light"/>
                <a:cs typeface="Helvetica Neue Light"/>
                <a:sym typeface="Helvetica Neue Light"/>
              </a:rPr>
              <a:t>message</a:t>
            </a:r>
            <a:r>
              <a:rPr lang="en" sz="1600">
                <a:solidFill>
                  <a:schemeClr val="dk1"/>
                </a:solidFill>
                <a:highlight>
                  <a:schemeClr val="lt1"/>
                </a:highlight>
                <a:latin typeface="Helvetica Neue Light"/>
                <a:ea typeface="Helvetica Neue Light"/>
                <a:cs typeface="Helvetica Neue Light"/>
                <a:sym typeface="Helvetica Neue Light"/>
              </a:rPr>
              <a:t>, el objeto especificado en la primera línea, al definir el método </a:t>
            </a:r>
            <a:r>
              <a:rPr i="1" lang="en" sz="1600">
                <a:solidFill>
                  <a:schemeClr val="dk1"/>
                </a:solidFill>
                <a:highlight>
                  <a:schemeClr val="lt1"/>
                </a:highlight>
                <a:latin typeface="Helvetica Neue Light"/>
                <a:ea typeface="Helvetica Neue Light"/>
                <a:cs typeface="Helvetica Neue Light"/>
                <a:sym typeface="Helvetica Neue Light"/>
              </a:rPr>
              <a:t>logger.child</a:t>
            </a:r>
            <a:r>
              <a:rPr lang="en" sz="1600">
                <a:solidFill>
                  <a:schemeClr val="dk1"/>
                </a:solidFill>
                <a:highlight>
                  <a:schemeClr val="lt1"/>
                </a:highlight>
                <a:latin typeface="Helvetica Neue Light"/>
                <a:ea typeface="Helvetica Neue Light"/>
                <a:cs typeface="Helvetica Neue Light"/>
                <a:sym typeface="Helvetica Neue Light"/>
              </a:rPr>
              <a:t>.</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623" name="Google Shape;623;p80"/>
          <p:cNvSpPr txBox="1"/>
          <p:nvPr/>
        </p:nvSpPr>
        <p:spPr>
          <a:xfrm>
            <a:off x="2646475" y="1459525"/>
            <a:ext cx="3631200" cy="926400"/>
          </a:xfrm>
          <a:prstGeom prst="rect">
            <a:avLst/>
          </a:prstGeom>
          <a:solidFill>
            <a:srgbClr val="202124"/>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950">
                <a:solidFill>
                  <a:srgbClr val="569CD6"/>
                </a:solidFill>
                <a:highlight>
                  <a:srgbClr val="1E1E1E"/>
                </a:highlight>
                <a:latin typeface="Courier New"/>
                <a:ea typeface="Courier New"/>
                <a:cs typeface="Courier New"/>
                <a:sym typeface="Courier New"/>
              </a:rPr>
              <a:t>const</a:t>
            </a:r>
            <a:r>
              <a:rPr lang="en" sz="950">
                <a:solidFill>
                  <a:srgbClr val="D4D4D4"/>
                </a:solidFill>
                <a:highlight>
                  <a:srgbClr val="1E1E1E"/>
                </a:highlight>
                <a:latin typeface="Courier New"/>
                <a:ea typeface="Courier New"/>
                <a:cs typeface="Courier New"/>
                <a:sym typeface="Courier New"/>
              </a:rPr>
              <a:t> </a:t>
            </a:r>
            <a:r>
              <a:rPr lang="en" sz="950">
                <a:solidFill>
                  <a:srgbClr val="4FC1FF"/>
                </a:solidFill>
                <a:highlight>
                  <a:srgbClr val="1E1E1E"/>
                </a:highlight>
                <a:latin typeface="Courier New"/>
                <a:ea typeface="Courier New"/>
                <a:cs typeface="Courier New"/>
                <a:sym typeface="Courier New"/>
              </a:rPr>
              <a:t>child</a:t>
            </a:r>
            <a:r>
              <a:rPr lang="en" sz="950">
                <a:solidFill>
                  <a:srgbClr val="D4D4D4"/>
                </a:solidFill>
                <a:highlight>
                  <a:srgbClr val="1E1E1E"/>
                </a:highlight>
                <a:latin typeface="Courier New"/>
                <a:ea typeface="Courier New"/>
                <a:cs typeface="Courier New"/>
                <a:sym typeface="Courier New"/>
              </a:rPr>
              <a:t> = </a:t>
            </a:r>
            <a:r>
              <a:rPr lang="en" sz="950">
                <a:solidFill>
                  <a:srgbClr val="9CDCFE"/>
                </a:solidFill>
                <a:highlight>
                  <a:srgbClr val="1E1E1E"/>
                </a:highlight>
                <a:latin typeface="Courier New"/>
                <a:ea typeface="Courier New"/>
                <a:cs typeface="Courier New"/>
                <a:sym typeface="Courier New"/>
              </a:rPr>
              <a:t>logger</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child</a:t>
            </a:r>
            <a:r>
              <a:rPr lang="en" sz="950">
                <a:solidFill>
                  <a:srgbClr val="D4D4D4"/>
                </a:solidFill>
                <a:highlight>
                  <a:srgbClr val="1E1E1E"/>
                </a:highlight>
                <a:latin typeface="Courier New"/>
                <a:ea typeface="Courier New"/>
                <a:cs typeface="Courier New"/>
                <a:sym typeface="Courier New"/>
              </a:rPr>
              <a:t>({</a:t>
            </a:r>
            <a:r>
              <a:rPr lang="en" sz="950">
                <a:solidFill>
                  <a:srgbClr val="9CDCFE"/>
                </a:solidFill>
                <a:highlight>
                  <a:srgbClr val="1E1E1E"/>
                </a:highlight>
                <a:latin typeface="Courier New"/>
                <a:ea typeface="Courier New"/>
                <a:cs typeface="Courier New"/>
                <a:sym typeface="Courier New"/>
              </a:rPr>
              <a:t>a:</a:t>
            </a:r>
            <a:r>
              <a:rPr lang="en" sz="950">
                <a:solidFill>
                  <a:srgbClr val="D4D4D4"/>
                </a:solidFill>
                <a:highlight>
                  <a:srgbClr val="1E1E1E"/>
                </a:highlight>
                <a:latin typeface="Courier New"/>
                <a:ea typeface="Courier New"/>
                <a:cs typeface="Courier New"/>
                <a:sym typeface="Courier New"/>
              </a:rPr>
              <a:t> </a:t>
            </a:r>
            <a:r>
              <a:rPr lang="en" sz="950">
                <a:solidFill>
                  <a:srgbClr val="CE9178"/>
                </a:solidFill>
                <a:highlight>
                  <a:srgbClr val="1E1E1E"/>
                </a:highlight>
                <a:latin typeface="Courier New"/>
                <a:ea typeface="Courier New"/>
                <a:cs typeface="Courier New"/>
                <a:sym typeface="Courier New"/>
              </a:rPr>
              <a:t>'property'</a:t>
            </a:r>
            <a:r>
              <a:rPr lang="en" sz="950">
                <a:solidFill>
                  <a:srgbClr val="D4D4D4"/>
                </a:solidFill>
                <a:highlight>
                  <a:srgbClr val="1E1E1E"/>
                </a:highlight>
                <a:latin typeface="Courier New"/>
                <a:ea typeface="Courier New"/>
                <a:cs typeface="Courier New"/>
                <a:sym typeface="Courier New"/>
              </a:rPr>
              <a:t>})</a:t>
            </a:r>
            <a:endParaRPr sz="9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rgbClr val="9CDCFE"/>
                </a:solidFill>
                <a:highlight>
                  <a:srgbClr val="1E1E1E"/>
                </a:highlight>
                <a:latin typeface="Courier New"/>
                <a:ea typeface="Courier New"/>
                <a:cs typeface="Courier New"/>
                <a:sym typeface="Courier New"/>
              </a:rPr>
              <a:t>child</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info</a:t>
            </a:r>
            <a:r>
              <a:rPr lang="en" sz="950">
                <a:solidFill>
                  <a:srgbClr val="D4D4D4"/>
                </a:solidFill>
                <a:highlight>
                  <a:srgbClr val="1E1E1E"/>
                </a:highlight>
                <a:latin typeface="Courier New"/>
                <a:ea typeface="Courier New"/>
                <a:cs typeface="Courier New"/>
                <a:sym typeface="Courier New"/>
              </a:rPr>
              <a:t>(</a:t>
            </a:r>
            <a:r>
              <a:rPr lang="en" sz="950">
                <a:solidFill>
                  <a:srgbClr val="CE9178"/>
                </a:solidFill>
                <a:highlight>
                  <a:srgbClr val="1E1E1E"/>
                </a:highlight>
                <a:latin typeface="Courier New"/>
                <a:ea typeface="Courier New"/>
                <a:cs typeface="Courier New"/>
                <a:sym typeface="Courier New"/>
              </a:rPr>
              <a:t>'Hola child info'</a:t>
            </a:r>
            <a:r>
              <a:rPr lang="en" sz="950">
                <a:solidFill>
                  <a:srgbClr val="D4D4D4"/>
                </a:solidFill>
                <a:highlight>
                  <a:srgbClr val="1E1E1E"/>
                </a:highlight>
                <a:latin typeface="Courier New"/>
                <a:ea typeface="Courier New"/>
                <a:cs typeface="Courier New"/>
                <a:sym typeface="Courier New"/>
              </a:rPr>
              <a:t>)</a:t>
            </a:r>
            <a:endParaRPr sz="9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rgbClr val="9CDCFE"/>
                </a:solidFill>
                <a:highlight>
                  <a:srgbClr val="1E1E1E"/>
                </a:highlight>
                <a:latin typeface="Courier New"/>
                <a:ea typeface="Courier New"/>
                <a:cs typeface="Courier New"/>
                <a:sym typeface="Courier New"/>
              </a:rPr>
              <a:t>child</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info</a:t>
            </a:r>
            <a:r>
              <a:rPr lang="en" sz="950">
                <a:solidFill>
                  <a:srgbClr val="D4D4D4"/>
                </a:solidFill>
                <a:highlight>
                  <a:srgbClr val="1E1E1E"/>
                </a:highlight>
                <a:latin typeface="Courier New"/>
                <a:ea typeface="Courier New"/>
                <a:cs typeface="Courier New"/>
                <a:sym typeface="Courier New"/>
              </a:rPr>
              <a:t>(</a:t>
            </a:r>
            <a:r>
              <a:rPr lang="en" sz="950">
                <a:solidFill>
                  <a:srgbClr val="CE9178"/>
                </a:solidFill>
                <a:highlight>
                  <a:srgbClr val="1E1E1E"/>
                </a:highlight>
                <a:latin typeface="Courier New"/>
                <a:ea typeface="Courier New"/>
                <a:cs typeface="Courier New"/>
                <a:sym typeface="Courier New"/>
              </a:rPr>
              <a:t>'Hola child info 2'</a:t>
            </a:r>
            <a:r>
              <a:rPr lang="en" sz="950">
                <a:solidFill>
                  <a:srgbClr val="D4D4D4"/>
                </a:solidFill>
                <a:highlight>
                  <a:srgbClr val="1E1E1E"/>
                </a:highlight>
                <a:latin typeface="Courier New"/>
                <a:ea typeface="Courier New"/>
                <a:cs typeface="Courier New"/>
                <a:sym typeface="Courier New"/>
              </a:rPr>
              <a:t>)</a:t>
            </a:r>
            <a:endParaRPr sz="9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9CDCFE"/>
                </a:solidFill>
                <a:highlight>
                  <a:srgbClr val="1E1E1E"/>
                </a:highlight>
                <a:latin typeface="Courier New"/>
                <a:ea typeface="Courier New"/>
                <a:cs typeface="Courier New"/>
                <a:sym typeface="Courier New"/>
              </a:rPr>
              <a:t>child</a:t>
            </a:r>
            <a:r>
              <a:rPr lang="en" sz="950">
                <a:solidFill>
                  <a:srgbClr val="D4D4D4"/>
                </a:solidFill>
                <a:highlight>
                  <a:srgbClr val="1E1E1E"/>
                </a:highlight>
                <a:latin typeface="Courier New"/>
                <a:ea typeface="Courier New"/>
                <a:cs typeface="Courier New"/>
                <a:sym typeface="Courier New"/>
              </a:rPr>
              <a:t>.</a:t>
            </a:r>
            <a:r>
              <a:rPr lang="en" sz="950">
                <a:solidFill>
                  <a:srgbClr val="DCDCAA"/>
                </a:solidFill>
                <a:highlight>
                  <a:srgbClr val="1E1E1E"/>
                </a:highlight>
                <a:latin typeface="Courier New"/>
                <a:ea typeface="Courier New"/>
                <a:cs typeface="Courier New"/>
                <a:sym typeface="Courier New"/>
              </a:rPr>
              <a:t>error</a:t>
            </a:r>
            <a:r>
              <a:rPr lang="en" sz="950">
                <a:solidFill>
                  <a:srgbClr val="D4D4D4"/>
                </a:solidFill>
                <a:highlight>
                  <a:srgbClr val="1E1E1E"/>
                </a:highlight>
                <a:latin typeface="Courier New"/>
                <a:ea typeface="Courier New"/>
                <a:cs typeface="Courier New"/>
                <a:sym typeface="Courier New"/>
              </a:rPr>
              <a:t>(</a:t>
            </a:r>
            <a:r>
              <a:rPr lang="en" sz="950">
                <a:solidFill>
                  <a:srgbClr val="CE9178"/>
                </a:solidFill>
                <a:highlight>
                  <a:srgbClr val="1E1E1E"/>
                </a:highlight>
                <a:latin typeface="Courier New"/>
                <a:ea typeface="Courier New"/>
                <a:cs typeface="Courier New"/>
                <a:sym typeface="Courier New"/>
              </a:rPr>
              <a:t>'Hola child error'</a:t>
            </a:r>
            <a:r>
              <a:rPr lang="en" sz="950">
                <a:solidFill>
                  <a:srgbClr val="D4D4D4"/>
                </a:solidFill>
                <a:highlight>
                  <a:srgbClr val="1E1E1E"/>
                </a:highlight>
                <a:latin typeface="Courier New"/>
                <a:ea typeface="Courier New"/>
                <a:cs typeface="Courier New"/>
                <a:sym typeface="Courier New"/>
              </a:rPr>
              <a:t>)</a:t>
            </a:r>
            <a:endParaRPr sz="13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81"/>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LOGUEAR CON PINO</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 sz="1600">
                <a:latin typeface="Helvetica Neue Light"/>
                <a:ea typeface="Helvetica Neue Light"/>
                <a:cs typeface="Helvetica Neue Light"/>
                <a:sym typeface="Helvetica Neue Light"/>
              </a:rPr>
              <a:t>Tiempo: 8 minutos</a:t>
            </a:r>
            <a:endParaRPr i="1" sz="1600">
              <a:latin typeface="Helvetica Neue Light"/>
              <a:ea typeface="Helvetica Neue Light"/>
              <a:cs typeface="Helvetica Neue Light"/>
              <a:sym typeface="Helvetica Neue Light"/>
            </a:endParaRPr>
          </a:p>
        </p:txBody>
      </p:sp>
      <p:pic>
        <p:nvPicPr>
          <p:cNvPr id="629" name="Google Shape;629;p8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630" name="Google Shape;630;p81"/>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pic>
        <p:nvPicPr>
          <p:cNvPr id="635" name="Google Shape;635;p8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36" name="Google Shape;636;p82"/>
          <p:cNvSpPr txBox="1"/>
          <p:nvPr/>
        </p:nvSpPr>
        <p:spPr>
          <a:xfrm>
            <a:off x="290100" y="1883475"/>
            <a:ext cx="8259000" cy="163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Realizar el ejercicio anterior pero esta vez utilizando pino logger. En el caso del logger para el entorno de producción, loguear a un único archivo ‘debug.log’, con nivel ‘debug’.</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rPr lang="en" sz="1700">
                <a:solidFill>
                  <a:schemeClr val="dk1"/>
                </a:solidFill>
                <a:highlight>
                  <a:schemeClr val="lt1"/>
                </a:highlight>
                <a:latin typeface="Helvetica Neue Light"/>
                <a:ea typeface="Helvetica Neue Light"/>
                <a:cs typeface="Helvetica Neue Light"/>
                <a:sym typeface="Helvetica Neue Light"/>
              </a:rPr>
              <a:t>(Pino no soporta actualmente la salida en simultáneo por más de un transporte)</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637" name="Google Shape;637;p82"/>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638" name="Google Shape;638;p82"/>
          <p:cNvSpPr txBox="1"/>
          <p:nvPr/>
        </p:nvSpPr>
        <p:spPr>
          <a:xfrm>
            <a:off x="290100" y="304800"/>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Loguear con Pino</a:t>
            </a:r>
            <a:endParaRPr i="1" sz="1600">
              <a:latin typeface="Helvetica Neue Light"/>
              <a:ea typeface="Helvetica Neue Light"/>
              <a:cs typeface="Helvetica Neue Light"/>
              <a:sym typeface="Helvetica Neue Light"/>
            </a:endParaRPr>
          </a:p>
        </p:txBody>
      </p:sp>
      <p:sp>
        <p:nvSpPr>
          <p:cNvPr id="639" name="Google Shape;639;p82"/>
          <p:cNvSpPr txBox="1"/>
          <p:nvPr/>
        </p:nvSpPr>
        <p:spPr>
          <a:xfrm>
            <a:off x="304800" y="8554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600">
                <a:solidFill>
                  <a:schemeClr val="dk1"/>
                </a:solidFill>
                <a:latin typeface="Helvetica Neue Light"/>
                <a:ea typeface="Helvetica Neue Light"/>
                <a:cs typeface="Helvetica Neue Light"/>
                <a:sym typeface="Helvetica Neue Light"/>
              </a:rPr>
              <a:t>Tiempo: 8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43" name="Shape 643"/>
        <p:cNvGrpSpPr/>
        <p:nvPr/>
      </p:nvGrpSpPr>
      <p:grpSpPr>
        <a:xfrm>
          <a:off x="0" y="0"/>
          <a:ext cx="0" cy="0"/>
          <a:chOff x="0" y="0"/>
          <a:chExt cx="0" cy="0"/>
        </a:xfrm>
      </p:grpSpPr>
      <p:sp>
        <p:nvSpPr>
          <p:cNvPr id="644" name="Google Shape;644;p83"/>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645" name="Google Shape;645;p83"/>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7" name="Shape 147"/>
        <p:cNvGrpSpPr/>
        <p:nvPr/>
      </p:nvGrpSpPr>
      <p:grpSpPr>
        <a:xfrm>
          <a:off x="0" y="0"/>
          <a:ext cx="0" cy="0"/>
          <a:chOff x="0" y="0"/>
          <a:chExt cx="0" cy="0"/>
        </a:xfrm>
      </p:grpSpPr>
      <p:sp>
        <p:nvSpPr>
          <p:cNvPr id="148" name="Google Shape;148;p30"/>
          <p:cNvSpPr txBox="1"/>
          <p:nvPr>
            <p:ph idx="1" type="body"/>
          </p:nvPr>
        </p:nvSpPr>
        <p:spPr>
          <a:xfrm>
            <a:off x="600300" y="785800"/>
            <a:ext cx="7943400" cy="34164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1000"/>
              </a:spcAft>
              <a:buNone/>
            </a:pPr>
            <a:r>
              <a:rPr lang="en" sz="2700">
                <a:solidFill>
                  <a:srgbClr val="000000"/>
                </a:solidFill>
                <a:latin typeface="Helvetica Neue Light"/>
                <a:ea typeface="Helvetica Neue Light"/>
                <a:cs typeface="Helvetica Neue Light"/>
                <a:sym typeface="Helvetica Neue Light"/>
              </a:rPr>
              <a:t>¿Qué podemos hacer en el código</a:t>
            </a:r>
            <a:r>
              <a:rPr lang="en" sz="2700">
                <a:solidFill>
                  <a:schemeClr val="dk1"/>
                </a:solidFill>
                <a:latin typeface="Helvetica Neue Light"/>
                <a:ea typeface="Helvetica Neue Light"/>
                <a:cs typeface="Helvetica Neue Light"/>
                <a:sym typeface="Helvetica Neue Light"/>
              </a:rPr>
              <a:t> y </a:t>
            </a:r>
            <a:r>
              <a:rPr lang="en" sz="2700">
                <a:solidFill>
                  <a:srgbClr val="000000"/>
                </a:solidFill>
                <a:latin typeface="Helvetica Neue Light"/>
                <a:ea typeface="Helvetica Neue Light"/>
                <a:cs typeface="Helvetica Neue Light"/>
                <a:sym typeface="Helvetica Neue Light"/>
              </a:rPr>
              <a:t>qué en el entorno/configuración para optimizar nuestra aplicación?</a:t>
            </a:r>
            <a:endParaRPr sz="2700">
              <a:solidFill>
                <a:srgbClr val="000000"/>
              </a:solidFill>
              <a:latin typeface="Helvetica Neue Light"/>
              <a:ea typeface="Helvetica Neue Light"/>
              <a:cs typeface="Helvetica Neue Light"/>
              <a:sym typeface="Helvetica Neue Light"/>
            </a:endParaRPr>
          </a:p>
        </p:txBody>
      </p:sp>
      <p:pic>
        <p:nvPicPr>
          <p:cNvPr id="149" name="Google Shape;149;p30"/>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49" name="Shape 649"/>
        <p:cNvGrpSpPr/>
        <p:nvPr/>
      </p:nvGrpSpPr>
      <p:grpSpPr>
        <a:xfrm>
          <a:off x="0" y="0"/>
          <a:ext cx="0" cy="0"/>
          <a:chOff x="0" y="0"/>
          <a:chExt cx="0" cy="0"/>
        </a:xfrm>
      </p:grpSpPr>
      <p:sp>
        <p:nvSpPr>
          <p:cNvPr id="650" name="Google Shape;650;p84"/>
          <p:cNvSpPr txBox="1"/>
          <p:nvPr/>
        </p:nvSpPr>
        <p:spPr>
          <a:xfrm>
            <a:off x="1956450" y="8720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651" name="Google Shape;651;p84"/>
          <p:cNvSpPr txBox="1"/>
          <p:nvPr/>
        </p:nvSpPr>
        <p:spPr>
          <a:xfrm>
            <a:off x="2104200" y="1784975"/>
            <a:ext cx="5549400" cy="40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E0FF00"/>
                </a:solidFill>
                <a:latin typeface="Helvetica Neue Light"/>
                <a:ea typeface="Helvetica Neue Light"/>
                <a:cs typeface="Helvetica Neue Light"/>
                <a:sym typeface="Helvetica Neue Light"/>
              </a:rPr>
              <a:t>Resumen de lo visto en clase hoy: </a:t>
            </a:r>
            <a:endParaRPr sz="2000">
              <a:solidFill>
                <a:srgbClr val="E0FF00"/>
              </a:solidFill>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Clr>
                <a:srgbClr val="E0FF00"/>
              </a:buClr>
              <a:buSzPts val="1600"/>
              <a:buFont typeface="Helvetica Neue Light"/>
              <a:buChar char="●"/>
            </a:pPr>
            <a:r>
              <a:rPr lang="en" sz="1600">
                <a:solidFill>
                  <a:srgbClr val="E0FF00"/>
                </a:solidFill>
                <a:latin typeface="Helvetica Neue Light"/>
                <a:ea typeface="Helvetica Neue Light"/>
                <a:cs typeface="Helvetica Neue Light"/>
                <a:sym typeface="Helvetica Neue Light"/>
              </a:rPr>
              <a:t>Mejoras para el rendimiento de la aplicación Express.</a:t>
            </a:r>
            <a:endParaRPr sz="1600">
              <a:solidFill>
                <a:srgbClr val="E0FF00"/>
              </a:solidFill>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Clr>
                <a:srgbClr val="E0FF00"/>
              </a:buClr>
              <a:buSzPts val="1600"/>
              <a:buFont typeface="Helvetica Neue Light"/>
              <a:buChar char="●"/>
            </a:pPr>
            <a:r>
              <a:rPr lang="en" sz="1600">
                <a:solidFill>
                  <a:srgbClr val="E0FF00"/>
                </a:solidFill>
                <a:latin typeface="Helvetica Neue Light"/>
                <a:ea typeface="Helvetica Neue Light"/>
                <a:cs typeface="Helvetica Neue Light"/>
                <a:sym typeface="Helvetica Neue Light"/>
              </a:rPr>
              <a:t>Loggers. Por qué son importantes y las librerías de npm más utilizadas para esto.</a:t>
            </a:r>
            <a:endParaRPr sz="16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5" name="Shape 655"/>
        <p:cNvGrpSpPr/>
        <p:nvPr/>
      </p:nvGrpSpPr>
      <p:grpSpPr>
        <a:xfrm>
          <a:off x="0" y="0"/>
          <a:ext cx="0" cy="0"/>
          <a:chOff x="0" y="0"/>
          <a:chExt cx="0" cy="0"/>
        </a:xfrm>
      </p:grpSpPr>
      <p:sp>
        <p:nvSpPr>
          <p:cNvPr id="656" name="Google Shape;656;p85"/>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657" name="Google Shape;657;p85"/>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661" name="Shape 661"/>
        <p:cNvGrpSpPr/>
        <p:nvPr/>
      </p:nvGrpSpPr>
      <p:grpSpPr>
        <a:xfrm>
          <a:off x="0" y="0"/>
          <a:ext cx="0" cy="0"/>
          <a:chOff x="0" y="0"/>
          <a:chExt cx="0" cy="0"/>
        </a:xfrm>
      </p:grpSpPr>
      <p:sp>
        <p:nvSpPr>
          <p:cNvPr id="662" name="Google Shape;662;p86"/>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663" name="Google Shape;663;p86"/>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153" name="Shape 153"/>
        <p:cNvGrpSpPr/>
        <p:nvPr/>
      </p:nvGrpSpPr>
      <p:grpSpPr>
        <a:xfrm>
          <a:off x="0" y="0"/>
          <a:ext cx="0" cy="0"/>
          <a:chOff x="0" y="0"/>
          <a:chExt cx="0" cy="0"/>
        </a:xfrm>
      </p:grpSpPr>
      <p:sp>
        <p:nvSpPr>
          <p:cNvPr id="154" name="Google Shape;154;p31"/>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COSAS QUE HACER EN EL CÓDIGO</a:t>
            </a:r>
            <a:endParaRPr i="1" sz="3600">
              <a:latin typeface="Anton"/>
              <a:ea typeface="Anton"/>
              <a:cs typeface="Anton"/>
              <a:sym typeface="Anton"/>
            </a:endParaRPr>
          </a:p>
        </p:txBody>
      </p:sp>
      <p:pic>
        <p:nvPicPr>
          <p:cNvPr id="155" name="Google Shape;155;p31"/>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2"/>
          <p:cNvSpPr txBox="1"/>
          <p:nvPr/>
        </p:nvSpPr>
        <p:spPr>
          <a:xfrm>
            <a:off x="329490" y="1016685"/>
            <a:ext cx="8232000" cy="2608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Una de las cosas que podemos hacer en el código para mejorar el rendimiento de una aplicación Express al desplegarla en producción es utilizar la </a:t>
            </a:r>
            <a:r>
              <a:rPr b="1" i="1" lang="en" sz="1800">
                <a:solidFill>
                  <a:schemeClr val="dk1"/>
                </a:solidFill>
                <a:highlight>
                  <a:schemeClr val="lt1"/>
                </a:highlight>
                <a:latin typeface="Helvetica Neue"/>
                <a:ea typeface="Helvetica Neue"/>
                <a:cs typeface="Helvetica Neue"/>
                <a:sym typeface="Helvetica Neue"/>
              </a:rPr>
              <a:t>compresión de gzip</a:t>
            </a:r>
            <a:r>
              <a:rPr lang="en"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Su uso puede disminuir significativamente el tamaño del cuerpo de respuesta y, por lo tanto, aumentar la velocidad de una aplicación web. Utilizamos </a:t>
            </a:r>
            <a:r>
              <a:rPr b="1" i="1" lang="en" sz="1800">
                <a:solidFill>
                  <a:schemeClr val="dk1"/>
                </a:solidFill>
                <a:highlight>
                  <a:schemeClr val="lt1"/>
                </a:highlight>
                <a:latin typeface="Helvetica Neue"/>
                <a:ea typeface="Helvetica Neue"/>
                <a:cs typeface="Helvetica Neue"/>
                <a:sym typeface="Helvetica Neue"/>
              </a:rPr>
              <a:t>gzip</a:t>
            </a:r>
            <a:r>
              <a:rPr i="1" lang="en" sz="1800">
                <a:solidFill>
                  <a:schemeClr val="dk1"/>
                </a:solidFill>
                <a:highlight>
                  <a:schemeClr val="lt1"/>
                </a:highlight>
                <a:latin typeface="Helvetica Neue Light"/>
                <a:ea typeface="Helvetica Neue Light"/>
                <a:cs typeface="Helvetica Neue Light"/>
                <a:sym typeface="Helvetica Neue Light"/>
              </a:rPr>
              <a:t>, </a:t>
            </a:r>
            <a:r>
              <a:rPr lang="en" sz="1800">
                <a:solidFill>
                  <a:schemeClr val="dk1"/>
                </a:solidFill>
                <a:highlight>
                  <a:schemeClr val="lt1"/>
                </a:highlight>
                <a:latin typeface="Helvetica Neue Light"/>
                <a:ea typeface="Helvetica Neue Light"/>
                <a:cs typeface="Helvetica Neue Light"/>
                <a:sym typeface="Helvetica Neue Light"/>
              </a:rPr>
              <a:t>un </a:t>
            </a:r>
            <a:r>
              <a:rPr b="1" i="1" lang="en" sz="1800">
                <a:solidFill>
                  <a:schemeClr val="dk1"/>
                </a:solidFill>
                <a:highlight>
                  <a:schemeClr val="lt1"/>
                </a:highlight>
                <a:latin typeface="Helvetica Neue"/>
                <a:ea typeface="Helvetica Neue"/>
                <a:cs typeface="Helvetica Neue"/>
                <a:sym typeface="Helvetica Neue"/>
              </a:rPr>
              <a:t>middleware de compresión</a:t>
            </a:r>
            <a:r>
              <a:rPr lang="en" sz="1800">
                <a:solidFill>
                  <a:schemeClr val="dk1"/>
                </a:solidFill>
                <a:highlight>
                  <a:schemeClr val="lt1"/>
                </a:highlight>
                <a:latin typeface="Helvetica Neue Light"/>
                <a:ea typeface="Helvetica Neue Light"/>
                <a:cs typeface="Helvetica Neue Light"/>
                <a:sym typeface="Helvetica Neue Light"/>
              </a:rPr>
              <a:t> de Node para la compresión en aplicaciones Express.</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u="sng">
                <a:solidFill>
                  <a:schemeClr val="dk1"/>
                </a:solidFill>
                <a:highlight>
                  <a:schemeClr val="lt1"/>
                </a:highlight>
                <a:latin typeface="Helvetica Neue Light"/>
                <a:ea typeface="Helvetica Neue Light"/>
                <a:cs typeface="Helvetica Neue Light"/>
                <a:sym typeface="Helvetica Neue Light"/>
              </a:rPr>
              <a:t>Atención:</a:t>
            </a:r>
            <a:r>
              <a:rPr lang="en" sz="1800">
                <a:solidFill>
                  <a:schemeClr val="dk1"/>
                </a:solidFill>
                <a:highlight>
                  <a:schemeClr val="lt1"/>
                </a:highlight>
                <a:latin typeface="Helvetica Neue Light"/>
                <a:ea typeface="Helvetica Neue Light"/>
                <a:cs typeface="Helvetica Neue Light"/>
                <a:sym typeface="Helvetica Neue Light"/>
              </a:rPr>
              <a:t> </a:t>
            </a:r>
            <a:r>
              <a:rPr b="1" lang="en" sz="1800">
                <a:solidFill>
                  <a:schemeClr val="dk1"/>
                </a:solidFill>
                <a:highlight>
                  <a:schemeClr val="lt1"/>
                </a:highlight>
                <a:latin typeface="Helvetica Neue"/>
                <a:ea typeface="Helvetica Neue"/>
                <a:cs typeface="Helvetica Neue"/>
                <a:sym typeface="Helvetica Neue"/>
              </a:rPr>
              <a:t>No</a:t>
            </a:r>
            <a:r>
              <a:rPr lang="en" sz="1800">
                <a:solidFill>
                  <a:schemeClr val="dk1"/>
                </a:solidFill>
                <a:highlight>
                  <a:schemeClr val="lt1"/>
                </a:highlight>
                <a:latin typeface="Helvetica Neue Light"/>
                <a:ea typeface="Helvetica Neue Light"/>
                <a:cs typeface="Helvetica Neue Light"/>
                <a:sym typeface="Helvetica Neue Light"/>
              </a:rPr>
              <a:t> resulta la mejor opción para una aplicación con tráfico elevado en producción.</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161" name="Google Shape;161;p32"/>
          <p:cNvSpPr txBox="1"/>
          <p:nvPr/>
        </p:nvSpPr>
        <p:spPr>
          <a:xfrm>
            <a:off x="-25" y="-23250"/>
            <a:ext cx="9144000" cy="877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200">
                <a:latin typeface="Anton"/>
                <a:ea typeface="Anton"/>
                <a:cs typeface="Anton"/>
                <a:sym typeface="Anton"/>
              </a:rPr>
              <a:t>Utilizar la compresión de gzip</a:t>
            </a:r>
            <a:endParaRPr i="1" sz="3200">
              <a:latin typeface="Anton"/>
              <a:ea typeface="Anton"/>
              <a:cs typeface="Anton"/>
              <a:sym typeface="Anton"/>
            </a:endParaRPr>
          </a:p>
        </p:txBody>
      </p:sp>
      <p:pic>
        <p:nvPicPr>
          <p:cNvPr id="162" name="Google Shape;162;p3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63" name="Google Shape;163;p32"/>
          <p:cNvPicPr preferRelativeResize="0"/>
          <p:nvPr/>
        </p:nvPicPr>
        <p:blipFill>
          <a:blip r:embed="rId4">
            <a:alphaModFix/>
          </a:blip>
          <a:stretch>
            <a:fillRect/>
          </a:stretch>
        </p:blipFill>
        <p:spPr>
          <a:xfrm>
            <a:off x="8237825" y="32435"/>
            <a:ext cx="762900" cy="762900"/>
          </a:xfrm>
          <a:prstGeom prst="rect">
            <a:avLst/>
          </a:prstGeom>
          <a:noFill/>
          <a:ln>
            <a:noFill/>
          </a:ln>
        </p:spPr>
      </p:pic>
      <p:sp>
        <p:nvSpPr>
          <p:cNvPr id="164" name="Google Shape;164;p32"/>
          <p:cNvSpPr/>
          <p:nvPr/>
        </p:nvSpPr>
        <p:spPr>
          <a:xfrm rot="5400000">
            <a:off x="11975" y="-12000"/>
            <a:ext cx="716400" cy="740400"/>
          </a:xfrm>
          <a:prstGeom prst="rtTriangl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2"/>
          <p:cNvSpPr txBox="1"/>
          <p:nvPr/>
        </p:nvSpPr>
        <p:spPr>
          <a:xfrm>
            <a:off x="0" y="-35995"/>
            <a:ext cx="388500" cy="50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latin typeface="Helvetica Neue"/>
                <a:ea typeface="Helvetica Neue"/>
                <a:cs typeface="Helvetica Neue"/>
                <a:sym typeface="Helvetica Neue"/>
              </a:rPr>
              <a:t>1</a:t>
            </a:r>
            <a:endParaRPr b="1" sz="1700">
              <a:solidFill>
                <a:srgbClr val="FFFFFF"/>
              </a:solidFill>
              <a:latin typeface="Helvetica Neue"/>
              <a:ea typeface="Helvetica Neue"/>
              <a:cs typeface="Helvetica Neue"/>
              <a:sym typeface="Helvetica Neue"/>
            </a:endParaRPr>
          </a:p>
        </p:txBody>
      </p:sp>
      <p:sp>
        <p:nvSpPr>
          <p:cNvPr id="166" name="Google Shape;166;p32"/>
          <p:cNvSpPr txBox="1"/>
          <p:nvPr/>
        </p:nvSpPr>
        <p:spPr>
          <a:xfrm>
            <a:off x="3253150" y="3962400"/>
            <a:ext cx="3648900" cy="1004400"/>
          </a:xfrm>
          <a:prstGeom prst="rect">
            <a:avLst/>
          </a:prstGeom>
          <a:solidFill>
            <a:srgbClr val="202124"/>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express</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require</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'express'</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compression</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require</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'compression'</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app</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express</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9CDCFE"/>
                </a:solidFill>
                <a:highlight>
                  <a:srgbClr val="1E1E1E"/>
                </a:highlight>
                <a:latin typeface="Courier New"/>
                <a:ea typeface="Courier New"/>
                <a:cs typeface="Courier New"/>
                <a:sym typeface="Courier New"/>
              </a:rPr>
              <a:t>app</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use</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compression</a:t>
            </a:r>
            <a:r>
              <a:rPr lang="en" sz="1050">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3"/>
          <p:cNvSpPr txBox="1"/>
          <p:nvPr/>
        </p:nvSpPr>
        <p:spPr>
          <a:xfrm>
            <a:off x="-25" y="-23250"/>
            <a:ext cx="9144000" cy="877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200">
                <a:latin typeface="Anton"/>
                <a:ea typeface="Anton"/>
                <a:cs typeface="Anton"/>
                <a:sym typeface="Anton"/>
              </a:rPr>
              <a:t>No utilizar funciones síncronas</a:t>
            </a:r>
            <a:endParaRPr i="1" sz="3200">
              <a:latin typeface="Anton"/>
              <a:ea typeface="Anton"/>
              <a:cs typeface="Anton"/>
              <a:sym typeface="Anton"/>
            </a:endParaRPr>
          </a:p>
        </p:txBody>
      </p:sp>
      <p:sp>
        <p:nvSpPr>
          <p:cNvPr id="172" name="Google Shape;172;p33"/>
          <p:cNvSpPr txBox="1"/>
          <p:nvPr/>
        </p:nvSpPr>
        <p:spPr>
          <a:xfrm>
            <a:off x="379800" y="1151825"/>
            <a:ext cx="8232000" cy="3280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Las funciones síncronas y los métodos impiden el avance del proceso de ejecución hasta que vuelven.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Una llamada individual a una función síncrona puede volver en pocos microsegundos, aunque en sitios web de tráfico elevado, estas llamadas se suman y reducen el rendimiento de la aplicación.</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b="1" lang="en" sz="1800">
                <a:solidFill>
                  <a:schemeClr val="dk1"/>
                </a:solidFill>
                <a:highlight>
                  <a:schemeClr val="lt1"/>
                </a:highlight>
                <a:latin typeface="Helvetica Neue"/>
                <a:ea typeface="Helvetica Neue"/>
                <a:cs typeface="Helvetica Neue"/>
                <a:sym typeface="Helvetica Neue"/>
              </a:rPr>
              <a:t>Evite su uso en producción</a:t>
            </a:r>
            <a:r>
              <a:rPr lang="en" sz="1800">
                <a:solidFill>
                  <a:schemeClr val="dk1"/>
                </a:solidFill>
                <a:highlight>
                  <a:schemeClr val="lt1"/>
                </a:highlight>
                <a:latin typeface="Helvetica Neue Light"/>
                <a:ea typeface="Helvetica Neue Light"/>
                <a:cs typeface="Helvetica Neue Light"/>
                <a:sym typeface="Helvetica Neue Light"/>
              </a:rPr>
              <a:t>. Para esto, utilizar funciones asíncronas.</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La única vez que está justificado utilizar una función síncrona es en el arranque inicial.</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173" name="Google Shape;173;p3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74" name="Google Shape;174;p33"/>
          <p:cNvSpPr/>
          <p:nvPr/>
        </p:nvSpPr>
        <p:spPr>
          <a:xfrm rot="5400000">
            <a:off x="11975" y="-12000"/>
            <a:ext cx="716400" cy="740400"/>
          </a:xfrm>
          <a:prstGeom prst="rtTriangl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3"/>
          <p:cNvSpPr txBox="1"/>
          <p:nvPr/>
        </p:nvSpPr>
        <p:spPr>
          <a:xfrm>
            <a:off x="0" y="-35995"/>
            <a:ext cx="388500" cy="50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latin typeface="Helvetica Neue"/>
                <a:ea typeface="Helvetica Neue"/>
                <a:cs typeface="Helvetica Neue"/>
                <a:sym typeface="Helvetica Neue"/>
              </a:rPr>
              <a:t>2</a:t>
            </a:r>
            <a:endParaRPr b="1" sz="1700">
              <a:solidFill>
                <a:srgbClr val="FFFFFF"/>
              </a:solidFill>
              <a:latin typeface="Helvetica Neue"/>
              <a:ea typeface="Helvetica Neue"/>
              <a:cs typeface="Helvetica Neue"/>
              <a:sym typeface="Helvetica Neue"/>
            </a:endParaRPr>
          </a:p>
        </p:txBody>
      </p:sp>
      <p:pic>
        <p:nvPicPr>
          <p:cNvPr id="176" name="Google Shape;176;p33"/>
          <p:cNvPicPr preferRelativeResize="0"/>
          <p:nvPr/>
        </p:nvPicPr>
        <p:blipFill>
          <a:blip r:embed="rId4">
            <a:alphaModFix/>
          </a:blip>
          <a:stretch>
            <a:fillRect/>
          </a:stretch>
        </p:blipFill>
        <p:spPr>
          <a:xfrm>
            <a:off x="8237825" y="32435"/>
            <a:ext cx="762900" cy="762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