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Lst>
  <p:sldSz cy="5143500" cx="9144000"/>
  <p:notesSz cx="6858000" cy="9144000"/>
  <p:embeddedFontLst>
    <p:embeddedFont>
      <p:font typeface="Anton"/>
      <p:regular r:id="rId69"/>
    </p:embeddedFont>
    <p:embeddedFont>
      <p:font typeface="Lato"/>
      <p:regular r:id="rId70"/>
      <p:bold r:id="rId71"/>
      <p:italic r:id="rId72"/>
      <p:boldItalic r:id="rId73"/>
    </p:embeddedFont>
    <p:embeddedFont>
      <p:font typeface="Helvetica Neue"/>
      <p:regular r:id="rId74"/>
      <p:bold r:id="rId75"/>
      <p:italic r:id="rId76"/>
      <p:boldItalic r:id="rId77"/>
    </p:embeddedFont>
    <p:embeddedFont>
      <p:font typeface="Helvetica Neue Light"/>
      <p:regular r:id="rId78"/>
      <p:bold r:id="rId79"/>
      <p:italic r:id="rId80"/>
      <p:boldItalic r:id="rId8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0A6237C-8FF0-4A85-86AE-B8F077A06543}">
  <a:tblStyle styleId="{20A6237C-8FF0-4A85-86AE-B8F077A0654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80" Type="http://schemas.openxmlformats.org/officeDocument/2006/relationships/font" Target="fonts/HelveticaNeueLight-italic.fntdata"/><Relationship Id="rId81" Type="http://schemas.openxmlformats.org/officeDocument/2006/relationships/font" Target="fonts/HelveticaNeueLigh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Lato-boldItalic.fntdata"/><Relationship Id="rId72" Type="http://schemas.openxmlformats.org/officeDocument/2006/relationships/font" Target="fonts/Lato-italic.fntdata"/><Relationship Id="rId31" Type="http://schemas.openxmlformats.org/officeDocument/2006/relationships/slide" Target="slides/slide24.xml"/><Relationship Id="rId75" Type="http://schemas.openxmlformats.org/officeDocument/2006/relationships/font" Target="fonts/HelveticaNeue-bold.fntdata"/><Relationship Id="rId30" Type="http://schemas.openxmlformats.org/officeDocument/2006/relationships/slide" Target="slides/slide23.xml"/><Relationship Id="rId74" Type="http://schemas.openxmlformats.org/officeDocument/2006/relationships/font" Target="fonts/HelveticaNeue-regular.fntdata"/><Relationship Id="rId33" Type="http://schemas.openxmlformats.org/officeDocument/2006/relationships/slide" Target="slides/slide26.xml"/><Relationship Id="rId77" Type="http://schemas.openxmlformats.org/officeDocument/2006/relationships/font" Target="fonts/HelveticaNeue-boldItalic.fntdata"/><Relationship Id="rId32" Type="http://schemas.openxmlformats.org/officeDocument/2006/relationships/slide" Target="slides/slide25.xml"/><Relationship Id="rId76" Type="http://schemas.openxmlformats.org/officeDocument/2006/relationships/font" Target="fonts/HelveticaNeue-italic.fntdata"/><Relationship Id="rId35" Type="http://schemas.openxmlformats.org/officeDocument/2006/relationships/slide" Target="slides/slide28.xml"/><Relationship Id="rId79" Type="http://schemas.openxmlformats.org/officeDocument/2006/relationships/font" Target="fonts/HelveticaNeueLight-bold.fntdata"/><Relationship Id="rId34" Type="http://schemas.openxmlformats.org/officeDocument/2006/relationships/slide" Target="slides/slide27.xml"/><Relationship Id="rId78" Type="http://schemas.openxmlformats.org/officeDocument/2006/relationships/font" Target="fonts/HelveticaNeueLight-regular.fntdata"/><Relationship Id="rId71" Type="http://schemas.openxmlformats.org/officeDocument/2006/relationships/font" Target="fonts/Lato-bold.fntdata"/><Relationship Id="rId70" Type="http://schemas.openxmlformats.org/officeDocument/2006/relationships/font" Target="fonts/Lato-regular.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Anton-regular.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18d15beeb_0_1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18d15beeb_0_1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f18d15beeb_0_1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f18d15beeb_0_1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Helvetica Neue Light"/>
                <a:ea typeface="Helvetica Neue Light"/>
                <a:cs typeface="Helvetica Neue Light"/>
                <a:sym typeface="Helvetica Neue Light"/>
              </a:rPr>
              <a:t>Esta instancia comparativa se hace a modo de ejemplo. Si es posible emular esta comparación la propuesta sería aún más rica.</a:t>
            </a:r>
            <a:endParaRPr sz="1500">
              <a:latin typeface="Helvetica Neue Light"/>
              <a:ea typeface="Helvetica Neue Light"/>
              <a:cs typeface="Helvetica Neue Light"/>
              <a:sym typeface="Helvetica Neue 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f18d15beeb_0_1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f18d15beeb_0_1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chemeClr val="dk1"/>
                </a:solidFill>
                <a:latin typeface="Helvetica Neue Light"/>
                <a:ea typeface="Helvetica Neue Light"/>
                <a:cs typeface="Helvetica Neue Light"/>
                <a:sym typeface="Helvetica Neue Light"/>
              </a:rPr>
              <a:t>Esta instancia comparativa se hace a modo de ejemplo. Si es posible emular esta comparación la propuesta sería aún más rica.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f18d15beeb_0_1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f18d15beeb_0_1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f18d15beeb_0_1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f18d15beeb_0_1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f18d15beeb_0_1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f18d15beeb_0_1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f18d15beeb_0_1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f18d15beeb_0_1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f18d15beeb_0_1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f18d15beeb_0_1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f18d15beeb_0_1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f18d15beeb_0_1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f18d15beeb_0_1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f18d15beeb_0_1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f18d15beeb_0_1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f18d15beeb_0_1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f18d15beeb_0_1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f18d15beeb_0_1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f18d15beeb_0_1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f18d15beeb_0_1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f18d15beeb_0_1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f18d15beeb_0_1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f18d15beeb_0_1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f18d15beeb_0_1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f18d15beeb_0_1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f18d15beeb_0_1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f18d15beeb_0_1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f18d15beeb_0_1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f18d15beeb_0_1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f18d15beeb_0_1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f18d15beeb_0_1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f18d15beeb_0_1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Helvetica Neue Light"/>
                <a:ea typeface="Helvetica Neue Light"/>
                <a:cs typeface="Helvetica Neue Light"/>
                <a:sym typeface="Helvetica Neue Light"/>
              </a:rPr>
              <a:t>Esta instancia comparativa se hace a modo de ejemplo. Si es posible emular esta comparación la propuesta sería aún más rica.</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f18d15beeb_0_1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f18d15beeb_0_1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chemeClr val="dk1"/>
                </a:solidFill>
                <a:latin typeface="Helvetica Neue Light"/>
                <a:ea typeface="Helvetica Neue Light"/>
                <a:cs typeface="Helvetica Neue Light"/>
                <a:sym typeface="Helvetica Neue Light"/>
              </a:rPr>
              <a:t>Esta instancia comparativa se hace a modo de ejemplo. Si es posible emular esta comparación la propuesta sería aún más rica.</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f18d15beeb_0_1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f18d15beeb_0_1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f18d15beeb_0_1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f18d15beeb_0_1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18d15beeb_0_10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18d15beeb_0_10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f18d15beeb_0_1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f18d15beeb_0_1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f18d15beeb_0_18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f18d15beeb_0_18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f18d15beeb_0_1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f18d15beeb_0_1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f18d15beeb_0_18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gf18d15beeb_0_18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f18d15beeb_0_18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f18d15beeb_0_18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f18d15beeb_0_18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f18d15beeb_0_18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f18d15beeb_0_1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f18d15beeb_0_18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f18d15beeb_0_18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gf18d15beeb_0_18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f18d15beeb_0_18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f18d15beeb_0_18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f18d15beeb_0_18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f18d15beeb_0_18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18d15beeb_0_1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18d15beeb_0_1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f18d15beeb_0_1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f18d15beeb_0_1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f18d15beeb_0_18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f18d15beeb_0_18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f18d15beeb_0_18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f18d15beeb_0_18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f18d15beeb_0_1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f18d15beeb_0_1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f18d15beeb_0_19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f18d15beeb_0_19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f18d15beeb_0_19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f18d15beeb_0_19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f18d15beeb_0_19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f18d15beeb_0_19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f18d15beeb_0_19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f18d15beeb_0_19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f18d15beeb_0_19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f18d15beeb_0_19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f18d15beeb_0_1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f18d15beeb_0_1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18d15beeb_0_1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18d15beeb_0_1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f18d15beeb_0_1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f18d15beeb_0_1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f18d15beeb_0_19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f18d15beeb_0_19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f18d15beeb_0_19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5" name="Google Shape;625;gf18d15beeb_0_19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f18d15beeb_0_19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f18d15beeb_0_19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f18d15beeb_0_19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f18d15beeb_0_19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f18d15beeb_0_20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f18d15beeb_0_20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f18d15beeb_0_20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f18d15beeb_0_20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f18d15beeb_0_20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f18d15beeb_0_20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f18d15beeb_0_20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f18d15beeb_0_20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f18d15beeb_0_20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f18d15beeb_0_20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f18d15beeb_0_1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f18d15beeb_0_1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f18d15beeb_0_20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f18d15beeb_0_2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f18d15beeb_0_20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f18d15beeb_0_20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18d15beeb_0_1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18d15beeb_0_1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18d15beeb_0_1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f18d15beeb_0_1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f18d15beeb_0_1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f18d15beeb_0_1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27.png"/><Relationship Id="rId9" Type="http://schemas.openxmlformats.org/officeDocument/2006/relationships/image" Target="../media/image2.png"/><Relationship Id="rId5" Type="http://schemas.openxmlformats.org/officeDocument/2006/relationships/image" Target="../media/image24.png"/><Relationship Id="rId6" Type="http://schemas.openxmlformats.org/officeDocument/2006/relationships/image" Target="../media/image10.png"/><Relationship Id="rId7" Type="http://schemas.openxmlformats.org/officeDocument/2006/relationships/image" Target="../media/image3.png"/><Relationship Id="rId8"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14.png"/><Relationship Id="rId7" Type="http://schemas.openxmlformats.org/officeDocument/2006/relationships/image" Target="../media/image27.png"/><Relationship Id="rId8"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3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hyperlink" Target="https://curl.se/download.html" TargetMode="External"/><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3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17.png"/><Relationship Id="rId5"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33.png"/><Relationship Id="rId5" Type="http://schemas.openxmlformats.org/officeDocument/2006/relationships/image" Target="../media/image23.png"/><Relationship Id="rId6"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18.png"/><Relationship Id="rId5"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9.png"/><Relationship Id="rId6" Type="http://schemas.openxmlformats.org/officeDocument/2006/relationships/image" Target="../media/image28.png"/><Relationship Id="rId7" Type="http://schemas.openxmlformats.org/officeDocument/2006/relationships/image" Target="../media/image22.png"/><Relationship Id="rId8"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9.png"/><Relationship Id="rId6" Type="http://schemas.openxmlformats.org/officeDocument/2006/relationships/image" Target="../media/image28.png"/><Relationship Id="rId7" Type="http://schemas.openxmlformats.org/officeDocument/2006/relationships/image" Target="../media/image22.png"/><Relationship Id="rId8"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56.png"/><Relationship Id="rId5" Type="http://schemas.openxmlformats.org/officeDocument/2006/relationships/image" Target="../media/image30.png"/><Relationship Id="rId6" Type="http://schemas.openxmlformats.org/officeDocument/2006/relationships/image" Target="../media/image26.png"/><Relationship Id="rId7" Type="http://schemas.openxmlformats.org/officeDocument/2006/relationships/image" Target="../media/image20.png"/><Relationship Id="rId8"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32.png"/><Relationship Id="rId5" Type="http://schemas.openxmlformats.org/officeDocument/2006/relationships/image" Target="../media/image9.png"/><Relationship Id="rId6"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3.png"/><Relationship Id="rId4" Type="http://schemas.openxmlformats.org/officeDocument/2006/relationships/image" Target="../media/image29.png"/><Relationship Id="rId5" Type="http://schemas.openxmlformats.org/officeDocument/2006/relationships/image" Target="../media/image9.png"/><Relationship Id="rId6"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image" Target="../media/image25.png"/><Relationship Id="rId5" Type="http://schemas.openxmlformats.org/officeDocument/2006/relationships/image" Target="../media/image20.png"/><Relationship Id="rId6"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3.png"/><Relationship Id="rId4" Type="http://schemas.openxmlformats.org/officeDocument/2006/relationships/image" Target="../media/image31.png"/><Relationship Id="rId5" Type="http://schemas.openxmlformats.org/officeDocument/2006/relationships/image" Target="../media/image20.png"/><Relationship Id="rId6"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37.png"/><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37.png"/><Relationship Id="rId4" Type="http://schemas.openxmlformats.org/officeDocument/2006/relationships/image" Target="../media/image4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37.png"/><Relationship Id="rId4" Type="http://schemas.openxmlformats.org/officeDocument/2006/relationships/image" Target="../media/image4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37.png"/><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37.png"/><Relationship Id="rId4" Type="http://schemas.openxmlformats.org/officeDocument/2006/relationships/image" Target="../media/image4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3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image" Target="../media/image3.png"/><Relationship Id="rId4" Type="http://schemas.openxmlformats.org/officeDocument/2006/relationships/image" Target="../media/image57.png"/><Relationship Id="rId5" Type="http://schemas.openxmlformats.org/officeDocument/2006/relationships/image" Target="../media/image45.png"/><Relationship Id="rId6" Type="http://schemas.openxmlformats.org/officeDocument/2006/relationships/image" Target="../media/image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3.png"/><Relationship Id="rId4" Type="http://schemas.openxmlformats.org/officeDocument/2006/relationships/image" Target="../media/image41.png"/><Relationship Id="rId5" Type="http://schemas.openxmlformats.org/officeDocument/2006/relationships/image" Target="../media/image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3.png"/><Relationship Id="rId4" Type="http://schemas.openxmlformats.org/officeDocument/2006/relationships/image" Target="../media/image48.png"/><Relationship Id="rId5"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image" Target="../media/image3.png"/><Relationship Id="rId4" Type="http://schemas.openxmlformats.org/officeDocument/2006/relationships/image" Target="../media/image44.png"/><Relationship Id="rId5" Type="http://schemas.openxmlformats.org/officeDocument/2006/relationships/image" Target="../media/image50.png"/><Relationship Id="rId6" Type="http://schemas.openxmlformats.org/officeDocument/2006/relationships/image" Target="../media/image49.png"/><Relationship Id="rId7" Type="http://schemas.openxmlformats.org/officeDocument/2006/relationships/image" Target="../media/image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image" Target="../media/image3.png"/><Relationship Id="rId4" Type="http://schemas.openxmlformats.org/officeDocument/2006/relationships/image" Target="../media/image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63.png"/><Relationship Id="rId4" Type="http://schemas.openxmlformats.org/officeDocument/2006/relationships/image" Target="../media/image3.png"/><Relationship Id="rId5" Type="http://schemas.openxmlformats.org/officeDocument/2006/relationships/image" Target="../media/image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3.png"/><Relationship Id="rId4" Type="http://schemas.openxmlformats.org/officeDocument/2006/relationships/image" Target="../media/image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 Id="rId3" Type="http://schemas.openxmlformats.org/officeDocument/2006/relationships/image" Target="../media/image3.png"/><Relationship Id="rId4" Type="http://schemas.openxmlformats.org/officeDocument/2006/relationships/image" Target="../media/image43.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 Id="rId3" Type="http://schemas.openxmlformats.org/officeDocument/2006/relationships/image" Target="../media/image3.png"/><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6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 Id="rId3" Type="http://schemas.openxmlformats.org/officeDocument/2006/relationships/image" Target="../media/image37.png"/><Relationship Id="rId4" Type="http://schemas.openxmlformats.org/officeDocument/2006/relationships/image" Target="../media/image3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 Id="rId3" Type="http://schemas.openxmlformats.org/officeDocument/2006/relationships/image" Target="../media/image37.png"/><Relationship Id="rId4" Type="http://schemas.openxmlformats.org/officeDocument/2006/relationships/image" Target="../media/image4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 Id="rId3" Type="http://schemas.openxmlformats.org/officeDocument/2006/relationships/image" Target="../media/image37.png"/><Relationship Id="rId4" Type="http://schemas.openxmlformats.org/officeDocument/2006/relationships/image" Target="../media/image5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 Id="rId3" Type="http://schemas.openxmlformats.org/officeDocument/2006/relationships/image" Target="../media/image37.png"/><Relationship Id="rId4" Type="http://schemas.openxmlformats.org/officeDocument/2006/relationships/image" Target="../media/image5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 Id="rId3" Type="http://schemas.openxmlformats.org/officeDocument/2006/relationships/image" Target="../media/image37.png"/><Relationship Id="rId4" Type="http://schemas.openxmlformats.org/officeDocument/2006/relationships/image" Target="../media/image5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 Id="rId3" Type="http://schemas.openxmlformats.org/officeDocument/2006/relationships/image" Target="../media/image37.png"/><Relationship Id="rId4" Type="http://schemas.openxmlformats.org/officeDocument/2006/relationships/image" Target="../media/image5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 Id="rId3" Type="http://schemas.openxmlformats.org/officeDocument/2006/relationships/image" Target="../media/image34.png"/><Relationship Id="rId4" Type="http://schemas.openxmlformats.org/officeDocument/2006/relationships/image" Target="../media/image5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 Id="rId3" Type="http://schemas.openxmlformats.org/officeDocument/2006/relationships/image" Target="../media/image3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9.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 Id="rId3" Type="http://schemas.openxmlformats.org/officeDocument/2006/relationships/image" Target="../media/image34.png"/><Relationship Id="rId4" Type="http://schemas.openxmlformats.org/officeDocument/2006/relationships/image" Target="../media/image5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15.png"/><Relationship Id="rId6" Type="http://schemas.openxmlformats.org/officeDocument/2006/relationships/image" Target="../media/image7.png"/><Relationship Id="rId7"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25"/>
          <p:cNvSpPr txBox="1"/>
          <p:nvPr/>
        </p:nvSpPr>
        <p:spPr>
          <a:xfrm>
            <a:off x="560700" y="2096150"/>
            <a:ext cx="80226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Logs, profiling &amp; debug</a:t>
            </a:r>
            <a:endParaRPr i="1" sz="3600">
              <a:solidFill>
                <a:srgbClr val="121212"/>
              </a:solidFill>
              <a:latin typeface="Anton"/>
              <a:ea typeface="Anton"/>
              <a:cs typeface="Anton"/>
              <a:sym typeface="Anton"/>
            </a:endParaRPr>
          </a:p>
          <a:p>
            <a:pPr indent="0" lvl="0" marL="0" rtl="0" algn="ctr">
              <a:spcBef>
                <a:spcPts val="0"/>
              </a:spcBef>
              <a:spcAft>
                <a:spcPts val="0"/>
              </a:spcAft>
              <a:buNone/>
            </a:pPr>
            <a:r>
              <a:rPr i="1" lang="en" sz="3600">
                <a:solidFill>
                  <a:srgbClr val="121212"/>
                </a:solidFill>
                <a:latin typeface="Anton"/>
                <a:ea typeface="Anton"/>
                <a:cs typeface="Anton"/>
                <a:sym typeface="Anton"/>
              </a:rPr>
              <a:t>Parte II</a:t>
            </a:r>
            <a:endParaRPr i="1" sz="3600">
              <a:solidFill>
                <a:srgbClr val="121212"/>
              </a:solidFill>
              <a:latin typeface="Anton"/>
              <a:ea typeface="Anton"/>
              <a:cs typeface="Anton"/>
              <a:sym typeface="Anton"/>
            </a:endParaRPr>
          </a:p>
        </p:txBody>
      </p:sp>
      <p:sp>
        <p:nvSpPr>
          <p:cNvPr id="100" name="Google Shape;100;p25"/>
          <p:cNvSpPr txBox="1"/>
          <p:nvPr/>
        </p:nvSpPr>
        <p:spPr>
          <a:xfrm>
            <a:off x="2022750" y="16203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2000">
                <a:solidFill>
                  <a:srgbClr val="121212"/>
                </a:solidFill>
                <a:latin typeface="Helvetica Neue"/>
                <a:ea typeface="Helvetica Neue"/>
                <a:cs typeface="Helvetica Neue"/>
                <a:sym typeface="Helvetica Neue"/>
              </a:rPr>
              <a:t>     Clase 32. </a:t>
            </a:r>
            <a:r>
              <a:rPr lang="en" sz="2000">
                <a:solidFill>
                  <a:srgbClr val="121212"/>
                </a:solidFill>
                <a:latin typeface="Helvetica Neue Light"/>
                <a:ea typeface="Helvetica Neue Light"/>
                <a:cs typeface="Helvetica Neue Light"/>
                <a:sym typeface="Helvetica Neue Light"/>
              </a:rPr>
              <a:t> Programación Backend</a:t>
            </a:r>
            <a:endParaRPr>
              <a:solidFill>
                <a:srgbClr val="121212"/>
              </a:solidFill>
              <a:latin typeface="Helvetica Neue Light"/>
              <a:ea typeface="Helvetica Neue Light"/>
              <a:cs typeface="Helvetica Neue Light"/>
              <a:sym typeface="Helvetica Neue Light"/>
            </a:endParaRPr>
          </a:p>
        </p:txBody>
      </p:sp>
      <p:sp>
        <p:nvSpPr>
          <p:cNvPr id="101" name="Google Shape;101;p25"/>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grpSp>
        <p:nvGrpSpPr>
          <p:cNvPr id="197" name="Google Shape;197;p34"/>
          <p:cNvGrpSpPr/>
          <p:nvPr/>
        </p:nvGrpSpPr>
        <p:grpSpPr>
          <a:xfrm>
            <a:off x="1075550" y="1832075"/>
            <a:ext cx="7066989" cy="3082825"/>
            <a:chOff x="1075550" y="1755875"/>
            <a:chExt cx="7066989" cy="3082825"/>
          </a:xfrm>
        </p:grpSpPr>
        <p:pic>
          <p:nvPicPr>
            <p:cNvPr id="198" name="Google Shape;198;p34"/>
            <p:cNvPicPr preferRelativeResize="0"/>
            <p:nvPr/>
          </p:nvPicPr>
          <p:blipFill>
            <a:blip r:embed="rId3">
              <a:alphaModFix/>
            </a:blip>
            <a:stretch>
              <a:fillRect/>
            </a:stretch>
          </p:blipFill>
          <p:spPr>
            <a:xfrm>
              <a:off x="1075550" y="1755875"/>
              <a:ext cx="1295400" cy="304800"/>
            </a:xfrm>
            <a:prstGeom prst="rect">
              <a:avLst/>
            </a:prstGeom>
            <a:noFill/>
            <a:ln cap="flat" cmpd="sng" w="9525">
              <a:solidFill>
                <a:schemeClr val="dk2"/>
              </a:solidFill>
              <a:prstDash val="solid"/>
              <a:round/>
              <a:headEnd len="sm" w="sm" type="none"/>
              <a:tailEnd len="sm" w="sm" type="none"/>
            </a:ln>
          </p:spPr>
        </p:pic>
        <p:pic>
          <p:nvPicPr>
            <p:cNvPr id="199" name="Google Shape;199;p34"/>
            <p:cNvPicPr preferRelativeResize="0"/>
            <p:nvPr/>
          </p:nvPicPr>
          <p:blipFill>
            <a:blip r:embed="rId4">
              <a:alphaModFix/>
            </a:blip>
            <a:stretch>
              <a:fillRect/>
            </a:stretch>
          </p:blipFill>
          <p:spPr>
            <a:xfrm>
              <a:off x="5099725" y="1774925"/>
              <a:ext cx="1314450" cy="266700"/>
            </a:xfrm>
            <a:prstGeom prst="rect">
              <a:avLst/>
            </a:prstGeom>
            <a:noFill/>
            <a:ln cap="flat" cmpd="sng" w="9525">
              <a:solidFill>
                <a:schemeClr val="dk2"/>
              </a:solidFill>
              <a:prstDash val="solid"/>
              <a:round/>
              <a:headEnd len="sm" w="sm" type="none"/>
              <a:tailEnd len="sm" w="sm" type="none"/>
            </a:ln>
          </p:spPr>
        </p:pic>
        <p:pic>
          <p:nvPicPr>
            <p:cNvPr id="200" name="Google Shape;200;p34"/>
            <p:cNvPicPr preferRelativeResize="0"/>
            <p:nvPr/>
          </p:nvPicPr>
          <p:blipFill>
            <a:blip r:embed="rId5">
              <a:alphaModFix/>
            </a:blip>
            <a:stretch>
              <a:fillRect/>
            </a:stretch>
          </p:blipFill>
          <p:spPr>
            <a:xfrm>
              <a:off x="1075550" y="2040825"/>
              <a:ext cx="3079429" cy="2797075"/>
            </a:xfrm>
            <a:prstGeom prst="rect">
              <a:avLst/>
            </a:prstGeom>
            <a:noFill/>
            <a:ln cap="flat" cmpd="sng" w="9525">
              <a:solidFill>
                <a:schemeClr val="dk2"/>
              </a:solidFill>
              <a:prstDash val="solid"/>
              <a:round/>
              <a:headEnd len="sm" w="sm" type="none"/>
              <a:tailEnd len="sm" w="sm" type="none"/>
            </a:ln>
          </p:spPr>
        </p:pic>
        <p:pic>
          <p:nvPicPr>
            <p:cNvPr id="201" name="Google Shape;201;p34"/>
            <p:cNvPicPr preferRelativeResize="0"/>
            <p:nvPr/>
          </p:nvPicPr>
          <p:blipFill>
            <a:blip r:embed="rId6">
              <a:alphaModFix/>
            </a:blip>
            <a:stretch>
              <a:fillRect/>
            </a:stretch>
          </p:blipFill>
          <p:spPr>
            <a:xfrm>
              <a:off x="5099729" y="2022575"/>
              <a:ext cx="3042810" cy="2816125"/>
            </a:xfrm>
            <a:prstGeom prst="rect">
              <a:avLst/>
            </a:prstGeom>
            <a:noFill/>
            <a:ln cap="flat" cmpd="sng" w="9525">
              <a:solidFill>
                <a:schemeClr val="dk2"/>
              </a:solidFill>
              <a:prstDash val="solid"/>
              <a:round/>
              <a:headEnd len="sm" w="sm" type="none"/>
              <a:tailEnd len="sm" w="sm" type="none"/>
            </a:ln>
          </p:spPr>
        </p:pic>
        <p:sp>
          <p:nvSpPr>
            <p:cNvPr id="202" name="Google Shape;202;p34"/>
            <p:cNvSpPr/>
            <p:nvPr/>
          </p:nvSpPr>
          <p:spPr>
            <a:xfrm>
              <a:off x="1218600" y="2918875"/>
              <a:ext cx="1799700" cy="174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4"/>
            <p:cNvSpPr/>
            <p:nvPr/>
          </p:nvSpPr>
          <p:spPr>
            <a:xfrm>
              <a:off x="1218600" y="3604675"/>
              <a:ext cx="1799700" cy="174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4"/>
            <p:cNvSpPr/>
            <p:nvPr/>
          </p:nvSpPr>
          <p:spPr>
            <a:xfrm>
              <a:off x="5181000" y="2918875"/>
              <a:ext cx="1799700" cy="174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4"/>
            <p:cNvSpPr/>
            <p:nvPr/>
          </p:nvSpPr>
          <p:spPr>
            <a:xfrm>
              <a:off x="5181000" y="3604675"/>
              <a:ext cx="1799700" cy="174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 name="Google Shape;206;p34"/>
          <p:cNvSpPr txBox="1"/>
          <p:nvPr/>
        </p:nvSpPr>
        <p:spPr>
          <a:xfrm>
            <a:off x="379800" y="923225"/>
            <a:ext cx="8232000" cy="889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300"/>
              </a:spcBef>
              <a:spcAft>
                <a:spcPts val="1300"/>
              </a:spcAft>
              <a:buNone/>
            </a:pPr>
            <a:r>
              <a:rPr lang="en" sz="1800">
                <a:solidFill>
                  <a:schemeClr val="dk1"/>
                </a:solidFill>
                <a:highlight>
                  <a:schemeClr val="lt1"/>
                </a:highlight>
                <a:latin typeface="Helvetica Neue Light"/>
                <a:ea typeface="Helvetica Neue Light"/>
                <a:cs typeface="Helvetica Neue Light"/>
                <a:sym typeface="Helvetica Neue Light"/>
              </a:rPr>
              <a:t>Podemos ahora comparar los resultados de ambos archivos. Nos interesará fijamos en la última parte de los mismos:</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207" name="Google Shape;207;p34"/>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Comparando los resultados</a:t>
            </a:r>
            <a:endParaRPr i="1" sz="3600">
              <a:latin typeface="Anton"/>
              <a:ea typeface="Anton"/>
              <a:cs typeface="Anton"/>
              <a:sym typeface="Anton"/>
            </a:endParaRPr>
          </a:p>
        </p:txBody>
      </p:sp>
      <p:pic>
        <p:nvPicPr>
          <p:cNvPr id="208" name="Google Shape;208;p34"/>
          <p:cNvPicPr preferRelativeResize="0"/>
          <p:nvPr/>
        </p:nvPicPr>
        <p:blipFill>
          <a:blip r:embed="rId7">
            <a:alphaModFix/>
          </a:blip>
          <a:stretch>
            <a:fillRect/>
          </a:stretch>
        </p:blipFill>
        <p:spPr>
          <a:xfrm>
            <a:off x="7567925" y="4659625"/>
            <a:ext cx="1186526" cy="330675"/>
          </a:xfrm>
          <a:prstGeom prst="rect">
            <a:avLst/>
          </a:prstGeom>
          <a:noFill/>
          <a:ln>
            <a:noFill/>
          </a:ln>
        </p:spPr>
      </p:pic>
      <p:pic>
        <p:nvPicPr>
          <p:cNvPr id="209" name="Google Shape;209;p34"/>
          <p:cNvPicPr preferRelativeResize="0"/>
          <p:nvPr/>
        </p:nvPicPr>
        <p:blipFill>
          <a:blip r:embed="rId8">
            <a:alphaModFix/>
          </a:blip>
          <a:stretch>
            <a:fillRect/>
          </a:stretch>
        </p:blipFill>
        <p:spPr>
          <a:xfrm>
            <a:off x="143200" y="150175"/>
            <a:ext cx="725375" cy="725375"/>
          </a:xfrm>
          <a:prstGeom prst="rect">
            <a:avLst/>
          </a:prstGeom>
          <a:noFill/>
          <a:ln cap="flat" cmpd="sng" w="19050">
            <a:solidFill>
              <a:schemeClr val="dk2"/>
            </a:solidFill>
            <a:prstDash val="solid"/>
            <a:round/>
            <a:headEnd len="sm" w="sm" type="none"/>
            <a:tailEnd len="sm" w="sm" type="none"/>
          </a:ln>
        </p:spPr>
      </p:pic>
      <p:pic>
        <p:nvPicPr>
          <p:cNvPr id="210" name="Google Shape;210;p34"/>
          <p:cNvPicPr preferRelativeResize="0"/>
          <p:nvPr/>
        </p:nvPicPr>
        <p:blipFill>
          <a:blip r:embed="rId9">
            <a:alphaModFix/>
          </a:blip>
          <a:stretch>
            <a:fillRect/>
          </a:stretch>
        </p:blipFill>
        <p:spPr>
          <a:xfrm>
            <a:off x="8237825" y="91375"/>
            <a:ext cx="762900" cy="762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nvSpPr>
        <p:spPr>
          <a:xfrm>
            <a:off x="532200" y="3106675"/>
            <a:ext cx="8232000" cy="1636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1300"/>
              </a:spcBef>
              <a:spcAft>
                <a:spcPts val="0"/>
              </a:spcAft>
              <a:buNone/>
            </a:pPr>
            <a:r>
              <a:rPr b="1" lang="en" sz="1600">
                <a:solidFill>
                  <a:schemeClr val="dk1"/>
                </a:solidFill>
                <a:highlight>
                  <a:schemeClr val="lt1"/>
                </a:highlight>
                <a:latin typeface="Helvetica Neue"/>
                <a:ea typeface="Helvetica Neue"/>
                <a:cs typeface="Helvetica Neue"/>
                <a:sym typeface="Helvetica Neue"/>
              </a:rPr>
              <a:t>¿Qué vemos?</a:t>
            </a:r>
            <a:endParaRPr b="1" sz="1600">
              <a:solidFill>
                <a:schemeClr val="dk1"/>
              </a:solidFill>
              <a:highlight>
                <a:schemeClr val="lt1"/>
              </a:highlight>
              <a:latin typeface="Helvetica Neue"/>
              <a:ea typeface="Helvetica Neue"/>
              <a:cs typeface="Helvetica Neue"/>
              <a:sym typeface="Helvetica Neue"/>
            </a:endParaRPr>
          </a:p>
          <a:p>
            <a:pPr indent="-330200" lvl="0" marL="457200" rtl="0" algn="l">
              <a:lnSpc>
                <a:spcPct val="100000"/>
              </a:lnSpc>
              <a:spcBef>
                <a:spcPts val="10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Podemos ver que la media de respuestas (Mean response/sec) por segundo es mucho más alta en el Cluster, por lo que, comprobamos que es más eficiente.</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00000"/>
              </a:lnSpc>
              <a:spcBef>
                <a:spcPts val="1000"/>
              </a:spcBef>
              <a:spcAft>
                <a:spcPts val="100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Los milisegundos de latencia (Response time, median) es más alto en el Fork que en Cluster. Por lo que se vuelve a comprobar que es mejor el servidor en modo Cluster.</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216" name="Google Shape;216;p35"/>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Comparando los resultados</a:t>
            </a:r>
            <a:endParaRPr i="1" sz="3600">
              <a:latin typeface="Anton"/>
              <a:ea typeface="Anton"/>
              <a:cs typeface="Anton"/>
              <a:sym typeface="Anton"/>
            </a:endParaRPr>
          </a:p>
        </p:txBody>
      </p:sp>
      <p:pic>
        <p:nvPicPr>
          <p:cNvPr id="217" name="Google Shape;217;p3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18" name="Google Shape;218;p35"/>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19" name="Google Shape;219;p35"/>
          <p:cNvPicPr preferRelativeResize="0"/>
          <p:nvPr/>
        </p:nvPicPr>
        <p:blipFill>
          <a:blip r:embed="rId5">
            <a:alphaModFix/>
          </a:blip>
          <a:stretch>
            <a:fillRect/>
          </a:stretch>
        </p:blipFill>
        <p:spPr>
          <a:xfrm>
            <a:off x="143200" y="150175"/>
            <a:ext cx="725375" cy="725375"/>
          </a:xfrm>
          <a:prstGeom prst="rect">
            <a:avLst/>
          </a:prstGeom>
          <a:noFill/>
          <a:ln cap="flat" cmpd="sng" w="19050">
            <a:solidFill>
              <a:schemeClr val="dk2"/>
            </a:solidFill>
            <a:prstDash val="solid"/>
            <a:round/>
            <a:headEnd len="sm" w="sm" type="none"/>
            <a:tailEnd len="sm" w="sm" type="none"/>
          </a:ln>
        </p:spPr>
      </p:pic>
      <p:grpSp>
        <p:nvGrpSpPr>
          <p:cNvPr id="220" name="Google Shape;220;p35"/>
          <p:cNvGrpSpPr/>
          <p:nvPr/>
        </p:nvGrpSpPr>
        <p:grpSpPr>
          <a:xfrm>
            <a:off x="1990019" y="917799"/>
            <a:ext cx="4904490" cy="2139480"/>
            <a:chOff x="1075550" y="1755875"/>
            <a:chExt cx="7066989" cy="3082825"/>
          </a:xfrm>
        </p:grpSpPr>
        <p:pic>
          <p:nvPicPr>
            <p:cNvPr id="221" name="Google Shape;221;p35"/>
            <p:cNvPicPr preferRelativeResize="0"/>
            <p:nvPr/>
          </p:nvPicPr>
          <p:blipFill>
            <a:blip r:embed="rId6">
              <a:alphaModFix/>
            </a:blip>
            <a:stretch>
              <a:fillRect/>
            </a:stretch>
          </p:blipFill>
          <p:spPr>
            <a:xfrm>
              <a:off x="1075550" y="1755875"/>
              <a:ext cx="1295400" cy="304800"/>
            </a:xfrm>
            <a:prstGeom prst="rect">
              <a:avLst/>
            </a:prstGeom>
            <a:noFill/>
            <a:ln cap="flat" cmpd="sng" w="9525">
              <a:solidFill>
                <a:schemeClr val="dk2"/>
              </a:solidFill>
              <a:prstDash val="solid"/>
              <a:round/>
              <a:headEnd len="sm" w="sm" type="none"/>
              <a:tailEnd len="sm" w="sm" type="none"/>
            </a:ln>
          </p:spPr>
        </p:pic>
        <p:pic>
          <p:nvPicPr>
            <p:cNvPr id="222" name="Google Shape;222;p35"/>
            <p:cNvPicPr preferRelativeResize="0"/>
            <p:nvPr/>
          </p:nvPicPr>
          <p:blipFill>
            <a:blip r:embed="rId7">
              <a:alphaModFix/>
            </a:blip>
            <a:stretch>
              <a:fillRect/>
            </a:stretch>
          </p:blipFill>
          <p:spPr>
            <a:xfrm>
              <a:off x="5099725" y="1774925"/>
              <a:ext cx="1314450" cy="266700"/>
            </a:xfrm>
            <a:prstGeom prst="rect">
              <a:avLst/>
            </a:prstGeom>
            <a:noFill/>
            <a:ln cap="flat" cmpd="sng" w="9525">
              <a:solidFill>
                <a:schemeClr val="dk2"/>
              </a:solidFill>
              <a:prstDash val="solid"/>
              <a:round/>
              <a:headEnd len="sm" w="sm" type="none"/>
              <a:tailEnd len="sm" w="sm" type="none"/>
            </a:ln>
          </p:spPr>
        </p:pic>
        <p:pic>
          <p:nvPicPr>
            <p:cNvPr id="223" name="Google Shape;223;p35"/>
            <p:cNvPicPr preferRelativeResize="0"/>
            <p:nvPr/>
          </p:nvPicPr>
          <p:blipFill>
            <a:blip r:embed="rId8">
              <a:alphaModFix/>
            </a:blip>
            <a:stretch>
              <a:fillRect/>
            </a:stretch>
          </p:blipFill>
          <p:spPr>
            <a:xfrm>
              <a:off x="1075550" y="2040825"/>
              <a:ext cx="3079429" cy="2797075"/>
            </a:xfrm>
            <a:prstGeom prst="rect">
              <a:avLst/>
            </a:prstGeom>
            <a:noFill/>
            <a:ln cap="flat" cmpd="sng" w="9525">
              <a:solidFill>
                <a:schemeClr val="dk2"/>
              </a:solidFill>
              <a:prstDash val="solid"/>
              <a:round/>
              <a:headEnd len="sm" w="sm" type="none"/>
              <a:tailEnd len="sm" w="sm" type="none"/>
            </a:ln>
          </p:spPr>
        </p:pic>
        <p:pic>
          <p:nvPicPr>
            <p:cNvPr id="224" name="Google Shape;224;p35"/>
            <p:cNvPicPr preferRelativeResize="0"/>
            <p:nvPr/>
          </p:nvPicPr>
          <p:blipFill>
            <a:blip r:embed="rId9">
              <a:alphaModFix/>
            </a:blip>
            <a:stretch>
              <a:fillRect/>
            </a:stretch>
          </p:blipFill>
          <p:spPr>
            <a:xfrm>
              <a:off x="5099729" y="2022575"/>
              <a:ext cx="3042810" cy="2816125"/>
            </a:xfrm>
            <a:prstGeom prst="rect">
              <a:avLst/>
            </a:prstGeom>
            <a:noFill/>
            <a:ln cap="flat" cmpd="sng" w="9525">
              <a:solidFill>
                <a:schemeClr val="dk2"/>
              </a:solidFill>
              <a:prstDash val="solid"/>
              <a:round/>
              <a:headEnd len="sm" w="sm" type="none"/>
              <a:tailEnd len="sm" w="sm" type="none"/>
            </a:ln>
          </p:spPr>
        </p:pic>
        <p:sp>
          <p:nvSpPr>
            <p:cNvPr id="225" name="Google Shape;225;p35"/>
            <p:cNvSpPr/>
            <p:nvPr/>
          </p:nvSpPr>
          <p:spPr>
            <a:xfrm>
              <a:off x="1218600" y="2918875"/>
              <a:ext cx="1799700" cy="174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5"/>
            <p:cNvSpPr/>
            <p:nvPr/>
          </p:nvSpPr>
          <p:spPr>
            <a:xfrm>
              <a:off x="1218600" y="3604675"/>
              <a:ext cx="1799700" cy="174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5"/>
            <p:cNvSpPr/>
            <p:nvPr/>
          </p:nvSpPr>
          <p:spPr>
            <a:xfrm>
              <a:off x="5181000" y="2918875"/>
              <a:ext cx="1799700" cy="174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5"/>
            <p:cNvSpPr/>
            <p:nvPr/>
          </p:nvSpPr>
          <p:spPr>
            <a:xfrm>
              <a:off x="5181000" y="3604675"/>
              <a:ext cx="1799700" cy="174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2" name="Shape 232"/>
        <p:cNvGrpSpPr/>
        <p:nvPr/>
      </p:nvGrpSpPr>
      <p:grpSpPr>
        <a:xfrm>
          <a:off x="0" y="0"/>
          <a:ext cx="0" cy="0"/>
          <a:chOff x="0" y="0"/>
          <a:chExt cx="0" cy="0"/>
        </a:xfrm>
      </p:grpSpPr>
      <p:sp>
        <p:nvSpPr>
          <p:cNvPr id="233" name="Google Shape;233;p36"/>
          <p:cNvSpPr txBox="1"/>
          <p:nvPr/>
        </p:nvSpPr>
        <p:spPr>
          <a:xfrm>
            <a:off x="1839850" y="1944250"/>
            <a:ext cx="52644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solidFill>
                  <a:srgbClr val="E0FF00"/>
                </a:solidFill>
                <a:latin typeface="Anton"/>
                <a:ea typeface="Anton"/>
                <a:cs typeface="Anton"/>
                <a:sym typeface="Anton"/>
              </a:rPr>
              <a:t>PROFILING</a:t>
            </a:r>
            <a:endParaRPr i="1" sz="3600">
              <a:solidFill>
                <a:srgbClr val="E0FF00"/>
              </a:solidFill>
              <a:latin typeface="Anton"/>
              <a:ea typeface="Anton"/>
              <a:cs typeface="Anton"/>
              <a:sym typeface="Anto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7"/>
          <p:cNvSpPr txBox="1"/>
          <p:nvPr/>
        </p:nvSpPr>
        <p:spPr>
          <a:xfrm>
            <a:off x="303600" y="1151825"/>
            <a:ext cx="8232000" cy="36618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b="1" i="1" lang="en" sz="1800">
                <a:solidFill>
                  <a:schemeClr val="dk1"/>
                </a:solidFill>
                <a:highlight>
                  <a:schemeClr val="lt1"/>
                </a:highlight>
                <a:latin typeface="Helvetica Neue"/>
                <a:ea typeface="Helvetica Neue"/>
                <a:cs typeface="Helvetica Neue"/>
                <a:sym typeface="Helvetica Neue"/>
              </a:rPr>
              <a:t>Profiling </a:t>
            </a:r>
            <a:r>
              <a:rPr lang="en" sz="1800">
                <a:solidFill>
                  <a:schemeClr val="dk1"/>
                </a:solidFill>
                <a:highlight>
                  <a:schemeClr val="lt1"/>
                </a:highlight>
                <a:latin typeface="Helvetica Neue Light"/>
                <a:ea typeface="Helvetica Neue Light"/>
                <a:cs typeface="Helvetica Neue Light"/>
                <a:sym typeface="Helvetica Neue Light"/>
              </a:rPr>
              <a:t>en español es </a:t>
            </a:r>
            <a:r>
              <a:rPr b="1" i="1" lang="en" sz="1800">
                <a:solidFill>
                  <a:schemeClr val="dk1"/>
                </a:solidFill>
                <a:highlight>
                  <a:schemeClr val="lt1"/>
                </a:highlight>
                <a:latin typeface="Helvetica Neue"/>
                <a:ea typeface="Helvetica Neue"/>
                <a:cs typeface="Helvetica Neue"/>
                <a:sym typeface="Helvetica Neue"/>
              </a:rPr>
              <a:t>análisis de rendimiento</a:t>
            </a:r>
            <a:r>
              <a:rPr lang="en" sz="1800">
                <a:solidFill>
                  <a:schemeClr val="dk1"/>
                </a:solidFill>
                <a:highlight>
                  <a:schemeClr val="lt1"/>
                </a:highlight>
                <a:latin typeface="Helvetica Neue Light"/>
                <a:ea typeface="Helvetica Neue Light"/>
                <a:cs typeface="Helvetica Neue Light"/>
                <a:sym typeface="Helvetica Neue Light"/>
              </a:rPr>
              <a:t>. Es la investigación del comportamiento de un programa usando información reunida desde el análisis dinámico del mismo.</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El objetivo es averiguar el tiempo dedicado a la ejecución de diferentes partes del programa para detectar los puntos problemáticos y las áreas donde sea posible llevar a cabo una optimización del rendimiento (ya sea en velocidad o en consumo de recursos).​</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Un profiler puede proporcionar distintas salidas, como una traza de ejecución o un resumen estadístico de los eventos observados.</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239" name="Google Shape;239;p37"/>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¿Qué es?</a:t>
            </a:r>
            <a:endParaRPr i="1" sz="3600">
              <a:latin typeface="Anton"/>
              <a:ea typeface="Anton"/>
              <a:cs typeface="Anton"/>
              <a:sym typeface="Anton"/>
            </a:endParaRPr>
          </a:p>
        </p:txBody>
      </p:sp>
      <p:pic>
        <p:nvPicPr>
          <p:cNvPr id="240" name="Google Shape;240;p3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41" name="Google Shape;241;p37"/>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42" name="Google Shape;242;p37"/>
          <p:cNvPicPr preferRelativeResize="0"/>
          <p:nvPr/>
        </p:nvPicPr>
        <p:blipFill>
          <a:blip r:embed="rId5">
            <a:alphaModFix/>
          </a:blip>
          <a:stretch>
            <a:fillRect/>
          </a:stretch>
        </p:blipFill>
        <p:spPr>
          <a:xfrm>
            <a:off x="202650" y="149550"/>
            <a:ext cx="646550" cy="646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8"/>
          <p:cNvSpPr txBox="1"/>
          <p:nvPr/>
        </p:nvSpPr>
        <p:spPr>
          <a:xfrm>
            <a:off x="266000" y="807424"/>
            <a:ext cx="8697000" cy="4295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Cualquier navegador moderno, como Google Chrome, tiene un built-in profiler integrado en DevTools, que registra toda la información sobre las funciones y cuánto tiempo lleva ejecutarlas en un archivo de registro.</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Luego, el navegador analiza este archivo de </a:t>
            </a:r>
            <a:r>
              <a:rPr i="1" lang="en" sz="1800">
                <a:solidFill>
                  <a:schemeClr val="dk1"/>
                </a:solidFill>
                <a:highlight>
                  <a:schemeClr val="lt1"/>
                </a:highlight>
                <a:latin typeface="Helvetica Neue Light"/>
                <a:ea typeface="Helvetica Neue Light"/>
                <a:cs typeface="Helvetica Neue Light"/>
                <a:sym typeface="Helvetica Neue Light"/>
              </a:rPr>
              <a:t>log</a:t>
            </a:r>
            <a:r>
              <a:rPr lang="en" sz="1800">
                <a:solidFill>
                  <a:schemeClr val="dk1"/>
                </a:solidFill>
                <a:highlight>
                  <a:schemeClr val="lt1"/>
                </a:highlight>
                <a:latin typeface="Helvetica Neue Light"/>
                <a:ea typeface="Helvetica Neue Light"/>
                <a:cs typeface="Helvetica Neue Light"/>
                <a:sym typeface="Helvetica Neue Light"/>
              </a:rPr>
              <a:t>, brindándonos información legible sobre lo que está sucediendo, para que podamos entenderlo y encontrar cuellos de botella.</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Node también tiene un built-in profiler pero con una diferencia: este no analiza archivos de </a:t>
            </a:r>
            <a:r>
              <a:rPr i="1" lang="en" sz="1800">
                <a:solidFill>
                  <a:schemeClr val="dk1"/>
                </a:solidFill>
                <a:highlight>
                  <a:schemeClr val="lt1"/>
                </a:highlight>
                <a:latin typeface="Helvetica Neue Light"/>
                <a:ea typeface="Helvetica Neue Light"/>
                <a:cs typeface="Helvetica Neue Light"/>
                <a:sym typeface="Helvetica Neue Light"/>
              </a:rPr>
              <a:t>log</a:t>
            </a:r>
            <a:r>
              <a:rPr lang="en" sz="1800">
                <a:solidFill>
                  <a:schemeClr val="dk1"/>
                </a:solidFill>
                <a:highlight>
                  <a:schemeClr val="lt1"/>
                </a:highlight>
                <a:latin typeface="Helvetica Neue Light"/>
                <a:ea typeface="Helvetica Neue Light"/>
                <a:cs typeface="Helvetica Neue Light"/>
                <a:sym typeface="Helvetica Neue Light"/>
              </a:rPr>
              <a:t> como los navegadores, sino que simplemente recopila toda la información en estos archivos de </a:t>
            </a:r>
            <a:r>
              <a:rPr i="1" lang="en" sz="1800">
                <a:solidFill>
                  <a:schemeClr val="dk1"/>
                </a:solidFill>
                <a:highlight>
                  <a:schemeClr val="lt1"/>
                </a:highlight>
                <a:latin typeface="Helvetica Neue Light"/>
                <a:ea typeface="Helvetica Neue Light"/>
                <a:cs typeface="Helvetica Neue Light"/>
                <a:sym typeface="Helvetica Neue Light"/>
              </a:rPr>
              <a:t>log</a:t>
            </a:r>
            <a:r>
              <a:rPr lang="en"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Significa que necesita tener alguna herramienta separada que pueda comprender este archivo de </a:t>
            </a:r>
            <a:r>
              <a:rPr i="1" lang="en" sz="1800">
                <a:solidFill>
                  <a:schemeClr val="dk1"/>
                </a:solidFill>
                <a:highlight>
                  <a:schemeClr val="lt1"/>
                </a:highlight>
                <a:latin typeface="Helvetica Neue Light"/>
                <a:ea typeface="Helvetica Neue Light"/>
                <a:cs typeface="Helvetica Neue Light"/>
                <a:sym typeface="Helvetica Neue Light"/>
              </a:rPr>
              <a:t>log</a:t>
            </a:r>
            <a:r>
              <a:rPr lang="en" sz="1800">
                <a:solidFill>
                  <a:schemeClr val="dk1"/>
                </a:solidFill>
                <a:highlight>
                  <a:schemeClr val="lt1"/>
                </a:highlight>
                <a:latin typeface="Helvetica Neue Light"/>
                <a:ea typeface="Helvetica Neue Light"/>
                <a:cs typeface="Helvetica Neue Light"/>
                <a:sym typeface="Helvetica Neue Light"/>
              </a:rPr>
              <a:t> y proporcionarnos la información de forma legible.</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248" name="Google Shape;248;p38"/>
          <p:cNvSpPr txBox="1"/>
          <p:nvPr/>
        </p:nvSpPr>
        <p:spPr>
          <a:xfrm>
            <a:off x="1180500" y="124776"/>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Profiling en NodeJs</a:t>
            </a:r>
            <a:endParaRPr i="1" sz="3600">
              <a:latin typeface="Anton"/>
              <a:ea typeface="Anton"/>
              <a:cs typeface="Anton"/>
              <a:sym typeface="Anton"/>
            </a:endParaRPr>
          </a:p>
        </p:txBody>
      </p:sp>
      <p:pic>
        <p:nvPicPr>
          <p:cNvPr id="249" name="Google Shape;249;p3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50" name="Google Shape;250;p38"/>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51" name="Google Shape;251;p38"/>
          <p:cNvPicPr preferRelativeResize="0"/>
          <p:nvPr/>
        </p:nvPicPr>
        <p:blipFill>
          <a:blip r:embed="rId5">
            <a:alphaModFix/>
          </a:blip>
          <a:stretch>
            <a:fillRect/>
          </a:stretch>
        </p:blipFill>
        <p:spPr>
          <a:xfrm>
            <a:off x="202650" y="149550"/>
            <a:ext cx="646550" cy="646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9"/>
          <p:cNvSpPr txBox="1"/>
          <p:nvPr/>
        </p:nvSpPr>
        <p:spPr>
          <a:xfrm>
            <a:off x="727750" y="2447225"/>
            <a:ext cx="7807800" cy="1016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lang="en" sz="2300">
                <a:solidFill>
                  <a:schemeClr val="dk1"/>
                </a:solidFill>
                <a:latin typeface="Helvetica Neue Light"/>
                <a:ea typeface="Helvetica Neue Light"/>
                <a:cs typeface="Helvetica Neue Light"/>
                <a:sym typeface="Helvetica Neue Light"/>
              </a:rPr>
              <a:t>Antes de empezar a ver cómo utilizamos el Node </a:t>
            </a:r>
            <a:r>
              <a:rPr i="1" lang="en" sz="2300">
                <a:solidFill>
                  <a:schemeClr val="dk1"/>
                </a:solidFill>
                <a:latin typeface="Helvetica Neue Light"/>
                <a:ea typeface="Helvetica Neue Light"/>
                <a:cs typeface="Helvetica Neue Light"/>
                <a:sym typeface="Helvetica Neue Light"/>
              </a:rPr>
              <a:t>built-in profiler</a:t>
            </a:r>
            <a:r>
              <a:rPr lang="en" sz="2300">
                <a:solidFill>
                  <a:schemeClr val="dk1"/>
                </a:solidFill>
                <a:latin typeface="Helvetica Neue Light"/>
                <a:ea typeface="Helvetica Neue Light"/>
                <a:cs typeface="Helvetica Neue Light"/>
                <a:sym typeface="Helvetica Neue Light"/>
              </a:rPr>
              <a:t>, vamos a ver qué es Curl y cómo lo podemos usar para esto.</a:t>
            </a:r>
            <a:endParaRPr sz="2300">
              <a:solidFill>
                <a:schemeClr val="dk1"/>
              </a:solidFill>
              <a:latin typeface="Helvetica Neue Light"/>
              <a:ea typeface="Helvetica Neue Light"/>
              <a:cs typeface="Helvetica Neue Light"/>
              <a:sym typeface="Helvetica Neue Light"/>
            </a:endParaRPr>
          </a:p>
        </p:txBody>
      </p:sp>
      <p:pic>
        <p:nvPicPr>
          <p:cNvPr id="257" name="Google Shape;257;p3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58" name="Google Shape;258;p39"/>
          <p:cNvPicPr preferRelativeResize="0"/>
          <p:nvPr/>
        </p:nvPicPr>
        <p:blipFill>
          <a:blip r:embed="rId4">
            <a:alphaModFix/>
          </a:blip>
          <a:stretch>
            <a:fillRect/>
          </a:stretch>
        </p:blipFill>
        <p:spPr>
          <a:xfrm>
            <a:off x="2858775" y="778300"/>
            <a:ext cx="3426450" cy="1326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0"/>
          <p:cNvSpPr txBox="1"/>
          <p:nvPr/>
        </p:nvSpPr>
        <p:spPr>
          <a:xfrm>
            <a:off x="684600" y="999425"/>
            <a:ext cx="7857900" cy="36618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0"/>
              </a:spcBef>
              <a:spcAft>
                <a:spcPts val="0"/>
              </a:spcAft>
              <a:buClr>
                <a:srgbClr val="3CEFAB"/>
              </a:buClr>
              <a:buSzPts val="1800"/>
              <a:buFont typeface="Helvetica Neue Light"/>
              <a:buChar char="●"/>
            </a:pPr>
            <a:r>
              <a:rPr b="1" i="1" lang="en" sz="1800">
                <a:solidFill>
                  <a:schemeClr val="dk1"/>
                </a:solidFill>
                <a:highlight>
                  <a:schemeClr val="lt1"/>
                </a:highlight>
                <a:latin typeface="Helvetica Neue"/>
                <a:ea typeface="Helvetica Neue"/>
                <a:cs typeface="Helvetica Neue"/>
                <a:sym typeface="Helvetica Neue"/>
              </a:rPr>
              <a:t>Curl </a:t>
            </a:r>
            <a:r>
              <a:rPr lang="en" sz="1800">
                <a:solidFill>
                  <a:schemeClr val="dk1"/>
                </a:solidFill>
                <a:highlight>
                  <a:schemeClr val="lt1"/>
                </a:highlight>
                <a:latin typeface="Helvetica Neue Light"/>
                <a:ea typeface="Helvetica Neue Light"/>
                <a:cs typeface="Helvetica Neue Light"/>
                <a:sym typeface="Helvetica Neue Light"/>
              </a:rPr>
              <a:t>es una herramienta de línea de comandos y librería para transferir datos con URL. Se usa en líneas de comando o scripts para transferir datos.</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Es utilizado a diario por prácticamente todos los usuarios de Internet en el mundo.</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Además, se utiliza en automóviles, televisores, teléfonos móviles, tabletas, entre otros y es el motor de transferencia de Internet para miles de aplicaciones de software en más de diez mil millones de instalaciones.</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264" name="Google Shape;264;p40"/>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4000">
                <a:latin typeface="Anton"/>
                <a:ea typeface="Anton"/>
                <a:cs typeface="Anton"/>
                <a:sym typeface="Anton"/>
              </a:rPr>
              <a:t>Curl</a:t>
            </a:r>
            <a:endParaRPr i="1" sz="4000">
              <a:latin typeface="Anton"/>
              <a:ea typeface="Anton"/>
              <a:cs typeface="Anton"/>
              <a:sym typeface="Anton"/>
            </a:endParaRPr>
          </a:p>
        </p:txBody>
      </p:sp>
      <p:pic>
        <p:nvPicPr>
          <p:cNvPr id="265" name="Google Shape;265;p4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66" name="Google Shape;266;p40"/>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67" name="Google Shape;267;p40"/>
          <p:cNvPicPr preferRelativeResize="0"/>
          <p:nvPr/>
        </p:nvPicPr>
        <p:blipFill>
          <a:blip r:embed="rId5">
            <a:alphaModFix/>
          </a:blip>
          <a:stretch>
            <a:fillRect/>
          </a:stretch>
        </p:blipFill>
        <p:spPr>
          <a:xfrm>
            <a:off x="174700" y="169975"/>
            <a:ext cx="605400" cy="605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1"/>
          <p:cNvSpPr txBox="1"/>
          <p:nvPr/>
        </p:nvSpPr>
        <p:spPr>
          <a:xfrm>
            <a:off x="608400" y="1151825"/>
            <a:ext cx="8015700" cy="31995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a:buAutoNum type="arabicPeriod"/>
            </a:pPr>
            <a:r>
              <a:rPr lang="en" sz="1800">
                <a:solidFill>
                  <a:schemeClr val="dk1"/>
                </a:solidFill>
                <a:highlight>
                  <a:schemeClr val="lt1"/>
                </a:highlight>
                <a:latin typeface="Helvetica Neue Light"/>
                <a:ea typeface="Helvetica Neue Light"/>
                <a:cs typeface="Helvetica Neue Light"/>
                <a:sym typeface="Helvetica Neue Light"/>
              </a:rPr>
              <a:t>Para usarlo, debemos descargarlo e instalarlo. Lo podemos hacer desde: </a:t>
            </a:r>
            <a:r>
              <a:rPr lang="en" sz="1800" u="sng">
                <a:solidFill>
                  <a:schemeClr val="hlink"/>
                </a:solidFill>
                <a:highlight>
                  <a:schemeClr val="lt1"/>
                </a:highlight>
                <a:latin typeface="Helvetica Neue Light"/>
                <a:ea typeface="Helvetica Neue Light"/>
                <a:cs typeface="Helvetica Neue Light"/>
                <a:sym typeface="Helvetica Neue Light"/>
                <a:hlinkClick r:id="rId3"/>
              </a:rPr>
              <a:t>https://curl.se/download.html</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3CEFAB"/>
              </a:buClr>
              <a:buSzPts val="1800"/>
              <a:buFont typeface="Helvetica Neue"/>
              <a:buAutoNum type="arabicPeriod"/>
            </a:pPr>
            <a:r>
              <a:rPr lang="en" sz="1800">
                <a:solidFill>
                  <a:schemeClr val="dk1"/>
                </a:solidFill>
                <a:highlight>
                  <a:schemeClr val="lt1"/>
                </a:highlight>
                <a:latin typeface="Helvetica Neue Light"/>
                <a:ea typeface="Helvetica Neue Light"/>
                <a:cs typeface="Helvetica Neue Light"/>
                <a:sym typeface="Helvetica Neue Light"/>
              </a:rPr>
              <a:t>Una vez descargado, descomprimimos el zip y en la carpeta “bin” encontramos el archivo de instalación “</a:t>
            </a:r>
            <a:r>
              <a:rPr i="1" lang="en" sz="1800">
                <a:solidFill>
                  <a:schemeClr val="dk1"/>
                </a:solidFill>
                <a:highlight>
                  <a:schemeClr val="lt1"/>
                </a:highlight>
                <a:latin typeface="Helvetica Neue Light"/>
                <a:ea typeface="Helvetica Neue Light"/>
                <a:cs typeface="Helvetica Neue Light"/>
                <a:sym typeface="Helvetica Neue Light"/>
              </a:rPr>
              <a:t>.exe”</a:t>
            </a:r>
            <a:r>
              <a:rPr lang="en" sz="1800">
                <a:solidFill>
                  <a:schemeClr val="dk1"/>
                </a:solidFill>
                <a:highlight>
                  <a:schemeClr val="lt1"/>
                </a:highlight>
                <a:latin typeface="Helvetica Neue Light"/>
                <a:ea typeface="Helvetica Neue Light"/>
                <a:cs typeface="Helvetica Neue Light"/>
                <a:sym typeface="Helvetica Neue Light"/>
              </a:rPr>
              <a:t> llamado </a:t>
            </a:r>
            <a:r>
              <a:rPr i="1" lang="en" sz="1800">
                <a:solidFill>
                  <a:schemeClr val="dk1"/>
                </a:solidFill>
                <a:highlight>
                  <a:schemeClr val="lt1"/>
                </a:highlight>
                <a:latin typeface="Helvetica Neue Light"/>
                <a:ea typeface="Helvetica Neue Light"/>
                <a:cs typeface="Helvetica Neue Light"/>
                <a:sym typeface="Helvetica Neue Light"/>
              </a:rPr>
              <a:t>curl.exe</a:t>
            </a:r>
            <a:r>
              <a:rPr lang="en" sz="1800">
                <a:solidFill>
                  <a:schemeClr val="dk1"/>
                </a:solidFill>
                <a:highlight>
                  <a:schemeClr val="lt1"/>
                </a:highlight>
                <a:latin typeface="Helvetica Neue Light"/>
                <a:ea typeface="Helvetica Neue Light"/>
                <a:cs typeface="Helvetica Neue Light"/>
                <a:sym typeface="Helvetica Neue Light"/>
              </a:rPr>
              <a:t>. </a:t>
            </a:r>
            <a:r>
              <a:rPr i="1" lang="en" sz="1700">
                <a:solidFill>
                  <a:schemeClr val="dk1"/>
                </a:solidFill>
                <a:highlight>
                  <a:schemeClr val="lt1"/>
                </a:highlight>
                <a:latin typeface="Helvetica Neue Light"/>
                <a:ea typeface="Helvetica Neue Light"/>
                <a:cs typeface="Helvetica Neue Light"/>
                <a:sym typeface="Helvetica Neue Light"/>
              </a:rPr>
              <a:t>(Posiblemente tengamos que ejecutarlo como administrador)</a:t>
            </a:r>
            <a:endParaRPr i="1" sz="17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a:buAutoNum type="arabicPeriod"/>
            </a:pPr>
            <a:r>
              <a:rPr lang="en" sz="1800">
                <a:solidFill>
                  <a:schemeClr val="dk1"/>
                </a:solidFill>
                <a:highlight>
                  <a:schemeClr val="lt1"/>
                </a:highlight>
                <a:latin typeface="Helvetica Neue Light"/>
                <a:ea typeface="Helvetica Neue Light"/>
                <a:cs typeface="Helvetica Neue Light"/>
                <a:sym typeface="Helvetica Neue Light"/>
              </a:rPr>
              <a:t>Una vez instalado, ya lo podemos utilizar como comando en la consola.</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273" name="Google Shape;273;p41"/>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Curl - instalación</a:t>
            </a:r>
            <a:endParaRPr i="1" sz="3600">
              <a:latin typeface="Anton"/>
              <a:ea typeface="Anton"/>
              <a:cs typeface="Anton"/>
              <a:sym typeface="Anton"/>
            </a:endParaRPr>
          </a:p>
        </p:txBody>
      </p:sp>
      <p:pic>
        <p:nvPicPr>
          <p:cNvPr id="274" name="Google Shape;274;p41"/>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275" name="Google Shape;275;p41"/>
          <p:cNvPicPr preferRelativeResize="0"/>
          <p:nvPr/>
        </p:nvPicPr>
        <p:blipFill>
          <a:blip r:embed="rId5">
            <a:alphaModFix/>
          </a:blip>
          <a:stretch>
            <a:fillRect/>
          </a:stretch>
        </p:blipFill>
        <p:spPr>
          <a:xfrm>
            <a:off x="8237825" y="91375"/>
            <a:ext cx="762900" cy="762900"/>
          </a:xfrm>
          <a:prstGeom prst="rect">
            <a:avLst/>
          </a:prstGeom>
          <a:noFill/>
          <a:ln>
            <a:noFill/>
          </a:ln>
        </p:spPr>
      </p:pic>
      <p:pic>
        <p:nvPicPr>
          <p:cNvPr id="276" name="Google Shape;276;p41"/>
          <p:cNvPicPr preferRelativeResize="0"/>
          <p:nvPr/>
        </p:nvPicPr>
        <p:blipFill>
          <a:blip r:embed="rId6">
            <a:alphaModFix/>
          </a:blip>
          <a:stretch>
            <a:fillRect/>
          </a:stretch>
        </p:blipFill>
        <p:spPr>
          <a:xfrm>
            <a:off x="174700" y="169975"/>
            <a:ext cx="605400" cy="605400"/>
          </a:xfrm>
          <a:prstGeom prst="rect">
            <a:avLst/>
          </a:prstGeom>
          <a:noFill/>
          <a:ln>
            <a:noFill/>
          </a:ln>
        </p:spPr>
      </p:pic>
      <p:sp>
        <p:nvSpPr>
          <p:cNvPr id="277" name="Google Shape;277;p41"/>
          <p:cNvSpPr txBox="1"/>
          <p:nvPr/>
        </p:nvSpPr>
        <p:spPr>
          <a:xfrm>
            <a:off x="135100" y="4604800"/>
            <a:ext cx="61857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i="1" lang="en" sz="1500">
                <a:solidFill>
                  <a:schemeClr val="dk1"/>
                </a:solidFill>
                <a:highlight>
                  <a:schemeClr val="lt1"/>
                </a:highlight>
                <a:latin typeface="Helvetica Neue Light"/>
                <a:ea typeface="Helvetica Neue Light"/>
                <a:cs typeface="Helvetica Neue Light"/>
                <a:sym typeface="Helvetica Neue Light"/>
              </a:rPr>
              <a:t>En la explicación que sigue vamos a estar usándolo.</a:t>
            </a:r>
            <a:endParaRPr i="1" sz="15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2"/>
          <p:cNvSpPr txBox="1"/>
          <p:nvPr/>
        </p:nvSpPr>
        <p:spPr>
          <a:xfrm>
            <a:off x="570350" y="1075625"/>
            <a:ext cx="7965300" cy="1789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La mayoría de las veces, es más fácil usar el profiler que ya tiene Node, en lugar de usar otra herramienta para esto.</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Para empezar a usar este profiler, primero creamos una pequeña aplicación en Express con un servidor y algunas rutas.</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rPr lang="en" sz="1800">
                <a:solidFill>
                  <a:schemeClr val="dk1"/>
                </a:solidFill>
                <a:highlight>
                  <a:schemeClr val="lt1"/>
                </a:highlight>
                <a:latin typeface="Helvetica Neue Light"/>
                <a:ea typeface="Helvetica Neue Light"/>
                <a:cs typeface="Helvetica Neue Light"/>
                <a:sym typeface="Helvetica Neue Light"/>
              </a:rPr>
              <a:t>Configuramos el archivo server.js como sigue:</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283" name="Google Shape;283;p42"/>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Node built-in profiler</a:t>
            </a:r>
            <a:endParaRPr i="1" sz="3600">
              <a:latin typeface="Anton"/>
              <a:ea typeface="Anton"/>
              <a:cs typeface="Anton"/>
              <a:sym typeface="Anton"/>
            </a:endParaRPr>
          </a:p>
        </p:txBody>
      </p:sp>
      <p:pic>
        <p:nvPicPr>
          <p:cNvPr id="284" name="Google Shape;284;p4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85" name="Google Shape;285;p42"/>
          <p:cNvPicPr preferRelativeResize="0"/>
          <p:nvPr/>
        </p:nvPicPr>
        <p:blipFill rotWithShape="1">
          <a:blip r:embed="rId4">
            <a:alphaModFix/>
          </a:blip>
          <a:srcRect b="0" l="0" r="0" t="0"/>
          <a:stretch/>
        </p:blipFill>
        <p:spPr>
          <a:xfrm>
            <a:off x="7496500" y="36369"/>
            <a:ext cx="1634174" cy="639850"/>
          </a:xfrm>
          <a:prstGeom prst="rect">
            <a:avLst/>
          </a:prstGeom>
          <a:noFill/>
          <a:ln>
            <a:noFill/>
          </a:ln>
        </p:spPr>
      </p:pic>
      <p:sp>
        <p:nvSpPr>
          <p:cNvPr id="286" name="Google Shape;286;p42"/>
          <p:cNvSpPr txBox="1"/>
          <p:nvPr/>
        </p:nvSpPr>
        <p:spPr>
          <a:xfrm>
            <a:off x="244175" y="3151900"/>
            <a:ext cx="3021900" cy="16392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900">
                <a:solidFill>
                  <a:srgbClr val="569CD6"/>
                </a:solidFill>
                <a:highlight>
                  <a:srgbClr val="1E1E1E"/>
                </a:highlight>
                <a:latin typeface="Courier New"/>
                <a:ea typeface="Courier New"/>
                <a:cs typeface="Courier New"/>
                <a:sym typeface="Courier New"/>
              </a:rPr>
              <a:t>const</a:t>
            </a:r>
            <a:r>
              <a:rPr lang="en" sz="900">
                <a:solidFill>
                  <a:srgbClr val="D4D4D4"/>
                </a:solidFill>
                <a:highlight>
                  <a:srgbClr val="1E1E1E"/>
                </a:highlight>
                <a:latin typeface="Courier New"/>
                <a:ea typeface="Courier New"/>
                <a:cs typeface="Courier New"/>
                <a:sym typeface="Courier New"/>
              </a:rPr>
              <a:t> </a:t>
            </a:r>
            <a:r>
              <a:rPr lang="en" sz="900">
                <a:solidFill>
                  <a:srgbClr val="4FC1FF"/>
                </a:solidFill>
                <a:highlight>
                  <a:srgbClr val="1E1E1E"/>
                </a:highlight>
                <a:latin typeface="Courier New"/>
                <a:ea typeface="Courier New"/>
                <a:cs typeface="Courier New"/>
                <a:sym typeface="Courier New"/>
              </a:rPr>
              <a:t>express</a:t>
            </a:r>
            <a:r>
              <a:rPr lang="en" sz="900">
                <a:solidFill>
                  <a:srgbClr val="D4D4D4"/>
                </a:solidFill>
                <a:highlight>
                  <a:srgbClr val="1E1E1E"/>
                </a:highlight>
                <a:latin typeface="Courier New"/>
                <a:ea typeface="Courier New"/>
                <a:cs typeface="Courier New"/>
                <a:sym typeface="Courier New"/>
              </a:rPr>
              <a:t> = </a:t>
            </a:r>
            <a:r>
              <a:rPr lang="en" sz="900">
                <a:solidFill>
                  <a:srgbClr val="DCDCAA"/>
                </a:solidFill>
                <a:highlight>
                  <a:srgbClr val="1E1E1E"/>
                </a:highlight>
                <a:latin typeface="Courier New"/>
                <a:ea typeface="Courier New"/>
                <a:cs typeface="Courier New"/>
                <a:sym typeface="Courier New"/>
              </a:rPr>
              <a:t>require</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"express"</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569CD6"/>
                </a:solidFill>
                <a:highlight>
                  <a:srgbClr val="1E1E1E"/>
                </a:highlight>
                <a:latin typeface="Courier New"/>
                <a:ea typeface="Courier New"/>
                <a:cs typeface="Courier New"/>
                <a:sym typeface="Courier New"/>
              </a:rPr>
              <a:t>const</a:t>
            </a:r>
            <a:r>
              <a:rPr lang="en" sz="900">
                <a:solidFill>
                  <a:srgbClr val="D4D4D4"/>
                </a:solidFill>
                <a:highlight>
                  <a:srgbClr val="1E1E1E"/>
                </a:highlight>
                <a:latin typeface="Courier New"/>
                <a:ea typeface="Courier New"/>
                <a:cs typeface="Courier New"/>
                <a:sym typeface="Courier New"/>
              </a:rPr>
              <a:t> </a:t>
            </a:r>
            <a:r>
              <a:rPr lang="en" sz="900">
                <a:solidFill>
                  <a:srgbClr val="4FC1FF"/>
                </a:solidFill>
                <a:highlight>
                  <a:srgbClr val="1E1E1E"/>
                </a:highlight>
                <a:latin typeface="Courier New"/>
                <a:ea typeface="Courier New"/>
                <a:cs typeface="Courier New"/>
                <a:sym typeface="Courier New"/>
              </a:rPr>
              <a:t>crypto</a:t>
            </a:r>
            <a:r>
              <a:rPr lang="en" sz="900">
                <a:solidFill>
                  <a:srgbClr val="D4D4D4"/>
                </a:solidFill>
                <a:highlight>
                  <a:srgbClr val="1E1E1E"/>
                </a:highlight>
                <a:latin typeface="Courier New"/>
                <a:ea typeface="Courier New"/>
                <a:cs typeface="Courier New"/>
                <a:sym typeface="Courier New"/>
              </a:rPr>
              <a:t> = </a:t>
            </a:r>
            <a:r>
              <a:rPr lang="en" sz="900">
                <a:solidFill>
                  <a:srgbClr val="DCDCAA"/>
                </a:solidFill>
                <a:highlight>
                  <a:srgbClr val="1E1E1E"/>
                </a:highlight>
                <a:latin typeface="Courier New"/>
                <a:ea typeface="Courier New"/>
                <a:cs typeface="Courier New"/>
                <a:sym typeface="Courier New"/>
              </a:rPr>
              <a:t>require</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"crypto"</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569CD6"/>
                </a:solidFill>
                <a:highlight>
                  <a:srgbClr val="1E1E1E"/>
                </a:highlight>
                <a:latin typeface="Courier New"/>
                <a:ea typeface="Courier New"/>
                <a:cs typeface="Courier New"/>
                <a:sym typeface="Courier New"/>
              </a:rPr>
              <a:t>const</a:t>
            </a:r>
            <a:r>
              <a:rPr lang="en" sz="900">
                <a:solidFill>
                  <a:srgbClr val="D4D4D4"/>
                </a:solidFill>
                <a:highlight>
                  <a:srgbClr val="1E1E1E"/>
                </a:highlight>
                <a:latin typeface="Courier New"/>
                <a:ea typeface="Courier New"/>
                <a:cs typeface="Courier New"/>
                <a:sym typeface="Courier New"/>
              </a:rPr>
              <a:t> </a:t>
            </a:r>
            <a:r>
              <a:rPr lang="en" sz="900">
                <a:solidFill>
                  <a:srgbClr val="4FC1FF"/>
                </a:solidFill>
                <a:highlight>
                  <a:srgbClr val="1E1E1E"/>
                </a:highlight>
                <a:latin typeface="Courier New"/>
                <a:ea typeface="Courier New"/>
                <a:cs typeface="Courier New"/>
                <a:sym typeface="Courier New"/>
              </a:rPr>
              <a:t>app</a:t>
            </a:r>
            <a:r>
              <a:rPr lang="en" sz="900">
                <a:solidFill>
                  <a:srgbClr val="D4D4D4"/>
                </a:solidFill>
                <a:highlight>
                  <a:srgbClr val="1E1E1E"/>
                </a:highlight>
                <a:latin typeface="Courier New"/>
                <a:ea typeface="Courier New"/>
                <a:cs typeface="Courier New"/>
                <a:sym typeface="Courier New"/>
              </a:rPr>
              <a:t> = </a:t>
            </a:r>
            <a:r>
              <a:rPr lang="en" sz="900">
                <a:solidFill>
                  <a:srgbClr val="DCDCAA"/>
                </a:solidFill>
                <a:highlight>
                  <a:srgbClr val="1E1E1E"/>
                </a:highlight>
                <a:latin typeface="Courier New"/>
                <a:ea typeface="Courier New"/>
                <a:cs typeface="Courier New"/>
                <a:sym typeface="Courier New"/>
              </a:rPr>
              <a:t>express</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569CD6"/>
                </a:solidFill>
                <a:highlight>
                  <a:srgbClr val="1E1E1E"/>
                </a:highlight>
                <a:latin typeface="Courier New"/>
                <a:ea typeface="Courier New"/>
                <a:cs typeface="Courier New"/>
                <a:sym typeface="Courier New"/>
              </a:rPr>
              <a:t>const</a:t>
            </a:r>
            <a:r>
              <a:rPr lang="en" sz="900">
                <a:solidFill>
                  <a:srgbClr val="D4D4D4"/>
                </a:solidFill>
                <a:highlight>
                  <a:srgbClr val="1E1E1E"/>
                </a:highlight>
                <a:latin typeface="Courier New"/>
                <a:ea typeface="Courier New"/>
                <a:cs typeface="Courier New"/>
                <a:sym typeface="Courier New"/>
              </a:rPr>
              <a:t> </a:t>
            </a:r>
            <a:r>
              <a:rPr lang="en" sz="900">
                <a:solidFill>
                  <a:srgbClr val="4FC1FF"/>
                </a:solidFill>
                <a:highlight>
                  <a:srgbClr val="1E1E1E"/>
                </a:highlight>
                <a:latin typeface="Courier New"/>
                <a:ea typeface="Courier New"/>
                <a:cs typeface="Courier New"/>
                <a:sym typeface="Courier New"/>
              </a:rPr>
              <a:t>users</a:t>
            </a:r>
            <a:r>
              <a:rPr lang="en" sz="900">
                <a:solidFill>
                  <a:srgbClr val="D4D4D4"/>
                </a:solidFill>
                <a:highlight>
                  <a:srgbClr val="1E1E1E"/>
                </a:highlight>
                <a:latin typeface="Courier New"/>
                <a:ea typeface="Courier New"/>
                <a:cs typeface="Courier New"/>
                <a:sym typeface="Courier New"/>
              </a:rPr>
              <a:t> =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9CDCFE"/>
                </a:solidFill>
                <a:highlight>
                  <a:srgbClr val="1E1E1E"/>
                </a:highlight>
                <a:latin typeface="Courier New"/>
                <a:ea typeface="Courier New"/>
                <a:cs typeface="Courier New"/>
                <a:sym typeface="Courier New"/>
              </a:rPr>
              <a:t>app</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use</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express</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static</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'public'</a:t>
            </a:r>
            <a:r>
              <a:rPr lang="en" sz="900">
                <a:solidFill>
                  <a:srgbClr val="D4D4D4"/>
                </a:solidFill>
                <a:highlight>
                  <a:srgbClr val="1E1E1E"/>
                </a:highlight>
                <a:latin typeface="Courier New"/>
                <a:ea typeface="Courier New"/>
                <a:cs typeface="Courier New"/>
                <a:sym typeface="Courier New"/>
              </a:rPr>
              <a:t>))</a:t>
            </a:r>
            <a:endParaRPr sz="900"/>
          </a:p>
        </p:txBody>
      </p:sp>
      <p:sp>
        <p:nvSpPr>
          <p:cNvPr id="287" name="Google Shape;287;p42"/>
          <p:cNvSpPr txBox="1"/>
          <p:nvPr/>
        </p:nvSpPr>
        <p:spPr>
          <a:xfrm>
            <a:off x="3403025" y="3472300"/>
            <a:ext cx="5602500" cy="10752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900">
                <a:solidFill>
                  <a:srgbClr val="569CD6"/>
                </a:solidFill>
                <a:highlight>
                  <a:srgbClr val="1E1E1E"/>
                </a:highlight>
                <a:latin typeface="Courier New"/>
                <a:ea typeface="Courier New"/>
                <a:cs typeface="Courier New"/>
                <a:sym typeface="Courier New"/>
              </a:rPr>
              <a:t>const</a:t>
            </a:r>
            <a:r>
              <a:rPr lang="en" sz="900">
                <a:solidFill>
                  <a:srgbClr val="D4D4D4"/>
                </a:solidFill>
                <a:highlight>
                  <a:srgbClr val="1E1E1E"/>
                </a:highlight>
                <a:latin typeface="Courier New"/>
                <a:ea typeface="Courier New"/>
                <a:cs typeface="Courier New"/>
                <a:sym typeface="Courier New"/>
              </a:rPr>
              <a:t> </a:t>
            </a:r>
            <a:r>
              <a:rPr lang="en" sz="900">
                <a:solidFill>
                  <a:srgbClr val="4FC1FF"/>
                </a:solidFill>
                <a:highlight>
                  <a:srgbClr val="1E1E1E"/>
                </a:highlight>
                <a:latin typeface="Courier New"/>
                <a:ea typeface="Courier New"/>
                <a:cs typeface="Courier New"/>
                <a:sym typeface="Courier New"/>
              </a:rPr>
              <a:t>PORT</a:t>
            </a:r>
            <a:r>
              <a:rPr lang="en" sz="900">
                <a:solidFill>
                  <a:srgbClr val="D4D4D4"/>
                </a:solidFill>
                <a:highlight>
                  <a:srgbClr val="1E1E1E"/>
                </a:highlight>
                <a:latin typeface="Courier New"/>
                <a:ea typeface="Courier New"/>
                <a:cs typeface="Courier New"/>
                <a:sym typeface="Courier New"/>
              </a:rPr>
              <a:t> = </a:t>
            </a:r>
            <a:r>
              <a:rPr lang="en" sz="900">
                <a:solidFill>
                  <a:srgbClr val="DCDCAA"/>
                </a:solidFill>
                <a:highlight>
                  <a:srgbClr val="1E1E1E"/>
                </a:highlight>
                <a:latin typeface="Courier New"/>
                <a:ea typeface="Courier New"/>
                <a:cs typeface="Courier New"/>
                <a:sym typeface="Courier New"/>
              </a:rPr>
              <a:t>parseInt</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process</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argv</a:t>
            </a:r>
            <a:r>
              <a:rPr lang="en" sz="900">
                <a:solidFill>
                  <a:srgbClr val="D4D4D4"/>
                </a:solidFill>
                <a:highlight>
                  <a:srgbClr val="1E1E1E"/>
                </a:highlight>
                <a:latin typeface="Courier New"/>
                <a:ea typeface="Courier New"/>
                <a:cs typeface="Courier New"/>
                <a:sym typeface="Courier New"/>
              </a:rPr>
              <a:t>[</a:t>
            </a:r>
            <a:r>
              <a:rPr lang="en" sz="900">
                <a:solidFill>
                  <a:srgbClr val="B5CEA8"/>
                </a:solidFill>
                <a:highlight>
                  <a:srgbClr val="1E1E1E"/>
                </a:highlight>
                <a:latin typeface="Courier New"/>
                <a:ea typeface="Courier New"/>
                <a:cs typeface="Courier New"/>
                <a:sym typeface="Courier New"/>
              </a:rPr>
              <a:t>2</a:t>
            </a:r>
            <a:r>
              <a:rPr lang="en" sz="900">
                <a:solidFill>
                  <a:srgbClr val="D4D4D4"/>
                </a:solidFill>
                <a:highlight>
                  <a:srgbClr val="1E1E1E"/>
                </a:highlight>
                <a:latin typeface="Courier New"/>
                <a:ea typeface="Courier New"/>
                <a:cs typeface="Courier New"/>
                <a:sym typeface="Courier New"/>
              </a:rPr>
              <a:t>]) || </a:t>
            </a:r>
            <a:r>
              <a:rPr lang="en" sz="900">
                <a:solidFill>
                  <a:srgbClr val="B5CEA8"/>
                </a:solidFill>
                <a:highlight>
                  <a:srgbClr val="1E1E1E"/>
                </a:highlight>
                <a:latin typeface="Courier New"/>
                <a:ea typeface="Courier New"/>
                <a:cs typeface="Courier New"/>
                <a:sym typeface="Courier New"/>
              </a:rPr>
              <a:t>8080</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569CD6"/>
                </a:solidFill>
                <a:highlight>
                  <a:srgbClr val="1E1E1E"/>
                </a:highlight>
                <a:latin typeface="Courier New"/>
                <a:ea typeface="Courier New"/>
                <a:cs typeface="Courier New"/>
                <a:sym typeface="Courier New"/>
              </a:rPr>
              <a:t>const</a:t>
            </a:r>
            <a:r>
              <a:rPr lang="en" sz="900">
                <a:solidFill>
                  <a:srgbClr val="D4D4D4"/>
                </a:solidFill>
                <a:highlight>
                  <a:srgbClr val="1E1E1E"/>
                </a:highlight>
                <a:latin typeface="Courier New"/>
                <a:ea typeface="Courier New"/>
                <a:cs typeface="Courier New"/>
                <a:sym typeface="Courier New"/>
              </a:rPr>
              <a:t> </a:t>
            </a:r>
            <a:r>
              <a:rPr lang="en" sz="900">
                <a:solidFill>
                  <a:srgbClr val="4FC1FF"/>
                </a:solidFill>
                <a:highlight>
                  <a:srgbClr val="1E1E1E"/>
                </a:highlight>
                <a:latin typeface="Courier New"/>
                <a:ea typeface="Courier New"/>
                <a:cs typeface="Courier New"/>
                <a:sym typeface="Courier New"/>
              </a:rPr>
              <a:t>server</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app</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listen</a:t>
            </a:r>
            <a:r>
              <a:rPr lang="en" sz="900">
                <a:solidFill>
                  <a:srgbClr val="D4D4D4"/>
                </a:solidFill>
                <a:highlight>
                  <a:srgbClr val="1E1E1E"/>
                </a:highlight>
                <a:latin typeface="Courier New"/>
                <a:ea typeface="Courier New"/>
                <a:cs typeface="Courier New"/>
                <a:sym typeface="Courier New"/>
              </a:rPr>
              <a:t>(</a:t>
            </a:r>
            <a:r>
              <a:rPr lang="en" sz="900">
                <a:solidFill>
                  <a:srgbClr val="4FC1FF"/>
                </a:solidFill>
                <a:highlight>
                  <a:srgbClr val="1E1E1E"/>
                </a:highlight>
                <a:latin typeface="Courier New"/>
                <a:ea typeface="Courier New"/>
                <a:cs typeface="Courier New"/>
                <a:sym typeface="Courier New"/>
              </a:rPr>
              <a:t>PORT</a:t>
            </a:r>
            <a:r>
              <a:rPr lang="en" sz="900">
                <a:solidFill>
                  <a:srgbClr val="D4D4D4"/>
                </a:solidFill>
                <a:highlight>
                  <a:srgbClr val="1E1E1E"/>
                </a:highlight>
                <a:latin typeface="Courier New"/>
                <a:ea typeface="Courier New"/>
                <a:cs typeface="Courier New"/>
                <a:sym typeface="Courier New"/>
              </a:rPr>
              <a:t>, () </a:t>
            </a:r>
            <a:r>
              <a:rPr lang="en" sz="900">
                <a:solidFill>
                  <a:srgbClr val="569CD6"/>
                </a:solidFill>
                <a:highlight>
                  <a:srgbClr val="1E1E1E"/>
                </a:highlight>
                <a:latin typeface="Courier New"/>
                <a:ea typeface="Courier New"/>
                <a:cs typeface="Courier New"/>
                <a:sym typeface="Courier New"/>
              </a:rPr>
              <a:t>=&gt;</a:t>
            </a: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console</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log</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`Servidor escuchando en el puerto </a:t>
            </a:r>
            <a:r>
              <a:rPr lang="en" sz="900">
                <a:solidFill>
                  <a:srgbClr val="569CD6"/>
                </a:solidFill>
                <a:highlight>
                  <a:srgbClr val="1E1E1E"/>
                </a:highlight>
                <a:latin typeface="Courier New"/>
                <a:ea typeface="Courier New"/>
                <a:cs typeface="Courier New"/>
                <a:sym typeface="Courier New"/>
              </a:rPr>
              <a:t>${</a:t>
            </a:r>
            <a:r>
              <a:rPr lang="en" sz="900">
                <a:solidFill>
                  <a:srgbClr val="4FC1FF"/>
                </a:solidFill>
                <a:highlight>
                  <a:srgbClr val="1E1E1E"/>
                </a:highlight>
                <a:latin typeface="Courier New"/>
                <a:ea typeface="Courier New"/>
                <a:cs typeface="Courier New"/>
                <a:sym typeface="Courier New"/>
              </a:rPr>
              <a:t>PORT</a:t>
            </a:r>
            <a:r>
              <a:rPr lang="en" sz="900">
                <a:solidFill>
                  <a:srgbClr val="569CD6"/>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9CDCFE"/>
                </a:solidFill>
                <a:highlight>
                  <a:srgbClr val="1E1E1E"/>
                </a:highlight>
                <a:latin typeface="Courier New"/>
                <a:ea typeface="Courier New"/>
                <a:cs typeface="Courier New"/>
                <a:sym typeface="Courier New"/>
              </a:rPr>
              <a:t>server</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on</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"error"</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error</a:t>
            </a: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=&gt;</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console</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log</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`Error en servidor: </a:t>
            </a:r>
            <a:r>
              <a:rPr lang="en" sz="900">
                <a:solidFill>
                  <a:srgbClr val="569CD6"/>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error</a:t>
            </a:r>
            <a:r>
              <a:rPr lang="en" sz="900">
                <a:solidFill>
                  <a:srgbClr val="569CD6"/>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a:t>
            </a:r>
            <a:endParaRPr sz="9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3"/>
          <p:cNvSpPr txBox="1"/>
          <p:nvPr/>
        </p:nvSpPr>
        <p:spPr>
          <a:xfrm>
            <a:off x="5188475" y="1151825"/>
            <a:ext cx="3851700" cy="34692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Con la ruta </a:t>
            </a:r>
            <a:r>
              <a:rPr i="1" lang="en" sz="1800">
                <a:solidFill>
                  <a:schemeClr val="dk1"/>
                </a:solidFill>
                <a:highlight>
                  <a:schemeClr val="lt1"/>
                </a:highlight>
                <a:latin typeface="Helvetica Neue Light"/>
                <a:ea typeface="Helvetica Neue Light"/>
                <a:cs typeface="Helvetica Neue Light"/>
                <a:sym typeface="Helvetica Neue Light"/>
              </a:rPr>
              <a:t>/getUsers</a:t>
            </a:r>
            <a:r>
              <a:rPr lang="en" sz="1800">
                <a:solidFill>
                  <a:schemeClr val="dk1"/>
                </a:solidFill>
                <a:highlight>
                  <a:schemeClr val="lt1"/>
                </a:highlight>
                <a:latin typeface="Helvetica Neue Light"/>
                <a:ea typeface="Helvetica Neue Light"/>
                <a:cs typeface="Helvetica Neue Light"/>
                <a:sym typeface="Helvetica Neue Light"/>
              </a:rPr>
              <a:t> se muestra el listado de usuarios registrados.</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Con la ruta </a:t>
            </a:r>
            <a:r>
              <a:rPr i="1" lang="en" sz="1800">
                <a:solidFill>
                  <a:schemeClr val="dk1"/>
                </a:solidFill>
                <a:highlight>
                  <a:schemeClr val="lt1"/>
                </a:highlight>
                <a:latin typeface="Helvetica Neue Light"/>
                <a:ea typeface="Helvetica Neue Light"/>
                <a:cs typeface="Helvetica Neue Light"/>
                <a:sym typeface="Helvetica Neue Light"/>
              </a:rPr>
              <a:t>/newUser</a:t>
            </a:r>
            <a:r>
              <a:rPr lang="en" sz="1800">
                <a:solidFill>
                  <a:schemeClr val="dk1"/>
                </a:solidFill>
                <a:highlight>
                  <a:schemeClr val="lt1"/>
                </a:highlight>
                <a:latin typeface="Helvetica Neue Light"/>
                <a:ea typeface="Helvetica Neue Light"/>
                <a:cs typeface="Helvetica Neue Light"/>
                <a:sym typeface="Helvetica Neue Light"/>
              </a:rPr>
              <a:t> se registra un nuevo usuario.</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Se utiliza el módulo </a:t>
            </a:r>
            <a:r>
              <a:rPr i="1" lang="en" sz="1800">
                <a:solidFill>
                  <a:schemeClr val="dk1"/>
                </a:solidFill>
                <a:highlight>
                  <a:schemeClr val="lt1"/>
                </a:highlight>
                <a:latin typeface="Helvetica Neue Light"/>
                <a:ea typeface="Helvetica Neue Light"/>
                <a:cs typeface="Helvetica Neue Light"/>
                <a:sym typeface="Helvetica Neue Light"/>
              </a:rPr>
              <a:t>crypto </a:t>
            </a:r>
            <a:r>
              <a:rPr lang="en" sz="1800">
                <a:solidFill>
                  <a:schemeClr val="dk1"/>
                </a:solidFill>
                <a:highlight>
                  <a:schemeClr val="lt1"/>
                </a:highlight>
                <a:latin typeface="Helvetica Neue Light"/>
                <a:ea typeface="Helvetica Neue Light"/>
                <a:cs typeface="Helvetica Neue Light"/>
                <a:sym typeface="Helvetica Neue Light"/>
              </a:rPr>
              <a:t>para encriptar las contraseñas.</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293" name="Google Shape;293;p43"/>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Node built-in profiler</a:t>
            </a:r>
            <a:endParaRPr i="1" sz="3600">
              <a:latin typeface="Anton"/>
              <a:ea typeface="Anton"/>
              <a:cs typeface="Anton"/>
              <a:sym typeface="Anton"/>
            </a:endParaRPr>
          </a:p>
        </p:txBody>
      </p:sp>
      <p:pic>
        <p:nvPicPr>
          <p:cNvPr id="294" name="Google Shape;294;p4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95" name="Google Shape;295;p43"/>
          <p:cNvPicPr preferRelativeResize="0"/>
          <p:nvPr/>
        </p:nvPicPr>
        <p:blipFill rotWithShape="1">
          <a:blip r:embed="rId4">
            <a:alphaModFix/>
          </a:blip>
          <a:srcRect b="0" l="0" r="0" t="0"/>
          <a:stretch/>
        </p:blipFill>
        <p:spPr>
          <a:xfrm>
            <a:off x="7496500" y="36369"/>
            <a:ext cx="1634174" cy="639850"/>
          </a:xfrm>
          <a:prstGeom prst="rect">
            <a:avLst/>
          </a:prstGeom>
          <a:noFill/>
          <a:ln>
            <a:noFill/>
          </a:ln>
        </p:spPr>
      </p:pic>
      <p:sp>
        <p:nvSpPr>
          <p:cNvPr id="296" name="Google Shape;296;p43"/>
          <p:cNvSpPr txBox="1"/>
          <p:nvPr/>
        </p:nvSpPr>
        <p:spPr>
          <a:xfrm>
            <a:off x="155875" y="947300"/>
            <a:ext cx="5056800" cy="40833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900">
                <a:solidFill>
                  <a:srgbClr val="9CDCFE"/>
                </a:solidFill>
                <a:highlight>
                  <a:srgbClr val="1E1E1E"/>
                </a:highlight>
                <a:latin typeface="Courier New"/>
                <a:ea typeface="Courier New"/>
                <a:cs typeface="Courier New"/>
                <a:sym typeface="Courier New"/>
              </a:rPr>
              <a:t>app</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get</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"/getUsers"</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req</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res</a:t>
            </a: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=&gt;</a:t>
            </a: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res</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json</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users</a:t>
            </a: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9CDCFE"/>
                </a:solidFill>
                <a:highlight>
                  <a:srgbClr val="1E1E1E"/>
                </a:highlight>
                <a:latin typeface="Courier New"/>
                <a:ea typeface="Courier New"/>
                <a:cs typeface="Courier New"/>
                <a:sym typeface="Courier New"/>
              </a:rPr>
              <a:t>app</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get</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"/newUser"</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req</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res</a:t>
            </a: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=&gt;</a:t>
            </a: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let</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username</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req</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query</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username</a:t>
            </a:r>
            <a:r>
              <a:rPr lang="en" sz="900">
                <a:solidFill>
                  <a:srgbClr val="D4D4D4"/>
                </a:solidFill>
                <a:highlight>
                  <a:srgbClr val="1E1E1E"/>
                </a:highlight>
                <a:latin typeface="Courier New"/>
                <a:ea typeface="Courier New"/>
                <a:cs typeface="Courier New"/>
                <a:sym typeface="Courier New"/>
              </a:rPr>
              <a:t> || </a:t>
            </a:r>
            <a:r>
              <a:rPr lang="en" sz="900">
                <a:solidFill>
                  <a:srgbClr val="CE9178"/>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const</a:t>
            </a:r>
            <a:r>
              <a:rPr lang="en" sz="900">
                <a:solidFill>
                  <a:srgbClr val="D4D4D4"/>
                </a:solidFill>
                <a:highlight>
                  <a:srgbClr val="1E1E1E"/>
                </a:highlight>
                <a:latin typeface="Courier New"/>
                <a:ea typeface="Courier New"/>
                <a:cs typeface="Courier New"/>
                <a:sym typeface="Courier New"/>
              </a:rPr>
              <a:t> </a:t>
            </a:r>
            <a:r>
              <a:rPr lang="en" sz="900">
                <a:solidFill>
                  <a:srgbClr val="4FC1FF"/>
                </a:solidFill>
                <a:highlight>
                  <a:srgbClr val="1E1E1E"/>
                </a:highlight>
                <a:latin typeface="Courier New"/>
                <a:ea typeface="Courier New"/>
                <a:cs typeface="Courier New"/>
                <a:sym typeface="Courier New"/>
              </a:rPr>
              <a:t>password</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req</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query</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password</a:t>
            </a:r>
            <a:r>
              <a:rPr lang="en" sz="900">
                <a:solidFill>
                  <a:srgbClr val="D4D4D4"/>
                </a:solidFill>
                <a:highlight>
                  <a:srgbClr val="1E1E1E"/>
                </a:highlight>
                <a:latin typeface="Courier New"/>
                <a:ea typeface="Courier New"/>
                <a:cs typeface="Courier New"/>
                <a:sym typeface="Courier New"/>
              </a:rPr>
              <a:t> || </a:t>
            </a:r>
            <a:r>
              <a:rPr lang="en" sz="900">
                <a:solidFill>
                  <a:srgbClr val="CE9178"/>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username</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username</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replace</a:t>
            </a:r>
            <a:r>
              <a:rPr lang="en" sz="900">
                <a:solidFill>
                  <a:srgbClr val="D4D4D4"/>
                </a:solidFill>
                <a:highlight>
                  <a:srgbClr val="1E1E1E"/>
                </a:highlight>
                <a:latin typeface="Courier New"/>
                <a:ea typeface="Courier New"/>
                <a:cs typeface="Courier New"/>
                <a:sym typeface="Courier New"/>
              </a:rPr>
              <a:t>(</a:t>
            </a:r>
            <a:r>
              <a:rPr lang="en" sz="900">
                <a:solidFill>
                  <a:srgbClr val="D16969"/>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a:t>
            </a:r>
            <a:r>
              <a:rPr lang="en" sz="900">
                <a:solidFill>
                  <a:srgbClr val="D16969"/>
                </a:solidFill>
                <a:highlight>
                  <a:srgbClr val="1E1E1E"/>
                </a:highlight>
                <a:latin typeface="Courier New"/>
                <a:ea typeface="Courier New"/>
                <a:cs typeface="Courier New"/>
                <a:sym typeface="Courier New"/>
              </a:rPr>
              <a:t>!@#$%^&amp;*</a:t>
            </a:r>
            <a:r>
              <a:rPr lang="en" sz="900">
                <a:solidFill>
                  <a:srgbClr val="CE9178"/>
                </a:solidFill>
                <a:highlight>
                  <a:srgbClr val="1E1E1E"/>
                </a:highlight>
                <a:latin typeface="Courier New"/>
                <a:ea typeface="Courier New"/>
                <a:cs typeface="Courier New"/>
                <a:sym typeface="Courier New"/>
              </a:rPr>
              <a:t>]</a:t>
            </a:r>
            <a:r>
              <a:rPr lang="en" sz="900">
                <a:solidFill>
                  <a:srgbClr val="D16969"/>
                </a:solidFill>
                <a:highlight>
                  <a:srgbClr val="1E1E1E"/>
                </a:highlight>
                <a:latin typeface="Courier New"/>
                <a:ea typeface="Courier New"/>
                <a:cs typeface="Courier New"/>
                <a:sym typeface="Courier New"/>
              </a:rPr>
              <a:t>/</a:t>
            </a:r>
            <a:r>
              <a:rPr lang="en" sz="900">
                <a:solidFill>
                  <a:srgbClr val="569CD6"/>
                </a:solidFill>
                <a:highlight>
                  <a:srgbClr val="1E1E1E"/>
                </a:highlight>
                <a:latin typeface="Courier New"/>
                <a:ea typeface="Courier New"/>
                <a:cs typeface="Courier New"/>
                <a:sym typeface="Courier New"/>
              </a:rPr>
              <a:t>g</a:t>
            </a:r>
            <a:r>
              <a:rPr lang="en" sz="900">
                <a:solidFill>
                  <a:srgbClr val="D4D4D4"/>
                </a:solidFill>
                <a:highlight>
                  <a:srgbClr val="1E1E1E"/>
                </a:highlight>
                <a:latin typeface="Courier New"/>
                <a:ea typeface="Courier New"/>
                <a:cs typeface="Courier New"/>
                <a:sym typeface="Courier New"/>
              </a:rPr>
              <a:t>, </a:t>
            </a:r>
            <a:r>
              <a:rPr lang="en" sz="900">
                <a:solidFill>
                  <a:srgbClr val="CE9178"/>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if</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username</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password</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users</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username</a:t>
            </a: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return</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res</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sendStatus</a:t>
            </a:r>
            <a:r>
              <a:rPr lang="en" sz="900">
                <a:solidFill>
                  <a:srgbClr val="D4D4D4"/>
                </a:solidFill>
                <a:highlight>
                  <a:srgbClr val="1E1E1E"/>
                </a:highlight>
                <a:latin typeface="Courier New"/>
                <a:ea typeface="Courier New"/>
                <a:cs typeface="Courier New"/>
                <a:sym typeface="Courier New"/>
              </a:rPr>
              <a:t>(</a:t>
            </a:r>
            <a:r>
              <a:rPr lang="en" sz="900">
                <a:solidFill>
                  <a:srgbClr val="B5CEA8"/>
                </a:solidFill>
                <a:highlight>
                  <a:srgbClr val="1E1E1E"/>
                </a:highlight>
                <a:latin typeface="Courier New"/>
                <a:ea typeface="Courier New"/>
                <a:cs typeface="Courier New"/>
                <a:sym typeface="Courier New"/>
              </a:rPr>
              <a:t>400</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const</a:t>
            </a:r>
            <a:r>
              <a:rPr lang="en" sz="900">
                <a:solidFill>
                  <a:srgbClr val="D4D4D4"/>
                </a:solidFill>
                <a:highlight>
                  <a:srgbClr val="1E1E1E"/>
                </a:highlight>
                <a:latin typeface="Courier New"/>
                <a:ea typeface="Courier New"/>
                <a:cs typeface="Courier New"/>
                <a:sym typeface="Courier New"/>
              </a:rPr>
              <a:t> </a:t>
            </a:r>
            <a:r>
              <a:rPr lang="en" sz="900">
                <a:solidFill>
                  <a:srgbClr val="4FC1FF"/>
                </a:solidFill>
                <a:highlight>
                  <a:srgbClr val="1E1E1E"/>
                </a:highlight>
                <a:latin typeface="Courier New"/>
                <a:ea typeface="Courier New"/>
                <a:cs typeface="Courier New"/>
                <a:sym typeface="Courier New"/>
              </a:rPr>
              <a:t>salt</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crypto</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randomBytes</a:t>
            </a:r>
            <a:r>
              <a:rPr lang="en" sz="900">
                <a:solidFill>
                  <a:srgbClr val="D4D4D4"/>
                </a:solidFill>
                <a:highlight>
                  <a:srgbClr val="1E1E1E"/>
                </a:highlight>
                <a:latin typeface="Courier New"/>
                <a:ea typeface="Courier New"/>
                <a:cs typeface="Courier New"/>
                <a:sym typeface="Courier New"/>
              </a:rPr>
              <a:t>(</a:t>
            </a:r>
            <a:r>
              <a:rPr lang="en" sz="900">
                <a:solidFill>
                  <a:srgbClr val="B5CEA8"/>
                </a:solidFill>
                <a:highlight>
                  <a:srgbClr val="1E1E1E"/>
                </a:highlight>
                <a:latin typeface="Courier New"/>
                <a:ea typeface="Courier New"/>
                <a:cs typeface="Courier New"/>
                <a:sym typeface="Courier New"/>
              </a:rPr>
              <a:t>128</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toString</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"base64"</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const</a:t>
            </a:r>
            <a:r>
              <a:rPr lang="en" sz="900">
                <a:solidFill>
                  <a:srgbClr val="D4D4D4"/>
                </a:solidFill>
                <a:highlight>
                  <a:srgbClr val="1E1E1E"/>
                </a:highlight>
                <a:latin typeface="Courier New"/>
                <a:ea typeface="Courier New"/>
                <a:cs typeface="Courier New"/>
                <a:sym typeface="Courier New"/>
              </a:rPr>
              <a:t> </a:t>
            </a:r>
            <a:r>
              <a:rPr lang="en" sz="900">
                <a:solidFill>
                  <a:srgbClr val="4FC1FF"/>
                </a:solidFill>
                <a:highlight>
                  <a:srgbClr val="1E1E1E"/>
                </a:highlight>
                <a:latin typeface="Courier New"/>
                <a:ea typeface="Courier New"/>
                <a:cs typeface="Courier New"/>
                <a:sym typeface="Courier New"/>
              </a:rPr>
              <a:t>hash</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crypto</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pbkdf2Sync</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password</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salt</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10000</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512</a:t>
            </a:r>
            <a:r>
              <a:rPr lang="en" sz="900">
                <a:solidFill>
                  <a:srgbClr val="D4D4D4"/>
                </a:solidFill>
                <a:highlight>
                  <a:srgbClr val="1E1E1E"/>
                </a:highlight>
                <a:latin typeface="Courier New"/>
                <a:ea typeface="Courier New"/>
                <a:cs typeface="Courier New"/>
                <a:sym typeface="Courier New"/>
              </a:rPr>
              <a:t>, </a:t>
            </a:r>
            <a:r>
              <a:rPr lang="en" sz="900">
                <a:solidFill>
                  <a:srgbClr val="CE9178"/>
                </a:solidFill>
                <a:highlight>
                  <a:srgbClr val="1E1E1E"/>
                </a:highlight>
                <a:latin typeface="Courier New"/>
                <a:ea typeface="Courier New"/>
                <a:cs typeface="Courier New"/>
                <a:sym typeface="Courier New"/>
              </a:rPr>
              <a:t>"sha512"</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users</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username</a:t>
            </a:r>
            <a:r>
              <a:rPr lang="en" sz="900">
                <a:solidFill>
                  <a:srgbClr val="D4D4D4"/>
                </a:solidFill>
                <a:highlight>
                  <a:srgbClr val="1E1E1E"/>
                </a:highlight>
                <a:latin typeface="Courier New"/>
                <a:ea typeface="Courier New"/>
                <a:cs typeface="Courier New"/>
                <a:sym typeface="Courier New"/>
              </a:rPr>
              <a:t>] = { </a:t>
            </a:r>
            <a:r>
              <a:rPr lang="en" sz="900">
                <a:solidFill>
                  <a:srgbClr val="9CDCFE"/>
                </a:solidFill>
                <a:highlight>
                  <a:srgbClr val="1E1E1E"/>
                </a:highlight>
                <a:latin typeface="Courier New"/>
                <a:ea typeface="Courier New"/>
                <a:cs typeface="Courier New"/>
                <a:sym typeface="Courier New"/>
              </a:rPr>
              <a:t>salt</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hash</a:t>
            </a: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res</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sendStatus</a:t>
            </a:r>
            <a:r>
              <a:rPr lang="en" sz="900">
                <a:solidFill>
                  <a:srgbClr val="D4D4D4"/>
                </a:solidFill>
                <a:highlight>
                  <a:srgbClr val="1E1E1E"/>
                </a:highlight>
                <a:latin typeface="Courier New"/>
                <a:ea typeface="Courier New"/>
                <a:cs typeface="Courier New"/>
                <a:sym typeface="Courier New"/>
              </a:rPr>
              <a:t>(</a:t>
            </a:r>
            <a:r>
              <a:rPr lang="en" sz="900">
                <a:solidFill>
                  <a:srgbClr val="B5CEA8"/>
                </a:solidFill>
                <a:highlight>
                  <a:srgbClr val="1E1E1E"/>
                </a:highlight>
                <a:latin typeface="Courier New"/>
                <a:ea typeface="Courier New"/>
                <a:cs typeface="Courier New"/>
                <a:sym typeface="Courier New"/>
              </a:rPr>
              <a:t>200</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a:t>
            </a:r>
            <a:endParaRPr sz="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05" name="Shape 105"/>
        <p:cNvGrpSpPr/>
        <p:nvPr/>
      </p:nvGrpSpPr>
      <p:grpSpPr>
        <a:xfrm>
          <a:off x="0" y="0"/>
          <a:ext cx="0" cy="0"/>
          <a:chOff x="0" y="0"/>
          <a:chExt cx="0" cy="0"/>
        </a:xfrm>
      </p:grpSpPr>
      <p:sp>
        <p:nvSpPr>
          <p:cNvPr id="106" name="Google Shape;106;p26"/>
          <p:cNvSpPr txBox="1"/>
          <p:nvPr/>
        </p:nvSpPr>
        <p:spPr>
          <a:xfrm>
            <a:off x="4082750" y="1485600"/>
            <a:ext cx="4815000" cy="2172300"/>
          </a:xfrm>
          <a:prstGeom prst="rect">
            <a:avLst/>
          </a:prstGeom>
          <a:noFill/>
          <a:ln>
            <a:noFill/>
          </a:ln>
        </p:spPr>
        <p:txBody>
          <a:bodyPr anchorCtr="0" anchor="ctr"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Font typeface="Helvetica Neue Light"/>
              <a:buChar char="●"/>
            </a:pPr>
            <a:r>
              <a:rPr lang="en" sz="1500">
                <a:solidFill>
                  <a:schemeClr val="dk1"/>
                </a:solidFill>
                <a:latin typeface="Helvetica Neue Light"/>
                <a:ea typeface="Helvetica Neue Light"/>
                <a:cs typeface="Helvetica Neue Light"/>
                <a:sym typeface="Helvetica Neue Light"/>
              </a:rPr>
              <a:t>Utilizar Artillery para realizar test de carga a servidores manuales.</a:t>
            </a:r>
            <a:endParaRPr sz="1500">
              <a:solidFill>
                <a:schemeClr val="dk1"/>
              </a:solidFill>
              <a:latin typeface="Helvetica Neue Light"/>
              <a:ea typeface="Helvetica Neue Light"/>
              <a:cs typeface="Helvetica Neue Light"/>
              <a:sym typeface="Helvetica Neue Light"/>
            </a:endParaRPr>
          </a:p>
          <a:p>
            <a:pPr indent="-323850" lvl="0" marL="457200" rtl="0" algn="l">
              <a:lnSpc>
                <a:spcPct val="115000"/>
              </a:lnSpc>
              <a:spcBef>
                <a:spcPts val="0"/>
              </a:spcBef>
              <a:spcAft>
                <a:spcPts val="0"/>
              </a:spcAft>
              <a:buClr>
                <a:schemeClr val="dk1"/>
              </a:buClr>
              <a:buSzPts val="1500"/>
              <a:buFont typeface="Helvetica Neue Light"/>
              <a:buChar char="●"/>
            </a:pPr>
            <a:r>
              <a:rPr lang="en" sz="1500">
                <a:solidFill>
                  <a:schemeClr val="dk1"/>
                </a:solidFill>
                <a:latin typeface="Helvetica Neue Light"/>
                <a:ea typeface="Helvetica Neue Light"/>
                <a:cs typeface="Helvetica Neue Light"/>
                <a:sym typeface="Helvetica Neue Light"/>
              </a:rPr>
              <a:t>Realizar Profiling con Node built-in Profiler.</a:t>
            </a:r>
            <a:endParaRPr sz="1500">
              <a:solidFill>
                <a:schemeClr val="dk1"/>
              </a:solidFill>
              <a:latin typeface="Helvetica Neue Light"/>
              <a:ea typeface="Helvetica Neue Light"/>
              <a:cs typeface="Helvetica Neue Light"/>
              <a:sym typeface="Helvetica Neue Light"/>
            </a:endParaRPr>
          </a:p>
          <a:p>
            <a:pPr indent="-323850" lvl="0" marL="457200" rtl="0" algn="l">
              <a:lnSpc>
                <a:spcPct val="115000"/>
              </a:lnSpc>
              <a:spcBef>
                <a:spcPts val="1000"/>
              </a:spcBef>
              <a:spcAft>
                <a:spcPts val="1000"/>
              </a:spcAft>
              <a:buClr>
                <a:schemeClr val="dk1"/>
              </a:buClr>
              <a:buSzPts val="1500"/>
              <a:buFont typeface="Helvetica Neue Light"/>
              <a:buChar char="●"/>
            </a:pPr>
            <a:r>
              <a:rPr lang="en" sz="1500">
                <a:solidFill>
                  <a:schemeClr val="dk1"/>
                </a:solidFill>
                <a:latin typeface="Helvetica Neue Light"/>
                <a:ea typeface="Helvetica Neue Light"/>
                <a:cs typeface="Helvetica Neue Light"/>
                <a:sym typeface="Helvetica Neue Light"/>
              </a:rPr>
              <a:t>Explorar y utilizar Autocannon para realizar test de carga y 0x para generar  y analizar gráficos de flama interactivos.</a:t>
            </a:r>
            <a:endParaRPr sz="1500">
              <a:solidFill>
                <a:schemeClr val="dk1"/>
              </a:solidFill>
              <a:latin typeface="Helvetica Neue Light"/>
              <a:ea typeface="Helvetica Neue Light"/>
              <a:cs typeface="Helvetica Neue Light"/>
              <a:sym typeface="Helvetica Neue Light"/>
            </a:endParaRPr>
          </a:p>
        </p:txBody>
      </p:sp>
      <p:pic>
        <p:nvPicPr>
          <p:cNvPr id="107" name="Google Shape;107;p2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08" name="Google Shape;108;p26"/>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3000">
                <a:solidFill>
                  <a:srgbClr val="000000"/>
                </a:solidFill>
                <a:latin typeface="Anton"/>
                <a:ea typeface="Anton"/>
                <a:cs typeface="Anton"/>
                <a:sym typeface="Anton"/>
              </a:rPr>
              <a:t>OBJETIVOS </a:t>
            </a:r>
            <a:r>
              <a:rPr i="1" lang="en" sz="3000">
                <a:latin typeface="Anton"/>
                <a:ea typeface="Anton"/>
                <a:cs typeface="Anton"/>
                <a:sym typeface="Anton"/>
              </a:rPr>
              <a:t>DE LA CLASE</a:t>
            </a:r>
            <a:endParaRPr i="1" sz="3000">
              <a:latin typeface="Anton"/>
              <a:ea typeface="Anton"/>
              <a:cs typeface="Anton"/>
              <a:sym typeface="Anton"/>
            </a:endParaRPr>
          </a:p>
        </p:txBody>
      </p:sp>
      <p:pic>
        <p:nvPicPr>
          <p:cNvPr id="109" name="Google Shape;109;p26"/>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4"/>
          <p:cNvSpPr txBox="1"/>
          <p:nvPr/>
        </p:nvSpPr>
        <p:spPr>
          <a:xfrm>
            <a:off x="5340875" y="1532825"/>
            <a:ext cx="3736200" cy="2299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La ruta </a:t>
            </a:r>
            <a:r>
              <a:rPr i="1" lang="en" sz="1800">
                <a:solidFill>
                  <a:schemeClr val="dk1"/>
                </a:solidFill>
                <a:highlight>
                  <a:schemeClr val="lt1"/>
                </a:highlight>
                <a:latin typeface="Helvetica Neue Light"/>
                <a:ea typeface="Helvetica Neue Light"/>
                <a:cs typeface="Helvetica Neue Light"/>
                <a:sym typeface="Helvetica Neue Light"/>
              </a:rPr>
              <a:t>/auth-bloq</a:t>
            </a:r>
            <a:r>
              <a:rPr lang="en" sz="1800">
                <a:solidFill>
                  <a:schemeClr val="dk1"/>
                </a:solidFill>
                <a:highlight>
                  <a:schemeClr val="lt1"/>
                </a:highlight>
                <a:latin typeface="Helvetica Neue Light"/>
                <a:ea typeface="Helvetica Neue Light"/>
                <a:cs typeface="Helvetica Neue Light"/>
                <a:sym typeface="Helvetica Neue Light"/>
              </a:rPr>
              <a:t> realiza el login del usuario.</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En este caso, el proceso por el cual se realizar el login es sincrónico, por lo tanto es un proceso bloqueante.</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302" name="Google Shape;302;p44"/>
          <p:cNvSpPr txBox="1"/>
          <p:nvPr/>
        </p:nvSpPr>
        <p:spPr>
          <a:xfrm>
            <a:off x="266100" y="295475"/>
            <a:ext cx="67830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3600">
                <a:latin typeface="Anton"/>
                <a:ea typeface="Anton"/>
                <a:cs typeface="Anton"/>
                <a:sym typeface="Anton"/>
              </a:rPr>
              <a:t>Node built-in profiler: </a:t>
            </a:r>
            <a:r>
              <a:rPr i="1" lang="en" sz="3600">
                <a:highlight>
                  <a:srgbClr val="3CEFAB"/>
                </a:highlight>
                <a:latin typeface="Anton"/>
                <a:ea typeface="Anton"/>
                <a:cs typeface="Anton"/>
                <a:sym typeface="Anton"/>
              </a:rPr>
              <a:t>auth-bloq</a:t>
            </a:r>
            <a:endParaRPr i="1" sz="3600">
              <a:highlight>
                <a:srgbClr val="3CEFAB"/>
              </a:highlight>
              <a:latin typeface="Anton"/>
              <a:ea typeface="Anton"/>
              <a:cs typeface="Anton"/>
              <a:sym typeface="Anton"/>
            </a:endParaRPr>
          </a:p>
        </p:txBody>
      </p:sp>
      <p:pic>
        <p:nvPicPr>
          <p:cNvPr id="303" name="Google Shape;303;p4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04" name="Google Shape;304;p44"/>
          <p:cNvPicPr preferRelativeResize="0"/>
          <p:nvPr/>
        </p:nvPicPr>
        <p:blipFill rotWithShape="1">
          <a:blip r:embed="rId4">
            <a:alphaModFix/>
          </a:blip>
          <a:srcRect b="0" l="0" r="0" t="0"/>
          <a:stretch/>
        </p:blipFill>
        <p:spPr>
          <a:xfrm>
            <a:off x="7496500" y="36369"/>
            <a:ext cx="1634174" cy="639850"/>
          </a:xfrm>
          <a:prstGeom prst="rect">
            <a:avLst/>
          </a:prstGeom>
          <a:noFill/>
          <a:ln>
            <a:noFill/>
          </a:ln>
        </p:spPr>
      </p:pic>
      <p:sp>
        <p:nvSpPr>
          <p:cNvPr id="305" name="Google Shape;305;p44"/>
          <p:cNvSpPr txBox="1"/>
          <p:nvPr/>
        </p:nvSpPr>
        <p:spPr>
          <a:xfrm>
            <a:off x="94400" y="954550"/>
            <a:ext cx="5686500" cy="40833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900">
                <a:solidFill>
                  <a:srgbClr val="9CDCFE"/>
                </a:solidFill>
                <a:highlight>
                  <a:srgbClr val="1E1E1E"/>
                </a:highlight>
                <a:latin typeface="Courier New"/>
                <a:ea typeface="Courier New"/>
                <a:cs typeface="Courier New"/>
                <a:sym typeface="Courier New"/>
              </a:rPr>
              <a:t>app</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get</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"/auth-bloq"</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req</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res</a:t>
            </a: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=&gt;</a:t>
            </a: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let</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username</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req</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query</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username</a:t>
            </a:r>
            <a:r>
              <a:rPr lang="en" sz="900">
                <a:solidFill>
                  <a:srgbClr val="D4D4D4"/>
                </a:solidFill>
                <a:highlight>
                  <a:srgbClr val="1E1E1E"/>
                </a:highlight>
                <a:latin typeface="Courier New"/>
                <a:ea typeface="Courier New"/>
                <a:cs typeface="Courier New"/>
                <a:sym typeface="Courier New"/>
              </a:rPr>
              <a:t> || </a:t>
            </a:r>
            <a:r>
              <a:rPr lang="en" sz="900">
                <a:solidFill>
                  <a:srgbClr val="CE9178"/>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const</a:t>
            </a:r>
            <a:r>
              <a:rPr lang="en" sz="900">
                <a:solidFill>
                  <a:srgbClr val="D4D4D4"/>
                </a:solidFill>
                <a:highlight>
                  <a:srgbClr val="1E1E1E"/>
                </a:highlight>
                <a:latin typeface="Courier New"/>
                <a:ea typeface="Courier New"/>
                <a:cs typeface="Courier New"/>
                <a:sym typeface="Courier New"/>
              </a:rPr>
              <a:t> </a:t>
            </a:r>
            <a:r>
              <a:rPr lang="en" sz="900">
                <a:solidFill>
                  <a:srgbClr val="4FC1FF"/>
                </a:solidFill>
                <a:highlight>
                  <a:srgbClr val="1E1E1E"/>
                </a:highlight>
                <a:latin typeface="Courier New"/>
                <a:ea typeface="Courier New"/>
                <a:cs typeface="Courier New"/>
                <a:sym typeface="Courier New"/>
              </a:rPr>
              <a:t>password</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req</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query</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password</a:t>
            </a:r>
            <a:r>
              <a:rPr lang="en" sz="900">
                <a:solidFill>
                  <a:srgbClr val="D4D4D4"/>
                </a:solidFill>
                <a:highlight>
                  <a:srgbClr val="1E1E1E"/>
                </a:highlight>
                <a:latin typeface="Courier New"/>
                <a:ea typeface="Courier New"/>
                <a:cs typeface="Courier New"/>
                <a:sym typeface="Courier New"/>
              </a:rPr>
              <a:t> || </a:t>
            </a:r>
            <a:r>
              <a:rPr lang="en" sz="900">
                <a:solidFill>
                  <a:srgbClr val="CE9178"/>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username</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username</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replace</a:t>
            </a:r>
            <a:r>
              <a:rPr lang="en" sz="900">
                <a:solidFill>
                  <a:srgbClr val="D4D4D4"/>
                </a:solidFill>
                <a:highlight>
                  <a:srgbClr val="1E1E1E"/>
                </a:highlight>
                <a:latin typeface="Courier New"/>
                <a:ea typeface="Courier New"/>
                <a:cs typeface="Courier New"/>
                <a:sym typeface="Courier New"/>
              </a:rPr>
              <a:t>(</a:t>
            </a:r>
            <a:r>
              <a:rPr lang="en" sz="900">
                <a:solidFill>
                  <a:srgbClr val="D16969"/>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a:t>
            </a:r>
            <a:r>
              <a:rPr lang="en" sz="900">
                <a:solidFill>
                  <a:srgbClr val="D16969"/>
                </a:solidFill>
                <a:highlight>
                  <a:srgbClr val="1E1E1E"/>
                </a:highlight>
                <a:latin typeface="Courier New"/>
                <a:ea typeface="Courier New"/>
                <a:cs typeface="Courier New"/>
                <a:sym typeface="Courier New"/>
              </a:rPr>
              <a:t>!@#$%^&amp;*</a:t>
            </a:r>
            <a:r>
              <a:rPr lang="en" sz="900">
                <a:solidFill>
                  <a:srgbClr val="CE9178"/>
                </a:solidFill>
                <a:highlight>
                  <a:srgbClr val="1E1E1E"/>
                </a:highlight>
                <a:latin typeface="Courier New"/>
                <a:ea typeface="Courier New"/>
                <a:cs typeface="Courier New"/>
                <a:sym typeface="Courier New"/>
              </a:rPr>
              <a:t>]</a:t>
            </a:r>
            <a:r>
              <a:rPr lang="en" sz="900">
                <a:solidFill>
                  <a:srgbClr val="D16969"/>
                </a:solidFill>
                <a:highlight>
                  <a:srgbClr val="1E1E1E"/>
                </a:highlight>
                <a:latin typeface="Courier New"/>
                <a:ea typeface="Courier New"/>
                <a:cs typeface="Courier New"/>
                <a:sym typeface="Courier New"/>
              </a:rPr>
              <a:t>/</a:t>
            </a:r>
            <a:r>
              <a:rPr lang="en" sz="900">
                <a:solidFill>
                  <a:srgbClr val="569CD6"/>
                </a:solidFill>
                <a:highlight>
                  <a:srgbClr val="1E1E1E"/>
                </a:highlight>
                <a:latin typeface="Courier New"/>
                <a:ea typeface="Courier New"/>
                <a:cs typeface="Courier New"/>
                <a:sym typeface="Courier New"/>
              </a:rPr>
              <a:t>g</a:t>
            </a:r>
            <a:r>
              <a:rPr lang="en" sz="900">
                <a:solidFill>
                  <a:srgbClr val="D4D4D4"/>
                </a:solidFill>
                <a:highlight>
                  <a:srgbClr val="1E1E1E"/>
                </a:highlight>
                <a:latin typeface="Courier New"/>
                <a:ea typeface="Courier New"/>
                <a:cs typeface="Courier New"/>
                <a:sym typeface="Courier New"/>
              </a:rPr>
              <a:t>, </a:t>
            </a:r>
            <a:r>
              <a:rPr lang="en" sz="900">
                <a:solidFill>
                  <a:srgbClr val="CE9178"/>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if</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username</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password</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users</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username</a:t>
            </a: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process</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exit</a:t>
            </a:r>
            <a:r>
              <a:rPr lang="en" sz="900">
                <a:solidFill>
                  <a:srgbClr val="D4D4D4"/>
                </a:solidFill>
                <a:highlight>
                  <a:srgbClr val="1E1E1E"/>
                </a:highlight>
                <a:latin typeface="Courier New"/>
                <a:ea typeface="Courier New"/>
                <a:cs typeface="Courier New"/>
                <a:sym typeface="Courier New"/>
              </a:rPr>
              <a:t>(</a:t>
            </a:r>
            <a:r>
              <a:rPr lang="en" sz="900">
                <a:solidFill>
                  <a:srgbClr val="B5CEA8"/>
                </a:solidFill>
                <a:highlight>
                  <a:srgbClr val="1E1E1E"/>
                </a:highlight>
                <a:latin typeface="Courier New"/>
                <a:ea typeface="Courier New"/>
                <a:cs typeface="Courier New"/>
                <a:sym typeface="Courier New"/>
              </a:rPr>
              <a:t>1</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6A9955"/>
                </a:solidFill>
                <a:highlight>
                  <a:srgbClr val="1E1E1E"/>
                </a:highlight>
                <a:latin typeface="Courier New"/>
                <a:ea typeface="Courier New"/>
                <a:cs typeface="Courier New"/>
                <a:sym typeface="Courier New"/>
              </a:rPr>
              <a:t>// return res.sendStatus(400);</a:t>
            </a:r>
            <a:endParaRPr sz="9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const</a:t>
            </a:r>
            <a:r>
              <a:rPr lang="en" sz="900">
                <a:solidFill>
                  <a:srgbClr val="D4D4D4"/>
                </a:solidFill>
                <a:highlight>
                  <a:srgbClr val="1E1E1E"/>
                </a:highlight>
                <a:latin typeface="Courier New"/>
                <a:ea typeface="Courier New"/>
                <a:cs typeface="Courier New"/>
                <a:sym typeface="Courier New"/>
              </a:rPr>
              <a:t> { </a:t>
            </a:r>
            <a:r>
              <a:rPr lang="en" sz="900">
                <a:solidFill>
                  <a:srgbClr val="4FC1FF"/>
                </a:solidFill>
                <a:highlight>
                  <a:srgbClr val="1E1E1E"/>
                </a:highlight>
                <a:latin typeface="Courier New"/>
                <a:ea typeface="Courier New"/>
                <a:cs typeface="Courier New"/>
                <a:sym typeface="Courier New"/>
              </a:rPr>
              <a:t>salt</a:t>
            </a:r>
            <a:r>
              <a:rPr lang="en" sz="900">
                <a:solidFill>
                  <a:srgbClr val="D4D4D4"/>
                </a:solidFill>
                <a:highlight>
                  <a:srgbClr val="1E1E1E"/>
                </a:highlight>
                <a:latin typeface="Courier New"/>
                <a:ea typeface="Courier New"/>
                <a:cs typeface="Courier New"/>
                <a:sym typeface="Courier New"/>
              </a:rPr>
              <a:t>, </a:t>
            </a:r>
            <a:r>
              <a:rPr lang="en" sz="900">
                <a:solidFill>
                  <a:srgbClr val="4FC1FF"/>
                </a:solidFill>
                <a:highlight>
                  <a:srgbClr val="1E1E1E"/>
                </a:highlight>
                <a:latin typeface="Courier New"/>
                <a:ea typeface="Courier New"/>
                <a:cs typeface="Courier New"/>
                <a:sym typeface="Courier New"/>
              </a:rPr>
              <a:t>hash</a:t>
            </a:r>
            <a:r>
              <a:rPr lang="en" sz="900">
                <a:solidFill>
                  <a:srgbClr val="D4D4D4"/>
                </a:solidFill>
                <a:highlight>
                  <a:srgbClr val="1E1E1E"/>
                </a:highlight>
                <a:latin typeface="Courier New"/>
                <a:ea typeface="Courier New"/>
                <a:cs typeface="Courier New"/>
                <a:sym typeface="Courier New"/>
              </a:rPr>
              <a:t> } = </a:t>
            </a:r>
            <a:r>
              <a:rPr lang="en" sz="900">
                <a:solidFill>
                  <a:srgbClr val="9CDCFE"/>
                </a:solidFill>
                <a:highlight>
                  <a:srgbClr val="1E1E1E"/>
                </a:highlight>
                <a:latin typeface="Courier New"/>
                <a:ea typeface="Courier New"/>
                <a:cs typeface="Courier New"/>
                <a:sym typeface="Courier New"/>
              </a:rPr>
              <a:t>users</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username</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const</a:t>
            </a:r>
            <a:r>
              <a:rPr lang="en" sz="900">
                <a:solidFill>
                  <a:srgbClr val="D4D4D4"/>
                </a:solidFill>
                <a:highlight>
                  <a:srgbClr val="1E1E1E"/>
                </a:highlight>
                <a:latin typeface="Courier New"/>
                <a:ea typeface="Courier New"/>
                <a:cs typeface="Courier New"/>
                <a:sym typeface="Courier New"/>
              </a:rPr>
              <a:t> </a:t>
            </a:r>
            <a:r>
              <a:rPr lang="en" sz="900">
                <a:solidFill>
                  <a:srgbClr val="4FC1FF"/>
                </a:solidFill>
                <a:highlight>
                  <a:srgbClr val="1E1E1E"/>
                </a:highlight>
                <a:latin typeface="Courier New"/>
                <a:ea typeface="Courier New"/>
                <a:cs typeface="Courier New"/>
                <a:sym typeface="Courier New"/>
              </a:rPr>
              <a:t>encryptHash</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crypto</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pbkdf2Sync</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password</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salt</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10000</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512</a:t>
            </a:r>
            <a:r>
              <a:rPr lang="en" sz="900">
                <a:solidFill>
                  <a:srgbClr val="D4D4D4"/>
                </a:solidFill>
                <a:highlight>
                  <a:srgbClr val="1E1E1E"/>
                </a:highlight>
                <a:latin typeface="Courier New"/>
                <a:ea typeface="Courier New"/>
                <a:cs typeface="Courier New"/>
                <a:sym typeface="Courier New"/>
              </a:rPr>
              <a:t>, </a:t>
            </a:r>
            <a:r>
              <a:rPr lang="en" sz="900">
                <a:solidFill>
                  <a:srgbClr val="CE9178"/>
                </a:solidFill>
                <a:highlight>
                  <a:srgbClr val="1E1E1E"/>
                </a:highlight>
                <a:latin typeface="Courier New"/>
                <a:ea typeface="Courier New"/>
                <a:cs typeface="Courier New"/>
                <a:sym typeface="Courier New"/>
              </a:rPr>
              <a:t>"sha512"</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if</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crypto</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timingSafeEqual</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hash</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encryptHash</a:t>
            </a: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res</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sendStatus</a:t>
            </a:r>
            <a:r>
              <a:rPr lang="en" sz="900">
                <a:solidFill>
                  <a:srgbClr val="D4D4D4"/>
                </a:solidFill>
                <a:highlight>
                  <a:srgbClr val="1E1E1E"/>
                </a:highlight>
                <a:latin typeface="Courier New"/>
                <a:ea typeface="Courier New"/>
                <a:cs typeface="Courier New"/>
                <a:sym typeface="Courier New"/>
              </a:rPr>
              <a:t>(</a:t>
            </a:r>
            <a:r>
              <a:rPr lang="en" sz="900">
                <a:solidFill>
                  <a:srgbClr val="B5CEA8"/>
                </a:solidFill>
                <a:highlight>
                  <a:srgbClr val="1E1E1E"/>
                </a:highlight>
                <a:latin typeface="Courier New"/>
                <a:ea typeface="Courier New"/>
                <a:cs typeface="Courier New"/>
                <a:sym typeface="Courier New"/>
              </a:rPr>
              <a:t>200</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 </a:t>
            </a:r>
            <a:r>
              <a:rPr lang="en" sz="900">
                <a:solidFill>
                  <a:srgbClr val="C586C0"/>
                </a:solidFill>
                <a:highlight>
                  <a:srgbClr val="1E1E1E"/>
                </a:highlight>
                <a:latin typeface="Courier New"/>
                <a:ea typeface="Courier New"/>
                <a:cs typeface="Courier New"/>
                <a:sym typeface="Courier New"/>
              </a:rPr>
              <a:t>else</a:t>
            </a: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process</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exit</a:t>
            </a:r>
            <a:r>
              <a:rPr lang="en" sz="900">
                <a:solidFill>
                  <a:srgbClr val="D4D4D4"/>
                </a:solidFill>
                <a:highlight>
                  <a:srgbClr val="1E1E1E"/>
                </a:highlight>
                <a:latin typeface="Courier New"/>
                <a:ea typeface="Courier New"/>
                <a:cs typeface="Courier New"/>
                <a:sym typeface="Courier New"/>
              </a:rPr>
              <a:t>(</a:t>
            </a:r>
            <a:r>
              <a:rPr lang="en" sz="900">
                <a:solidFill>
                  <a:srgbClr val="B5CEA8"/>
                </a:solidFill>
                <a:highlight>
                  <a:srgbClr val="1E1E1E"/>
                </a:highlight>
                <a:latin typeface="Courier New"/>
                <a:ea typeface="Courier New"/>
                <a:cs typeface="Courier New"/>
                <a:sym typeface="Courier New"/>
              </a:rPr>
              <a:t>1</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6A9955"/>
                </a:solidFill>
                <a:highlight>
                  <a:srgbClr val="1E1E1E"/>
                </a:highlight>
                <a:latin typeface="Courier New"/>
                <a:ea typeface="Courier New"/>
                <a:cs typeface="Courier New"/>
                <a:sym typeface="Courier New"/>
              </a:rPr>
              <a:t>// res.sendStatus(401);</a:t>
            </a:r>
            <a:endParaRPr sz="9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a:t>
            </a:r>
            <a:endParaRPr sz="900">
              <a:solidFill>
                <a:srgbClr val="9CDCFE"/>
              </a:solidFill>
              <a:highlight>
                <a:srgbClr val="1E1E1E"/>
              </a:highlight>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5"/>
          <p:cNvSpPr txBox="1"/>
          <p:nvPr/>
        </p:nvSpPr>
        <p:spPr>
          <a:xfrm>
            <a:off x="6875" y="1532825"/>
            <a:ext cx="2708100" cy="30282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La ruta </a:t>
            </a:r>
            <a:r>
              <a:rPr i="1" lang="en" sz="1600">
                <a:solidFill>
                  <a:schemeClr val="dk1"/>
                </a:solidFill>
                <a:highlight>
                  <a:schemeClr val="lt1"/>
                </a:highlight>
                <a:latin typeface="Helvetica Neue Light"/>
                <a:ea typeface="Helvetica Neue Light"/>
                <a:cs typeface="Helvetica Neue Light"/>
                <a:sym typeface="Helvetica Neue Light"/>
              </a:rPr>
              <a:t>/auth-nobloq</a:t>
            </a:r>
            <a:r>
              <a:rPr lang="en" sz="1600">
                <a:solidFill>
                  <a:schemeClr val="dk1"/>
                </a:solidFill>
                <a:highlight>
                  <a:schemeClr val="lt1"/>
                </a:highlight>
                <a:latin typeface="Helvetica Neue Light"/>
                <a:ea typeface="Helvetica Neue Light"/>
                <a:cs typeface="Helvetica Neue Light"/>
                <a:sym typeface="Helvetica Neue Light"/>
              </a:rPr>
              <a:t> también realiza el login del usuario.</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100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En este caso, el proceso por el cual se realizar el login es asincrónico, por lo tanto es un proceso </a:t>
            </a:r>
            <a:r>
              <a:rPr b="1" lang="en" sz="1600">
                <a:solidFill>
                  <a:schemeClr val="dk1"/>
                </a:solidFill>
                <a:highlight>
                  <a:schemeClr val="lt1"/>
                </a:highlight>
                <a:latin typeface="Helvetica Neue"/>
                <a:ea typeface="Helvetica Neue"/>
                <a:cs typeface="Helvetica Neue"/>
                <a:sym typeface="Helvetica Neue"/>
              </a:rPr>
              <a:t>NO</a:t>
            </a:r>
            <a:r>
              <a:rPr lang="en" sz="1600">
                <a:solidFill>
                  <a:schemeClr val="dk1"/>
                </a:solidFill>
                <a:highlight>
                  <a:schemeClr val="lt1"/>
                </a:highlight>
                <a:latin typeface="Helvetica Neue Light"/>
                <a:ea typeface="Helvetica Neue Light"/>
                <a:cs typeface="Helvetica Neue Light"/>
                <a:sym typeface="Helvetica Neue Light"/>
              </a:rPr>
              <a:t> bloqueante.</a:t>
            </a:r>
            <a:endParaRPr sz="1600">
              <a:solidFill>
                <a:schemeClr val="dk1"/>
              </a:solidFill>
              <a:highlight>
                <a:schemeClr val="lt1"/>
              </a:highlight>
              <a:latin typeface="Helvetica Neue Light"/>
              <a:ea typeface="Helvetica Neue Light"/>
              <a:cs typeface="Helvetica Neue Light"/>
              <a:sym typeface="Helvetica Neue Light"/>
            </a:endParaRPr>
          </a:p>
        </p:txBody>
      </p:sp>
      <p:pic>
        <p:nvPicPr>
          <p:cNvPr id="311" name="Google Shape;311;p4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12" name="Google Shape;312;p45"/>
          <p:cNvPicPr preferRelativeResize="0"/>
          <p:nvPr/>
        </p:nvPicPr>
        <p:blipFill rotWithShape="1">
          <a:blip r:embed="rId4">
            <a:alphaModFix/>
          </a:blip>
          <a:srcRect b="0" l="0" r="0" t="0"/>
          <a:stretch/>
        </p:blipFill>
        <p:spPr>
          <a:xfrm>
            <a:off x="7496500" y="36369"/>
            <a:ext cx="1634174" cy="639850"/>
          </a:xfrm>
          <a:prstGeom prst="rect">
            <a:avLst/>
          </a:prstGeom>
          <a:noFill/>
          <a:ln>
            <a:noFill/>
          </a:ln>
        </p:spPr>
      </p:pic>
      <p:sp>
        <p:nvSpPr>
          <p:cNvPr id="313" name="Google Shape;313;p45"/>
          <p:cNvSpPr txBox="1"/>
          <p:nvPr/>
        </p:nvSpPr>
        <p:spPr>
          <a:xfrm>
            <a:off x="266100" y="295475"/>
            <a:ext cx="67830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3600">
                <a:latin typeface="Anton"/>
                <a:ea typeface="Anton"/>
                <a:cs typeface="Anton"/>
                <a:sym typeface="Anton"/>
              </a:rPr>
              <a:t>Node built-in profiler: </a:t>
            </a:r>
            <a:r>
              <a:rPr i="1" lang="en" sz="3600">
                <a:highlight>
                  <a:srgbClr val="3CEFAB"/>
                </a:highlight>
                <a:latin typeface="Anton"/>
                <a:ea typeface="Anton"/>
                <a:cs typeface="Anton"/>
                <a:sym typeface="Anton"/>
              </a:rPr>
              <a:t>auth-</a:t>
            </a:r>
            <a:r>
              <a:rPr i="1" lang="en" sz="3600">
                <a:solidFill>
                  <a:srgbClr val="999999"/>
                </a:solidFill>
                <a:highlight>
                  <a:srgbClr val="3CEFAB"/>
                </a:highlight>
                <a:latin typeface="Anton"/>
                <a:ea typeface="Anton"/>
                <a:cs typeface="Anton"/>
                <a:sym typeface="Anton"/>
              </a:rPr>
              <a:t>no</a:t>
            </a:r>
            <a:r>
              <a:rPr i="1" lang="en" sz="3600">
                <a:highlight>
                  <a:srgbClr val="3CEFAB"/>
                </a:highlight>
                <a:latin typeface="Anton"/>
                <a:ea typeface="Anton"/>
                <a:cs typeface="Anton"/>
                <a:sym typeface="Anton"/>
              </a:rPr>
              <a:t>bloq</a:t>
            </a:r>
            <a:endParaRPr i="1" sz="3600">
              <a:highlight>
                <a:srgbClr val="3CEFAB"/>
              </a:highlight>
              <a:latin typeface="Anton"/>
              <a:ea typeface="Anton"/>
              <a:cs typeface="Anton"/>
              <a:sym typeface="Anton"/>
            </a:endParaRPr>
          </a:p>
        </p:txBody>
      </p:sp>
      <p:sp>
        <p:nvSpPr>
          <p:cNvPr id="314" name="Google Shape;314;p45"/>
          <p:cNvSpPr txBox="1"/>
          <p:nvPr/>
        </p:nvSpPr>
        <p:spPr>
          <a:xfrm>
            <a:off x="2807475" y="1074550"/>
            <a:ext cx="6102900" cy="35193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900">
                <a:solidFill>
                  <a:srgbClr val="9CDCFE"/>
                </a:solidFill>
                <a:highlight>
                  <a:srgbClr val="1E1E1E"/>
                </a:highlight>
                <a:latin typeface="Courier New"/>
                <a:ea typeface="Courier New"/>
                <a:cs typeface="Courier New"/>
                <a:sym typeface="Courier New"/>
              </a:rPr>
              <a:t>app</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get</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"/auth-nobloq"</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req</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res</a:t>
            </a: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=&gt;</a:t>
            </a: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let</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username</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req</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query</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username</a:t>
            </a:r>
            <a:r>
              <a:rPr lang="en" sz="900">
                <a:solidFill>
                  <a:srgbClr val="D4D4D4"/>
                </a:solidFill>
                <a:highlight>
                  <a:srgbClr val="1E1E1E"/>
                </a:highlight>
                <a:latin typeface="Courier New"/>
                <a:ea typeface="Courier New"/>
                <a:cs typeface="Courier New"/>
                <a:sym typeface="Courier New"/>
              </a:rPr>
              <a:t> || </a:t>
            </a:r>
            <a:r>
              <a:rPr lang="en" sz="900">
                <a:solidFill>
                  <a:srgbClr val="CE9178"/>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const</a:t>
            </a:r>
            <a:r>
              <a:rPr lang="en" sz="900">
                <a:solidFill>
                  <a:srgbClr val="D4D4D4"/>
                </a:solidFill>
                <a:highlight>
                  <a:srgbClr val="1E1E1E"/>
                </a:highlight>
                <a:latin typeface="Courier New"/>
                <a:ea typeface="Courier New"/>
                <a:cs typeface="Courier New"/>
                <a:sym typeface="Courier New"/>
              </a:rPr>
              <a:t> </a:t>
            </a:r>
            <a:r>
              <a:rPr lang="en" sz="900">
                <a:solidFill>
                  <a:srgbClr val="4FC1FF"/>
                </a:solidFill>
                <a:highlight>
                  <a:srgbClr val="1E1E1E"/>
                </a:highlight>
                <a:latin typeface="Courier New"/>
                <a:ea typeface="Courier New"/>
                <a:cs typeface="Courier New"/>
                <a:sym typeface="Courier New"/>
              </a:rPr>
              <a:t>password</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req</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query</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password</a:t>
            </a:r>
            <a:r>
              <a:rPr lang="en" sz="900">
                <a:solidFill>
                  <a:srgbClr val="D4D4D4"/>
                </a:solidFill>
                <a:highlight>
                  <a:srgbClr val="1E1E1E"/>
                </a:highlight>
                <a:latin typeface="Courier New"/>
                <a:ea typeface="Courier New"/>
                <a:cs typeface="Courier New"/>
                <a:sym typeface="Courier New"/>
              </a:rPr>
              <a:t> || </a:t>
            </a:r>
            <a:r>
              <a:rPr lang="en" sz="900">
                <a:solidFill>
                  <a:srgbClr val="CE9178"/>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username</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username</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replace</a:t>
            </a:r>
            <a:r>
              <a:rPr lang="en" sz="900">
                <a:solidFill>
                  <a:srgbClr val="D4D4D4"/>
                </a:solidFill>
                <a:highlight>
                  <a:srgbClr val="1E1E1E"/>
                </a:highlight>
                <a:latin typeface="Courier New"/>
                <a:ea typeface="Courier New"/>
                <a:cs typeface="Courier New"/>
                <a:sym typeface="Courier New"/>
              </a:rPr>
              <a:t>(</a:t>
            </a:r>
            <a:r>
              <a:rPr lang="en" sz="900">
                <a:solidFill>
                  <a:srgbClr val="D16969"/>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a:t>
            </a:r>
            <a:r>
              <a:rPr lang="en" sz="900">
                <a:solidFill>
                  <a:srgbClr val="D16969"/>
                </a:solidFill>
                <a:highlight>
                  <a:srgbClr val="1E1E1E"/>
                </a:highlight>
                <a:latin typeface="Courier New"/>
                <a:ea typeface="Courier New"/>
                <a:cs typeface="Courier New"/>
                <a:sym typeface="Courier New"/>
              </a:rPr>
              <a:t>!@#$%^&amp;*</a:t>
            </a:r>
            <a:r>
              <a:rPr lang="en" sz="900">
                <a:solidFill>
                  <a:srgbClr val="CE9178"/>
                </a:solidFill>
                <a:highlight>
                  <a:srgbClr val="1E1E1E"/>
                </a:highlight>
                <a:latin typeface="Courier New"/>
                <a:ea typeface="Courier New"/>
                <a:cs typeface="Courier New"/>
                <a:sym typeface="Courier New"/>
              </a:rPr>
              <a:t>]</a:t>
            </a:r>
            <a:r>
              <a:rPr lang="en" sz="900">
                <a:solidFill>
                  <a:srgbClr val="D16969"/>
                </a:solidFill>
                <a:highlight>
                  <a:srgbClr val="1E1E1E"/>
                </a:highlight>
                <a:latin typeface="Courier New"/>
                <a:ea typeface="Courier New"/>
                <a:cs typeface="Courier New"/>
                <a:sym typeface="Courier New"/>
              </a:rPr>
              <a:t>/</a:t>
            </a:r>
            <a:r>
              <a:rPr lang="en" sz="900">
                <a:solidFill>
                  <a:srgbClr val="569CD6"/>
                </a:solidFill>
                <a:highlight>
                  <a:srgbClr val="1E1E1E"/>
                </a:highlight>
                <a:latin typeface="Courier New"/>
                <a:ea typeface="Courier New"/>
                <a:cs typeface="Courier New"/>
                <a:sym typeface="Courier New"/>
              </a:rPr>
              <a:t>g</a:t>
            </a:r>
            <a:r>
              <a:rPr lang="en" sz="900">
                <a:solidFill>
                  <a:srgbClr val="D4D4D4"/>
                </a:solidFill>
                <a:highlight>
                  <a:srgbClr val="1E1E1E"/>
                </a:highlight>
                <a:latin typeface="Courier New"/>
                <a:ea typeface="Courier New"/>
                <a:cs typeface="Courier New"/>
                <a:sym typeface="Courier New"/>
              </a:rPr>
              <a:t>, </a:t>
            </a:r>
            <a:r>
              <a:rPr lang="en" sz="900">
                <a:solidFill>
                  <a:srgbClr val="CE9178"/>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if</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username</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password</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users</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username</a:t>
            </a: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process</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exit</a:t>
            </a:r>
            <a:r>
              <a:rPr lang="en" sz="900">
                <a:solidFill>
                  <a:srgbClr val="D4D4D4"/>
                </a:solidFill>
                <a:highlight>
                  <a:srgbClr val="1E1E1E"/>
                </a:highlight>
                <a:latin typeface="Courier New"/>
                <a:ea typeface="Courier New"/>
                <a:cs typeface="Courier New"/>
                <a:sym typeface="Courier New"/>
              </a:rPr>
              <a:t>(</a:t>
            </a:r>
            <a:r>
              <a:rPr lang="en" sz="900">
                <a:solidFill>
                  <a:srgbClr val="B5CEA8"/>
                </a:solidFill>
                <a:highlight>
                  <a:srgbClr val="1E1E1E"/>
                </a:highlight>
                <a:latin typeface="Courier New"/>
                <a:ea typeface="Courier New"/>
                <a:cs typeface="Courier New"/>
                <a:sym typeface="Courier New"/>
              </a:rPr>
              <a:t>1</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6A9955"/>
                </a:solidFill>
                <a:highlight>
                  <a:srgbClr val="1E1E1E"/>
                </a:highlight>
                <a:latin typeface="Courier New"/>
                <a:ea typeface="Courier New"/>
                <a:cs typeface="Courier New"/>
                <a:sym typeface="Courier New"/>
              </a:rPr>
              <a:t>// return res.sendStatus(400);</a:t>
            </a:r>
            <a:endParaRPr sz="9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crypto</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pbkdf2</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password</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users</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username</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salt</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10000</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512</a:t>
            </a:r>
            <a:r>
              <a:rPr lang="en" sz="900">
                <a:solidFill>
                  <a:srgbClr val="D4D4D4"/>
                </a:solidFill>
                <a:highlight>
                  <a:srgbClr val="1E1E1E"/>
                </a:highlight>
                <a:latin typeface="Courier New"/>
                <a:ea typeface="Courier New"/>
                <a:cs typeface="Courier New"/>
                <a:sym typeface="Courier New"/>
              </a:rPr>
              <a:t>, </a:t>
            </a:r>
            <a:r>
              <a:rPr lang="en" sz="900">
                <a:solidFill>
                  <a:srgbClr val="CE9178"/>
                </a:solidFill>
                <a:highlight>
                  <a:srgbClr val="1E1E1E"/>
                </a:highlight>
                <a:latin typeface="Courier New"/>
                <a:ea typeface="Courier New"/>
                <a:cs typeface="Courier New"/>
                <a:sym typeface="Courier New"/>
              </a:rPr>
              <a:t>'sha512'</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err</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hash</a:t>
            </a: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=&gt;</a:t>
            </a: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if</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users</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username</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hash</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toString</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hash</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toString</a:t>
            </a: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res</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sendStatus</a:t>
            </a:r>
            <a:r>
              <a:rPr lang="en" sz="900">
                <a:solidFill>
                  <a:srgbClr val="D4D4D4"/>
                </a:solidFill>
                <a:highlight>
                  <a:srgbClr val="1E1E1E"/>
                </a:highlight>
                <a:latin typeface="Courier New"/>
                <a:ea typeface="Courier New"/>
                <a:cs typeface="Courier New"/>
                <a:sym typeface="Courier New"/>
              </a:rPr>
              <a:t>(</a:t>
            </a:r>
            <a:r>
              <a:rPr lang="en" sz="900">
                <a:solidFill>
                  <a:srgbClr val="B5CEA8"/>
                </a:solidFill>
                <a:highlight>
                  <a:srgbClr val="1E1E1E"/>
                </a:highlight>
                <a:latin typeface="Courier New"/>
                <a:ea typeface="Courier New"/>
                <a:cs typeface="Courier New"/>
                <a:sym typeface="Courier New"/>
              </a:rPr>
              <a:t>200</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 </a:t>
            </a:r>
            <a:r>
              <a:rPr lang="en" sz="900">
                <a:solidFill>
                  <a:srgbClr val="C586C0"/>
                </a:solidFill>
                <a:highlight>
                  <a:srgbClr val="1E1E1E"/>
                </a:highlight>
                <a:latin typeface="Courier New"/>
                <a:ea typeface="Courier New"/>
                <a:cs typeface="Courier New"/>
                <a:sym typeface="Courier New"/>
              </a:rPr>
              <a:t>else</a:t>
            </a: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process</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exit</a:t>
            </a:r>
            <a:r>
              <a:rPr lang="en" sz="900">
                <a:solidFill>
                  <a:srgbClr val="D4D4D4"/>
                </a:solidFill>
                <a:highlight>
                  <a:srgbClr val="1E1E1E"/>
                </a:highlight>
                <a:latin typeface="Courier New"/>
                <a:ea typeface="Courier New"/>
                <a:cs typeface="Courier New"/>
                <a:sym typeface="Courier New"/>
              </a:rPr>
              <a:t>(</a:t>
            </a:r>
            <a:r>
              <a:rPr lang="en" sz="900">
                <a:solidFill>
                  <a:srgbClr val="B5CEA8"/>
                </a:solidFill>
                <a:highlight>
                  <a:srgbClr val="1E1E1E"/>
                </a:highlight>
                <a:latin typeface="Courier New"/>
                <a:ea typeface="Courier New"/>
                <a:cs typeface="Courier New"/>
                <a:sym typeface="Courier New"/>
              </a:rPr>
              <a:t>1</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6A9955"/>
                </a:solidFill>
                <a:highlight>
                  <a:srgbClr val="1E1E1E"/>
                </a:highlight>
                <a:latin typeface="Courier New"/>
                <a:ea typeface="Courier New"/>
                <a:cs typeface="Courier New"/>
                <a:sym typeface="Courier New"/>
              </a:rPr>
              <a:t>//res.sendStatus(401);</a:t>
            </a:r>
            <a:endParaRPr sz="9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a:t>
            </a:r>
            <a:endParaRPr sz="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6"/>
          <p:cNvSpPr txBox="1"/>
          <p:nvPr/>
        </p:nvSpPr>
        <p:spPr>
          <a:xfrm>
            <a:off x="868500" y="1380425"/>
            <a:ext cx="7590900" cy="2478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Una vez configurado el servidor y las rutas, vamos a usar nuevamente Artillery para realizar los test de carga y obtener la información necesaria.</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00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Finalmente, ya estamos listos para poder prender el servidor, y lo vamos a hacer en modo profiler.</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000"/>
              </a:spcBef>
              <a:spcAft>
                <a:spcPts val="1000"/>
              </a:spcAft>
              <a:buNone/>
            </a:pPr>
            <a:r>
              <a:rPr lang="en" sz="1800">
                <a:solidFill>
                  <a:schemeClr val="dk1"/>
                </a:solidFill>
                <a:highlight>
                  <a:schemeClr val="lt1"/>
                </a:highlight>
                <a:latin typeface="Helvetica Neue Light"/>
                <a:ea typeface="Helvetica Neue Light"/>
                <a:cs typeface="Helvetica Neue Light"/>
                <a:sym typeface="Helvetica Neue Light"/>
              </a:rPr>
              <a:t>Para eso usamos el siguiente comando: </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320" name="Google Shape;320;p46"/>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Node built-in profiler</a:t>
            </a:r>
            <a:endParaRPr i="1" sz="3600">
              <a:latin typeface="Anton"/>
              <a:ea typeface="Anton"/>
              <a:cs typeface="Anton"/>
              <a:sym typeface="Anton"/>
            </a:endParaRPr>
          </a:p>
        </p:txBody>
      </p:sp>
      <p:pic>
        <p:nvPicPr>
          <p:cNvPr id="321" name="Google Shape;321;p4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22" name="Google Shape;322;p46"/>
          <p:cNvPicPr preferRelativeResize="0"/>
          <p:nvPr/>
        </p:nvPicPr>
        <p:blipFill rotWithShape="1">
          <a:blip r:embed="rId4">
            <a:alphaModFix/>
          </a:blip>
          <a:srcRect b="11830" l="0" r="0" t="18946"/>
          <a:stretch/>
        </p:blipFill>
        <p:spPr>
          <a:xfrm>
            <a:off x="5476000" y="3782825"/>
            <a:ext cx="2225700" cy="228900"/>
          </a:xfrm>
          <a:prstGeom prst="rect">
            <a:avLst/>
          </a:prstGeom>
          <a:noFill/>
          <a:ln cap="flat" cmpd="sng" w="19050">
            <a:solidFill>
              <a:schemeClr val="dk2"/>
            </a:solidFill>
            <a:prstDash val="solid"/>
            <a:round/>
            <a:headEnd len="sm" w="sm" type="none"/>
            <a:tailEnd len="sm" w="sm" type="none"/>
          </a:ln>
        </p:spPr>
      </p:pic>
      <p:pic>
        <p:nvPicPr>
          <p:cNvPr id="323" name="Google Shape;323;p46"/>
          <p:cNvPicPr preferRelativeResize="0"/>
          <p:nvPr/>
        </p:nvPicPr>
        <p:blipFill rotWithShape="1">
          <a:blip r:embed="rId5">
            <a:alphaModFix/>
          </a:blip>
          <a:srcRect b="0" l="0" r="0" t="0"/>
          <a:stretch/>
        </p:blipFill>
        <p:spPr>
          <a:xfrm>
            <a:off x="7496500" y="36369"/>
            <a:ext cx="1634174" cy="639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7"/>
          <p:cNvSpPr txBox="1"/>
          <p:nvPr/>
        </p:nvSpPr>
        <p:spPr>
          <a:xfrm>
            <a:off x="304800" y="847025"/>
            <a:ext cx="8858400" cy="461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i="1" lang="en" sz="1600">
                <a:solidFill>
                  <a:schemeClr val="dk1"/>
                </a:solidFill>
                <a:highlight>
                  <a:schemeClr val="lt1"/>
                </a:highlight>
                <a:latin typeface="Helvetica Neue Light"/>
                <a:ea typeface="Helvetica Neue Light"/>
                <a:cs typeface="Helvetica Neue Light"/>
                <a:sym typeface="Helvetica Neue Light"/>
              </a:rPr>
              <a:t>Ahora abrimos otra terminal, en la carpeta del proyecto, y procedemos con los siguientes pasos.</a:t>
            </a:r>
            <a:endParaRPr i="1" sz="1600">
              <a:solidFill>
                <a:schemeClr val="dk1"/>
              </a:solidFill>
              <a:highlight>
                <a:schemeClr val="lt1"/>
              </a:highlight>
              <a:latin typeface="Helvetica Neue Light"/>
              <a:ea typeface="Helvetica Neue Light"/>
              <a:cs typeface="Helvetica Neue Light"/>
              <a:sym typeface="Helvetica Neue Light"/>
            </a:endParaRPr>
          </a:p>
        </p:txBody>
      </p:sp>
      <p:sp>
        <p:nvSpPr>
          <p:cNvPr id="329" name="Google Shape;329;p47"/>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Node built-in profiler</a:t>
            </a:r>
            <a:endParaRPr i="1" sz="3600">
              <a:latin typeface="Anton"/>
              <a:ea typeface="Anton"/>
              <a:cs typeface="Anton"/>
              <a:sym typeface="Anton"/>
            </a:endParaRPr>
          </a:p>
        </p:txBody>
      </p:sp>
      <p:pic>
        <p:nvPicPr>
          <p:cNvPr id="330" name="Google Shape;330;p4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31" name="Google Shape;331;p47"/>
          <p:cNvSpPr txBox="1"/>
          <p:nvPr/>
        </p:nvSpPr>
        <p:spPr>
          <a:xfrm>
            <a:off x="227400" y="1305250"/>
            <a:ext cx="62055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rgbClr val="3CEFAB"/>
              </a:buClr>
              <a:buSzPts val="1800"/>
              <a:buFont typeface="Helvetica Neue"/>
              <a:buAutoNum type="arabicPeriod"/>
            </a:pPr>
            <a:r>
              <a:rPr lang="en" sz="1800">
                <a:solidFill>
                  <a:schemeClr val="dk1"/>
                </a:solidFill>
                <a:highlight>
                  <a:schemeClr val="lt1"/>
                </a:highlight>
                <a:latin typeface="Helvetica Neue Light"/>
                <a:ea typeface="Helvetica Neue Light"/>
                <a:cs typeface="Helvetica Neue Light"/>
                <a:sym typeface="Helvetica Neue Light"/>
              </a:rPr>
              <a:t>Con el siguiente comando, creamos un nuevo usuario:</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332" name="Google Shape;332;p47"/>
          <p:cNvSpPr txBox="1"/>
          <p:nvPr/>
        </p:nvSpPr>
        <p:spPr>
          <a:xfrm>
            <a:off x="246700" y="2372050"/>
            <a:ext cx="82320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rgbClr val="3CEFAB"/>
              </a:buClr>
              <a:buSzPts val="1800"/>
              <a:buFont typeface="Helvetica Neue"/>
              <a:buAutoNum type="arabicPeriod" startAt="2"/>
            </a:pPr>
            <a:r>
              <a:rPr lang="en" sz="1800">
                <a:solidFill>
                  <a:schemeClr val="dk1"/>
                </a:solidFill>
                <a:highlight>
                  <a:schemeClr val="lt1"/>
                </a:highlight>
                <a:latin typeface="Helvetica Neue Light"/>
                <a:ea typeface="Helvetica Neue Light"/>
                <a:cs typeface="Helvetica Neue Light"/>
                <a:sym typeface="Helvetica Neue Light"/>
              </a:rPr>
              <a:t>Ahora, puedo usar el test de carga. Para eso, utilizo el siguiente comando:</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333" name="Google Shape;333;p47"/>
          <p:cNvSpPr txBox="1"/>
          <p:nvPr/>
        </p:nvSpPr>
        <p:spPr>
          <a:xfrm>
            <a:off x="227400" y="3515050"/>
            <a:ext cx="87057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800">
                <a:solidFill>
                  <a:schemeClr val="dk1"/>
                </a:solidFill>
                <a:highlight>
                  <a:schemeClr val="lt1"/>
                </a:highlight>
                <a:latin typeface="Helvetica Neue Light"/>
                <a:ea typeface="Helvetica Neue Light"/>
                <a:cs typeface="Helvetica Neue Light"/>
                <a:sym typeface="Helvetica Neue Light"/>
              </a:rPr>
              <a:t>Va a hacer un test de 10 </a:t>
            </a:r>
            <a:r>
              <a:rPr i="1" lang="en" sz="1800">
                <a:solidFill>
                  <a:schemeClr val="dk1"/>
                </a:solidFill>
                <a:highlight>
                  <a:schemeClr val="lt1"/>
                </a:highlight>
                <a:latin typeface="Helvetica Neue Light"/>
                <a:ea typeface="Helvetica Neue Light"/>
                <a:cs typeface="Helvetica Neue Light"/>
                <a:sym typeface="Helvetica Neue Light"/>
              </a:rPr>
              <a:t>request</a:t>
            </a:r>
            <a:r>
              <a:rPr lang="en" sz="1800">
                <a:solidFill>
                  <a:schemeClr val="dk1"/>
                </a:solidFill>
                <a:highlight>
                  <a:schemeClr val="lt1"/>
                </a:highlight>
                <a:latin typeface="Helvetica Neue Light"/>
                <a:ea typeface="Helvetica Neue Light"/>
                <a:cs typeface="Helvetica Neue Light"/>
                <a:sym typeface="Helvetica Neue Light"/>
              </a:rPr>
              <a:t> con 50 usuarios a la url especificada. Y el resultado lo va a guardar en el archivo </a:t>
            </a:r>
            <a:r>
              <a:rPr i="1" lang="en" sz="1800">
                <a:solidFill>
                  <a:schemeClr val="dk1"/>
                </a:solidFill>
                <a:highlight>
                  <a:schemeClr val="lt1"/>
                </a:highlight>
                <a:latin typeface="Helvetica Neue Light"/>
                <a:ea typeface="Helvetica Neue Light"/>
                <a:cs typeface="Helvetica Neue Light"/>
                <a:sym typeface="Helvetica Neue Light"/>
              </a:rPr>
              <a:t>result_bloq.txt</a:t>
            </a:r>
            <a:r>
              <a:rPr lang="en" sz="1800">
                <a:solidFill>
                  <a:schemeClr val="dk1"/>
                </a:solidFill>
                <a:highlight>
                  <a:schemeClr val="lt1"/>
                </a:highlight>
                <a:latin typeface="Helvetica Neue Light"/>
                <a:ea typeface="Helvetica Neue Light"/>
                <a:cs typeface="Helvetica Neue Light"/>
                <a:sym typeface="Helvetica Neue Light"/>
              </a:rPr>
              <a:t>. Para ver este archivo debo salir del servidor (sino no nos deja abrirlo).</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334" name="Google Shape;334;p47"/>
          <p:cNvPicPr preferRelativeResize="0"/>
          <p:nvPr/>
        </p:nvPicPr>
        <p:blipFill rotWithShape="1">
          <a:blip r:embed="rId4">
            <a:alphaModFix/>
          </a:blip>
          <a:srcRect b="0" l="0" r="0" t="0"/>
          <a:stretch/>
        </p:blipFill>
        <p:spPr>
          <a:xfrm>
            <a:off x="7496500" y="36369"/>
            <a:ext cx="1634174" cy="639850"/>
          </a:xfrm>
          <a:prstGeom prst="rect">
            <a:avLst/>
          </a:prstGeom>
          <a:noFill/>
          <a:ln>
            <a:noFill/>
          </a:ln>
        </p:spPr>
      </p:pic>
      <p:sp>
        <p:nvSpPr>
          <p:cNvPr id="335" name="Google Shape;335;p47"/>
          <p:cNvSpPr txBox="1"/>
          <p:nvPr/>
        </p:nvSpPr>
        <p:spPr>
          <a:xfrm>
            <a:off x="1779800" y="1943325"/>
            <a:ext cx="5686500" cy="338700"/>
          </a:xfrm>
          <a:prstGeom prst="rect">
            <a:avLst/>
          </a:prstGeom>
          <a:solidFill>
            <a:srgbClr val="E8E7E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onsolas"/>
                <a:ea typeface="Consolas"/>
                <a:cs typeface="Consolas"/>
                <a:sym typeface="Consolas"/>
              </a:rPr>
              <a:t>curl -X GET "http://localhost:8080/newUser?username=marian&amp;password=qwerty123"</a:t>
            </a:r>
            <a:endParaRPr sz="1000">
              <a:latin typeface="Courier New"/>
              <a:ea typeface="Courier New"/>
              <a:cs typeface="Courier New"/>
              <a:sym typeface="Courier New"/>
            </a:endParaRPr>
          </a:p>
        </p:txBody>
      </p:sp>
      <p:sp>
        <p:nvSpPr>
          <p:cNvPr id="336" name="Google Shape;336;p47"/>
          <p:cNvSpPr txBox="1"/>
          <p:nvPr/>
        </p:nvSpPr>
        <p:spPr>
          <a:xfrm>
            <a:off x="255800" y="3010125"/>
            <a:ext cx="8705700" cy="338700"/>
          </a:xfrm>
          <a:prstGeom prst="rect">
            <a:avLst/>
          </a:prstGeom>
          <a:solidFill>
            <a:srgbClr val="E8E7E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onsolas"/>
                <a:ea typeface="Consolas"/>
                <a:cs typeface="Consolas"/>
                <a:sym typeface="Consolas"/>
              </a:rPr>
              <a:t>artillery quick --count 10 -n 50 "http://localhost:8080/auth-bloq?username=marian&amp;password=qwerty123" &gt; result_bloq.txt</a:t>
            </a:r>
            <a:endParaRPr sz="1000">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8"/>
          <p:cNvSpPr txBox="1"/>
          <p:nvPr/>
        </p:nvSpPr>
        <p:spPr>
          <a:xfrm>
            <a:off x="379800" y="923225"/>
            <a:ext cx="8232000" cy="1072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lang="en" sz="1800">
                <a:solidFill>
                  <a:schemeClr val="dk1"/>
                </a:solidFill>
                <a:highlight>
                  <a:schemeClr val="lt1"/>
                </a:highlight>
                <a:latin typeface="Helvetica Neue Light"/>
                <a:ea typeface="Helvetica Neue Light"/>
                <a:cs typeface="Helvetica Neue Light"/>
                <a:sym typeface="Helvetica Neue Light"/>
              </a:rPr>
              <a:t>Con lo hecho, se crea también un archivo llamado </a:t>
            </a:r>
            <a:r>
              <a:rPr i="1" lang="en" sz="1800">
                <a:solidFill>
                  <a:schemeClr val="dk1"/>
                </a:solidFill>
                <a:highlight>
                  <a:schemeClr val="lt1"/>
                </a:highlight>
                <a:latin typeface="Helvetica Neue Light"/>
                <a:ea typeface="Helvetica Neue Light"/>
                <a:cs typeface="Helvetica Neue Light"/>
                <a:sym typeface="Helvetica Neue Light"/>
              </a:rPr>
              <a:t>Isolate </a:t>
            </a:r>
            <a:r>
              <a:rPr lang="en" sz="1800">
                <a:solidFill>
                  <a:schemeClr val="dk1"/>
                </a:solidFill>
                <a:highlight>
                  <a:schemeClr val="lt1"/>
                </a:highlight>
                <a:latin typeface="Helvetica Neue Light"/>
                <a:ea typeface="Helvetica Neue Light"/>
                <a:cs typeface="Helvetica Neue Light"/>
                <a:sym typeface="Helvetica Neue Light"/>
              </a:rPr>
              <a:t>que está encriptado. Primero, lo debemos renombramos como </a:t>
            </a:r>
            <a:r>
              <a:rPr i="1" lang="en" sz="1800">
                <a:solidFill>
                  <a:schemeClr val="dk1"/>
                </a:solidFill>
                <a:highlight>
                  <a:schemeClr val="lt1"/>
                </a:highlight>
                <a:latin typeface="Helvetica Neue Light"/>
                <a:ea typeface="Helvetica Neue Light"/>
                <a:cs typeface="Helvetica Neue Light"/>
                <a:sym typeface="Helvetica Neue Light"/>
              </a:rPr>
              <a:t>bloq-v8.log</a:t>
            </a:r>
            <a:r>
              <a:rPr lang="en" sz="1800">
                <a:solidFill>
                  <a:schemeClr val="dk1"/>
                </a:solidFill>
                <a:highlight>
                  <a:schemeClr val="lt1"/>
                </a:highlight>
                <a:latin typeface="Helvetica Neue Light"/>
                <a:ea typeface="Helvetica Neue Light"/>
                <a:cs typeface="Helvetica Neue Light"/>
                <a:sym typeface="Helvetica Neue Light"/>
              </a:rPr>
              <a:t> y antes de decodificar el archivo, hacemos lo mismo pero cuando la ruta es la no bloqueante.</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342" name="Google Shape;342;p48"/>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Node built-in profiler</a:t>
            </a:r>
            <a:endParaRPr i="1" sz="3600">
              <a:latin typeface="Anton"/>
              <a:ea typeface="Anton"/>
              <a:cs typeface="Anton"/>
              <a:sym typeface="Anton"/>
            </a:endParaRPr>
          </a:p>
        </p:txBody>
      </p:sp>
      <p:pic>
        <p:nvPicPr>
          <p:cNvPr id="343" name="Google Shape;343;p4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44" name="Google Shape;344;p48"/>
          <p:cNvSpPr txBox="1"/>
          <p:nvPr/>
        </p:nvSpPr>
        <p:spPr>
          <a:xfrm>
            <a:off x="303600" y="2219650"/>
            <a:ext cx="62055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rgbClr val="3CEFAB"/>
              </a:buClr>
              <a:buSzPts val="1800"/>
              <a:buFont typeface="Helvetica Neue"/>
              <a:buAutoNum type="arabicPeriod"/>
            </a:pPr>
            <a:r>
              <a:rPr lang="en" sz="1800">
                <a:solidFill>
                  <a:schemeClr val="dk1"/>
                </a:solidFill>
                <a:highlight>
                  <a:schemeClr val="lt1"/>
                </a:highlight>
                <a:latin typeface="Helvetica Neue Light"/>
                <a:ea typeface="Helvetica Neue Light"/>
                <a:cs typeface="Helvetica Neue Light"/>
                <a:sym typeface="Helvetica Neue Light"/>
              </a:rPr>
              <a:t>Creamos nuevamente un nuevo usuario igual que antes.</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345" name="Google Shape;345;p48"/>
          <p:cNvPicPr preferRelativeResize="0"/>
          <p:nvPr/>
        </p:nvPicPr>
        <p:blipFill>
          <a:blip r:embed="rId4">
            <a:alphaModFix/>
          </a:blip>
          <a:stretch>
            <a:fillRect/>
          </a:stretch>
        </p:blipFill>
        <p:spPr>
          <a:xfrm>
            <a:off x="1709738" y="2743525"/>
            <a:ext cx="5724525" cy="342900"/>
          </a:xfrm>
          <a:prstGeom prst="rect">
            <a:avLst/>
          </a:prstGeom>
          <a:noFill/>
          <a:ln cap="flat" cmpd="sng" w="19050">
            <a:solidFill>
              <a:schemeClr val="dk2"/>
            </a:solidFill>
            <a:prstDash val="solid"/>
            <a:round/>
            <a:headEnd len="sm" w="sm" type="none"/>
            <a:tailEnd len="sm" w="sm" type="none"/>
          </a:ln>
        </p:spPr>
      </p:pic>
      <p:sp>
        <p:nvSpPr>
          <p:cNvPr id="346" name="Google Shape;346;p48"/>
          <p:cNvSpPr txBox="1"/>
          <p:nvPr/>
        </p:nvSpPr>
        <p:spPr>
          <a:xfrm>
            <a:off x="313250" y="3438850"/>
            <a:ext cx="85425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rgbClr val="3CEFAB"/>
              </a:buClr>
              <a:buSzPts val="1800"/>
              <a:buFont typeface="Helvetica Neue"/>
              <a:buAutoNum type="arabicPeriod" startAt="2"/>
            </a:pPr>
            <a:r>
              <a:rPr lang="en" sz="1800">
                <a:solidFill>
                  <a:schemeClr val="dk1"/>
                </a:solidFill>
                <a:highlight>
                  <a:schemeClr val="lt1"/>
                </a:highlight>
                <a:latin typeface="Helvetica Neue Light"/>
                <a:ea typeface="Helvetica Neue Light"/>
                <a:cs typeface="Helvetica Neue Light"/>
                <a:sym typeface="Helvetica Neue Light"/>
              </a:rPr>
              <a:t>Luego, el comando es similar pero la url es hacia la ruta no bloqueante de login</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347" name="Google Shape;347;p48"/>
          <p:cNvPicPr preferRelativeResize="0"/>
          <p:nvPr/>
        </p:nvPicPr>
        <p:blipFill>
          <a:blip r:embed="rId5">
            <a:alphaModFix/>
          </a:blip>
          <a:stretch>
            <a:fillRect/>
          </a:stretch>
        </p:blipFill>
        <p:spPr>
          <a:xfrm>
            <a:off x="152400" y="3976750"/>
            <a:ext cx="8839199" cy="308670"/>
          </a:xfrm>
          <a:prstGeom prst="rect">
            <a:avLst/>
          </a:prstGeom>
          <a:noFill/>
          <a:ln cap="flat" cmpd="sng" w="19050">
            <a:solidFill>
              <a:schemeClr val="dk2"/>
            </a:solidFill>
            <a:prstDash val="solid"/>
            <a:round/>
            <a:headEnd len="sm" w="sm" type="none"/>
            <a:tailEnd len="sm" w="sm" type="none"/>
          </a:ln>
        </p:spPr>
      </p:pic>
      <p:pic>
        <p:nvPicPr>
          <p:cNvPr id="348" name="Google Shape;348;p48"/>
          <p:cNvPicPr preferRelativeResize="0"/>
          <p:nvPr/>
        </p:nvPicPr>
        <p:blipFill rotWithShape="1">
          <a:blip r:embed="rId6">
            <a:alphaModFix/>
          </a:blip>
          <a:srcRect b="0" l="0" r="0" t="0"/>
          <a:stretch/>
        </p:blipFill>
        <p:spPr>
          <a:xfrm>
            <a:off x="7496500" y="36369"/>
            <a:ext cx="1634174" cy="639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9"/>
          <p:cNvSpPr txBox="1"/>
          <p:nvPr/>
        </p:nvSpPr>
        <p:spPr>
          <a:xfrm>
            <a:off x="379800" y="923225"/>
            <a:ext cx="8232000" cy="5532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0"/>
              </a:spcBef>
              <a:spcAft>
                <a:spcPts val="1000"/>
              </a:spcAft>
              <a:buNone/>
            </a:pPr>
            <a:r>
              <a:rPr lang="en" sz="1800">
                <a:solidFill>
                  <a:schemeClr val="dk1"/>
                </a:solidFill>
                <a:highlight>
                  <a:schemeClr val="lt1"/>
                </a:highlight>
                <a:latin typeface="Helvetica Neue Light"/>
                <a:ea typeface="Helvetica Neue Light"/>
                <a:cs typeface="Helvetica Neue Light"/>
                <a:sym typeface="Helvetica Neue Light"/>
              </a:rPr>
              <a:t>Pasamos ahora a decodificar los archivos log que se crearon.</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354" name="Google Shape;354;p49"/>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Node built-in profiler</a:t>
            </a:r>
            <a:endParaRPr i="1" sz="3600">
              <a:latin typeface="Anton"/>
              <a:ea typeface="Anton"/>
              <a:cs typeface="Anton"/>
              <a:sym typeface="Anton"/>
            </a:endParaRPr>
          </a:p>
        </p:txBody>
      </p:sp>
      <p:pic>
        <p:nvPicPr>
          <p:cNvPr id="355" name="Google Shape;355;p4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56" name="Google Shape;356;p49"/>
          <p:cNvPicPr preferRelativeResize="0"/>
          <p:nvPr/>
        </p:nvPicPr>
        <p:blipFill>
          <a:blip r:embed="rId4">
            <a:alphaModFix/>
          </a:blip>
          <a:stretch>
            <a:fillRect/>
          </a:stretch>
        </p:blipFill>
        <p:spPr>
          <a:xfrm>
            <a:off x="2347900" y="2400300"/>
            <a:ext cx="4448175" cy="647700"/>
          </a:xfrm>
          <a:prstGeom prst="rect">
            <a:avLst/>
          </a:prstGeom>
          <a:noFill/>
          <a:ln cap="flat" cmpd="sng" w="19050">
            <a:solidFill>
              <a:schemeClr val="dk2"/>
            </a:solidFill>
            <a:prstDash val="solid"/>
            <a:round/>
            <a:headEnd len="sm" w="sm" type="none"/>
            <a:tailEnd len="sm" w="sm" type="none"/>
          </a:ln>
        </p:spPr>
      </p:pic>
      <p:sp>
        <p:nvSpPr>
          <p:cNvPr id="357" name="Google Shape;357;p49"/>
          <p:cNvSpPr txBox="1"/>
          <p:nvPr/>
        </p:nvSpPr>
        <p:spPr>
          <a:xfrm>
            <a:off x="379800" y="3361625"/>
            <a:ext cx="8232000" cy="762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Se crean entonces los archivos </a:t>
            </a:r>
            <a:r>
              <a:rPr i="1" lang="en" sz="1800">
                <a:solidFill>
                  <a:schemeClr val="dk1"/>
                </a:solidFill>
                <a:highlight>
                  <a:schemeClr val="lt1"/>
                </a:highlight>
                <a:latin typeface="Helvetica Neue Light"/>
                <a:ea typeface="Helvetica Neue Light"/>
                <a:cs typeface="Helvetica Neue Light"/>
                <a:sym typeface="Helvetica Neue Light"/>
              </a:rPr>
              <a:t>result_prof-bloq.txt</a:t>
            </a:r>
            <a:r>
              <a:rPr lang="en" sz="1800">
                <a:solidFill>
                  <a:schemeClr val="dk1"/>
                </a:solidFill>
                <a:highlight>
                  <a:schemeClr val="lt1"/>
                </a:highlight>
                <a:latin typeface="Helvetica Neue Light"/>
                <a:ea typeface="Helvetica Neue Light"/>
                <a:cs typeface="Helvetica Neue Light"/>
                <a:sym typeface="Helvetica Neue Light"/>
              </a:rPr>
              <a:t> y </a:t>
            </a:r>
            <a:r>
              <a:rPr i="1" lang="en" sz="1800">
                <a:solidFill>
                  <a:schemeClr val="dk1"/>
                </a:solidFill>
                <a:highlight>
                  <a:schemeClr val="lt1"/>
                </a:highlight>
                <a:latin typeface="Helvetica Neue Light"/>
                <a:ea typeface="Helvetica Neue Light"/>
                <a:cs typeface="Helvetica Neue Light"/>
                <a:sym typeface="Helvetica Neue Light"/>
              </a:rPr>
              <a:t>result_prof-nobloq.txt </a:t>
            </a:r>
            <a:r>
              <a:rPr lang="en" sz="1800">
                <a:solidFill>
                  <a:schemeClr val="dk1"/>
                </a:solidFill>
                <a:highlight>
                  <a:schemeClr val="lt1"/>
                </a:highlight>
                <a:latin typeface="Helvetica Neue Light"/>
                <a:ea typeface="Helvetica Neue Light"/>
                <a:cs typeface="Helvetica Neue Light"/>
                <a:sym typeface="Helvetica Neue Light"/>
              </a:rPr>
              <a:t>con la información de los primeros archivos decodificada.</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358" name="Google Shape;358;p49"/>
          <p:cNvSpPr txBox="1"/>
          <p:nvPr/>
        </p:nvSpPr>
        <p:spPr>
          <a:xfrm>
            <a:off x="379800" y="1718725"/>
            <a:ext cx="66201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Para eso, utilizamos el siguiente comando para cada uno:</a:t>
            </a:r>
            <a:endParaRPr/>
          </a:p>
        </p:txBody>
      </p:sp>
      <p:pic>
        <p:nvPicPr>
          <p:cNvPr id="359" name="Google Shape;359;p49"/>
          <p:cNvPicPr preferRelativeResize="0"/>
          <p:nvPr/>
        </p:nvPicPr>
        <p:blipFill rotWithShape="1">
          <a:blip r:embed="rId5">
            <a:alphaModFix/>
          </a:blip>
          <a:srcRect b="0" l="0" r="0" t="0"/>
          <a:stretch/>
        </p:blipFill>
        <p:spPr>
          <a:xfrm>
            <a:off x="7496500" y="36369"/>
            <a:ext cx="1634174" cy="639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0"/>
          <p:cNvSpPr txBox="1"/>
          <p:nvPr/>
        </p:nvSpPr>
        <p:spPr>
          <a:xfrm>
            <a:off x="379800" y="1228025"/>
            <a:ext cx="8232000" cy="500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000"/>
              </a:spcAft>
              <a:buNone/>
            </a:pPr>
            <a:r>
              <a:rPr lang="en" sz="1800">
                <a:solidFill>
                  <a:schemeClr val="dk1"/>
                </a:solidFill>
                <a:highlight>
                  <a:schemeClr val="lt1"/>
                </a:highlight>
                <a:latin typeface="Helvetica Neue Light"/>
                <a:ea typeface="Helvetica Neue Light"/>
                <a:cs typeface="Helvetica Neue Light"/>
                <a:sym typeface="Helvetica Neue Light"/>
              </a:rPr>
              <a:t>Veamos una comparación entre los ticks de cada uno de los procesos.</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365" name="Google Shape;365;p50"/>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Node built-in profiler</a:t>
            </a:r>
            <a:r>
              <a:rPr i="1" lang="en" sz="3600">
                <a:solidFill>
                  <a:schemeClr val="dk1"/>
                </a:solidFill>
                <a:latin typeface="Anton"/>
                <a:ea typeface="Anton"/>
                <a:cs typeface="Anton"/>
                <a:sym typeface="Anton"/>
              </a:rPr>
              <a:t>: Comparación</a:t>
            </a:r>
            <a:endParaRPr i="1" sz="3600">
              <a:latin typeface="Anton"/>
              <a:ea typeface="Anton"/>
              <a:cs typeface="Anton"/>
              <a:sym typeface="Anton"/>
            </a:endParaRPr>
          </a:p>
        </p:txBody>
      </p:sp>
      <p:pic>
        <p:nvPicPr>
          <p:cNvPr id="366" name="Google Shape;366;p5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67" name="Google Shape;367;p50"/>
          <p:cNvPicPr preferRelativeResize="0"/>
          <p:nvPr/>
        </p:nvPicPr>
        <p:blipFill>
          <a:blip r:embed="rId4">
            <a:alphaModFix/>
          </a:blip>
          <a:stretch>
            <a:fillRect/>
          </a:stretch>
        </p:blipFill>
        <p:spPr>
          <a:xfrm>
            <a:off x="8237825" y="91375"/>
            <a:ext cx="762900" cy="762900"/>
          </a:xfrm>
          <a:prstGeom prst="rect">
            <a:avLst/>
          </a:prstGeom>
          <a:noFill/>
          <a:ln>
            <a:noFill/>
          </a:ln>
        </p:spPr>
      </p:pic>
      <p:grpSp>
        <p:nvGrpSpPr>
          <p:cNvPr id="368" name="Google Shape;368;p50"/>
          <p:cNvGrpSpPr/>
          <p:nvPr/>
        </p:nvGrpSpPr>
        <p:grpSpPr>
          <a:xfrm>
            <a:off x="232429" y="2082869"/>
            <a:ext cx="8682774" cy="1871708"/>
            <a:chOff x="842025" y="1397050"/>
            <a:chExt cx="7246515" cy="1562100"/>
          </a:xfrm>
        </p:grpSpPr>
        <p:pic>
          <p:nvPicPr>
            <p:cNvPr id="369" name="Google Shape;369;p50"/>
            <p:cNvPicPr preferRelativeResize="0"/>
            <p:nvPr/>
          </p:nvPicPr>
          <p:blipFill>
            <a:blip r:embed="rId5">
              <a:alphaModFix/>
            </a:blip>
            <a:stretch>
              <a:fillRect/>
            </a:stretch>
          </p:blipFill>
          <p:spPr>
            <a:xfrm>
              <a:off x="842025" y="1397050"/>
              <a:ext cx="1362075" cy="276225"/>
            </a:xfrm>
            <a:prstGeom prst="rect">
              <a:avLst/>
            </a:prstGeom>
            <a:noFill/>
            <a:ln cap="flat" cmpd="sng" w="9525">
              <a:solidFill>
                <a:schemeClr val="dk2"/>
              </a:solidFill>
              <a:prstDash val="solid"/>
              <a:round/>
              <a:headEnd len="sm" w="sm" type="none"/>
              <a:tailEnd len="sm" w="sm" type="none"/>
            </a:ln>
          </p:spPr>
        </p:pic>
        <p:pic>
          <p:nvPicPr>
            <p:cNvPr id="370" name="Google Shape;370;p50"/>
            <p:cNvPicPr preferRelativeResize="0"/>
            <p:nvPr/>
          </p:nvPicPr>
          <p:blipFill>
            <a:blip r:embed="rId6">
              <a:alphaModFix/>
            </a:blip>
            <a:stretch>
              <a:fillRect/>
            </a:stretch>
          </p:blipFill>
          <p:spPr>
            <a:xfrm>
              <a:off x="4973865" y="1411325"/>
              <a:ext cx="1447800" cy="247650"/>
            </a:xfrm>
            <a:prstGeom prst="rect">
              <a:avLst/>
            </a:prstGeom>
            <a:noFill/>
            <a:ln cap="flat" cmpd="sng" w="9525">
              <a:solidFill>
                <a:schemeClr val="dk2"/>
              </a:solidFill>
              <a:prstDash val="solid"/>
              <a:round/>
              <a:headEnd len="sm" w="sm" type="none"/>
              <a:tailEnd len="sm" w="sm" type="none"/>
            </a:ln>
          </p:spPr>
        </p:pic>
        <p:pic>
          <p:nvPicPr>
            <p:cNvPr id="371" name="Google Shape;371;p50"/>
            <p:cNvPicPr preferRelativeResize="0"/>
            <p:nvPr/>
          </p:nvPicPr>
          <p:blipFill>
            <a:blip r:embed="rId7">
              <a:alphaModFix/>
            </a:blip>
            <a:stretch>
              <a:fillRect/>
            </a:stretch>
          </p:blipFill>
          <p:spPr>
            <a:xfrm>
              <a:off x="842025" y="1673275"/>
              <a:ext cx="3412125" cy="1285875"/>
            </a:xfrm>
            <a:prstGeom prst="rect">
              <a:avLst/>
            </a:prstGeom>
            <a:noFill/>
            <a:ln cap="flat" cmpd="sng" w="9525">
              <a:solidFill>
                <a:schemeClr val="dk2"/>
              </a:solidFill>
              <a:prstDash val="solid"/>
              <a:round/>
              <a:headEnd len="sm" w="sm" type="none"/>
              <a:tailEnd len="sm" w="sm" type="none"/>
            </a:ln>
          </p:spPr>
        </p:pic>
        <p:pic>
          <p:nvPicPr>
            <p:cNvPr id="372" name="Google Shape;372;p50"/>
            <p:cNvPicPr preferRelativeResize="0"/>
            <p:nvPr/>
          </p:nvPicPr>
          <p:blipFill>
            <a:blip r:embed="rId8">
              <a:alphaModFix/>
            </a:blip>
            <a:stretch>
              <a:fillRect/>
            </a:stretch>
          </p:blipFill>
          <p:spPr>
            <a:xfrm>
              <a:off x="4973865" y="1673263"/>
              <a:ext cx="3114675" cy="1285875"/>
            </a:xfrm>
            <a:prstGeom prst="rect">
              <a:avLst/>
            </a:prstGeom>
            <a:noFill/>
            <a:ln cap="flat" cmpd="sng" w="9525">
              <a:solidFill>
                <a:schemeClr val="dk2"/>
              </a:solidFill>
              <a:prstDash val="solid"/>
              <a:round/>
              <a:headEnd len="sm" w="sm" type="none"/>
              <a:tailEnd len="sm" w="sm" type="none"/>
            </a:ln>
          </p:spPr>
        </p:pic>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1"/>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Node built-in profiler: Comparación</a:t>
            </a:r>
            <a:endParaRPr i="1" sz="3600">
              <a:latin typeface="Anton"/>
              <a:ea typeface="Anton"/>
              <a:cs typeface="Anton"/>
              <a:sym typeface="Anton"/>
            </a:endParaRPr>
          </a:p>
        </p:txBody>
      </p:sp>
      <p:pic>
        <p:nvPicPr>
          <p:cNvPr id="378" name="Google Shape;378;p5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79" name="Google Shape;379;p51"/>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80" name="Google Shape;380;p51"/>
          <p:cNvSpPr txBox="1"/>
          <p:nvPr/>
        </p:nvSpPr>
        <p:spPr>
          <a:xfrm>
            <a:off x="227400" y="2904425"/>
            <a:ext cx="8672100" cy="184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chemeClr val="dk1"/>
                </a:solidFill>
                <a:highlight>
                  <a:schemeClr val="lt1"/>
                </a:highlight>
                <a:latin typeface="Helvetica Neue"/>
                <a:ea typeface="Helvetica Neue"/>
                <a:cs typeface="Helvetica Neue"/>
                <a:sym typeface="Helvetica Neue"/>
              </a:rPr>
              <a:t>¿Qué vemos?</a:t>
            </a:r>
            <a:endParaRPr b="1" sz="1600">
              <a:solidFill>
                <a:schemeClr val="dk1"/>
              </a:solidFill>
              <a:highlight>
                <a:schemeClr val="lt1"/>
              </a:highlight>
              <a:latin typeface="Helvetica Neue"/>
              <a:ea typeface="Helvetica Neue"/>
              <a:cs typeface="Helvetica Neue"/>
              <a:sym typeface="Helvetica Neue"/>
            </a:endParaRPr>
          </a:p>
          <a:p>
            <a:pPr indent="-330200" lvl="0" marL="457200" rtl="0" algn="l">
              <a:lnSpc>
                <a:spcPct val="115000"/>
              </a:lnSpc>
              <a:spcBef>
                <a:spcPts val="10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Vemos que en Shared libraries el proceso no bloqueante se lleva muchos menos ticks (un poco menos de la mitad) de los que se lleva en el proceso bloqueante.</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100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De esta forma, y analizando ambos archivos por completo, podemos ir haciendo una inspección de los procesos.</a:t>
            </a:r>
            <a:endParaRPr sz="1600">
              <a:solidFill>
                <a:schemeClr val="dk1"/>
              </a:solidFill>
              <a:highlight>
                <a:schemeClr val="lt1"/>
              </a:highlight>
              <a:latin typeface="Helvetica Neue Light"/>
              <a:ea typeface="Helvetica Neue Light"/>
              <a:cs typeface="Helvetica Neue Light"/>
              <a:sym typeface="Helvetica Neue Light"/>
            </a:endParaRPr>
          </a:p>
        </p:txBody>
      </p:sp>
      <p:grpSp>
        <p:nvGrpSpPr>
          <p:cNvPr id="381" name="Google Shape;381;p51"/>
          <p:cNvGrpSpPr/>
          <p:nvPr/>
        </p:nvGrpSpPr>
        <p:grpSpPr>
          <a:xfrm>
            <a:off x="1044958" y="1226334"/>
            <a:ext cx="7127672" cy="1536482"/>
            <a:chOff x="842025" y="1397050"/>
            <a:chExt cx="7246515" cy="1562100"/>
          </a:xfrm>
        </p:grpSpPr>
        <p:pic>
          <p:nvPicPr>
            <p:cNvPr id="382" name="Google Shape;382;p51"/>
            <p:cNvPicPr preferRelativeResize="0"/>
            <p:nvPr/>
          </p:nvPicPr>
          <p:blipFill>
            <a:blip r:embed="rId5">
              <a:alphaModFix/>
            </a:blip>
            <a:stretch>
              <a:fillRect/>
            </a:stretch>
          </p:blipFill>
          <p:spPr>
            <a:xfrm>
              <a:off x="842025" y="1397050"/>
              <a:ext cx="1362075" cy="276225"/>
            </a:xfrm>
            <a:prstGeom prst="rect">
              <a:avLst/>
            </a:prstGeom>
            <a:noFill/>
            <a:ln cap="flat" cmpd="sng" w="9525">
              <a:solidFill>
                <a:schemeClr val="dk2"/>
              </a:solidFill>
              <a:prstDash val="solid"/>
              <a:round/>
              <a:headEnd len="sm" w="sm" type="none"/>
              <a:tailEnd len="sm" w="sm" type="none"/>
            </a:ln>
          </p:spPr>
        </p:pic>
        <p:pic>
          <p:nvPicPr>
            <p:cNvPr id="383" name="Google Shape;383;p51"/>
            <p:cNvPicPr preferRelativeResize="0"/>
            <p:nvPr/>
          </p:nvPicPr>
          <p:blipFill>
            <a:blip r:embed="rId6">
              <a:alphaModFix/>
            </a:blip>
            <a:stretch>
              <a:fillRect/>
            </a:stretch>
          </p:blipFill>
          <p:spPr>
            <a:xfrm>
              <a:off x="4973865" y="1411325"/>
              <a:ext cx="1447800" cy="247650"/>
            </a:xfrm>
            <a:prstGeom prst="rect">
              <a:avLst/>
            </a:prstGeom>
            <a:noFill/>
            <a:ln cap="flat" cmpd="sng" w="9525">
              <a:solidFill>
                <a:schemeClr val="dk2"/>
              </a:solidFill>
              <a:prstDash val="solid"/>
              <a:round/>
              <a:headEnd len="sm" w="sm" type="none"/>
              <a:tailEnd len="sm" w="sm" type="none"/>
            </a:ln>
          </p:spPr>
        </p:pic>
        <p:pic>
          <p:nvPicPr>
            <p:cNvPr id="384" name="Google Shape;384;p51"/>
            <p:cNvPicPr preferRelativeResize="0"/>
            <p:nvPr/>
          </p:nvPicPr>
          <p:blipFill>
            <a:blip r:embed="rId7">
              <a:alphaModFix/>
            </a:blip>
            <a:stretch>
              <a:fillRect/>
            </a:stretch>
          </p:blipFill>
          <p:spPr>
            <a:xfrm>
              <a:off x="842025" y="1673275"/>
              <a:ext cx="3412125" cy="1285875"/>
            </a:xfrm>
            <a:prstGeom prst="rect">
              <a:avLst/>
            </a:prstGeom>
            <a:noFill/>
            <a:ln cap="flat" cmpd="sng" w="9525">
              <a:solidFill>
                <a:schemeClr val="dk2"/>
              </a:solidFill>
              <a:prstDash val="solid"/>
              <a:round/>
              <a:headEnd len="sm" w="sm" type="none"/>
              <a:tailEnd len="sm" w="sm" type="none"/>
            </a:ln>
          </p:spPr>
        </p:pic>
        <p:pic>
          <p:nvPicPr>
            <p:cNvPr id="385" name="Google Shape;385;p51"/>
            <p:cNvPicPr preferRelativeResize="0"/>
            <p:nvPr/>
          </p:nvPicPr>
          <p:blipFill>
            <a:blip r:embed="rId8">
              <a:alphaModFix/>
            </a:blip>
            <a:stretch>
              <a:fillRect/>
            </a:stretch>
          </p:blipFill>
          <p:spPr>
            <a:xfrm>
              <a:off x="4973865" y="1673263"/>
              <a:ext cx="3114675" cy="1285875"/>
            </a:xfrm>
            <a:prstGeom prst="rect">
              <a:avLst/>
            </a:prstGeom>
            <a:noFill/>
            <a:ln cap="flat" cmpd="sng" w="9525">
              <a:solidFill>
                <a:schemeClr val="dk2"/>
              </a:solidFill>
              <a:prstDash val="solid"/>
              <a:round/>
              <a:headEnd len="sm" w="sm" type="none"/>
              <a:tailEnd len="sm" w="sm" type="none"/>
            </a:ln>
          </p:spPr>
        </p:pic>
      </p:grpSp>
      <p:sp>
        <p:nvSpPr>
          <p:cNvPr id="386" name="Google Shape;386;p51"/>
          <p:cNvSpPr txBox="1"/>
          <p:nvPr/>
        </p:nvSpPr>
        <p:spPr>
          <a:xfrm>
            <a:off x="56900" y="4762000"/>
            <a:ext cx="79635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i="1" lang="en" sz="1300">
                <a:solidFill>
                  <a:schemeClr val="dk1"/>
                </a:solidFill>
                <a:highlight>
                  <a:schemeClr val="lt1"/>
                </a:highlight>
                <a:latin typeface="Helvetica Neue Light"/>
                <a:ea typeface="Helvetica Neue Light"/>
                <a:cs typeface="Helvetica Neue Light"/>
                <a:sym typeface="Helvetica Neue Light"/>
              </a:rPr>
              <a:t>Resulta una tarea bastante manual de esta forma. Veamos qué podemos hacer...</a:t>
            </a:r>
            <a:endParaRPr i="1" sz="1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2"/>
          <p:cNvSpPr txBox="1"/>
          <p:nvPr/>
        </p:nvSpPr>
        <p:spPr>
          <a:xfrm>
            <a:off x="379800" y="854275"/>
            <a:ext cx="8232000" cy="985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i="1" lang="en" sz="1800">
                <a:solidFill>
                  <a:schemeClr val="dk1"/>
                </a:solidFill>
                <a:highlight>
                  <a:schemeClr val="lt1"/>
                </a:highlight>
                <a:latin typeface="Helvetica Neue Light"/>
                <a:ea typeface="Helvetica Neue Light"/>
                <a:cs typeface="Helvetica Neue Light"/>
                <a:sym typeface="Helvetica Neue Light"/>
              </a:rPr>
              <a:t>Veamos otro modo de hacer lo recién visto con pasos más sencillos.</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392" name="Google Shape;392;p52"/>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Node inspect</a:t>
            </a:r>
            <a:endParaRPr i="1" sz="3600">
              <a:latin typeface="Anton"/>
              <a:ea typeface="Anton"/>
              <a:cs typeface="Anton"/>
              <a:sym typeface="Anton"/>
            </a:endParaRPr>
          </a:p>
        </p:txBody>
      </p:sp>
      <p:pic>
        <p:nvPicPr>
          <p:cNvPr id="393" name="Google Shape;393;p5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94" name="Google Shape;394;p52"/>
          <p:cNvSpPr txBox="1"/>
          <p:nvPr/>
        </p:nvSpPr>
        <p:spPr>
          <a:xfrm>
            <a:off x="379800" y="2066225"/>
            <a:ext cx="8232000" cy="55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en" sz="1800">
                <a:solidFill>
                  <a:srgbClr val="3CEFAB"/>
                </a:solidFill>
                <a:highlight>
                  <a:schemeClr val="lt1"/>
                </a:highlight>
                <a:latin typeface="Helvetica Neue"/>
                <a:ea typeface="Helvetica Neue"/>
                <a:cs typeface="Helvetica Neue"/>
                <a:sym typeface="Helvetica Neue"/>
              </a:rPr>
              <a:t>2.</a:t>
            </a:r>
            <a:r>
              <a:rPr lang="en" sz="1800">
                <a:solidFill>
                  <a:schemeClr val="dk1"/>
                </a:solidFill>
                <a:highlight>
                  <a:schemeClr val="lt1"/>
                </a:highlight>
                <a:latin typeface="Helvetica Neue Light"/>
                <a:ea typeface="Helvetica Neue Light"/>
                <a:cs typeface="Helvetica Neue Light"/>
                <a:sym typeface="Helvetica Neue Light"/>
              </a:rPr>
              <a:t>	Luego, en el navegador Google Chrome, ponemos:</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395" name="Google Shape;395;p52"/>
          <p:cNvPicPr preferRelativeResize="0"/>
          <p:nvPr/>
        </p:nvPicPr>
        <p:blipFill>
          <a:blip r:embed="rId4">
            <a:alphaModFix/>
          </a:blip>
          <a:stretch>
            <a:fillRect/>
          </a:stretch>
        </p:blipFill>
        <p:spPr>
          <a:xfrm>
            <a:off x="6823700" y="1595638"/>
            <a:ext cx="1962150" cy="314325"/>
          </a:xfrm>
          <a:prstGeom prst="rect">
            <a:avLst/>
          </a:prstGeom>
          <a:noFill/>
          <a:ln cap="flat" cmpd="sng" w="9525">
            <a:solidFill>
              <a:schemeClr val="dk2"/>
            </a:solidFill>
            <a:prstDash val="solid"/>
            <a:round/>
            <a:headEnd len="sm" w="sm" type="none"/>
            <a:tailEnd len="sm" w="sm" type="none"/>
          </a:ln>
        </p:spPr>
      </p:pic>
      <p:pic>
        <p:nvPicPr>
          <p:cNvPr id="396" name="Google Shape;396;p52"/>
          <p:cNvPicPr preferRelativeResize="0"/>
          <p:nvPr/>
        </p:nvPicPr>
        <p:blipFill>
          <a:blip r:embed="rId5">
            <a:alphaModFix/>
          </a:blip>
          <a:stretch>
            <a:fillRect/>
          </a:stretch>
        </p:blipFill>
        <p:spPr>
          <a:xfrm>
            <a:off x="6234425" y="2251288"/>
            <a:ext cx="1333500" cy="333375"/>
          </a:xfrm>
          <a:prstGeom prst="rect">
            <a:avLst/>
          </a:prstGeom>
          <a:noFill/>
          <a:ln cap="flat" cmpd="sng" w="9525">
            <a:solidFill>
              <a:schemeClr val="dk2"/>
            </a:solidFill>
            <a:prstDash val="solid"/>
            <a:round/>
            <a:headEnd len="sm" w="sm" type="none"/>
            <a:tailEnd len="sm" w="sm" type="none"/>
          </a:ln>
        </p:spPr>
      </p:pic>
      <p:grpSp>
        <p:nvGrpSpPr>
          <p:cNvPr id="397" name="Google Shape;397;p52"/>
          <p:cNvGrpSpPr/>
          <p:nvPr/>
        </p:nvGrpSpPr>
        <p:grpSpPr>
          <a:xfrm>
            <a:off x="2558750" y="3250300"/>
            <a:ext cx="3874102" cy="1435200"/>
            <a:chOff x="2558750" y="3555100"/>
            <a:chExt cx="3874102" cy="1435200"/>
          </a:xfrm>
        </p:grpSpPr>
        <p:pic>
          <p:nvPicPr>
            <p:cNvPr id="398" name="Google Shape;398;p52"/>
            <p:cNvPicPr preferRelativeResize="0"/>
            <p:nvPr/>
          </p:nvPicPr>
          <p:blipFill>
            <a:blip r:embed="rId6">
              <a:alphaModFix/>
            </a:blip>
            <a:stretch>
              <a:fillRect/>
            </a:stretch>
          </p:blipFill>
          <p:spPr>
            <a:xfrm>
              <a:off x="2558750" y="3555100"/>
              <a:ext cx="3874102" cy="1435200"/>
            </a:xfrm>
            <a:prstGeom prst="rect">
              <a:avLst/>
            </a:prstGeom>
            <a:noFill/>
            <a:ln cap="flat" cmpd="sng" w="19050">
              <a:solidFill>
                <a:schemeClr val="dk2"/>
              </a:solidFill>
              <a:prstDash val="solid"/>
              <a:round/>
              <a:headEnd len="sm" w="sm" type="none"/>
              <a:tailEnd len="sm" w="sm" type="none"/>
            </a:ln>
          </p:spPr>
        </p:pic>
        <p:sp>
          <p:nvSpPr>
            <p:cNvPr id="399" name="Google Shape;399;p52"/>
            <p:cNvSpPr/>
            <p:nvPr/>
          </p:nvSpPr>
          <p:spPr>
            <a:xfrm>
              <a:off x="2685900" y="4579450"/>
              <a:ext cx="2189100" cy="314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0" name="Google Shape;400;p52"/>
          <p:cNvSpPr txBox="1"/>
          <p:nvPr/>
        </p:nvSpPr>
        <p:spPr>
          <a:xfrm>
            <a:off x="381000" y="2634275"/>
            <a:ext cx="28035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n" sz="1800">
                <a:solidFill>
                  <a:srgbClr val="3CEFAB"/>
                </a:solidFill>
                <a:highlight>
                  <a:schemeClr val="lt1"/>
                </a:highlight>
                <a:latin typeface="Helvetica Neue"/>
                <a:ea typeface="Helvetica Neue"/>
                <a:cs typeface="Helvetica Neue"/>
                <a:sym typeface="Helvetica Neue"/>
              </a:rPr>
              <a:t>3.</a:t>
            </a:r>
            <a:r>
              <a:rPr lang="en" sz="1800">
                <a:solidFill>
                  <a:schemeClr val="dk1"/>
                </a:solidFill>
                <a:highlight>
                  <a:schemeClr val="lt1"/>
                </a:highlight>
                <a:latin typeface="Helvetica Neue Light"/>
                <a:ea typeface="Helvetica Neue Light"/>
                <a:cs typeface="Helvetica Neue Light"/>
                <a:sym typeface="Helvetica Neue Light"/>
              </a:rPr>
              <a:t>	Abrimos el DevTools:</a:t>
            </a:r>
            <a:endParaRPr/>
          </a:p>
        </p:txBody>
      </p:sp>
      <p:pic>
        <p:nvPicPr>
          <p:cNvPr id="401" name="Google Shape;401;p52"/>
          <p:cNvPicPr preferRelativeResize="0"/>
          <p:nvPr/>
        </p:nvPicPr>
        <p:blipFill>
          <a:blip r:embed="rId7">
            <a:alphaModFix/>
          </a:blip>
          <a:stretch>
            <a:fillRect/>
          </a:stretch>
        </p:blipFill>
        <p:spPr>
          <a:xfrm>
            <a:off x="67075" y="91375"/>
            <a:ext cx="762900" cy="762900"/>
          </a:xfrm>
          <a:prstGeom prst="rect">
            <a:avLst/>
          </a:prstGeom>
          <a:noFill/>
          <a:ln>
            <a:noFill/>
          </a:ln>
        </p:spPr>
      </p:pic>
      <p:sp>
        <p:nvSpPr>
          <p:cNvPr id="402" name="Google Shape;402;p52"/>
          <p:cNvSpPr txBox="1"/>
          <p:nvPr/>
        </p:nvSpPr>
        <p:spPr>
          <a:xfrm>
            <a:off x="381000" y="1524000"/>
            <a:ext cx="74691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n" sz="1800">
                <a:solidFill>
                  <a:srgbClr val="3CEFAB"/>
                </a:solidFill>
                <a:highlight>
                  <a:schemeClr val="lt1"/>
                </a:highlight>
                <a:latin typeface="Helvetica Neue"/>
                <a:ea typeface="Helvetica Neue"/>
                <a:cs typeface="Helvetica Neue"/>
                <a:sym typeface="Helvetica Neue"/>
              </a:rPr>
              <a:t>1.</a:t>
            </a:r>
            <a:r>
              <a:rPr lang="en" sz="1800">
                <a:solidFill>
                  <a:schemeClr val="dk1"/>
                </a:solidFill>
                <a:highlight>
                  <a:schemeClr val="lt1"/>
                </a:highlight>
                <a:latin typeface="Helvetica Neue Light"/>
                <a:ea typeface="Helvetica Neue Light"/>
                <a:cs typeface="Helvetica Neue Light"/>
                <a:sym typeface="Helvetica Neue Light"/>
              </a:rPr>
              <a:t>	Para eso, primero prendemos el servidor con el comando:</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403" name="Google Shape;403;p52"/>
          <p:cNvPicPr preferRelativeResize="0"/>
          <p:nvPr/>
        </p:nvPicPr>
        <p:blipFill rotWithShape="1">
          <a:blip r:embed="rId8">
            <a:alphaModFix/>
          </a:blip>
          <a:srcRect b="0" l="0" r="0" t="0"/>
          <a:stretch/>
        </p:blipFill>
        <p:spPr>
          <a:xfrm>
            <a:off x="7496500" y="36369"/>
            <a:ext cx="1634174" cy="639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3"/>
          <p:cNvSpPr txBox="1"/>
          <p:nvPr/>
        </p:nvSpPr>
        <p:spPr>
          <a:xfrm>
            <a:off x="379800" y="923225"/>
            <a:ext cx="8232000" cy="76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en" sz="1800">
                <a:solidFill>
                  <a:srgbClr val="3CEFAB"/>
                </a:solidFill>
                <a:highlight>
                  <a:schemeClr val="lt1"/>
                </a:highlight>
                <a:latin typeface="Helvetica Neue"/>
                <a:ea typeface="Helvetica Neue"/>
                <a:cs typeface="Helvetica Neue"/>
                <a:sym typeface="Helvetica Neue"/>
              </a:rPr>
              <a:t>4.</a:t>
            </a:r>
            <a:r>
              <a:rPr lang="en" sz="1800">
                <a:solidFill>
                  <a:schemeClr val="dk1"/>
                </a:solidFill>
                <a:highlight>
                  <a:schemeClr val="lt1"/>
                </a:highlight>
                <a:latin typeface="Helvetica Neue Light"/>
                <a:ea typeface="Helvetica Neue Light"/>
                <a:cs typeface="Helvetica Neue Light"/>
                <a:sym typeface="Helvetica Neue Light"/>
              </a:rPr>
              <a:t>	Se nos abre una nueva ventana, y vamos a la pestaña </a:t>
            </a:r>
            <a:r>
              <a:rPr i="1" lang="en" sz="1800">
                <a:solidFill>
                  <a:schemeClr val="dk1"/>
                </a:solidFill>
                <a:highlight>
                  <a:schemeClr val="lt1"/>
                </a:highlight>
                <a:latin typeface="Helvetica Neue Light"/>
                <a:ea typeface="Helvetica Neue Light"/>
                <a:cs typeface="Helvetica Neue Light"/>
                <a:sym typeface="Helvetica Neue Light"/>
              </a:rPr>
              <a:t>profiler</a:t>
            </a:r>
            <a:r>
              <a:rPr lang="en" sz="1800">
                <a:solidFill>
                  <a:schemeClr val="dk1"/>
                </a:solidFill>
                <a:highlight>
                  <a:schemeClr val="lt1"/>
                </a:highlight>
                <a:latin typeface="Helvetica Neue Light"/>
                <a:ea typeface="Helvetica Neue Light"/>
                <a:cs typeface="Helvetica Neue Light"/>
                <a:sym typeface="Helvetica Neue Light"/>
              </a:rPr>
              <a:t>. Allí, cliqueo en el botón de </a:t>
            </a:r>
            <a:r>
              <a:rPr i="1" lang="en" sz="1800">
                <a:solidFill>
                  <a:schemeClr val="dk1"/>
                </a:solidFill>
                <a:highlight>
                  <a:schemeClr val="lt1"/>
                </a:highlight>
                <a:latin typeface="Helvetica Neue Light"/>
                <a:ea typeface="Helvetica Neue Light"/>
                <a:cs typeface="Helvetica Neue Light"/>
                <a:sym typeface="Helvetica Neue Light"/>
              </a:rPr>
              <a:t>start</a:t>
            </a:r>
            <a:r>
              <a:rPr lang="en"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409" name="Google Shape;409;p53"/>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Node inspect</a:t>
            </a:r>
            <a:endParaRPr i="1" sz="3600">
              <a:latin typeface="Anton"/>
              <a:ea typeface="Anton"/>
              <a:cs typeface="Anton"/>
              <a:sym typeface="Anton"/>
            </a:endParaRPr>
          </a:p>
        </p:txBody>
      </p:sp>
      <p:pic>
        <p:nvPicPr>
          <p:cNvPr id="410" name="Google Shape;410;p5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11" name="Google Shape;411;p53"/>
          <p:cNvPicPr preferRelativeResize="0"/>
          <p:nvPr/>
        </p:nvPicPr>
        <p:blipFill>
          <a:blip r:embed="rId4">
            <a:alphaModFix/>
          </a:blip>
          <a:stretch>
            <a:fillRect/>
          </a:stretch>
        </p:blipFill>
        <p:spPr>
          <a:xfrm>
            <a:off x="1698188" y="1836025"/>
            <a:ext cx="5747636" cy="2878026"/>
          </a:xfrm>
          <a:prstGeom prst="rect">
            <a:avLst/>
          </a:prstGeom>
          <a:noFill/>
          <a:ln cap="flat" cmpd="sng" w="19050">
            <a:solidFill>
              <a:schemeClr val="dk2"/>
            </a:solidFill>
            <a:prstDash val="solid"/>
            <a:round/>
            <a:headEnd len="sm" w="sm" type="none"/>
            <a:tailEnd len="sm" w="sm" type="none"/>
          </a:ln>
        </p:spPr>
      </p:pic>
      <p:sp>
        <p:nvSpPr>
          <p:cNvPr id="412" name="Google Shape;412;p53"/>
          <p:cNvSpPr/>
          <p:nvPr/>
        </p:nvSpPr>
        <p:spPr>
          <a:xfrm>
            <a:off x="2511325" y="1849175"/>
            <a:ext cx="309000" cy="134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53"/>
          <p:cNvSpPr/>
          <p:nvPr/>
        </p:nvSpPr>
        <p:spPr>
          <a:xfrm>
            <a:off x="2511325" y="3830375"/>
            <a:ext cx="622200" cy="252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4" name="Google Shape;414;p53"/>
          <p:cNvPicPr preferRelativeResize="0"/>
          <p:nvPr/>
        </p:nvPicPr>
        <p:blipFill rotWithShape="1">
          <a:blip r:embed="rId5">
            <a:alphaModFix/>
          </a:blip>
          <a:srcRect b="0" l="0" r="0" t="0"/>
          <a:stretch/>
        </p:blipFill>
        <p:spPr>
          <a:xfrm>
            <a:off x="7496500" y="36369"/>
            <a:ext cx="1634174" cy="639850"/>
          </a:xfrm>
          <a:prstGeom prst="rect">
            <a:avLst/>
          </a:prstGeom>
          <a:noFill/>
          <a:ln>
            <a:noFill/>
          </a:ln>
        </p:spPr>
      </p:pic>
      <p:pic>
        <p:nvPicPr>
          <p:cNvPr id="415" name="Google Shape;415;p53"/>
          <p:cNvPicPr preferRelativeResize="0"/>
          <p:nvPr/>
        </p:nvPicPr>
        <p:blipFill>
          <a:blip r:embed="rId6">
            <a:alphaModFix/>
          </a:blip>
          <a:stretch>
            <a:fillRect/>
          </a:stretch>
        </p:blipFill>
        <p:spPr>
          <a:xfrm>
            <a:off x="67075" y="91375"/>
            <a:ext cx="762900" cy="762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3" name="Shape 113"/>
        <p:cNvGrpSpPr/>
        <p:nvPr/>
      </p:nvGrpSpPr>
      <p:grpSpPr>
        <a:xfrm>
          <a:off x="0" y="0"/>
          <a:ext cx="0" cy="0"/>
          <a:chOff x="0" y="0"/>
          <a:chExt cx="0" cy="0"/>
        </a:xfrm>
      </p:grpSpPr>
      <p:sp>
        <p:nvSpPr>
          <p:cNvPr id="114" name="Google Shape;114;p27"/>
          <p:cNvSpPr/>
          <p:nvPr/>
        </p:nvSpPr>
        <p:spPr>
          <a:xfrm>
            <a:off x="12290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5" name="Google Shape;115;p27"/>
          <p:cNvSpPr/>
          <p:nvPr/>
        </p:nvSpPr>
        <p:spPr>
          <a:xfrm>
            <a:off x="3609625"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6" name="Google Shape;116;p2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17" name="Google Shape;117;p27"/>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7"/>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Light"/>
                <a:ea typeface="Helvetica Neue Light"/>
                <a:cs typeface="Helvetica Neue Light"/>
                <a:sym typeface="Helvetica Neue Light"/>
              </a:rPr>
              <a:t>Clase 32</a:t>
            </a:r>
            <a:endParaRPr>
              <a:latin typeface="Helvetica Neue Light"/>
              <a:ea typeface="Helvetica Neue Light"/>
              <a:cs typeface="Helvetica Neue Light"/>
              <a:sym typeface="Helvetica Neue Light"/>
            </a:endParaRPr>
          </a:p>
        </p:txBody>
      </p:sp>
      <p:sp>
        <p:nvSpPr>
          <p:cNvPr id="119" name="Google Shape;119;p27"/>
          <p:cNvSpPr txBox="1"/>
          <p:nvPr/>
        </p:nvSpPr>
        <p:spPr>
          <a:xfrm>
            <a:off x="3695075" y="1758000"/>
            <a:ext cx="20133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Logs, profiling &amp; debug</a:t>
            </a:r>
            <a:endParaRPr b="1" sz="1200">
              <a:solidFill>
                <a:schemeClr val="dk1"/>
              </a:solidFill>
              <a:highlight>
                <a:schemeClr val="lt1"/>
              </a:highlight>
            </a:endParaRPr>
          </a:p>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Parte II</a:t>
            </a:r>
            <a:endParaRPr b="1" sz="1200">
              <a:solidFill>
                <a:schemeClr val="dk1"/>
              </a:solidFill>
              <a:highlight>
                <a:schemeClr val="lt1"/>
              </a:highlight>
            </a:endParaRPr>
          </a:p>
        </p:txBody>
      </p:sp>
      <p:pic>
        <p:nvPicPr>
          <p:cNvPr id="120" name="Google Shape;120;p27"/>
          <p:cNvPicPr preferRelativeResize="0"/>
          <p:nvPr/>
        </p:nvPicPr>
        <p:blipFill>
          <a:blip r:embed="rId4">
            <a:alphaModFix/>
          </a:blip>
          <a:stretch>
            <a:fillRect/>
          </a:stretch>
        </p:blipFill>
        <p:spPr>
          <a:xfrm>
            <a:off x="5276200" y="1391289"/>
            <a:ext cx="196500" cy="196500"/>
          </a:xfrm>
          <a:prstGeom prst="rect">
            <a:avLst/>
          </a:prstGeom>
          <a:noFill/>
          <a:ln>
            <a:noFill/>
          </a:ln>
        </p:spPr>
      </p:pic>
      <p:sp>
        <p:nvSpPr>
          <p:cNvPr id="121" name="Google Shape;121;p27"/>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7"/>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Light"/>
                <a:ea typeface="Helvetica Neue Light"/>
                <a:cs typeface="Helvetica Neue Light"/>
                <a:sym typeface="Helvetica Neue Light"/>
              </a:rPr>
              <a:t>Clase 31</a:t>
            </a:r>
            <a:endParaRPr>
              <a:latin typeface="Helvetica Neue Light"/>
              <a:ea typeface="Helvetica Neue Light"/>
              <a:cs typeface="Helvetica Neue Light"/>
              <a:sym typeface="Helvetica Neue Light"/>
            </a:endParaRPr>
          </a:p>
        </p:txBody>
      </p:sp>
      <p:sp>
        <p:nvSpPr>
          <p:cNvPr id="123" name="Google Shape;123;p27"/>
          <p:cNvSpPr txBox="1"/>
          <p:nvPr/>
        </p:nvSpPr>
        <p:spPr>
          <a:xfrm>
            <a:off x="1320525" y="1758000"/>
            <a:ext cx="20622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Logs, profiling &amp; debug</a:t>
            </a:r>
            <a:endParaRPr b="1" sz="1200">
              <a:solidFill>
                <a:schemeClr val="dk1"/>
              </a:solidFill>
              <a:highlight>
                <a:schemeClr val="lt1"/>
              </a:highlight>
            </a:endParaRPr>
          </a:p>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Parte I</a:t>
            </a:r>
            <a:endParaRPr b="1"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p:txBody>
      </p:sp>
      <p:pic>
        <p:nvPicPr>
          <p:cNvPr id="124" name="Google Shape;124;p27"/>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125" name="Google Shape;125;p27"/>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26" name="Google Shape;126;p27"/>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7"/>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Light"/>
                <a:ea typeface="Helvetica Neue Light"/>
                <a:cs typeface="Helvetica Neue Light"/>
                <a:sym typeface="Helvetica Neue Light"/>
              </a:rPr>
              <a:t>Clase 33</a:t>
            </a:r>
            <a:endParaRPr>
              <a:latin typeface="Helvetica Neue Light"/>
              <a:ea typeface="Helvetica Neue Light"/>
              <a:cs typeface="Helvetica Neue Light"/>
              <a:sym typeface="Helvetica Neue Light"/>
            </a:endParaRPr>
          </a:p>
        </p:txBody>
      </p:sp>
      <p:sp>
        <p:nvSpPr>
          <p:cNvPr id="128" name="Google Shape;128;p27"/>
          <p:cNvSpPr txBox="1"/>
          <p:nvPr/>
        </p:nvSpPr>
        <p:spPr>
          <a:xfrm>
            <a:off x="6070550" y="1758000"/>
            <a:ext cx="21579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Productos Cloud: Heroku</a:t>
            </a:r>
            <a:endParaRPr b="1" sz="1200">
              <a:latin typeface="Helvetica Neue"/>
              <a:ea typeface="Helvetica Neue"/>
              <a:cs typeface="Helvetica Neue"/>
              <a:sym typeface="Helvetica Neue"/>
            </a:endParaRPr>
          </a:p>
        </p:txBody>
      </p:sp>
      <p:pic>
        <p:nvPicPr>
          <p:cNvPr id="129" name="Google Shape;129;p27"/>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130" name="Google Shape;130;p27"/>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4"/>
          <p:cNvSpPr txBox="1"/>
          <p:nvPr/>
        </p:nvSpPr>
        <p:spPr>
          <a:xfrm>
            <a:off x="379800" y="923225"/>
            <a:ext cx="8620800" cy="153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3CEFAB"/>
                </a:solidFill>
                <a:highlight>
                  <a:schemeClr val="lt1"/>
                </a:highlight>
                <a:latin typeface="Helvetica Neue"/>
                <a:ea typeface="Helvetica Neue"/>
                <a:cs typeface="Helvetica Neue"/>
                <a:sym typeface="Helvetica Neue"/>
              </a:rPr>
              <a:t>5.</a:t>
            </a:r>
            <a:r>
              <a:rPr lang="en" sz="1800">
                <a:solidFill>
                  <a:schemeClr val="dk1"/>
                </a:solidFill>
                <a:highlight>
                  <a:schemeClr val="lt1"/>
                </a:highlight>
                <a:latin typeface="Helvetica Neue Light"/>
                <a:ea typeface="Helvetica Neue Light"/>
                <a:cs typeface="Helvetica Neue Light"/>
                <a:sym typeface="Helvetica Neue Light"/>
              </a:rPr>
              <a:t>	Una vez hecho esto, puedo volver a la consola y correr nuevamente los comandos del test de carga artillery que mencionamos anteriormente. Para los procesos bloqueante y no bloqueante.</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rPr b="1" lang="en" sz="1800">
                <a:solidFill>
                  <a:srgbClr val="3CEFAB"/>
                </a:solidFill>
                <a:highlight>
                  <a:schemeClr val="lt1"/>
                </a:highlight>
                <a:latin typeface="Helvetica Neue"/>
                <a:ea typeface="Helvetica Neue"/>
                <a:cs typeface="Helvetica Neue"/>
                <a:sym typeface="Helvetica Neue"/>
              </a:rPr>
              <a:t>6.</a:t>
            </a:r>
            <a:r>
              <a:rPr lang="en" sz="1800">
                <a:solidFill>
                  <a:schemeClr val="dk1"/>
                </a:solidFill>
                <a:highlight>
                  <a:schemeClr val="lt1"/>
                </a:highlight>
                <a:latin typeface="Helvetica Neue Light"/>
                <a:ea typeface="Helvetica Neue Light"/>
                <a:cs typeface="Helvetica Neue Light"/>
                <a:sym typeface="Helvetica Neue Light"/>
              </a:rPr>
              <a:t>	Una vez que finaliza, ponemos el botón stop en el navegador, y nos muestra algo como esto, con la misma información que los archivos vistos anteriormente.</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421" name="Google Shape;421;p54"/>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Node inspect</a:t>
            </a:r>
            <a:endParaRPr i="1" sz="3600">
              <a:latin typeface="Anton"/>
              <a:ea typeface="Anton"/>
              <a:cs typeface="Anton"/>
              <a:sym typeface="Anton"/>
            </a:endParaRPr>
          </a:p>
        </p:txBody>
      </p:sp>
      <p:pic>
        <p:nvPicPr>
          <p:cNvPr id="422" name="Google Shape;422;p5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23" name="Google Shape;423;p54"/>
          <p:cNvPicPr preferRelativeResize="0"/>
          <p:nvPr/>
        </p:nvPicPr>
        <p:blipFill>
          <a:blip r:embed="rId4">
            <a:alphaModFix/>
          </a:blip>
          <a:stretch>
            <a:fillRect/>
          </a:stretch>
        </p:blipFill>
        <p:spPr>
          <a:xfrm>
            <a:off x="2400225" y="2867675"/>
            <a:ext cx="4228374" cy="2041401"/>
          </a:xfrm>
          <a:prstGeom prst="rect">
            <a:avLst/>
          </a:prstGeom>
          <a:noFill/>
          <a:ln cap="flat" cmpd="sng" w="19050">
            <a:solidFill>
              <a:schemeClr val="dk2"/>
            </a:solidFill>
            <a:prstDash val="solid"/>
            <a:round/>
            <a:headEnd len="sm" w="sm" type="none"/>
            <a:tailEnd len="sm" w="sm" type="none"/>
          </a:ln>
        </p:spPr>
      </p:pic>
      <p:pic>
        <p:nvPicPr>
          <p:cNvPr id="424" name="Google Shape;424;p54"/>
          <p:cNvPicPr preferRelativeResize="0"/>
          <p:nvPr/>
        </p:nvPicPr>
        <p:blipFill rotWithShape="1">
          <a:blip r:embed="rId5">
            <a:alphaModFix/>
          </a:blip>
          <a:srcRect b="0" l="0" r="0" t="0"/>
          <a:stretch/>
        </p:blipFill>
        <p:spPr>
          <a:xfrm>
            <a:off x="7496500" y="36369"/>
            <a:ext cx="1634174" cy="639850"/>
          </a:xfrm>
          <a:prstGeom prst="rect">
            <a:avLst/>
          </a:prstGeom>
          <a:noFill/>
          <a:ln>
            <a:noFill/>
          </a:ln>
        </p:spPr>
      </p:pic>
      <p:pic>
        <p:nvPicPr>
          <p:cNvPr id="425" name="Google Shape;425;p54"/>
          <p:cNvPicPr preferRelativeResize="0"/>
          <p:nvPr/>
        </p:nvPicPr>
        <p:blipFill>
          <a:blip r:embed="rId6">
            <a:alphaModFix/>
          </a:blip>
          <a:stretch>
            <a:fillRect/>
          </a:stretch>
        </p:blipFill>
        <p:spPr>
          <a:xfrm>
            <a:off x="67075" y="91375"/>
            <a:ext cx="762900" cy="7629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5"/>
          <p:cNvSpPr txBox="1"/>
          <p:nvPr/>
        </p:nvSpPr>
        <p:spPr>
          <a:xfrm>
            <a:off x="379800" y="1228025"/>
            <a:ext cx="8620800" cy="1534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Si vamos a “run” y luego desplegamos también el proceso que se nos abre, podemos ver, mirando a la derecha que en el archivo server.js línea 32 tenemos un proceso bloqueantes.</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Podemos entonces hacer click sobre eso (</a:t>
            </a:r>
            <a:r>
              <a:rPr i="1" lang="en" sz="1800">
                <a:solidFill>
                  <a:schemeClr val="dk1"/>
                </a:solidFill>
                <a:highlight>
                  <a:schemeClr val="lt1"/>
                </a:highlight>
                <a:latin typeface="Helvetica Neue Light"/>
                <a:ea typeface="Helvetica Neue Light"/>
                <a:cs typeface="Helvetica Neue Light"/>
                <a:sym typeface="Helvetica Neue Light"/>
              </a:rPr>
              <a:t>server.js:32</a:t>
            </a:r>
            <a:r>
              <a:rPr lang="en"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431" name="Google Shape;431;p55"/>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Node inspect</a:t>
            </a:r>
            <a:endParaRPr i="1" sz="3600">
              <a:latin typeface="Anton"/>
              <a:ea typeface="Anton"/>
              <a:cs typeface="Anton"/>
              <a:sym typeface="Anton"/>
            </a:endParaRPr>
          </a:p>
        </p:txBody>
      </p:sp>
      <p:pic>
        <p:nvPicPr>
          <p:cNvPr id="432" name="Google Shape;432;p55"/>
          <p:cNvPicPr preferRelativeResize="0"/>
          <p:nvPr/>
        </p:nvPicPr>
        <p:blipFill>
          <a:blip r:embed="rId3">
            <a:alphaModFix/>
          </a:blip>
          <a:stretch>
            <a:fillRect/>
          </a:stretch>
        </p:blipFill>
        <p:spPr>
          <a:xfrm>
            <a:off x="7567925" y="4659625"/>
            <a:ext cx="1186526" cy="330675"/>
          </a:xfrm>
          <a:prstGeom prst="rect">
            <a:avLst/>
          </a:prstGeom>
          <a:noFill/>
          <a:ln>
            <a:noFill/>
          </a:ln>
        </p:spPr>
      </p:pic>
      <p:grpSp>
        <p:nvGrpSpPr>
          <p:cNvPr id="433" name="Google Shape;433;p55"/>
          <p:cNvGrpSpPr/>
          <p:nvPr/>
        </p:nvGrpSpPr>
        <p:grpSpPr>
          <a:xfrm>
            <a:off x="194400" y="3110500"/>
            <a:ext cx="8825849" cy="1030700"/>
            <a:chOff x="194400" y="3110500"/>
            <a:chExt cx="8825849" cy="1030700"/>
          </a:xfrm>
        </p:grpSpPr>
        <p:pic>
          <p:nvPicPr>
            <p:cNvPr id="434" name="Google Shape;434;p55"/>
            <p:cNvPicPr preferRelativeResize="0"/>
            <p:nvPr/>
          </p:nvPicPr>
          <p:blipFill>
            <a:blip r:embed="rId4">
              <a:alphaModFix/>
            </a:blip>
            <a:stretch>
              <a:fillRect/>
            </a:stretch>
          </p:blipFill>
          <p:spPr>
            <a:xfrm>
              <a:off x="194400" y="3110500"/>
              <a:ext cx="8825849" cy="1030700"/>
            </a:xfrm>
            <a:prstGeom prst="rect">
              <a:avLst/>
            </a:prstGeom>
            <a:noFill/>
            <a:ln cap="flat" cmpd="sng" w="9525">
              <a:solidFill>
                <a:schemeClr val="dk2"/>
              </a:solidFill>
              <a:prstDash val="solid"/>
              <a:round/>
              <a:headEnd len="sm" w="sm" type="none"/>
              <a:tailEnd len="sm" w="sm" type="none"/>
            </a:ln>
          </p:spPr>
        </p:pic>
        <p:sp>
          <p:nvSpPr>
            <p:cNvPr id="435" name="Google Shape;435;p55"/>
            <p:cNvSpPr/>
            <p:nvPr/>
          </p:nvSpPr>
          <p:spPr>
            <a:xfrm>
              <a:off x="2041275" y="3120625"/>
              <a:ext cx="993900" cy="644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6" name="Google Shape;436;p55"/>
          <p:cNvSpPr/>
          <p:nvPr/>
        </p:nvSpPr>
        <p:spPr>
          <a:xfrm>
            <a:off x="8406875" y="3393900"/>
            <a:ext cx="613500" cy="210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7" name="Google Shape;437;p55"/>
          <p:cNvPicPr preferRelativeResize="0"/>
          <p:nvPr/>
        </p:nvPicPr>
        <p:blipFill>
          <a:blip r:embed="rId5">
            <a:alphaModFix/>
          </a:blip>
          <a:stretch>
            <a:fillRect/>
          </a:stretch>
        </p:blipFill>
        <p:spPr>
          <a:xfrm>
            <a:off x="67075" y="91375"/>
            <a:ext cx="762900" cy="762900"/>
          </a:xfrm>
          <a:prstGeom prst="rect">
            <a:avLst/>
          </a:prstGeom>
          <a:noFill/>
          <a:ln>
            <a:noFill/>
          </a:ln>
        </p:spPr>
      </p:pic>
      <p:pic>
        <p:nvPicPr>
          <p:cNvPr id="438" name="Google Shape;438;p55"/>
          <p:cNvPicPr preferRelativeResize="0"/>
          <p:nvPr/>
        </p:nvPicPr>
        <p:blipFill rotWithShape="1">
          <a:blip r:embed="rId6">
            <a:alphaModFix/>
          </a:blip>
          <a:srcRect b="0" l="0" r="0" t="0"/>
          <a:stretch/>
        </p:blipFill>
        <p:spPr>
          <a:xfrm>
            <a:off x="7496500" y="36369"/>
            <a:ext cx="1634174" cy="6398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6"/>
          <p:cNvSpPr txBox="1"/>
          <p:nvPr/>
        </p:nvSpPr>
        <p:spPr>
          <a:xfrm>
            <a:off x="5080725" y="1304225"/>
            <a:ext cx="3843600" cy="3092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Con esto, se nos abre la vista del código, junto con el tiempo en milisegundos que demoró esa función.</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Entonces podemos ver los milisegundos de cada función y ver las que están demorando la ejecución de la aplicación.</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444" name="Google Shape;444;p56"/>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Node inspect</a:t>
            </a:r>
            <a:endParaRPr i="1" sz="3600">
              <a:latin typeface="Anton"/>
              <a:ea typeface="Anton"/>
              <a:cs typeface="Anton"/>
              <a:sym typeface="Anton"/>
            </a:endParaRPr>
          </a:p>
        </p:txBody>
      </p:sp>
      <p:pic>
        <p:nvPicPr>
          <p:cNvPr id="445" name="Google Shape;445;p56"/>
          <p:cNvPicPr preferRelativeResize="0"/>
          <p:nvPr/>
        </p:nvPicPr>
        <p:blipFill>
          <a:blip r:embed="rId3">
            <a:alphaModFix/>
          </a:blip>
          <a:stretch>
            <a:fillRect/>
          </a:stretch>
        </p:blipFill>
        <p:spPr>
          <a:xfrm>
            <a:off x="7567925" y="4659625"/>
            <a:ext cx="1186526" cy="330675"/>
          </a:xfrm>
          <a:prstGeom prst="rect">
            <a:avLst/>
          </a:prstGeom>
          <a:noFill/>
          <a:ln>
            <a:noFill/>
          </a:ln>
        </p:spPr>
      </p:pic>
      <p:grpSp>
        <p:nvGrpSpPr>
          <p:cNvPr id="446" name="Google Shape;446;p56"/>
          <p:cNvGrpSpPr/>
          <p:nvPr/>
        </p:nvGrpSpPr>
        <p:grpSpPr>
          <a:xfrm>
            <a:off x="223762" y="1172446"/>
            <a:ext cx="4857068" cy="3388652"/>
            <a:chOff x="528550" y="1401050"/>
            <a:chExt cx="4227949" cy="2949732"/>
          </a:xfrm>
        </p:grpSpPr>
        <p:pic>
          <p:nvPicPr>
            <p:cNvPr id="447" name="Google Shape;447;p56"/>
            <p:cNvPicPr preferRelativeResize="0"/>
            <p:nvPr/>
          </p:nvPicPr>
          <p:blipFill>
            <a:blip r:embed="rId4">
              <a:alphaModFix/>
            </a:blip>
            <a:stretch>
              <a:fillRect/>
            </a:stretch>
          </p:blipFill>
          <p:spPr>
            <a:xfrm>
              <a:off x="528550" y="1401050"/>
              <a:ext cx="4227949" cy="2949732"/>
            </a:xfrm>
            <a:prstGeom prst="rect">
              <a:avLst/>
            </a:prstGeom>
            <a:noFill/>
            <a:ln cap="flat" cmpd="sng" w="9525">
              <a:solidFill>
                <a:schemeClr val="dk2"/>
              </a:solidFill>
              <a:prstDash val="solid"/>
              <a:round/>
              <a:headEnd len="sm" w="sm" type="none"/>
              <a:tailEnd len="sm" w="sm" type="none"/>
            </a:ln>
          </p:spPr>
        </p:pic>
        <p:sp>
          <p:nvSpPr>
            <p:cNvPr id="448" name="Google Shape;448;p56"/>
            <p:cNvSpPr/>
            <p:nvPr/>
          </p:nvSpPr>
          <p:spPr>
            <a:xfrm>
              <a:off x="792350" y="1624975"/>
              <a:ext cx="388200" cy="2632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49" name="Google Shape;449;p56"/>
          <p:cNvPicPr preferRelativeResize="0"/>
          <p:nvPr/>
        </p:nvPicPr>
        <p:blipFill>
          <a:blip r:embed="rId5">
            <a:alphaModFix/>
          </a:blip>
          <a:stretch>
            <a:fillRect/>
          </a:stretch>
        </p:blipFill>
        <p:spPr>
          <a:xfrm>
            <a:off x="67075" y="91375"/>
            <a:ext cx="762900" cy="762900"/>
          </a:xfrm>
          <a:prstGeom prst="rect">
            <a:avLst/>
          </a:prstGeom>
          <a:noFill/>
          <a:ln>
            <a:noFill/>
          </a:ln>
        </p:spPr>
      </p:pic>
      <p:pic>
        <p:nvPicPr>
          <p:cNvPr id="450" name="Google Shape;450;p56"/>
          <p:cNvPicPr preferRelativeResize="0"/>
          <p:nvPr/>
        </p:nvPicPr>
        <p:blipFill rotWithShape="1">
          <a:blip r:embed="rId6">
            <a:alphaModFix/>
          </a:blip>
          <a:srcRect b="0" l="0" r="0" t="0"/>
          <a:stretch/>
        </p:blipFill>
        <p:spPr>
          <a:xfrm>
            <a:off x="7496500" y="36369"/>
            <a:ext cx="1634174" cy="6398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7"/>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ANÁLISIS DE PERFORMANCE:</a:t>
            </a:r>
            <a:endParaRPr i="1" sz="4000">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bloq vs no-bloq</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 sz="1600">
                <a:latin typeface="Helvetica Neue Light"/>
                <a:ea typeface="Helvetica Neue Light"/>
                <a:cs typeface="Helvetica Neue Light"/>
                <a:sym typeface="Helvetica Neue Light"/>
              </a:rPr>
              <a:t>Tiempo: 10 minutos</a:t>
            </a:r>
            <a:endParaRPr i="1" sz="1600">
              <a:latin typeface="Helvetica Neue Light"/>
              <a:ea typeface="Helvetica Neue Light"/>
              <a:cs typeface="Helvetica Neue Light"/>
              <a:sym typeface="Helvetica Neue Light"/>
            </a:endParaRPr>
          </a:p>
        </p:txBody>
      </p:sp>
      <p:pic>
        <p:nvPicPr>
          <p:cNvPr id="456" name="Google Shape;456;p5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57" name="Google Shape;457;p57"/>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pic>
        <p:nvPicPr>
          <p:cNvPr id="462" name="Google Shape;462;p5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63" name="Google Shape;463;p58"/>
          <p:cNvSpPr txBox="1"/>
          <p:nvPr/>
        </p:nvSpPr>
        <p:spPr>
          <a:xfrm>
            <a:off x="290100" y="1731075"/>
            <a:ext cx="8259000" cy="24027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chemeClr val="dk1"/>
              </a:buClr>
              <a:buSzPts val="1700"/>
              <a:buFont typeface="Helvetica Neue Light"/>
              <a:buAutoNum type="arabicPeriod"/>
            </a:pPr>
            <a:r>
              <a:rPr lang="en" sz="1700">
                <a:solidFill>
                  <a:schemeClr val="dk1"/>
                </a:solidFill>
                <a:highlight>
                  <a:schemeClr val="lt1"/>
                </a:highlight>
                <a:latin typeface="Helvetica Neue Light"/>
                <a:ea typeface="Helvetica Neue Light"/>
                <a:cs typeface="Helvetica Neue Light"/>
                <a:sym typeface="Helvetica Neue Light"/>
              </a:rPr>
              <a:t>Realizar un servidor que calcule 10000 números aleatorios entre el 0 y el 9 inclusive.</a:t>
            </a:r>
            <a:endParaRPr sz="1700">
              <a:solidFill>
                <a:schemeClr val="dk1"/>
              </a:solidFill>
              <a:highlight>
                <a:schemeClr val="lt1"/>
              </a:highlight>
              <a:latin typeface="Helvetica Neue Light"/>
              <a:ea typeface="Helvetica Neue Light"/>
              <a:cs typeface="Helvetica Neue Light"/>
              <a:sym typeface="Helvetica Neue Light"/>
            </a:endParaRPr>
          </a:p>
          <a:p>
            <a:pPr indent="-323850" lvl="0" marL="914400" rtl="0" algn="l">
              <a:lnSpc>
                <a:spcPct val="115000"/>
              </a:lnSpc>
              <a:spcBef>
                <a:spcPts val="0"/>
              </a:spcBef>
              <a:spcAft>
                <a:spcPts val="0"/>
              </a:spcAft>
              <a:buClr>
                <a:schemeClr val="dk1"/>
              </a:buClr>
              <a:buSzPts val="1500"/>
              <a:buFont typeface="Helvetica Neue Light"/>
              <a:buChar char="●"/>
            </a:pPr>
            <a:r>
              <a:rPr lang="en" sz="1500">
                <a:solidFill>
                  <a:schemeClr val="dk1"/>
                </a:solidFill>
                <a:highlight>
                  <a:schemeClr val="lt1"/>
                </a:highlight>
                <a:latin typeface="Helvetica Neue Light"/>
                <a:ea typeface="Helvetica Neue Light"/>
                <a:cs typeface="Helvetica Neue Light"/>
                <a:sym typeface="Helvetica Neue Light"/>
              </a:rPr>
              <a:t>El servidor devolverá los números calculados en un array dentro de un objeto en formato JSON: {randoms: [array de randoms]}.</a:t>
            </a:r>
            <a:endParaRPr sz="1500">
              <a:solidFill>
                <a:schemeClr val="dk1"/>
              </a:solidFill>
              <a:highlight>
                <a:schemeClr val="lt1"/>
              </a:highlight>
              <a:latin typeface="Helvetica Neue Light"/>
              <a:ea typeface="Helvetica Neue Light"/>
              <a:cs typeface="Helvetica Neue Light"/>
              <a:sym typeface="Helvetica Neue Light"/>
            </a:endParaRPr>
          </a:p>
          <a:p>
            <a:pPr indent="-323850" lvl="0" marL="914400" rtl="0" algn="l">
              <a:lnSpc>
                <a:spcPct val="115000"/>
              </a:lnSpc>
              <a:spcBef>
                <a:spcPts val="1000"/>
              </a:spcBef>
              <a:spcAft>
                <a:spcPts val="1000"/>
              </a:spcAft>
              <a:buClr>
                <a:schemeClr val="dk1"/>
              </a:buClr>
              <a:buSzPts val="1500"/>
              <a:buFont typeface="Helvetica Neue Light"/>
              <a:buChar char="●"/>
            </a:pPr>
            <a:r>
              <a:rPr lang="en" sz="1500">
                <a:solidFill>
                  <a:schemeClr val="dk1"/>
                </a:solidFill>
                <a:highlight>
                  <a:schemeClr val="lt1"/>
                </a:highlight>
                <a:latin typeface="Helvetica Neue Light"/>
                <a:ea typeface="Helvetica Neue Light"/>
                <a:cs typeface="Helvetica Neue Light"/>
                <a:sym typeface="Helvetica Neue Light"/>
              </a:rPr>
              <a:t>Se van a utilizar dos rutas en las que el cliente puede requerir la información: '/randoms-nodebug' y '/randoms-debug', la última contendrá un console.log que enviará el array calculado a la consola del servidor.</a:t>
            </a:r>
            <a:endParaRPr sz="1500">
              <a:solidFill>
                <a:schemeClr val="dk1"/>
              </a:solidFill>
              <a:highlight>
                <a:schemeClr val="lt1"/>
              </a:highlight>
              <a:latin typeface="Helvetica Neue Light"/>
              <a:ea typeface="Helvetica Neue Light"/>
              <a:cs typeface="Helvetica Neue Light"/>
              <a:sym typeface="Helvetica Neue Light"/>
            </a:endParaRPr>
          </a:p>
        </p:txBody>
      </p:sp>
      <p:pic>
        <p:nvPicPr>
          <p:cNvPr id="464" name="Google Shape;464;p58"/>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465" name="Google Shape;465;p58"/>
          <p:cNvSpPr txBox="1"/>
          <p:nvPr/>
        </p:nvSpPr>
        <p:spPr>
          <a:xfrm>
            <a:off x="290100" y="304800"/>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 sz="3800">
                <a:latin typeface="Anton"/>
                <a:ea typeface="Anton"/>
                <a:cs typeface="Anton"/>
                <a:sym typeface="Anton"/>
              </a:rPr>
              <a:t>Análisis de performance con Profiler</a:t>
            </a:r>
            <a:endParaRPr i="1" sz="3800">
              <a:latin typeface="Helvetica Neue Light"/>
              <a:ea typeface="Helvetica Neue Light"/>
              <a:cs typeface="Helvetica Neue Light"/>
              <a:sym typeface="Helvetica Neue Light"/>
            </a:endParaRPr>
          </a:p>
        </p:txBody>
      </p:sp>
      <p:sp>
        <p:nvSpPr>
          <p:cNvPr id="466" name="Google Shape;466;p58"/>
          <p:cNvSpPr txBox="1"/>
          <p:nvPr/>
        </p:nvSpPr>
        <p:spPr>
          <a:xfrm>
            <a:off x="304800" y="8554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600">
                <a:solidFill>
                  <a:schemeClr val="dk1"/>
                </a:solidFill>
                <a:latin typeface="Helvetica Neue Light"/>
                <a:ea typeface="Helvetica Neue Light"/>
                <a:cs typeface="Helvetica Neue Light"/>
                <a:sym typeface="Helvetica Neue Light"/>
              </a:rPr>
              <a:t>Tiempo: 10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pic>
        <p:nvPicPr>
          <p:cNvPr id="471" name="Google Shape;471;p5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72" name="Google Shape;472;p59"/>
          <p:cNvSpPr txBox="1"/>
          <p:nvPr/>
        </p:nvSpPr>
        <p:spPr>
          <a:xfrm>
            <a:off x="290100" y="1731075"/>
            <a:ext cx="8259000" cy="2181000"/>
          </a:xfrm>
          <a:prstGeom prst="rect">
            <a:avLst/>
          </a:prstGeom>
          <a:noFill/>
          <a:ln>
            <a:noFill/>
          </a:ln>
        </p:spPr>
        <p:txBody>
          <a:bodyPr anchorCtr="0" anchor="t" bIns="91425" lIns="91425" spcFirstLastPara="1" rIns="91425" wrap="square" tIns="91425">
            <a:noAutofit/>
          </a:bodyPr>
          <a:lstStyle/>
          <a:p>
            <a:pPr indent="-450000" lvl="0" marL="450000" rtl="0" algn="l">
              <a:lnSpc>
                <a:spcPct val="115000"/>
              </a:lnSpc>
              <a:spcBef>
                <a:spcPts val="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2.	Realizar un análisis de performance a través del profiler (--prof) de node.js y del modo inspect (--inspect) para las dos rutas, utilizando Artillery como generador de carga con 50 usuarios virtuales emitiendo 50 request cada uno.</a:t>
            </a:r>
            <a:endParaRPr sz="1500">
              <a:solidFill>
                <a:schemeClr val="dk1"/>
              </a:solidFill>
              <a:highlight>
                <a:schemeClr val="lt1"/>
              </a:highlight>
              <a:latin typeface="Helvetica Neue Light"/>
              <a:ea typeface="Helvetica Neue Light"/>
              <a:cs typeface="Helvetica Neue Light"/>
              <a:sym typeface="Helvetica Neue Light"/>
            </a:endParaRPr>
          </a:p>
          <a:p>
            <a:pPr indent="-323850" lvl="0" marL="914400" rtl="0" algn="l">
              <a:lnSpc>
                <a:spcPct val="115000"/>
              </a:lnSpc>
              <a:spcBef>
                <a:spcPts val="1000"/>
              </a:spcBef>
              <a:spcAft>
                <a:spcPts val="1000"/>
              </a:spcAft>
              <a:buClr>
                <a:schemeClr val="dk1"/>
              </a:buClr>
              <a:buSzPts val="1500"/>
              <a:buFont typeface="Helvetica Neue Light"/>
              <a:buChar char="●"/>
            </a:pPr>
            <a:r>
              <a:rPr lang="en" sz="1500">
                <a:solidFill>
                  <a:schemeClr val="dk1"/>
                </a:solidFill>
                <a:highlight>
                  <a:schemeClr val="lt1"/>
                </a:highlight>
                <a:latin typeface="Helvetica Neue Light"/>
                <a:ea typeface="Helvetica Neue Light"/>
                <a:cs typeface="Helvetica Neue Light"/>
                <a:sym typeface="Helvetica Neue Light"/>
              </a:rPr>
              <a:t>Verificar que los tiempos de proceso en la ruta '/randoms-debug' sean mayores a los de la ruta '/randoms-nodebug', debido a la operación sincrónica bloqueante del console.log.</a:t>
            </a:r>
            <a:endParaRPr sz="1500">
              <a:solidFill>
                <a:schemeClr val="dk1"/>
              </a:solidFill>
              <a:highlight>
                <a:schemeClr val="lt1"/>
              </a:highlight>
              <a:latin typeface="Helvetica Neue Light"/>
              <a:ea typeface="Helvetica Neue Light"/>
              <a:cs typeface="Helvetica Neue Light"/>
              <a:sym typeface="Helvetica Neue Light"/>
            </a:endParaRPr>
          </a:p>
        </p:txBody>
      </p:sp>
      <p:pic>
        <p:nvPicPr>
          <p:cNvPr id="473" name="Google Shape;473;p59"/>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474" name="Google Shape;474;p59"/>
          <p:cNvSpPr txBox="1"/>
          <p:nvPr/>
        </p:nvSpPr>
        <p:spPr>
          <a:xfrm>
            <a:off x="290100" y="304800"/>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 sz="3800">
                <a:latin typeface="Anton"/>
                <a:ea typeface="Anton"/>
                <a:cs typeface="Anton"/>
                <a:sym typeface="Anton"/>
              </a:rPr>
              <a:t>Análisis de performance con Profiler</a:t>
            </a:r>
            <a:endParaRPr i="1" sz="3800">
              <a:latin typeface="Helvetica Neue Light"/>
              <a:ea typeface="Helvetica Neue Light"/>
              <a:cs typeface="Helvetica Neue Light"/>
              <a:sym typeface="Helvetica Neue Light"/>
            </a:endParaRPr>
          </a:p>
        </p:txBody>
      </p:sp>
      <p:sp>
        <p:nvSpPr>
          <p:cNvPr id="475" name="Google Shape;475;p59"/>
          <p:cNvSpPr txBox="1"/>
          <p:nvPr/>
        </p:nvSpPr>
        <p:spPr>
          <a:xfrm>
            <a:off x="304800" y="8554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600">
                <a:solidFill>
                  <a:schemeClr val="dk1"/>
                </a:solidFill>
                <a:latin typeface="Helvetica Neue Light"/>
                <a:ea typeface="Helvetica Neue Light"/>
                <a:cs typeface="Helvetica Neue Light"/>
                <a:sym typeface="Helvetica Neue Light"/>
              </a:rPr>
              <a:t>Tiempo: 10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9" name="Shape 479"/>
        <p:cNvGrpSpPr/>
        <p:nvPr/>
      </p:nvGrpSpPr>
      <p:grpSpPr>
        <a:xfrm>
          <a:off x="0" y="0"/>
          <a:ext cx="0" cy="0"/>
          <a:chOff x="0" y="0"/>
          <a:chExt cx="0" cy="0"/>
        </a:xfrm>
      </p:grpSpPr>
      <p:sp>
        <p:nvSpPr>
          <p:cNvPr id="480" name="Google Shape;480;p60"/>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E8E7E3"/>
                </a:solidFill>
              </a:rPr>
              <a:t>☕ </a:t>
            </a:r>
            <a:endParaRPr sz="6000">
              <a:solidFill>
                <a:srgbClr val="E8E7E3"/>
              </a:solidFill>
            </a:endParaRPr>
          </a:p>
          <a:p>
            <a:pPr indent="0" lvl="0" marL="0" rtl="0" algn="ctr">
              <a:spcBef>
                <a:spcPts val="0"/>
              </a:spcBef>
              <a:spcAft>
                <a:spcPts val="0"/>
              </a:spcAft>
              <a:buNone/>
            </a:pPr>
            <a:r>
              <a:rPr i="1" lang="en"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n"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1"/>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ANÁLISIS DE PERFORMANCE:</a:t>
            </a:r>
            <a:endParaRPr i="1" sz="4000">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fork vs cluster</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 sz="1600">
                <a:latin typeface="Helvetica Neue Light"/>
                <a:ea typeface="Helvetica Neue Light"/>
                <a:cs typeface="Helvetica Neue Light"/>
                <a:sym typeface="Helvetica Neue Light"/>
              </a:rPr>
              <a:t>Tiempo: 10 minutos</a:t>
            </a:r>
            <a:endParaRPr i="1" sz="1600">
              <a:latin typeface="Helvetica Neue Light"/>
              <a:ea typeface="Helvetica Neue Light"/>
              <a:cs typeface="Helvetica Neue Light"/>
              <a:sym typeface="Helvetica Neue Light"/>
            </a:endParaRPr>
          </a:p>
        </p:txBody>
      </p:sp>
      <p:pic>
        <p:nvPicPr>
          <p:cNvPr id="486" name="Google Shape;486;p6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87" name="Google Shape;487;p61"/>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pic>
        <p:nvPicPr>
          <p:cNvPr id="492" name="Google Shape;492;p6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93" name="Google Shape;493;p62"/>
          <p:cNvSpPr txBox="1"/>
          <p:nvPr/>
        </p:nvSpPr>
        <p:spPr>
          <a:xfrm>
            <a:off x="290100" y="1502475"/>
            <a:ext cx="8259000" cy="291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Utilizando el desafío anterior, agregar un parámetro (FORK ó CLUSTER) en línea de comandos que permita habilitar o deshabilitar el modo cluster en el servidor.</a:t>
            </a:r>
            <a:endParaRPr sz="17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0"/>
              </a:spcAft>
              <a:buClr>
                <a:schemeClr val="dk1"/>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Realizar un análisis de performance sobre la ruta '/randoms-debug' en modo fork y cluster utilizando Artillery como generador de carga con 50 usuarios virtuales con 50 request cada uno.</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0"/>
              </a:spcBef>
              <a:spcAft>
                <a:spcPts val="0"/>
              </a:spcAft>
              <a:buClr>
                <a:schemeClr val="dk1"/>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Revisar los reportes de Artillery, corroborando que los request por segundo y la latencia del servidor en modo cluster tengan mejores resultados que en modo fork.</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494" name="Google Shape;494;p62"/>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495" name="Google Shape;495;p62"/>
          <p:cNvSpPr txBox="1"/>
          <p:nvPr/>
        </p:nvSpPr>
        <p:spPr>
          <a:xfrm>
            <a:off x="290100" y="304800"/>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 sz="3800">
                <a:latin typeface="Anton"/>
                <a:ea typeface="Anton"/>
                <a:cs typeface="Anton"/>
                <a:sym typeface="Anton"/>
              </a:rPr>
              <a:t>Análisis de performance con Artillery</a:t>
            </a:r>
            <a:endParaRPr i="1" sz="3700">
              <a:latin typeface="Helvetica Neue Light"/>
              <a:ea typeface="Helvetica Neue Light"/>
              <a:cs typeface="Helvetica Neue Light"/>
              <a:sym typeface="Helvetica Neue Light"/>
            </a:endParaRPr>
          </a:p>
        </p:txBody>
      </p:sp>
      <p:sp>
        <p:nvSpPr>
          <p:cNvPr id="496" name="Google Shape;496;p62"/>
          <p:cNvSpPr txBox="1"/>
          <p:nvPr/>
        </p:nvSpPr>
        <p:spPr>
          <a:xfrm>
            <a:off x="304800" y="8554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600">
                <a:solidFill>
                  <a:schemeClr val="dk1"/>
                </a:solidFill>
                <a:latin typeface="Helvetica Neue Light"/>
                <a:ea typeface="Helvetica Neue Light"/>
                <a:cs typeface="Helvetica Neue Light"/>
                <a:sym typeface="Helvetica Neue Light"/>
              </a:rPr>
              <a:t>Tiempo: 10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00" name="Shape 500"/>
        <p:cNvGrpSpPr/>
        <p:nvPr/>
      </p:nvGrpSpPr>
      <p:grpSpPr>
        <a:xfrm>
          <a:off x="0" y="0"/>
          <a:ext cx="0" cy="0"/>
          <a:chOff x="0" y="0"/>
          <a:chExt cx="0" cy="0"/>
        </a:xfrm>
      </p:grpSpPr>
      <p:sp>
        <p:nvSpPr>
          <p:cNvPr id="501" name="Google Shape;501;p63"/>
          <p:cNvSpPr txBox="1"/>
          <p:nvPr/>
        </p:nvSpPr>
        <p:spPr>
          <a:xfrm>
            <a:off x="2142600" y="1944250"/>
            <a:ext cx="4858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solidFill>
                  <a:srgbClr val="E0FF00"/>
                </a:solidFill>
                <a:latin typeface="Anton"/>
                <a:ea typeface="Anton"/>
                <a:cs typeface="Anton"/>
                <a:sym typeface="Anton"/>
              </a:rPr>
              <a:t>AUTOCANNON Y 0x</a:t>
            </a:r>
            <a:endParaRPr i="1" sz="3600">
              <a:solidFill>
                <a:srgbClr val="E0FF00"/>
              </a:solidFill>
              <a:latin typeface="Anton"/>
              <a:ea typeface="Anton"/>
              <a:cs typeface="Anton"/>
              <a:sym typeface="Anto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Google Shape;135;p28"/>
          <p:cNvSpPr txBox="1"/>
          <p:nvPr/>
        </p:nvSpPr>
        <p:spPr>
          <a:xfrm>
            <a:off x="2142600" y="1944250"/>
            <a:ext cx="4858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solidFill>
                  <a:srgbClr val="E0FF00"/>
                </a:solidFill>
                <a:latin typeface="Anton"/>
                <a:ea typeface="Anton"/>
                <a:cs typeface="Anton"/>
                <a:sym typeface="Anton"/>
              </a:rPr>
              <a:t>ARTILLERY</a:t>
            </a:r>
            <a:endParaRPr i="1" sz="3600">
              <a:solidFill>
                <a:srgbClr val="E0FF00"/>
              </a:solidFill>
              <a:latin typeface="Anton"/>
              <a:ea typeface="Anton"/>
              <a:cs typeface="Anton"/>
              <a:sym typeface="Anto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64"/>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¿Qué son?</a:t>
            </a:r>
            <a:endParaRPr i="1" sz="3600">
              <a:latin typeface="Anton"/>
              <a:ea typeface="Anton"/>
              <a:cs typeface="Anton"/>
              <a:sym typeface="Anton"/>
            </a:endParaRPr>
          </a:p>
        </p:txBody>
      </p:sp>
      <p:pic>
        <p:nvPicPr>
          <p:cNvPr id="507" name="Google Shape;507;p6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08" name="Google Shape;508;p64"/>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509" name="Google Shape;509;p64"/>
          <p:cNvSpPr txBox="1"/>
          <p:nvPr/>
        </p:nvSpPr>
        <p:spPr>
          <a:xfrm>
            <a:off x="529100" y="1532825"/>
            <a:ext cx="8073000" cy="27027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1300"/>
              </a:spcBef>
              <a:spcAft>
                <a:spcPts val="0"/>
              </a:spcAft>
              <a:buClr>
                <a:srgbClr val="3CEFAB"/>
              </a:buClr>
              <a:buSzPts val="2000"/>
              <a:buFont typeface="Helvetica Neue Light"/>
              <a:buChar char="●"/>
            </a:pPr>
            <a:r>
              <a:rPr b="1" lang="en" sz="2200">
                <a:solidFill>
                  <a:schemeClr val="dk1"/>
                </a:solidFill>
                <a:highlight>
                  <a:schemeClr val="lt1"/>
                </a:highlight>
                <a:latin typeface="Helvetica Neue"/>
                <a:ea typeface="Helvetica Neue"/>
                <a:cs typeface="Helvetica Neue"/>
                <a:sym typeface="Helvetica Neue"/>
              </a:rPr>
              <a:t>Autocannon</a:t>
            </a:r>
            <a:r>
              <a:rPr lang="en" sz="2200">
                <a:solidFill>
                  <a:schemeClr val="dk1"/>
                </a:solidFill>
                <a:highlight>
                  <a:schemeClr val="lt1"/>
                </a:highlight>
                <a:latin typeface="Helvetica Neue Light"/>
                <a:ea typeface="Helvetica Neue Light"/>
                <a:cs typeface="Helvetica Neue Light"/>
                <a:sym typeface="Helvetica Neue Light"/>
              </a:rPr>
              <a:t> </a:t>
            </a:r>
            <a:r>
              <a:rPr lang="en" sz="2000">
                <a:solidFill>
                  <a:schemeClr val="dk1"/>
                </a:solidFill>
                <a:highlight>
                  <a:schemeClr val="lt1"/>
                </a:highlight>
                <a:latin typeface="Helvetica Neue Light"/>
                <a:ea typeface="Helvetica Neue Light"/>
                <a:cs typeface="Helvetica Neue Light"/>
                <a:sym typeface="Helvetica Neue Light"/>
              </a:rPr>
              <a:t>es una dependencia de Node (similar a Artillery) que nos ayuda a realizar los test de carga.</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300"/>
              </a:spcBef>
              <a:spcAft>
                <a:spcPts val="100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Es una herramienta de evaluación comparativa HTTP / 1.1.</a:t>
            </a:r>
            <a:endParaRPr b="1" sz="2200">
              <a:solidFill>
                <a:schemeClr val="dk1"/>
              </a:solidFill>
              <a:highlight>
                <a:schemeClr val="lt1"/>
              </a:highlight>
              <a:latin typeface="Helvetica Neue"/>
              <a:ea typeface="Helvetica Neue"/>
              <a:cs typeface="Helvetica Neue"/>
              <a:sym typeface="Helvetica Neue"/>
            </a:endParaRPr>
          </a:p>
        </p:txBody>
      </p:sp>
      <p:pic>
        <p:nvPicPr>
          <p:cNvPr id="510" name="Google Shape;510;p64"/>
          <p:cNvPicPr preferRelativeResize="0"/>
          <p:nvPr/>
        </p:nvPicPr>
        <p:blipFill>
          <a:blip r:embed="rId5">
            <a:alphaModFix/>
          </a:blip>
          <a:stretch>
            <a:fillRect/>
          </a:stretch>
        </p:blipFill>
        <p:spPr>
          <a:xfrm>
            <a:off x="28100" y="194238"/>
            <a:ext cx="1186526" cy="96538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65"/>
          <p:cNvSpPr txBox="1"/>
          <p:nvPr/>
        </p:nvSpPr>
        <p:spPr>
          <a:xfrm>
            <a:off x="529100" y="1532825"/>
            <a:ext cx="8073000" cy="27027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1300"/>
              </a:spcBef>
              <a:spcAft>
                <a:spcPts val="0"/>
              </a:spcAft>
              <a:buClr>
                <a:srgbClr val="3CEFAB"/>
              </a:buClr>
              <a:buSzPts val="2000"/>
              <a:buFont typeface="Helvetica Neue Light"/>
              <a:buChar char="●"/>
            </a:pPr>
            <a:r>
              <a:rPr b="1" lang="en" sz="2200">
                <a:solidFill>
                  <a:schemeClr val="dk1"/>
                </a:solidFill>
                <a:highlight>
                  <a:schemeClr val="lt1"/>
                </a:highlight>
                <a:latin typeface="Helvetica Neue"/>
                <a:ea typeface="Helvetica Neue"/>
                <a:cs typeface="Helvetica Neue"/>
                <a:sym typeface="Helvetica Neue"/>
              </a:rPr>
              <a:t>0x</a:t>
            </a:r>
            <a:r>
              <a:rPr lang="en" sz="2000">
                <a:solidFill>
                  <a:schemeClr val="dk1"/>
                </a:solidFill>
                <a:highlight>
                  <a:schemeClr val="lt1"/>
                </a:highlight>
                <a:latin typeface="Helvetica Neue Light"/>
                <a:ea typeface="Helvetica Neue Light"/>
                <a:cs typeface="Helvetica Neue Light"/>
                <a:sym typeface="Helvetica Neue Light"/>
              </a:rPr>
              <a:t> es una dependencia que perfila y genera un gráfico de flama (</a:t>
            </a:r>
            <a:r>
              <a:rPr i="1" lang="en" sz="2000">
                <a:solidFill>
                  <a:schemeClr val="dk1"/>
                </a:solidFill>
                <a:highlight>
                  <a:schemeClr val="lt1"/>
                </a:highlight>
                <a:latin typeface="Helvetica Neue Light"/>
                <a:ea typeface="Helvetica Neue Light"/>
                <a:cs typeface="Helvetica Neue Light"/>
                <a:sym typeface="Helvetica Neue Light"/>
              </a:rPr>
              <a:t>flame graph</a:t>
            </a:r>
            <a:r>
              <a:rPr lang="en" sz="2000">
                <a:solidFill>
                  <a:schemeClr val="dk1"/>
                </a:solidFill>
                <a:highlight>
                  <a:schemeClr val="lt1"/>
                </a:highlight>
                <a:latin typeface="Helvetica Neue Light"/>
                <a:ea typeface="Helvetica Neue Light"/>
                <a:cs typeface="Helvetica Neue Light"/>
                <a:sym typeface="Helvetica Neue Light"/>
              </a:rPr>
              <a:t>) interactivo para un proceso Node en un solo comando.</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100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En este caso, vamos a hacer los test de carga por código, en lugar de por consola como hicimos con Artillery.</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516" name="Google Shape;516;p65"/>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¿Qué son?</a:t>
            </a:r>
            <a:endParaRPr i="1" sz="3600">
              <a:latin typeface="Anton"/>
              <a:ea typeface="Anton"/>
              <a:cs typeface="Anton"/>
              <a:sym typeface="Anton"/>
            </a:endParaRPr>
          </a:p>
        </p:txBody>
      </p:sp>
      <p:pic>
        <p:nvPicPr>
          <p:cNvPr id="517" name="Google Shape;517;p6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18" name="Google Shape;518;p65"/>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519" name="Google Shape;519;p65"/>
          <p:cNvPicPr preferRelativeResize="0"/>
          <p:nvPr/>
        </p:nvPicPr>
        <p:blipFill>
          <a:blip r:embed="rId5">
            <a:alphaModFix/>
          </a:blip>
          <a:stretch>
            <a:fillRect/>
          </a:stretch>
        </p:blipFill>
        <p:spPr>
          <a:xfrm>
            <a:off x="207550" y="196263"/>
            <a:ext cx="1730385" cy="9613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66"/>
          <p:cNvSpPr txBox="1"/>
          <p:nvPr/>
        </p:nvSpPr>
        <p:spPr>
          <a:xfrm>
            <a:off x="379800" y="923225"/>
            <a:ext cx="8232000" cy="3171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0"/>
              </a:spcAft>
              <a:buClr>
                <a:srgbClr val="3CEFAB"/>
              </a:buClr>
              <a:buSzPts val="1800"/>
              <a:buFont typeface="Helvetica Neue"/>
              <a:buAutoNum type="arabicPeriod"/>
            </a:pPr>
            <a:r>
              <a:rPr lang="en" sz="1800">
                <a:solidFill>
                  <a:schemeClr val="dk1"/>
                </a:solidFill>
                <a:highlight>
                  <a:schemeClr val="lt1"/>
                </a:highlight>
                <a:latin typeface="Helvetica Neue Light"/>
                <a:ea typeface="Helvetica Neue Light"/>
                <a:cs typeface="Helvetica Neue Light"/>
                <a:sym typeface="Helvetica Neue Light"/>
              </a:rPr>
              <a:t>Para empezar debemos como siempre crear un servidor. Vamos a usar exactamente el mismo que usamos en el ejemplo de Profiling.</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a:buAutoNum type="arabicPeriod"/>
            </a:pPr>
            <a:r>
              <a:rPr lang="en" sz="1800">
                <a:solidFill>
                  <a:schemeClr val="dk1"/>
                </a:solidFill>
                <a:highlight>
                  <a:schemeClr val="lt1"/>
                </a:highlight>
                <a:latin typeface="Helvetica Neue Light"/>
                <a:ea typeface="Helvetica Neue Light"/>
                <a:cs typeface="Helvetica Neue Light"/>
                <a:sym typeface="Helvetica Neue Light"/>
              </a:rPr>
              <a:t>Generamos la ruta de registro de usuario (/newUser) y las rutas de login bloqueante (/auth-bloq) y no bloqueante (/auth-nobloq).</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a:buAutoNum type="arabicPeriod"/>
            </a:pPr>
            <a:r>
              <a:rPr lang="en" sz="1800">
                <a:solidFill>
                  <a:schemeClr val="dk1"/>
                </a:solidFill>
                <a:highlight>
                  <a:schemeClr val="lt1"/>
                </a:highlight>
                <a:latin typeface="Helvetica Neue Light"/>
                <a:ea typeface="Helvetica Neue Light"/>
                <a:cs typeface="Helvetica Neue Light"/>
                <a:sym typeface="Helvetica Neue Light"/>
              </a:rPr>
              <a:t>Procedemos a instalar Autocannon y 0x:</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1" marL="914400" rtl="0" algn="l">
              <a:lnSpc>
                <a:spcPct val="115000"/>
              </a:lnSpc>
              <a:spcBef>
                <a:spcPts val="1000"/>
              </a:spcBef>
              <a:spcAft>
                <a:spcPts val="0"/>
              </a:spcAft>
              <a:buClr>
                <a:srgbClr val="3CEFAB"/>
              </a:buClr>
              <a:buSzPts val="1800"/>
              <a:buFont typeface="Helvetica Neue"/>
              <a:buAutoNum type="alphaLcPeriod"/>
            </a:pPr>
            <a:r>
              <a:rPr lang="en" sz="1800">
                <a:solidFill>
                  <a:schemeClr val="dk1"/>
                </a:solidFill>
                <a:highlight>
                  <a:schemeClr val="lt1"/>
                </a:highlight>
                <a:latin typeface="Helvetica Neue Light"/>
                <a:ea typeface="Helvetica Neue Light"/>
                <a:cs typeface="Helvetica Neue Light"/>
                <a:sym typeface="Helvetica Neue Light"/>
              </a:rPr>
              <a:t>Autocannon lo vamos a instalar como dependencia del proyecto, ya que como dijimos, los test los vamos a realizar por código.</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1" marL="914400" rtl="0" algn="l">
              <a:lnSpc>
                <a:spcPct val="115000"/>
              </a:lnSpc>
              <a:spcBef>
                <a:spcPts val="0"/>
              </a:spcBef>
              <a:spcAft>
                <a:spcPts val="0"/>
              </a:spcAft>
              <a:buClr>
                <a:srgbClr val="3CEFAB"/>
              </a:buClr>
              <a:buSzPts val="1800"/>
              <a:buFont typeface="Helvetica Neue"/>
              <a:buAutoNum type="alphaLcPeriod"/>
            </a:pPr>
            <a:r>
              <a:rPr lang="en" sz="1800">
                <a:solidFill>
                  <a:schemeClr val="dk1"/>
                </a:solidFill>
                <a:highlight>
                  <a:schemeClr val="lt1"/>
                </a:highlight>
                <a:latin typeface="Helvetica Neue Light"/>
                <a:ea typeface="Helvetica Neue Light"/>
                <a:cs typeface="Helvetica Neue Light"/>
                <a:sym typeface="Helvetica Neue Light"/>
              </a:rPr>
              <a:t>0x lo instalamos de forma global.</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525" name="Google Shape;525;p66"/>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Realizando test de carga</a:t>
            </a:r>
            <a:endParaRPr i="1" sz="3600">
              <a:latin typeface="Anton"/>
              <a:ea typeface="Anton"/>
              <a:cs typeface="Anton"/>
              <a:sym typeface="Anton"/>
            </a:endParaRPr>
          </a:p>
        </p:txBody>
      </p:sp>
      <p:pic>
        <p:nvPicPr>
          <p:cNvPr id="526" name="Google Shape;526;p6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27" name="Google Shape;527;p66"/>
          <p:cNvPicPr preferRelativeResize="0"/>
          <p:nvPr/>
        </p:nvPicPr>
        <p:blipFill rotWithShape="1">
          <a:blip r:embed="rId4">
            <a:alphaModFix/>
          </a:blip>
          <a:srcRect b="21253" l="0" r="0" t="0"/>
          <a:stretch/>
        </p:blipFill>
        <p:spPr>
          <a:xfrm>
            <a:off x="1370400" y="4369650"/>
            <a:ext cx="2950650" cy="260400"/>
          </a:xfrm>
          <a:prstGeom prst="rect">
            <a:avLst/>
          </a:prstGeom>
          <a:noFill/>
          <a:ln cap="flat" cmpd="sng" w="19050">
            <a:solidFill>
              <a:schemeClr val="dk2"/>
            </a:solidFill>
            <a:prstDash val="solid"/>
            <a:round/>
            <a:headEnd len="sm" w="sm" type="none"/>
            <a:tailEnd len="sm" w="sm" type="none"/>
          </a:ln>
        </p:spPr>
      </p:pic>
      <p:pic>
        <p:nvPicPr>
          <p:cNvPr id="528" name="Google Shape;528;p66"/>
          <p:cNvPicPr preferRelativeResize="0"/>
          <p:nvPr/>
        </p:nvPicPr>
        <p:blipFill rotWithShape="1">
          <a:blip r:embed="rId5">
            <a:alphaModFix/>
          </a:blip>
          <a:srcRect b="21253" l="0" r="0" t="0"/>
          <a:stretch/>
        </p:blipFill>
        <p:spPr>
          <a:xfrm>
            <a:off x="4759125" y="4369650"/>
            <a:ext cx="2254650" cy="260400"/>
          </a:xfrm>
          <a:prstGeom prst="rect">
            <a:avLst/>
          </a:prstGeom>
          <a:noFill/>
          <a:ln cap="flat" cmpd="sng" w="19050">
            <a:solidFill>
              <a:schemeClr val="dk2"/>
            </a:solidFill>
            <a:prstDash val="solid"/>
            <a:round/>
            <a:headEnd len="sm" w="sm" type="none"/>
            <a:tailEnd len="sm" w="sm" type="none"/>
          </a:ln>
        </p:spPr>
      </p:pic>
      <p:pic>
        <p:nvPicPr>
          <p:cNvPr id="529" name="Google Shape;529;p66"/>
          <p:cNvPicPr preferRelativeResize="0"/>
          <p:nvPr/>
        </p:nvPicPr>
        <p:blipFill rotWithShape="1">
          <a:blip r:embed="rId6">
            <a:alphaModFix/>
          </a:blip>
          <a:srcRect b="0" l="0" r="0" t="0"/>
          <a:stretch/>
        </p:blipFill>
        <p:spPr>
          <a:xfrm>
            <a:off x="7496500" y="36369"/>
            <a:ext cx="1634174" cy="6398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67"/>
          <p:cNvSpPr txBox="1"/>
          <p:nvPr/>
        </p:nvSpPr>
        <p:spPr>
          <a:xfrm>
            <a:off x="4835525" y="1228025"/>
            <a:ext cx="4119900" cy="337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3CEFAB"/>
                </a:solidFill>
                <a:highlight>
                  <a:schemeClr val="lt1"/>
                </a:highlight>
                <a:latin typeface="Helvetica Neue"/>
                <a:ea typeface="Helvetica Neue"/>
                <a:cs typeface="Helvetica Neue"/>
                <a:sym typeface="Helvetica Neue"/>
              </a:rPr>
              <a:t>4.  </a:t>
            </a:r>
            <a:r>
              <a:rPr lang="en" sz="1800">
                <a:solidFill>
                  <a:schemeClr val="dk1"/>
                </a:solidFill>
                <a:highlight>
                  <a:schemeClr val="lt1"/>
                </a:highlight>
                <a:latin typeface="Helvetica Neue Light"/>
                <a:ea typeface="Helvetica Neue Light"/>
                <a:cs typeface="Helvetica Neue Light"/>
                <a:sym typeface="Helvetica Neue Light"/>
              </a:rPr>
              <a:t>Hacemos parecido a lo anterior, y con la función </a:t>
            </a:r>
            <a:r>
              <a:rPr b="1" i="1" lang="en" sz="1800">
                <a:solidFill>
                  <a:schemeClr val="dk1"/>
                </a:solidFill>
                <a:highlight>
                  <a:schemeClr val="lt1"/>
                </a:highlight>
                <a:latin typeface="Helvetica Neue"/>
                <a:ea typeface="Helvetica Neue"/>
                <a:cs typeface="Helvetica Neue"/>
                <a:sym typeface="Helvetica Neue"/>
              </a:rPr>
              <a:t>run</a:t>
            </a:r>
            <a:r>
              <a:rPr lang="en" sz="1800">
                <a:solidFill>
                  <a:schemeClr val="dk1"/>
                </a:solidFill>
                <a:highlight>
                  <a:schemeClr val="lt1"/>
                </a:highlight>
                <a:latin typeface="Helvetica Neue Light"/>
                <a:ea typeface="Helvetica Neue Light"/>
                <a:cs typeface="Helvetica Neue Light"/>
                <a:sym typeface="Helvetica Neue Light"/>
              </a:rPr>
              <a:t> ejecutamos el test para la ruta del proceso bloqueante y para la del no bloqueante.</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Los test los vamos a realizar en un archivo llamado </a:t>
            </a:r>
            <a:r>
              <a:rPr i="1" lang="en" sz="1800">
                <a:solidFill>
                  <a:schemeClr val="dk1"/>
                </a:solidFill>
                <a:highlight>
                  <a:schemeClr val="lt1"/>
                </a:highlight>
                <a:latin typeface="Helvetica Neue Light"/>
                <a:ea typeface="Helvetica Neue Light"/>
                <a:cs typeface="Helvetica Neue Light"/>
                <a:sym typeface="Helvetica Neue Light"/>
              </a:rPr>
              <a:t>benchmark.js</a:t>
            </a:r>
            <a:r>
              <a:rPr lang="en"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En él, requerimos Autocannon y creamos el test.</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535" name="Google Shape;535;p67"/>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Realizando test de carga</a:t>
            </a:r>
            <a:endParaRPr i="1" sz="3600">
              <a:latin typeface="Anton"/>
              <a:ea typeface="Anton"/>
              <a:cs typeface="Anton"/>
              <a:sym typeface="Anton"/>
            </a:endParaRPr>
          </a:p>
        </p:txBody>
      </p:sp>
      <p:pic>
        <p:nvPicPr>
          <p:cNvPr id="536" name="Google Shape;536;p67"/>
          <p:cNvPicPr preferRelativeResize="0"/>
          <p:nvPr/>
        </p:nvPicPr>
        <p:blipFill>
          <a:blip r:embed="rId3">
            <a:alphaModFix/>
          </a:blip>
          <a:stretch>
            <a:fillRect/>
          </a:stretch>
        </p:blipFill>
        <p:spPr>
          <a:xfrm>
            <a:off x="7567925" y="4659625"/>
            <a:ext cx="1186526" cy="330675"/>
          </a:xfrm>
          <a:prstGeom prst="rect">
            <a:avLst/>
          </a:prstGeom>
          <a:noFill/>
          <a:ln>
            <a:noFill/>
          </a:ln>
        </p:spPr>
      </p:pic>
      <p:grpSp>
        <p:nvGrpSpPr>
          <p:cNvPr id="537" name="Google Shape;537;p67"/>
          <p:cNvGrpSpPr/>
          <p:nvPr/>
        </p:nvGrpSpPr>
        <p:grpSpPr>
          <a:xfrm>
            <a:off x="304749" y="1082868"/>
            <a:ext cx="4378350" cy="3739203"/>
            <a:chOff x="152350" y="1082875"/>
            <a:chExt cx="4120800" cy="3519250"/>
          </a:xfrm>
        </p:grpSpPr>
        <p:pic>
          <p:nvPicPr>
            <p:cNvPr id="538" name="Google Shape;538;p67"/>
            <p:cNvPicPr preferRelativeResize="0"/>
            <p:nvPr/>
          </p:nvPicPr>
          <p:blipFill>
            <a:blip r:embed="rId4">
              <a:alphaModFix/>
            </a:blip>
            <a:stretch>
              <a:fillRect/>
            </a:stretch>
          </p:blipFill>
          <p:spPr>
            <a:xfrm>
              <a:off x="152400" y="1082875"/>
              <a:ext cx="4120700" cy="3496575"/>
            </a:xfrm>
            <a:prstGeom prst="rect">
              <a:avLst/>
            </a:prstGeom>
            <a:noFill/>
            <a:ln cap="flat" cmpd="sng" w="9525">
              <a:solidFill>
                <a:schemeClr val="dk2"/>
              </a:solidFill>
              <a:prstDash val="solid"/>
              <a:round/>
              <a:headEnd len="sm" w="sm" type="none"/>
              <a:tailEnd len="sm" w="sm" type="none"/>
            </a:ln>
          </p:spPr>
        </p:pic>
        <p:sp>
          <p:nvSpPr>
            <p:cNvPr id="539" name="Google Shape;539;p67"/>
            <p:cNvSpPr/>
            <p:nvPr/>
          </p:nvSpPr>
          <p:spPr>
            <a:xfrm>
              <a:off x="152350" y="4172525"/>
              <a:ext cx="4120800" cy="429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40" name="Google Shape;540;p67"/>
          <p:cNvPicPr preferRelativeResize="0"/>
          <p:nvPr/>
        </p:nvPicPr>
        <p:blipFill rotWithShape="1">
          <a:blip r:embed="rId5">
            <a:alphaModFix/>
          </a:blip>
          <a:srcRect b="0" l="0" r="0" t="0"/>
          <a:stretch/>
        </p:blipFill>
        <p:spPr>
          <a:xfrm>
            <a:off x="7496500" y="36369"/>
            <a:ext cx="1634174" cy="6398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68"/>
          <p:cNvSpPr txBox="1"/>
          <p:nvPr/>
        </p:nvSpPr>
        <p:spPr>
          <a:xfrm>
            <a:off x="604325" y="1151825"/>
            <a:ext cx="8388600" cy="207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30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En el </a:t>
            </a:r>
            <a:r>
              <a:rPr i="1" lang="en" sz="1800">
                <a:solidFill>
                  <a:schemeClr val="dk1"/>
                </a:solidFill>
                <a:highlight>
                  <a:schemeClr val="lt1"/>
                </a:highlight>
                <a:latin typeface="Helvetica Neue Light"/>
                <a:ea typeface="Helvetica Neue Light"/>
                <a:cs typeface="Helvetica Neue Light"/>
                <a:sym typeface="Helvetica Neue Light"/>
              </a:rPr>
              <a:t>package.json</a:t>
            </a:r>
            <a:r>
              <a:rPr lang="en" sz="1800">
                <a:solidFill>
                  <a:schemeClr val="dk1"/>
                </a:solidFill>
                <a:highlight>
                  <a:schemeClr val="lt1"/>
                </a:highlight>
                <a:latin typeface="Helvetica Neue Light"/>
                <a:ea typeface="Helvetica Neue Light"/>
                <a:cs typeface="Helvetica Neue Light"/>
                <a:sym typeface="Helvetica Neue Light"/>
              </a:rPr>
              <a:t> cambiamos en el </a:t>
            </a:r>
            <a:r>
              <a:rPr i="1" lang="en" sz="1800">
                <a:solidFill>
                  <a:schemeClr val="dk1"/>
                </a:solidFill>
                <a:highlight>
                  <a:schemeClr val="lt1"/>
                </a:highlight>
                <a:latin typeface="Helvetica Neue Light"/>
                <a:ea typeface="Helvetica Neue Light"/>
                <a:cs typeface="Helvetica Neue Light"/>
                <a:sym typeface="Helvetica Neue Light"/>
              </a:rPr>
              <a:t>script “start”</a:t>
            </a:r>
            <a:r>
              <a:rPr lang="en" sz="1800">
                <a:solidFill>
                  <a:schemeClr val="dk1"/>
                </a:solidFill>
                <a:highlight>
                  <a:schemeClr val="lt1"/>
                </a:highlight>
                <a:latin typeface="Helvetica Neue Light"/>
                <a:ea typeface="Helvetica Neue Light"/>
                <a:cs typeface="Helvetica Neue Light"/>
                <a:sym typeface="Helvetica Neue Light"/>
              </a:rPr>
              <a:t>, en vez de Node como siempre, ponemos 0x.</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Con esto, lo que hacemos es que se genere el gráfico de flama.</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Además, en el </a:t>
            </a:r>
            <a:r>
              <a:rPr i="1" lang="en" sz="1800">
                <a:solidFill>
                  <a:schemeClr val="dk1"/>
                </a:solidFill>
                <a:highlight>
                  <a:schemeClr val="lt1"/>
                </a:highlight>
                <a:latin typeface="Helvetica Neue Light"/>
                <a:ea typeface="Helvetica Neue Light"/>
                <a:cs typeface="Helvetica Neue Light"/>
                <a:sym typeface="Helvetica Neue Light"/>
              </a:rPr>
              <a:t>script “test”</a:t>
            </a:r>
            <a:r>
              <a:rPr lang="en" sz="1800">
                <a:solidFill>
                  <a:schemeClr val="dk1"/>
                </a:solidFill>
                <a:highlight>
                  <a:schemeClr val="lt1"/>
                </a:highlight>
                <a:latin typeface="Helvetica Neue Light"/>
                <a:ea typeface="Helvetica Neue Light"/>
                <a:cs typeface="Helvetica Neue Light"/>
                <a:sym typeface="Helvetica Neue Light"/>
              </a:rPr>
              <a:t> tenemos que decirle qué archivo va a testear, aclarando que es de Node (como vemos en el código).</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546" name="Google Shape;546;p68"/>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Realizando test de carga</a:t>
            </a:r>
            <a:endParaRPr i="1" sz="3600">
              <a:latin typeface="Anton"/>
              <a:ea typeface="Anton"/>
              <a:cs typeface="Anton"/>
              <a:sym typeface="Anton"/>
            </a:endParaRPr>
          </a:p>
        </p:txBody>
      </p:sp>
      <p:pic>
        <p:nvPicPr>
          <p:cNvPr id="547" name="Google Shape;547;p6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48" name="Google Shape;548;p68"/>
          <p:cNvPicPr preferRelativeResize="0"/>
          <p:nvPr/>
        </p:nvPicPr>
        <p:blipFill>
          <a:blip r:embed="rId4">
            <a:alphaModFix/>
          </a:blip>
          <a:stretch>
            <a:fillRect/>
          </a:stretch>
        </p:blipFill>
        <p:spPr>
          <a:xfrm>
            <a:off x="3207188" y="3468875"/>
            <a:ext cx="3182875" cy="1031950"/>
          </a:xfrm>
          <a:prstGeom prst="rect">
            <a:avLst/>
          </a:prstGeom>
          <a:noFill/>
          <a:ln cap="flat" cmpd="sng" w="19050">
            <a:solidFill>
              <a:schemeClr val="dk2"/>
            </a:solidFill>
            <a:prstDash val="solid"/>
            <a:round/>
            <a:headEnd len="sm" w="sm" type="none"/>
            <a:tailEnd len="sm" w="sm" type="none"/>
          </a:ln>
        </p:spPr>
      </p:pic>
      <p:pic>
        <p:nvPicPr>
          <p:cNvPr id="549" name="Google Shape;549;p68"/>
          <p:cNvPicPr preferRelativeResize="0"/>
          <p:nvPr/>
        </p:nvPicPr>
        <p:blipFill rotWithShape="1">
          <a:blip r:embed="rId5">
            <a:alphaModFix/>
          </a:blip>
          <a:srcRect b="0" l="0" r="0" t="0"/>
          <a:stretch/>
        </p:blipFill>
        <p:spPr>
          <a:xfrm>
            <a:off x="7496500" y="36369"/>
            <a:ext cx="1634174" cy="6398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69"/>
          <p:cNvSpPr txBox="1"/>
          <p:nvPr/>
        </p:nvSpPr>
        <p:spPr>
          <a:xfrm>
            <a:off x="604325" y="999425"/>
            <a:ext cx="8388600" cy="634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Prendemos el servidor con </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555" name="Google Shape;555;p69"/>
          <p:cNvSpPr txBox="1"/>
          <p:nvPr/>
        </p:nvSpPr>
        <p:spPr>
          <a:xfrm>
            <a:off x="328100" y="295475"/>
            <a:ext cx="76353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3600">
                <a:latin typeface="Anton"/>
                <a:ea typeface="Anton"/>
                <a:cs typeface="Anton"/>
                <a:sym typeface="Anton"/>
              </a:rPr>
              <a:t>Realizando test de carga: ¡ahora sí!</a:t>
            </a:r>
            <a:endParaRPr i="1" sz="3600">
              <a:latin typeface="Anton"/>
              <a:ea typeface="Anton"/>
              <a:cs typeface="Anton"/>
              <a:sym typeface="Anton"/>
            </a:endParaRPr>
          </a:p>
        </p:txBody>
      </p:sp>
      <p:pic>
        <p:nvPicPr>
          <p:cNvPr id="556" name="Google Shape;556;p6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57" name="Google Shape;557;p69"/>
          <p:cNvPicPr preferRelativeResize="0"/>
          <p:nvPr/>
        </p:nvPicPr>
        <p:blipFill>
          <a:blip r:embed="rId4">
            <a:alphaModFix/>
          </a:blip>
          <a:stretch>
            <a:fillRect/>
          </a:stretch>
        </p:blipFill>
        <p:spPr>
          <a:xfrm>
            <a:off x="3923837" y="1283300"/>
            <a:ext cx="1186525" cy="249170"/>
          </a:xfrm>
          <a:prstGeom prst="rect">
            <a:avLst/>
          </a:prstGeom>
          <a:noFill/>
          <a:ln cap="flat" cmpd="sng" w="9525">
            <a:solidFill>
              <a:schemeClr val="dk2"/>
            </a:solidFill>
            <a:prstDash val="solid"/>
            <a:round/>
            <a:headEnd len="sm" w="sm" type="none"/>
            <a:tailEnd len="sm" w="sm" type="none"/>
          </a:ln>
        </p:spPr>
      </p:pic>
      <p:sp>
        <p:nvSpPr>
          <p:cNvPr id="558" name="Google Shape;558;p69"/>
          <p:cNvSpPr txBox="1"/>
          <p:nvPr/>
        </p:nvSpPr>
        <p:spPr>
          <a:xfrm>
            <a:off x="604325" y="1714000"/>
            <a:ext cx="8017500" cy="7803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Luego, en otra terminal, registramos un usuario, con el comando que usamos en profiling.</a:t>
            </a:r>
            <a:endParaRPr/>
          </a:p>
        </p:txBody>
      </p:sp>
      <p:pic>
        <p:nvPicPr>
          <p:cNvPr id="559" name="Google Shape;559;p69"/>
          <p:cNvPicPr preferRelativeResize="0"/>
          <p:nvPr/>
        </p:nvPicPr>
        <p:blipFill>
          <a:blip r:embed="rId5">
            <a:alphaModFix/>
          </a:blip>
          <a:stretch>
            <a:fillRect/>
          </a:stretch>
        </p:blipFill>
        <p:spPr>
          <a:xfrm>
            <a:off x="1654975" y="2570500"/>
            <a:ext cx="5762172" cy="249175"/>
          </a:xfrm>
          <a:prstGeom prst="rect">
            <a:avLst/>
          </a:prstGeom>
          <a:noFill/>
          <a:ln cap="flat" cmpd="sng" w="9525">
            <a:solidFill>
              <a:schemeClr val="dk2"/>
            </a:solidFill>
            <a:prstDash val="solid"/>
            <a:round/>
            <a:headEnd len="sm" w="sm" type="none"/>
            <a:tailEnd len="sm" w="sm" type="none"/>
          </a:ln>
        </p:spPr>
      </p:pic>
      <p:sp>
        <p:nvSpPr>
          <p:cNvPr id="560" name="Google Shape;560;p69"/>
          <p:cNvSpPr txBox="1"/>
          <p:nvPr/>
        </p:nvSpPr>
        <p:spPr>
          <a:xfrm>
            <a:off x="604325" y="3009400"/>
            <a:ext cx="54792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Finalmente, ejecutamos los test con el comando</a:t>
            </a:r>
            <a:endParaRPr/>
          </a:p>
        </p:txBody>
      </p:sp>
      <p:pic>
        <p:nvPicPr>
          <p:cNvPr id="561" name="Google Shape;561;p69"/>
          <p:cNvPicPr preferRelativeResize="0"/>
          <p:nvPr/>
        </p:nvPicPr>
        <p:blipFill>
          <a:blip r:embed="rId6">
            <a:alphaModFix/>
          </a:blip>
          <a:stretch>
            <a:fillRect/>
          </a:stretch>
        </p:blipFill>
        <p:spPr>
          <a:xfrm>
            <a:off x="6106050" y="3115663"/>
            <a:ext cx="861723" cy="249175"/>
          </a:xfrm>
          <a:prstGeom prst="rect">
            <a:avLst/>
          </a:prstGeom>
          <a:noFill/>
          <a:ln cap="flat" cmpd="sng" w="9525">
            <a:solidFill>
              <a:schemeClr val="dk2"/>
            </a:solidFill>
            <a:prstDash val="solid"/>
            <a:round/>
            <a:headEnd len="sm" w="sm" type="none"/>
            <a:tailEnd len="sm" w="sm" type="none"/>
          </a:ln>
        </p:spPr>
      </p:pic>
      <p:sp>
        <p:nvSpPr>
          <p:cNvPr id="562" name="Google Shape;562;p69"/>
          <p:cNvSpPr txBox="1"/>
          <p:nvPr/>
        </p:nvSpPr>
        <p:spPr>
          <a:xfrm>
            <a:off x="604325" y="3529000"/>
            <a:ext cx="7413000" cy="12273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Ambos test se ejecutan en paralelo.</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Se genera en consola un reporte parecido a los que vimos con los métodos anteriores. Uno por cada test.</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563" name="Google Shape;563;p69"/>
          <p:cNvPicPr preferRelativeResize="0"/>
          <p:nvPr/>
        </p:nvPicPr>
        <p:blipFill rotWithShape="1">
          <a:blip r:embed="rId7">
            <a:alphaModFix/>
          </a:blip>
          <a:srcRect b="0" l="0" r="0" t="0"/>
          <a:stretch/>
        </p:blipFill>
        <p:spPr>
          <a:xfrm>
            <a:off x="7496500" y="36369"/>
            <a:ext cx="1634174" cy="6398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70"/>
          <p:cNvSpPr txBox="1"/>
          <p:nvPr/>
        </p:nvSpPr>
        <p:spPr>
          <a:xfrm>
            <a:off x="451925" y="1599375"/>
            <a:ext cx="7867500" cy="1883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Cuando apagamos el servidor, se crea una carpeta de nombre aleatorio.</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Esta contiene los resultados en archivo Isolate, similar a los visto y además un html con los diagramas de flama.</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Este archivo HTML lo podemos abrir en un navegador, y de esa forma podemos ver los diagramas.</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569" name="Google Shape;569;p70"/>
          <p:cNvSpPr txBox="1"/>
          <p:nvPr/>
        </p:nvSpPr>
        <p:spPr>
          <a:xfrm>
            <a:off x="494700" y="209625"/>
            <a:ext cx="67830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3000">
                <a:latin typeface="Anton"/>
                <a:ea typeface="Anton"/>
                <a:cs typeface="Anton"/>
                <a:sym typeface="Anton"/>
              </a:rPr>
              <a:t>Realizando test de carga: diagramas HTML</a:t>
            </a:r>
            <a:endParaRPr i="1" sz="3000">
              <a:latin typeface="Anton"/>
              <a:ea typeface="Anton"/>
              <a:cs typeface="Anton"/>
              <a:sym typeface="Anton"/>
            </a:endParaRPr>
          </a:p>
        </p:txBody>
      </p:sp>
      <p:pic>
        <p:nvPicPr>
          <p:cNvPr id="570" name="Google Shape;570;p7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71" name="Google Shape;571;p70"/>
          <p:cNvPicPr preferRelativeResize="0"/>
          <p:nvPr/>
        </p:nvPicPr>
        <p:blipFill rotWithShape="1">
          <a:blip r:embed="rId4">
            <a:alphaModFix/>
          </a:blip>
          <a:srcRect b="0" l="0" r="0" t="0"/>
          <a:stretch/>
        </p:blipFill>
        <p:spPr>
          <a:xfrm>
            <a:off x="7496500" y="36369"/>
            <a:ext cx="1634174" cy="6398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pic>
        <p:nvPicPr>
          <p:cNvPr id="576" name="Google Shape;576;p71"/>
          <p:cNvPicPr preferRelativeResize="0"/>
          <p:nvPr/>
        </p:nvPicPr>
        <p:blipFill>
          <a:blip r:embed="rId3">
            <a:alphaModFix/>
          </a:blip>
          <a:stretch>
            <a:fillRect/>
          </a:stretch>
        </p:blipFill>
        <p:spPr>
          <a:xfrm>
            <a:off x="1106042" y="1175550"/>
            <a:ext cx="7108098" cy="3348376"/>
          </a:xfrm>
          <a:prstGeom prst="rect">
            <a:avLst/>
          </a:prstGeom>
          <a:noFill/>
          <a:ln cap="flat" cmpd="sng" w="9525">
            <a:solidFill>
              <a:schemeClr val="dk2"/>
            </a:solidFill>
            <a:prstDash val="solid"/>
            <a:round/>
            <a:headEnd len="sm" w="sm" type="none"/>
            <a:tailEnd len="sm" w="sm" type="none"/>
          </a:ln>
        </p:spPr>
      </p:pic>
      <p:sp>
        <p:nvSpPr>
          <p:cNvPr id="577" name="Google Shape;577;p71"/>
          <p:cNvSpPr txBox="1"/>
          <p:nvPr/>
        </p:nvSpPr>
        <p:spPr>
          <a:xfrm>
            <a:off x="174850" y="523825"/>
            <a:ext cx="8388600" cy="683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300"/>
              </a:spcBef>
              <a:spcAft>
                <a:spcPts val="1300"/>
              </a:spcAft>
              <a:buNone/>
            </a:pPr>
            <a:r>
              <a:rPr lang="en" sz="1500">
                <a:solidFill>
                  <a:schemeClr val="dk1"/>
                </a:solidFill>
                <a:highlight>
                  <a:schemeClr val="lt1"/>
                </a:highlight>
                <a:latin typeface="Helvetica Neue Light"/>
                <a:ea typeface="Helvetica Neue Light"/>
                <a:cs typeface="Helvetica Neue Light"/>
                <a:sym typeface="Helvetica Neue Light"/>
              </a:rPr>
              <a:t>Este tipo de diagrama veremos en el caso de un proceso bloqueante:</a:t>
            </a:r>
            <a:endParaRPr sz="1500">
              <a:solidFill>
                <a:schemeClr val="dk1"/>
              </a:solidFill>
              <a:highlight>
                <a:schemeClr val="lt1"/>
              </a:highlight>
              <a:latin typeface="Helvetica Neue Light"/>
              <a:ea typeface="Helvetica Neue Light"/>
              <a:cs typeface="Helvetica Neue Light"/>
              <a:sym typeface="Helvetica Neue Light"/>
            </a:endParaRPr>
          </a:p>
        </p:txBody>
      </p:sp>
      <p:sp>
        <p:nvSpPr>
          <p:cNvPr id="578" name="Google Shape;578;p71"/>
          <p:cNvSpPr txBox="1"/>
          <p:nvPr/>
        </p:nvSpPr>
        <p:spPr>
          <a:xfrm>
            <a:off x="159600" y="160325"/>
            <a:ext cx="67830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3000">
                <a:latin typeface="Anton"/>
                <a:ea typeface="Anton"/>
                <a:cs typeface="Anton"/>
                <a:sym typeface="Anton"/>
              </a:rPr>
              <a:t>Ejemplo diagrama de proceso bloqueante</a:t>
            </a:r>
            <a:endParaRPr i="1" sz="3000">
              <a:latin typeface="Anton"/>
              <a:ea typeface="Anton"/>
              <a:cs typeface="Anton"/>
              <a:sym typeface="Anton"/>
            </a:endParaRPr>
          </a:p>
        </p:txBody>
      </p:sp>
      <p:pic>
        <p:nvPicPr>
          <p:cNvPr id="579" name="Google Shape;579;p71"/>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580" name="Google Shape;580;p71"/>
          <p:cNvPicPr preferRelativeResize="0"/>
          <p:nvPr/>
        </p:nvPicPr>
        <p:blipFill>
          <a:blip r:embed="rId5">
            <a:alphaModFix/>
          </a:blip>
          <a:stretch>
            <a:fillRect/>
          </a:stretch>
        </p:blipFill>
        <p:spPr>
          <a:xfrm>
            <a:off x="8237825" y="91375"/>
            <a:ext cx="762900" cy="7629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72"/>
          <p:cNvSpPr txBox="1"/>
          <p:nvPr/>
        </p:nvSpPr>
        <p:spPr>
          <a:xfrm>
            <a:off x="299525" y="827725"/>
            <a:ext cx="8388600" cy="40413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Con los botones de abajo en el medio, podemos ir cambiando el color, eligiendo qué procesos se muestran, cuáles no, etc.</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La altura del diagrama representa la profundidad del stack de Node. Cuanto más arriba llegue el diagrama de flamas, más anidado está dentro del stack de procesos.</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Los procesos de más arriba son los que primero tienen que resolverse para dejar liberados los procesos de abajo. Es decir, los procesos de arriba son los que bloquean a los de abajo y son los que están en color más oscuro (“hot”).</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Esto es justamente porque es el test sobre el proceso bloqueante.</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100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La horizontalidad es la duración en el stack, entonces cuanto más largos sean, mayor duración tienen. Por eso observamos que en el proceso bloqueante, los procesos duran mucho tiempo en el stack. Y con esto vemos también su planitud, no tiene picos, como si tiene el no bloqueante.</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586" name="Google Shape;586;p72"/>
          <p:cNvSpPr txBox="1"/>
          <p:nvPr/>
        </p:nvSpPr>
        <p:spPr>
          <a:xfrm>
            <a:off x="299525" y="219275"/>
            <a:ext cx="76641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3400">
                <a:latin typeface="Anton"/>
                <a:ea typeface="Anton"/>
                <a:cs typeface="Anton"/>
                <a:sym typeface="Anton"/>
              </a:rPr>
              <a:t>Explorar y navegar el diagrama</a:t>
            </a:r>
            <a:endParaRPr i="1" sz="3400">
              <a:latin typeface="Anton"/>
              <a:ea typeface="Anton"/>
              <a:cs typeface="Anton"/>
              <a:sym typeface="Anton"/>
            </a:endParaRPr>
          </a:p>
        </p:txBody>
      </p:sp>
      <p:pic>
        <p:nvPicPr>
          <p:cNvPr id="587" name="Google Shape;587;p7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88" name="Google Shape;588;p72"/>
          <p:cNvPicPr preferRelativeResize="0"/>
          <p:nvPr/>
        </p:nvPicPr>
        <p:blipFill rotWithShape="1">
          <a:blip r:embed="rId4">
            <a:alphaModFix/>
          </a:blip>
          <a:srcRect b="0" l="0" r="0" t="0"/>
          <a:stretch/>
        </p:blipFill>
        <p:spPr>
          <a:xfrm>
            <a:off x="7496500" y="36369"/>
            <a:ext cx="1634174" cy="6398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73"/>
          <p:cNvSpPr txBox="1"/>
          <p:nvPr/>
        </p:nvSpPr>
        <p:spPr>
          <a:xfrm>
            <a:off x="174850" y="523825"/>
            <a:ext cx="8388600" cy="683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300"/>
              </a:spcBef>
              <a:spcAft>
                <a:spcPts val="1300"/>
              </a:spcAft>
              <a:buNone/>
            </a:pPr>
            <a:r>
              <a:rPr lang="en" sz="1500">
                <a:solidFill>
                  <a:schemeClr val="dk1"/>
                </a:solidFill>
                <a:highlight>
                  <a:schemeClr val="lt1"/>
                </a:highlight>
                <a:latin typeface="Helvetica Neue Light"/>
                <a:ea typeface="Helvetica Neue Light"/>
                <a:cs typeface="Helvetica Neue Light"/>
                <a:sym typeface="Helvetica Neue Light"/>
              </a:rPr>
              <a:t>En el caso del proceso no bloqueante el diagrama va a tener esta forma:</a:t>
            </a:r>
            <a:endParaRPr sz="1500">
              <a:solidFill>
                <a:schemeClr val="dk1"/>
              </a:solidFill>
              <a:highlight>
                <a:schemeClr val="lt1"/>
              </a:highlight>
              <a:latin typeface="Helvetica Neue Light"/>
              <a:ea typeface="Helvetica Neue Light"/>
              <a:cs typeface="Helvetica Neue Light"/>
              <a:sym typeface="Helvetica Neue Light"/>
            </a:endParaRPr>
          </a:p>
        </p:txBody>
      </p:sp>
      <p:sp>
        <p:nvSpPr>
          <p:cNvPr id="594" name="Google Shape;594;p73"/>
          <p:cNvSpPr txBox="1"/>
          <p:nvPr/>
        </p:nvSpPr>
        <p:spPr>
          <a:xfrm>
            <a:off x="159600" y="160325"/>
            <a:ext cx="67830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3000">
                <a:latin typeface="Anton"/>
                <a:ea typeface="Anton"/>
                <a:cs typeface="Anton"/>
                <a:sym typeface="Anton"/>
              </a:rPr>
              <a:t>E</a:t>
            </a:r>
            <a:r>
              <a:rPr i="1" lang="en" sz="2800">
                <a:latin typeface="Anton"/>
                <a:ea typeface="Anton"/>
                <a:cs typeface="Anton"/>
                <a:sym typeface="Anton"/>
              </a:rPr>
              <a:t>jemplo diagrama de proceso no bloqueante</a:t>
            </a:r>
            <a:endParaRPr i="1" sz="2800">
              <a:latin typeface="Anton"/>
              <a:ea typeface="Anton"/>
              <a:cs typeface="Anton"/>
              <a:sym typeface="Anton"/>
            </a:endParaRPr>
          </a:p>
        </p:txBody>
      </p:sp>
      <p:pic>
        <p:nvPicPr>
          <p:cNvPr id="595" name="Google Shape;595;p7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96" name="Google Shape;596;p73"/>
          <p:cNvPicPr preferRelativeResize="0"/>
          <p:nvPr/>
        </p:nvPicPr>
        <p:blipFill>
          <a:blip r:embed="rId4">
            <a:alphaModFix/>
          </a:blip>
          <a:stretch>
            <a:fillRect/>
          </a:stretch>
        </p:blipFill>
        <p:spPr>
          <a:xfrm>
            <a:off x="1106050" y="1175551"/>
            <a:ext cx="7108095" cy="3347849"/>
          </a:xfrm>
          <a:prstGeom prst="rect">
            <a:avLst/>
          </a:prstGeom>
          <a:noFill/>
          <a:ln cap="flat" cmpd="sng" w="19050">
            <a:solidFill>
              <a:schemeClr val="dk2"/>
            </a:solidFill>
            <a:prstDash val="solid"/>
            <a:round/>
            <a:headEnd len="sm" w="sm" type="none"/>
            <a:tailEnd len="sm" w="sm" type="none"/>
          </a:ln>
        </p:spPr>
      </p:pic>
      <p:pic>
        <p:nvPicPr>
          <p:cNvPr id="597" name="Google Shape;597;p73"/>
          <p:cNvPicPr preferRelativeResize="0"/>
          <p:nvPr/>
        </p:nvPicPr>
        <p:blipFill>
          <a:blip r:embed="rId5">
            <a:alphaModFix/>
          </a:blip>
          <a:stretch>
            <a:fillRect/>
          </a:stretch>
        </p:blipFill>
        <p:spPr>
          <a:xfrm>
            <a:off x="8237825" y="91375"/>
            <a:ext cx="762900" cy="762900"/>
          </a:xfrm>
          <a:prstGeom prst="rect">
            <a:avLst/>
          </a:prstGeom>
          <a:noFill/>
          <a:ln>
            <a:noFill/>
          </a:ln>
        </p:spPr>
      </p:pic>
      <p:sp>
        <p:nvSpPr>
          <p:cNvPr id="598" name="Google Shape;598;p73"/>
          <p:cNvSpPr txBox="1"/>
          <p:nvPr/>
        </p:nvSpPr>
        <p:spPr>
          <a:xfrm>
            <a:off x="39625" y="4693413"/>
            <a:ext cx="77940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chemeClr val="dk1"/>
                </a:solidFill>
                <a:highlight>
                  <a:schemeClr val="lt1"/>
                </a:highlight>
                <a:latin typeface="Helvetica Neue Light"/>
                <a:ea typeface="Helvetica Neue Light"/>
                <a:cs typeface="Helvetica Neue Light"/>
                <a:sym typeface="Helvetica Neue Light"/>
              </a:rPr>
              <a:t>👉 Vemos que los procesos tienen todos el mismo color, propio del tipo no bloqueante.</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9"/>
          <p:cNvSpPr txBox="1"/>
          <p:nvPr/>
        </p:nvSpPr>
        <p:spPr>
          <a:xfrm>
            <a:off x="379800" y="989775"/>
            <a:ext cx="8232000" cy="37365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Artillery es una dependencia de Node moderna, potente, fácil y muy útil para realizar test de carga a servidores.</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Cuenta con un conjunto de herramientas para tests de performance que se usa para enviar aplicaciones escalables que se mantengan eficaces y resistentes bajo cargas elevadas.</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Podemos usar Artillery para ejecutar dos tipos de pruebas de rendimiento:</a:t>
            </a:r>
            <a:endParaRPr sz="1700">
              <a:solidFill>
                <a:schemeClr val="dk1"/>
              </a:solidFill>
              <a:highlight>
                <a:schemeClr val="lt1"/>
              </a:highlight>
              <a:latin typeface="Helvetica Neue Light"/>
              <a:ea typeface="Helvetica Neue Light"/>
              <a:cs typeface="Helvetica Neue Light"/>
              <a:sym typeface="Helvetica Neue Light"/>
            </a:endParaRPr>
          </a:p>
          <a:p>
            <a:pPr indent="-323850" lvl="1" marL="914400" rtl="0" algn="l">
              <a:lnSpc>
                <a:spcPct val="115000"/>
              </a:lnSpc>
              <a:spcBef>
                <a:spcPts val="1000"/>
              </a:spcBef>
              <a:spcAft>
                <a:spcPts val="0"/>
              </a:spcAft>
              <a:buClr>
                <a:srgbClr val="3CEFAB"/>
              </a:buClr>
              <a:buSzPts val="1500"/>
              <a:buFont typeface="Helvetica Neue Light"/>
              <a:buChar char="○"/>
            </a:pPr>
            <a:r>
              <a:rPr lang="en" sz="1500">
                <a:solidFill>
                  <a:schemeClr val="dk1"/>
                </a:solidFill>
                <a:highlight>
                  <a:schemeClr val="lt1"/>
                </a:highlight>
                <a:latin typeface="Helvetica Neue Light"/>
                <a:ea typeface="Helvetica Neue Light"/>
                <a:cs typeface="Helvetica Neue Light"/>
                <a:sym typeface="Helvetica Neue Light"/>
              </a:rPr>
              <a:t>Pruebas que cargan un sistema, o sea, </a:t>
            </a:r>
            <a:r>
              <a:rPr b="1" lang="en" sz="1500">
                <a:solidFill>
                  <a:schemeClr val="dk1"/>
                </a:solidFill>
                <a:highlight>
                  <a:schemeClr val="lt1"/>
                </a:highlight>
                <a:latin typeface="Helvetica Neue"/>
                <a:ea typeface="Helvetica Neue"/>
                <a:cs typeface="Helvetica Neue"/>
                <a:sym typeface="Helvetica Neue"/>
              </a:rPr>
              <a:t>pruebas de carga</a:t>
            </a:r>
            <a:r>
              <a:rPr lang="en" sz="1500">
                <a:solidFill>
                  <a:schemeClr val="dk1"/>
                </a:solidFill>
                <a:highlight>
                  <a:schemeClr val="lt1"/>
                </a:highlight>
                <a:latin typeface="Helvetica Neue Light"/>
                <a:ea typeface="Helvetica Neue Light"/>
                <a:cs typeface="Helvetica Neue Light"/>
                <a:sym typeface="Helvetica Neue Light"/>
              </a:rPr>
              <a:t>, de estrés.</a:t>
            </a:r>
            <a:endParaRPr sz="1500">
              <a:solidFill>
                <a:schemeClr val="dk1"/>
              </a:solidFill>
              <a:highlight>
                <a:schemeClr val="lt1"/>
              </a:highlight>
              <a:latin typeface="Helvetica Neue Light"/>
              <a:ea typeface="Helvetica Neue Light"/>
              <a:cs typeface="Helvetica Neue Light"/>
              <a:sym typeface="Helvetica Neue Light"/>
            </a:endParaRPr>
          </a:p>
          <a:p>
            <a:pPr indent="-323850" lvl="1" marL="914400" rtl="0" algn="l">
              <a:lnSpc>
                <a:spcPct val="115000"/>
              </a:lnSpc>
              <a:spcBef>
                <a:spcPts val="0"/>
              </a:spcBef>
              <a:spcAft>
                <a:spcPts val="0"/>
              </a:spcAft>
              <a:buClr>
                <a:srgbClr val="3CEFAB"/>
              </a:buClr>
              <a:buSzPts val="1500"/>
              <a:buFont typeface="Helvetica Neue Light"/>
              <a:buChar char="○"/>
            </a:pPr>
            <a:r>
              <a:rPr lang="en" sz="1500">
                <a:solidFill>
                  <a:schemeClr val="dk1"/>
                </a:solidFill>
                <a:highlight>
                  <a:schemeClr val="lt1"/>
                </a:highlight>
                <a:latin typeface="Helvetica Neue Light"/>
                <a:ea typeface="Helvetica Neue Light"/>
                <a:cs typeface="Helvetica Neue Light"/>
                <a:sym typeface="Helvetica Neue Light"/>
              </a:rPr>
              <a:t>Pruebas que verifican que un sistema funciona como se esperaba, es decir, </a:t>
            </a:r>
            <a:r>
              <a:rPr b="1" lang="en" sz="1500">
                <a:solidFill>
                  <a:schemeClr val="dk1"/>
                </a:solidFill>
                <a:highlight>
                  <a:schemeClr val="lt1"/>
                </a:highlight>
                <a:latin typeface="Helvetica Neue"/>
                <a:ea typeface="Helvetica Neue"/>
                <a:cs typeface="Helvetica Neue"/>
                <a:sym typeface="Helvetica Neue"/>
              </a:rPr>
              <a:t>pruebas funcionales continuas</a:t>
            </a:r>
            <a:r>
              <a:rPr lang="en" sz="1500">
                <a:solidFill>
                  <a:schemeClr val="dk1"/>
                </a:solidFill>
                <a:highlight>
                  <a:schemeClr val="lt1"/>
                </a:highlight>
                <a:latin typeface="Helvetica Neue Light"/>
                <a:ea typeface="Helvetica Neue Light"/>
                <a:cs typeface="Helvetica Neue Light"/>
                <a:sym typeface="Helvetica Neue Light"/>
              </a:rPr>
              <a:t>.</a:t>
            </a:r>
            <a:endParaRPr sz="15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1000"/>
              </a:spcAft>
              <a:buNone/>
            </a:pPr>
            <a:br>
              <a:rPr lang="en" sz="1500">
                <a:solidFill>
                  <a:schemeClr val="dk1"/>
                </a:solidFill>
                <a:highlight>
                  <a:schemeClr val="lt1"/>
                </a:highlight>
                <a:latin typeface="Helvetica Neue Light"/>
                <a:ea typeface="Helvetica Neue Light"/>
                <a:cs typeface="Helvetica Neue Light"/>
                <a:sym typeface="Helvetica Neue Light"/>
              </a:rPr>
            </a:br>
            <a:r>
              <a:rPr lang="en" sz="1500">
                <a:solidFill>
                  <a:schemeClr val="dk1"/>
                </a:solidFill>
                <a:highlight>
                  <a:schemeClr val="lt1"/>
                </a:highlight>
                <a:latin typeface="Helvetica Neue Light"/>
                <a:ea typeface="Helvetica Neue Light"/>
                <a:cs typeface="Helvetica Neue Light"/>
                <a:sym typeface="Helvetica Neue Light"/>
              </a:rPr>
              <a:t>👉 Solo puede ser utilizado en sistemas de backend, no se puede utilizar en el front.</a:t>
            </a:r>
            <a:endParaRPr sz="1500">
              <a:solidFill>
                <a:schemeClr val="dk1"/>
              </a:solidFill>
              <a:highlight>
                <a:schemeClr val="lt1"/>
              </a:highlight>
              <a:latin typeface="Helvetica Neue Light"/>
              <a:ea typeface="Helvetica Neue Light"/>
              <a:cs typeface="Helvetica Neue Light"/>
              <a:sym typeface="Helvetica Neue Light"/>
            </a:endParaRPr>
          </a:p>
        </p:txBody>
      </p:sp>
      <p:sp>
        <p:nvSpPr>
          <p:cNvPr id="141" name="Google Shape;141;p29"/>
          <p:cNvSpPr txBox="1"/>
          <p:nvPr/>
        </p:nvSpPr>
        <p:spPr>
          <a:xfrm>
            <a:off x="1180500" y="3147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¿Qué es?</a:t>
            </a:r>
            <a:endParaRPr i="1" sz="3600">
              <a:latin typeface="Anton"/>
              <a:ea typeface="Anton"/>
              <a:cs typeface="Anton"/>
              <a:sym typeface="Anton"/>
            </a:endParaRPr>
          </a:p>
        </p:txBody>
      </p:sp>
      <p:pic>
        <p:nvPicPr>
          <p:cNvPr id="142" name="Google Shape;142;p2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43" name="Google Shape;143;p29"/>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44" name="Google Shape;144;p29"/>
          <p:cNvPicPr preferRelativeResize="0"/>
          <p:nvPr/>
        </p:nvPicPr>
        <p:blipFill>
          <a:blip r:embed="rId5">
            <a:alphaModFix/>
          </a:blip>
          <a:stretch>
            <a:fillRect/>
          </a:stretch>
        </p:blipFill>
        <p:spPr>
          <a:xfrm>
            <a:off x="143200" y="150175"/>
            <a:ext cx="725375" cy="7253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74"/>
          <p:cNvSpPr txBox="1"/>
          <p:nvPr/>
        </p:nvSpPr>
        <p:spPr>
          <a:xfrm>
            <a:off x="451925" y="1075625"/>
            <a:ext cx="8388600" cy="36216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Al ver la horizontalidad, vemos que los varios procesos, sobretodo los que están más arriba, son cortos, y esa es su duración en el stack, por lo que al durar poco no bloquean a los que siguen más abajo, a diferencia de lo que pasaba en el proceso bloqueante.</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Entonces, estos procesos cortos tienen poca permanencia en el stack y son por ende, no bloqueantes. Se observan picos que no existían en el proceso bloqueante.</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100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La forma que deberían tener los diagramas de flama para que el proceso sea eficiente es con la mayor cantidad de picos y lo más finos posibles.</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604" name="Google Shape;604;p74"/>
          <p:cNvSpPr txBox="1"/>
          <p:nvPr/>
        </p:nvSpPr>
        <p:spPr>
          <a:xfrm>
            <a:off x="282850" y="219275"/>
            <a:ext cx="74520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3000">
                <a:solidFill>
                  <a:schemeClr val="dk1"/>
                </a:solidFill>
                <a:latin typeface="Anton"/>
                <a:ea typeface="Anton"/>
                <a:cs typeface="Anton"/>
                <a:sym typeface="Anton"/>
              </a:rPr>
              <a:t>Análisis diagrama de proceso no bloqueante</a:t>
            </a:r>
            <a:endParaRPr i="1" sz="3000">
              <a:latin typeface="Anton"/>
              <a:ea typeface="Anton"/>
              <a:cs typeface="Anton"/>
              <a:sym typeface="Anton"/>
            </a:endParaRPr>
          </a:p>
        </p:txBody>
      </p:sp>
      <p:pic>
        <p:nvPicPr>
          <p:cNvPr id="605" name="Google Shape;605;p7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606" name="Google Shape;606;p74"/>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75"/>
          <p:cNvSpPr txBox="1"/>
          <p:nvPr/>
        </p:nvSpPr>
        <p:spPr>
          <a:xfrm>
            <a:off x="223325" y="865324"/>
            <a:ext cx="8388600" cy="19197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Para poder compararlos mejor, a la izquierda vemos el proceso bloqueante y a la derecha el no bloqueante, ambos con la misma escala.</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100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El no bloqueante casi no lo vemos, por lo que podemos decir que sus procesos duran muchísimo menos tiempo en el stack (mi finos) como debe suceder en procesos más eficientes.</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612" name="Google Shape;612;p75"/>
          <p:cNvSpPr txBox="1"/>
          <p:nvPr/>
        </p:nvSpPr>
        <p:spPr>
          <a:xfrm>
            <a:off x="1180500" y="2192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Bloqueante vs No Bloqueante</a:t>
            </a:r>
            <a:endParaRPr i="1" sz="3600">
              <a:latin typeface="Anton"/>
              <a:ea typeface="Anton"/>
              <a:cs typeface="Anton"/>
              <a:sym typeface="Anton"/>
            </a:endParaRPr>
          </a:p>
        </p:txBody>
      </p:sp>
      <p:pic>
        <p:nvPicPr>
          <p:cNvPr id="613" name="Google Shape;613;p7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614" name="Google Shape;614;p75"/>
          <p:cNvPicPr preferRelativeResize="0"/>
          <p:nvPr/>
        </p:nvPicPr>
        <p:blipFill>
          <a:blip r:embed="rId4">
            <a:alphaModFix/>
          </a:blip>
          <a:stretch>
            <a:fillRect/>
          </a:stretch>
        </p:blipFill>
        <p:spPr>
          <a:xfrm>
            <a:off x="8237825" y="91375"/>
            <a:ext cx="762900" cy="762900"/>
          </a:xfrm>
          <a:prstGeom prst="rect">
            <a:avLst/>
          </a:prstGeom>
          <a:noFill/>
          <a:ln>
            <a:noFill/>
          </a:ln>
        </p:spPr>
      </p:pic>
      <p:grpSp>
        <p:nvGrpSpPr>
          <p:cNvPr id="615" name="Google Shape;615;p75"/>
          <p:cNvGrpSpPr/>
          <p:nvPr/>
        </p:nvGrpSpPr>
        <p:grpSpPr>
          <a:xfrm>
            <a:off x="314450" y="2699950"/>
            <a:ext cx="8710450" cy="2290351"/>
            <a:chOff x="238250" y="2776150"/>
            <a:chExt cx="8710450" cy="2290351"/>
          </a:xfrm>
        </p:grpSpPr>
        <p:pic>
          <p:nvPicPr>
            <p:cNvPr id="616" name="Google Shape;616;p75"/>
            <p:cNvPicPr preferRelativeResize="0"/>
            <p:nvPr/>
          </p:nvPicPr>
          <p:blipFill>
            <a:blip r:embed="rId5">
              <a:alphaModFix/>
            </a:blip>
            <a:stretch>
              <a:fillRect/>
            </a:stretch>
          </p:blipFill>
          <p:spPr>
            <a:xfrm>
              <a:off x="2033300" y="2776150"/>
              <a:ext cx="4856052" cy="2290351"/>
            </a:xfrm>
            <a:prstGeom prst="rect">
              <a:avLst/>
            </a:prstGeom>
            <a:noFill/>
            <a:ln cap="flat" cmpd="sng" w="9525">
              <a:solidFill>
                <a:schemeClr val="dk2"/>
              </a:solidFill>
              <a:prstDash val="solid"/>
              <a:round/>
              <a:headEnd len="sm" w="sm" type="none"/>
              <a:tailEnd len="sm" w="sm" type="none"/>
            </a:ln>
          </p:spPr>
        </p:pic>
        <p:sp>
          <p:nvSpPr>
            <p:cNvPr id="617" name="Google Shape;617;p75"/>
            <p:cNvSpPr/>
            <p:nvPr/>
          </p:nvSpPr>
          <p:spPr>
            <a:xfrm>
              <a:off x="2148725" y="2914200"/>
              <a:ext cx="1343100" cy="1987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75"/>
            <p:cNvSpPr/>
            <p:nvPr/>
          </p:nvSpPr>
          <p:spPr>
            <a:xfrm>
              <a:off x="6392450" y="3002800"/>
              <a:ext cx="394200" cy="1987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75"/>
            <p:cNvSpPr txBox="1"/>
            <p:nvPr/>
          </p:nvSpPr>
          <p:spPr>
            <a:xfrm>
              <a:off x="238250" y="3523200"/>
              <a:ext cx="14235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300"/>
                </a:spcBef>
                <a:spcAft>
                  <a:spcPts val="1300"/>
                </a:spcAft>
                <a:buNone/>
              </a:pPr>
              <a:r>
                <a:rPr lang="en" sz="1500">
                  <a:solidFill>
                    <a:schemeClr val="dk1"/>
                  </a:solidFill>
                  <a:highlight>
                    <a:schemeClr val="lt1"/>
                  </a:highlight>
                  <a:latin typeface="Helvetica Neue Light"/>
                  <a:ea typeface="Helvetica Neue Light"/>
                  <a:cs typeface="Helvetica Neue Light"/>
                  <a:sym typeface="Helvetica Neue Light"/>
                </a:rPr>
                <a:t>Bloqueante </a:t>
              </a:r>
              <a:endParaRPr sz="1500"/>
            </a:p>
          </p:txBody>
        </p:sp>
        <p:sp>
          <p:nvSpPr>
            <p:cNvPr id="620" name="Google Shape;620;p75"/>
            <p:cNvSpPr txBox="1"/>
            <p:nvPr/>
          </p:nvSpPr>
          <p:spPr>
            <a:xfrm>
              <a:off x="7525200" y="3515050"/>
              <a:ext cx="14235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300"/>
                </a:spcBef>
                <a:spcAft>
                  <a:spcPts val="1300"/>
                </a:spcAft>
                <a:buNone/>
              </a:pPr>
              <a:r>
                <a:rPr lang="en" sz="1500">
                  <a:solidFill>
                    <a:schemeClr val="dk1"/>
                  </a:solidFill>
                  <a:highlight>
                    <a:schemeClr val="lt1"/>
                  </a:highlight>
                  <a:latin typeface="Helvetica Neue Light"/>
                  <a:ea typeface="Helvetica Neue Light"/>
                  <a:cs typeface="Helvetica Neue Light"/>
                  <a:sym typeface="Helvetica Neue Light"/>
                </a:rPr>
                <a:t>No Bloqueante </a:t>
              </a:r>
              <a:endParaRPr sz="1100"/>
            </a:p>
          </p:txBody>
        </p:sp>
        <p:sp>
          <p:nvSpPr>
            <p:cNvPr id="621" name="Google Shape;621;p75"/>
            <p:cNvSpPr/>
            <p:nvPr/>
          </p:nvSpPr>
          <p:spPr>
            <a:xfrm>
              <a:off x="1499700" y="3653400"/>
              <a:ext cx="455400" cy="2013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75"/>
            <p:cNvSpPr/>
            <p:nvPr/>
          </p:nvSpPr>
          <p:spPr>
            <a:xfrm rot="10800000">
              <a:off x="6974275" y="3642500"/>
              <a:ext cx="455400" cy="2013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76"/>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ANÁLISIS DE PERFORMANCE CON AUTOCANNON Y 0x</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 sz="1600">
                <a:latin typeface="Helvetica Neue Light"/>
                <a:ea typeface="Helvetica Neue Light"/>
                <a:cs typeface="Helvetica Neue Light"/>
                <a:sym typeface="Helvetica Neue Light"/>
              </a:rPr>
              <a:t>Tiempo: 10 minutos</a:t>
            </a:r>
            <a:endParaRPr i="1" sz="1600">
              <a:latin typeface="Helvetica Neue Light"/>
              <a:ea typeface="Helvetica Neue Light"/>
              <a:cs typeface="Helvetica Neue Light"/>
              <a:sym typeface="Helvetica Neue Light"/>
            </a:endParaRPr>
          </a:p>
        </p:txBody>
      </p:sp>
      <p:pic>
        <p:nvPicPr>
          <p:cNvPr id="628" name="Google Shape;628;p7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629" name="Google Shape;629;p76"/>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pic>
        <p:nvPicPr>
          <p:cNvPr id="634" name="Google Shape;634;p7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35" name="Google Shape;635;p77"/>
          <p:cNvSpPr txBox="1"/>
          <p:nvPr/>
        </p:nvSpPr>
        <p:spPr>
          <a:xfrm>
            <a:off x="290100" y="1350075"/>
            <a:ext cx="8259000" cy="33096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chemeClr val="dk1"/>
              </a:buClr>
              <a:buSzPts val="1700"/>
              <a:buFont typeface="Helvetica Neue"/>
              <a:buAutoNum type="arabicPeriod"/>
            </a:pPr>
            <a:r>
              <a:rPr lang="en" sz="1700">
                <a:solidFill>
                  <a:schemeClr val="dk1"/>
                </a:solidFill>
                <a:highlight>
                  <a:schemeClr val="lt1"/>
                </a:highlight>
                <a:latin typeface="Helvetica Neue Light"/>
                <a:ea typeface="Helvetica Neue Light"/>
                <a:cs typeface="Helvetica Neue Light"/>
                <a:sym typeface="Helvetica Neue Light"/>
              </a:rPr>
              <a:t>Realizar un análisis de performance sobre el desafío anterior, utilizando 0x y autocannon en modo consola. Con autocannon realizar un test con el servidor corriendo con 0x, emulando 500 conexiones concurrentes realizadas en 20 segundos de test.</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chemeClr val="dk1"/>
              </a:buClr>
              <a:buSzPts val="1700"/>
              <a:buFont typeface="Helvetica Neue"/>
              <a:buAutoNum type="arabicPeriod"/>
            </a:pPr>
            <a:r>
              <a:rPr lang="en" sz="1700">
                <a:solidFill>
                  <a:schemeClr val="dk1"/>
                </a:solidFill>
                <a:highlight>
                  <a:schemeClr val="lt1"/>
                </a:highlight>
                <a:latin typeface="Helvetica Neue Light"/>
                <a:ea typeface="Helvetica Neue Light"/>
                <a:cs typeface="Helvetica Neue Light"/>
                <a:sym typeface="Helvetica Neue Light"/>
              </a:rPr>
              <a:t>Hacer el procedimiento mencionado con el servidor en modo fork y sobre los endpoint '/randoms-debug' y '/randoms-nodebug' obteniendo en cada caso el reporte de autocannon y el diagrama de flama.</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1000"/>
              </a:spcAft>
              <a:buClr>
                <a:schemeClr val="dk1"/>
              </a:buClr>
              <a:buSzPts val="1700"/>
              <a:buFont typeface="Helvetica Neue"/>
              <a:buAutoNum type="arabicPeriod"/>
            </a:pPr>
            <a:r>
              <a:rPr lang="en" sz="1700">
                <a:solidFill>
                  <a:schemeClr val="dk1"/>
                </a:solidFill>
                <a:highlight>
                  <a:schemeClr val="lt1"/>
                </a:highlight>
                <a:latin typeface="Helvetica Neue Light"/>
                <a:ea typeface="Helvetica Neue Light"/>
                <a:cs typeface="Helvetica Neue Light"/>
                <a:sym typeface="Helvetica Neue Light"/>
              </a:rPr>
              <a:t>Analizar para cada caso los datos y gráficos obtenidos, y revisar que los resultados concuerden con los esperado: la ruta con debug por console.log es menos performante (bloquea más el servidor) que la que no lo contiene.</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636" name="Google Shape;636;p77"/>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637" name="Google Shape;637;p77"/>
          <p:cNvSpPr txBox="1"/>
          <p:nvPr/>
        </p:nvSpPr>
        <p:spPr>
          <a:xfrm>
            <a:off x="290100" y="304800"/>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 sz="3100">
                <a:latin typeface="Anton"/>
                <a:ea typeface="Anton"/>
                <a:cs typeface="Anton"/>
                <a:sym typeface="Anton"/>
              </a:rPr>
              <a:t>Análisis de performance con Autocannon y 0x</a:t>
            </a:r>
            <a:endParaRPr i="1" sz="700">
              <a:latin typeface="Helvetica Neue Light"/>
              <a:ea typeface="Helvetica Neue Light"/>
              <a:cs typeface="Helvetica Neue Light"/>
              <a:sym typeface="Helvetica Neue Light"/>
            </a:endParaRPr>
          </a:p>
        </p:txBody>
      </p:sp>
      <p:sp>
        <p:nvSpPr>
          <p:cNvPr id="638" name="Google Shape;638;p77"/>
          <p:cNvSpPr txBox="1"/>
          <p:nvPr/>
        </p:nvSpPr>
        <p:spPr>
          <a:xfrm>
            <a:off x="304800" y="8554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600">
                <a:solidFill>
                  <a:schemeClr val="dk1"/>
                </a:solidFill>
                <a:latin typeface="Helvetica Neue Light"/>
                <a:ea typeface="Helvetica Neue Light"/>
                <a:cs typeface="Helvetica Neue Light"/>
                <a:sym typeface="Helvetica Neue Light"/>
              </a:rPr>
              <a:t>Tiempo: 10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78"/>
          <p:cNvSpPr txBox="1"/>
          <p:nvPr/>
        </p:nvSpPr>
        <p:spPr>
          <a:xfrm>
            <a:off x="276425" y="2597025"/>
            <a:ext cx="86367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4000">
                <a:latin typeface="Anton"/>
                <a:ea typeface="Anton"/>
                <a:cs typeface="Anton"/>
                <a:sym typeface="Anton"/>
              </a:rPr>
              <a:t>LOGGERS, GZIP y </a:t>
            </a:r>
            <a:r>
              <a:rPr i="1" lang="en" sz="4000">
                <a:latin typeface="Anton"/>
                <a:ea typeface="Anton"/>
                <a:cs typeface="Anton"/>
                <a:sym typeface="Anton"/>
              </a:rPr>
              <a:t>ANÁLISIS</a:t>
            </a:r>
            <a:r>
              <a:rPr i="1" lang="en" sz="4000">
                <a:latin typeface="Anton"/>
                <a:ea typeface="Anton"/>
                <a:cs typeface="Anton"/>
                <a:sym typeface="Anton"/>
              </a:rPr>
              <a:t> DE PERFORMANCE</a:t>
            </a:r>
            <a:endParaRPr i="1" sz="4000">
              <a:latin typeface="Anton"/>
              <a:ea typeface="Anton"/>
              <a:cs typeface="Anton"/>
              <a:sym typeface="Anton"/>
            </a:endParaRPr>
          </a:p>
        </p:txBody>
      </p:sp>
      <p:pic>
        <p:nvPicPr>
          <p:cNvPr id="644" name="Google Shape;644;p7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645" name="Google Shape;645;p78"/>
          <p:cNvPicPr preferRelativeResize="0"/>
          <p:nvPr/>
        </p:nvPicPr>
        <p:blipFill rotWithShape="1">
          <a:blip r:embed="rId4">
            <a:alphaModFix/>
          </a:blip>
          <a:srcRect b="0" l="0" r="0" t="0"/>
          <a:stretch/>
        </p:blipFill>
        <p:spPr>
          <a:xfrm>
            <a:off x="3882275" y="1038624"/>
            <a:ext cx="1379450" cy="1379450"/>
          </a:xfrm>
          <a:prstGeom prst="rect">
            <a:avLst/>
          </a:prstGeom>
          <a:noFill/>
          <a:ln>
            <a:noFill/>
          </a:ln>
        </p:spPr>
      </p:pic>
      <p:sp>
        <p:nvSpPr>
          <p:cNvPr id="646" name="Google Shape;646;p78"/>
          <p:cNvSpPr/>
          <p:nvPr/>
        </p:nvSpPr>
        <p:spPr>
          <a:xfrm>
            <a:off x="4823975" y="10386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
                <a:solidFill>
                  <a:srgbClr val="FFFFFF"/>
                </a:solidFill>
                <a:latin typeface="Helvetica Neue"/>
                <a:ea typeface="Helvetica Neue"/>
                <a:cs typeface="Helvetica Neue"/>
                <a:sym typeface="Helvetica Neue"/>
              </a:rPr>
              <a:t>16</a:t>
            </a:r>
            <a:endParaRPr b="1">
              <a:solidFill>
                <a:srgbClr val="FFFFFF"/>
              </a:solidFill>
              <a:latin typeface="Helvetica Neue"/>
              <a:ea typeface="Helvetica Neue"/>
              <a:cs typeface="Helvetica Neue"/>
              <a:sym typeface="Helvetica Neue"/>
            </a:endParaRPr>
          </a:p>
        </p:txBody>
      </p:sp>
      <p:sp>
        <p:nvSpPr>
          <p:cNvPr id="647" name="Google Shape;647;p78"/>
          <p:cNvSpPr txBox="1"/>
          <p:nvPr/>
        </p:nvSpPr>
        <p:spPr>
          <a:xfrm>
            <a:off x="15795" y="3561475"/>
            <a:ext cx="8897400" cy="7389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1000"/>
              </a:spcAft>
              <a:buNone/>
            </a:pPr>
            <a:r>
              <a:rPr lang="en" sz="1800">
                <a:solidFill>
                  <a:schemeClr val="dk1"/>
                </a:solidFill>
                <a:latin typeface="Helvetica Neue Light"/>
                <a:ea typeface="Helvetica Neue Light"/>
                <a:cs typeface="Helvetica Neue Light"/>
                <a:sym typeface="Helvetica Neue Light"/>
              </a:rPr>
              <a:t>Retomemos nuestro trabajo para implementar compresión por Gzip, registros por loggueo, y analizar la performance de nuestro servidor.</a:t>
            </a:r>
            <a:endParaRPr sz="16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graphicFrame>
        <p:nvGraphicFramePr>
          <p:cNvPr id="652" name="Google Shape;652;p79"/>
          <p:cNvGraphicFramePr/>
          <p:nvPr/>
        </p:nvGraphicFramePr>
        <p:xfrm>
          <a:off x="362219" y="269686"/>
          <a:ext cx="3000000" cy="3000000"/>
        </p:xfrm>
        <a:graphic>
          <a:graphicData uri="http://schemas.openxmlformats.org/drawingml/2006/table">
            <a:tbl>
              <a:tblPr>
                <a:noFill/>
                <a:tableStyleId>{20A6237C-8FF0-4A85-86AE-B8F077A06543}</a:tableStyleId>
              </a:tblPr>
              <a:tblGrid>
                <a:gridCol w="2806525"/>
                <a:gridCol w="3641525"/>
                <a:gridCol w="1971525"/>
              </a:tblGrid>
              <a:tr h="515675">
                <a:tc gridSpan="3">
                  <a:txBody>
                    <a:bodyPr/>
                    <a:lstStyle/>
                    <a:p>
                      <a:pPr indent="0" lvl="0" marL="0" rtl="0" algn="l">
                        <a:spcBef>
                          <a:spcPts val="0"/>
                        </a:spcBef>
                        <a:spcAft>
                          <a:spcPts val="0"/>
                        </a:spcAft>
                        <a:buClr>
                          <a:srgbClr val="000000"/>
                        </a:buClr>
                        <a:buSzPts val="1100"/>
                        <a:buFont typeface="Arial"/>
                        <a:buNone/>
                      </a:pPr>
                      <a:r>
                        <a:rPr i="1" lang="en" sz="2400">
                          <a:solidFill>
                            <a:schemeClr val="dk1"/>
                          </a:solidFill>
                          <a:latin typeface="Anton"/>
                          <a:ea typeface="Anton"/>
                          <a:cs typeface="Anton"/>
                          <a:sym typeface="Anton"/>
                        </a:rPr>
                        <a:t>LOGGERS Y GZIP</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568275">
                <a:tc gridSpan="2">
                  <a:txBody>
                    <a:bodyPr/>
                    <a:lstStyle/>
                    <a:p>
                      <a:pPr indent="0" lvl="0" marL="0" rtl="0" algn="l">
                        <a:spcBef>
                          <a:spcPts val="0"/>
                        </a:spcBef>
                        <a:spcAft>
                          <a:spcPts val="0"/>
                        </a:spcAft>
                        <a:buClr>
                          <a:schemeClr val="dk1"/>
                        </a:buClr>
                        <a:buSzPts val="1100"/>
                        <a:buFont typeface="Arial"/>
                        <a:buNone/>
                      </a:pPr>
                      <a:r>
                        <a:rPr b="1" lang="en" sz="1600">
                          <a:solidFill>
                            <a:schemeClr val="dk1"/>
                          </a:solidFill>
                          <a:latin typeface="Helvetica Neue"/>
                          <a:ea typeface="Helvetica Neue"/>
                          <a:cs typeface="Helvetica Neue"/>
                          <a:sym typeface="Helvetica Neue"/>
                        </a:rPr>
                        <a:t>Formato: </a:t>
                      </a:r>
                      <a:r>
                        <a:rPr lang="en" sz="1600">
                          <a:solidFill>
                            <a:schemeClr val="dk1"/>
                          </a:solidFill>
                          <a:latin typeface="Helvetica Neue Light"/>
                          <a:ea typeface="Helvetica Neue Light"/>
                          <a:cs typeface="Helvetica Neue Light"/>
                          <a:sym typeface="Helvetica Neue Light"/>
                        </a:rPr>
                        <a:t>link a un repositorio en Github con el proyecto cargado. </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b="1" lang="en" sz="1600">
                          <a:solidFill>
                            <a:schemeClr val="dk1"/>
                          </a:solidFill>
                          <a:latin typeface="Helvetica Neue"/>
                          <a:ea typeface="Helvetica Neue"/>
                          <a:cs typeface="Helvetica Neue"/>
                          <a:sym typeface="Helvetica Neue"/>
                        </a:rPr>
                        <a:t>Sugerencia: </a:t>
                      </a:r>
                      <a:r>
                        <a:rPr lang="en" sz="1600">
                          <a:solidFill>
                            <a:schemeClr val="dk1"/>
                          </a:solidFill>
                          <a:latin typeface="Helvetica Neue Light"/>
                          <a:ea typeface="Helvetica Neue Light"/>
                          <a:cs typeface="Helvetica Neue Light"/>
                          <a:sym typeface="Helvetica Neue Light"/>
                        </a:rPr>
                        <a:t>no incluir los node_modules</a:t>
                      </a:r>
                      <a:endParaRPr b="1" sz="1600">
                        <a:solidFill>
                          <a:schemeClr val="dk1"/>
                        </a:solidFill>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978800">
                <a:tc gridSpan="3">
                  <a:txBody>
                    <a:bodyPr/>
                    <a:lstStyle/>
                    <a:p>
                      <a:pPr indent="0" lvl="0" marL="0" rtl="0" algn="l">
                        <a:spcBef>
                          <a:spcPts val="0"/>
                        </a:spcBef>
                        <a:spcAft>
                          <a:spcPts val="0"/>
                        </a:spcAft>
                        <a:buNone/>
                      </a:pPr>
                      <a:r>
                        <a:rPr b="1" lang="en" sz="1600"/>
                        <a:t>&gt;&gt;</a:t>
                      </a:r>
                      <a:r>
                        <a:rPr b="1" lang="en" sz="1600">
                          <a:solidFill>
                            <a:srgbClr val="4D5156"/>
                          </a:solidFill>
                        </a:rPr>
                        <a:t> </a:t>
                      </a:r>
                      <a:r>
                        <a:rPr b="1" lang="en" sz="1600">
                          <a:latin typeface="Helvetica Neue"/>
                          <a:ea typeface="Helvetica Neue"/>
                          <a:cs typeface="Helvetica Neue"/>
                          <a:sym typeface="Helvetica Neue"/>
                        </a:rPr>
                        <a:t>Consigna:</a:t>
                      </a:r>
                      <a:endParaRPr sz="1600">
                        <a:latin typeface="Helvetica Neue Light"/>
                        <a:ea typeface="Helvetica Neue Light"/>
                        <a:cs typeface="Helvetica Neue Light"/>
                        <a:sym typeface="Helvetica Neue Light"/>
                      </a:endParaRPr>
                    </a:p>
                    <a:p>
                      <a:pPr indent="0" lvl="0" marL="914400" rtl="0" algn="l">
                        <a:spcBef>
                          <a:spcPts val="1000"/>
                        </a:spcBef>
                        <a:spcAft>
                          <a:spcPts val="0"/>
                        </a:spcAft>
                        <a:buClr>
                          <a:schemeClr val="dk1"/>
                        </a:buClr>
                        <a:buSzPts val="1100"/>
                        <a:buFont typeface="Arial"/>
                        <a:buNone/>
                      </a:pPr>
                      <a:r>
                        <a:rPr lang="en" sz="1300">
                          <a:latin typeface="Helvetica Neue Light"/>
                          <a:ea typeface="Helvetica Neue Light"/>
                          <a:cs typeface="Helvetica Neue Light"/>
                          <a:sym typeface="Helvetica Neue Light"/>
                        </a:rPr>
                        <a:t>Incorporar al proyecto de servidor de</a:t>
                      </a:r>
                      <a:r>
                        <a:rPr lang="en" sz="1300">
                          <a:latin typeface="Helvetica Neue Light"/>
                          <a:ea typeface="Helvetica Neue Light"/>
                          <a:cs typeface="Helvetica Neue Light"/>
                          <a:sym typeface="Helvetica Neue Light"/>
                        </a:rPr>
                        <a:t> trabajo la compresión gzip.</a:t>
                      </a:r>
                      <a:endParaRPr sz="1300">
                        <a:latin typeface="Helvetica Neue Light"/>
                        <a:ea typeface="Helvetica Neue Light"/>
                        <a:cs typeface="Helvetica Neue Light"/>
                        <a:sym typeface="Helvetica Neue Light"/>
                      </a:endParaRPr>
                    </a:p>
                    <a:p>
                      <a:pPr indent="0" lvl="0" marL="914400" rtl="0" algn="l">
                        <a:spcBef>
                          <a:spcPts val="1000"/>
                        </a:spcBef>
                        <a:spcAft>
                          <a:spcPts val="0"/>
                        </a:spcAft>
                        <a:buClr>
                          <a:schemeClr val="dk1"/>
                        </a:buClr>
                        <a:buSzPts val="1100"/>
                        <a:buFont typeface="Arial"/>
                        <a:buNone/>
                      </a:pPr>
                      <a:r>
                        <a:rPr lang="en" sz="1300">
                          <a:latin typeface="Helvetica Neue Light"/>
                          <a:ea typeface="Helvetica Neue Light"/>
                          <a:cs typeface="Helvetica Neue Light"/>
                          <a:sym typeface="Helvetica Neue Light"/>
                        </a:rPr>
                        <a:t>Verificar sobre la ruta /info con y sin compresión, la diferencia de cantidad de bytes devueltos en un caso y otro.</a:t>
                      </a:r>
                      <a:endParaRPr sz="1300">
                        <a:latin typeface="Helvetica Neue Light"/>
                        <a:ea typeface="Helvetica Neue Light"/>
                        <a:cs typeface="Helvetica Neue Light"/>
                        <a:sym typeface="Helvetica Neue Light"/>
                      </a:endParaRPr>
                    </a:p>
                    <a:p>
                      <a:pPr indent="0" lvl="0" marL="914400" rtl="0" algn="l">
                        <a:spcBef>
                          <a:spcPts val="1000"/>
                        </a:spcBef>
                        <a:spcAft>
                          <a:spcPts val="0"/>
                        </a:spcAft>
                        <a:buClr>
                          <a:schemeClr val="dk1"/>
                        </a:buClr>
                        <a:buSzPts val="1100"/>
                        <a:buFont typeface="Arial"/>
                        <a:buNone/>
                      </a:pPr>
                      <a:r>
                        <a:rPr lang="en" sz="1300">
                          <a:latin typeface="Helvetica Neue Light"/>
                          <a:ea typeface="Helvetica Neue Light"/>
                          <a:cs typeface="Helvetica Neue Light"/>
                          <a:sym typeface="Helvetica Neue Light"/>
                        </a:rPr>
                        <a:t>Luego implementar loggueo (con alguna librería vista en clase) que registre lo siguiente:</a:t>
                      </a:r>
                      <a:endParaRPr sz="1300">
                        <a:latin typeface="Helvetica Neue Light"/>
                        <a:ea typeface="Helvetica Neue Light"/>
                        <a:cs typeface="Helvetica Neue Light"/>
                        <a:sym typeface="Helvetica Neue Light"/>
                      </a:endParaRPr>
                    </a:p>
                    <a:p>
                      <a:pPr indent="-311150" lvl="0" marL="1371600" rtl="0" algn="l">
                        <a:spcBef>
                          <a:spcPts val="1000"/>
                        </a:spcBef>
                        <a:spcAft>
                          <a:spcPts val="0"/>
                        </a:spcAft>
                        <a:buSzPts val="1300"/>
                        <a:buFont typeface="Helvetica Neue Light"/>
                        <a:buChar char="●"/>
                      </a:pPr>
                      <a:r>
                        <a:rPr lang="en" sz="1300">
                          <a:latin typeface="Helvetica Neue Light"/>
                          <a:ea typeface="Helvetica Neue Light"/>
                          <a:cs typeface="Helvetica Neue Light"/>
                          <a:sym typeface="Helvetica Neue Light"/>
                        </a:rPr>
                        <a:t>Ruta y método de todas las peticiones recibidas por el servidor (info)</a:t>
                      </a:r>
                      <a:endParaRPr sz="1300">
                        <a:latin typeface="Helvetica Neue Light"/>
                        <a:ea typeface="Helvetica Neue Light"/>
                        <a:cs typeface="Helvetica Neue Light"/>
                        <a:sym typeface="Helvetica Neue Light"/>
                      </a:endParaRPr>
                    </a:p>
                    <a:p>
                      <a:pPr indent="-311150" lvl="0" marL="1371600" rtl="0" algn="l">
                        <a:spcBef>
                          <a:spcPts val="0"/>
                        </a:spcBef>
                        <a:spcAft>
                          <a:spcPts val="0"/>
                        </a:spcAft>
                        <a:buSzPts val="1300"/>
                        <a:buFont typeface="Helvetica Neue Light"/>
                        <a:buChar char="●"/>
                      </a:pPr>
                      <a:r>
                        <a:rPr lang="en" sz="1300">
                          <a:latin typeface="Helvetica Neue Light"/>
                          <a:ea typeface="Helvetica Neue Light"/>
                          <a:cs typeface="Helvetica Neue Light"/>
                          <a:sym typeface="Helvetica Neue Light"/>
                        </a:rPr>
                        <a:t>Ruta y método de las peticiones a rutas inexistentes en el servidor (warning)</a:t>
                      </a:r>
                      <a:endParaRPr sz="1300">
                        <a:latin typeface="Helvetica Neue Light"/>
                        <a:ea typeface="Helvetica Neue Light"/>
                        <a:cs typeface="Helvetica Neue Light"/>
                        <a:sym typeface="Helvetica Neue Light"/>
                      </a:endParaRPr>
                    </a:p>
                    <a:p>
                      <a:pPr indent="-311150" lvl="0" marL="1371600" rtl="0" algn="l">
                        <a:spcBef>
                          <a:spcPts val="0"/>
                        </a:spcBef>
                        <a:spcAft>
                          <a:spcPts val="0"/>
                        </a:spcAft>
                        <a:buSzPts val="1300"/>
                        <a:buFont typeface="Helvetica Neue Light"/>
                        <a:buChar char="●"/>
                      </a:pPr>
                      <a:r>
                        <a:rPr lang="en" sz="1300">
                          <a:latin typeface="Helvetica Neue Light"/>
                          <a:ea typeface="Helvetica Neue Light"/>
                          <a:cs typeface="Helvetica Neue Light"/>
                          <a:sym typeface="Helvetica Neue Light"/>
                        </a:rPr>
                        <a:t>Errores lanzados por las apis de mensajes y productos, únicamente (error)</a:t>
                      </a:r>
                      <a:endParaRPr sz="1300">
                        <a:latin typeface="Helvetica Neue Light"/>
                        <a:ea typeface="Helvetica Neue Light"/>
                        <a:cs typeface="Helvetica Neue Light"/>
                        <a:sym typeface="Helvetica Neue Light"/>
                      </a:endParaRPr>
                    </a:p>
                    <a:p>
                      <a:pPr indent="0" lvl="0" marL="914400" rtl="0" algn="l">
                        <a:spcBef>
                          <a:spcPts val="1000"/>
                        </a:spcBef>
                        <a:spcAft>
                          <a:spcPts val="0"/>
                        </a:spcAft>
                        <a:buNone/>
                      </a:pPr>
                      <a:r>
                        <a:rPr lang="en" sz="1300">
                          <a:latin typeface="Helvetica Neue Light"/>
                          <a:ea typeface="Helvetica Neue Light"/>
                          <a:cs typeface="Helvetica Neue Light"/>
                          <a:sym typeface="Helvetica Neue Light"/>
                        </a:rPr>
                        <a:t>Considerar el siguiente criterio:</a:t>
                      </a:r>
                      <a:endParaRPr sz="1300">
                        <a:latin typeface="Helvetica Neue Light"/>
                        <a:ea typeface="Helvetica Neue Light"/>
                        <a:cs typeface="Helvetica Neue Light"/>
                        <a:sym typeface="Helvetica Neue Light"/>
                      </a:endParaRPr>
                    </a:p>
                    <a:p>
                      <a:pPr indent="-311150" lvl="0" marL="1371600" rtl="0" algn="l">
                        <a:spcBef>
                          <a:spcPts val="1000"/>
                        </a:spcBef>
                        <a:spcAft>
                          <a:spcPts val="0"/>
                        </a:spcAft>
                        <a:buSzPts val="1300"/>
                        <a:buFont typeface="Helvetica Neue Light"/>
                        <a:buChar char="●"/>
                      </a:pPr>
                      <a:r>
                        <a:rPr lang="en" sz="1300">
                          <a:latin typeface="Helvetica Neue Light"/>
                          <a:ea typeface="Helvetica Neue Light"/>
                          <a:cs typeface="Helvetica Neue Light"/>
                          <a:sym typeface="Helvetica Neue Light"/>
                        </a:rPr>
                        <a:t>Loggear todos los niveles a consola (info, warning y error)</a:t>
                      </a:r>
                      <a:endParaRPr sz="1300">
                        <a:latin typeface="Helvetica Neue Light"/>
                        <a:ea typeface="Helvetica Neue Light"/>
                        <a:cs typeface="Helvetica Neue Light"/>
                        <a:sym typeface="Helvetica Neue Light"/>
                      </a:endParaRPr>
                    </a:p>
                    <a:p>
                      <a:pPr indent="-311150" lvl="0" marL="1371600" rtl="0" algn="l">
                        <a:spcBef>
                          <a:spcPts val="0"/>
                        </a:spcBef>
                        <a:spcAft>
                          <a:spcPts val="0"/>
                        </a:spcAft>
                        <a:buSzPts val="1300"/>
                        <a:buFont typeface="Helvetica Neue Light"/>
                        <a:buChar char="●"/>
                      </a:pPr>
                      <a:r>
                        <a:rPr lang="en" sz="1300">
                          <a:latin typeface="Helvetica Neue Light"/>
                          <a:ea typeface="Helvetica Neue Light"/>
                          <a:cs typeface="Helvetica Neue Light"/>
                          <a:sym typeface="Helvetica Neue Light"/>
                        </a:rPr>
                        <a:t>Registrar sólo los logs de warning a un archivo llamada warn.log</a:t>
                      </a:r>
                      <a:endParaRPr sz="1300">
                        <a:latin typeface="Helvetica Neue Light"/>
                        <a:ea typeface="Helvetica Neue Light"/>
                        <a:cs typeface="Helvetica Neue Light"/>
                        <a:sym typeface="Helvetica Neue Light"/>
                      </a:endParaRPr>
                    </a:p>
                    <a:p>
                      <a:pPr indent="-311150" lvl="0" marL="1371600" rtl="0" algn="l">
                        <a:spcBef>
                          <a:spcPts val="0"/>
                        </a:spcBef>
                        <a:spcAft>
                          <a:spcPts val="0"/>
                        </a:spcAft>
                        <a:buSzPts val="1300"/>
                        <a:buFont typeface="Helvetica Neue Light"/>
                        <a:buChar char="●"/>
                      </a:pPr>
                      <a:r>
                        <a:rPr lang="en" sz="1300">
                          <a:latin typeface="Helvetica Neue Light"/>
                          <a:ea typeface="Helvetica Neue Light"/>
                          <a:cs typeface="Helvetica Neue Light"/>
                          <a:sym typeface="Helvetica Neue Light"/>
                        </a:rPr>
                        <a:t>Enviar sólo los logs de error a un archivo llamada error.log</a:t>
                      </a:r>
                      <a:endParaRPr sz="13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653" name="Google Shape;653;p7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654" name="Google Shape;654;p79"/>
          <p:cNvPicPr preferRelativeResize="0"/>
          <p:nvPr/>
        </p:nvPicPr>
        <p:blipFill rotWithShape="1">
          <a:blip r:embed="rId4">
            <a:alphaModFix/>
          </a:blip>
          <a:srcRect b="0" l="0" r="0" t="0"/>
          <a:stretch/>
        </p:blipFill>
        <p:spPr>
          <a:xfrm>
            <a:off x="7173537" y="849049"/>
            <a:ext cx="1634174" cy="6398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graphicFrame>
        <p:nvGraphicFramePr>
          <p:cNvPr id="659" name="Google Shape;659;p80"/>
          <p:cNvGraphicFramePr/>
          <p:nvPr/>
        </p:nvGraphicFramePr>
        <p:xfrm>
          <a:off x="153263" y="39300"/>
          <a:ext cx="3000000" cy="3000000"/>
        </p:xfrm>
        <a:graphic>
          <a:graphicData uri="http://schemas.openxmlformats.org/drawingml/2006/table">
            <a:tbl>
              <a:tblPr>
                <a:noFill/>
                <a:tableStyleId>{20A6237C-8FF0-4A85-86AE-B8F077A06543}</a:tableStyleId>
              </a:tblPr>
              <a:tblGrid>
                <a:gridCol w="2945825"/>
                <a:gridCol w="3822275"/>
                <a:gridCol w="2069375"/>
              </a:tblGrid>
              <a:tr h="731500">
                <a:tc gridSpan="3">
                  <a:txBody>
                    <a:bodyPr/>
                    <a:lstStyle/>
                    <a:p>
                      <a:pPr indent="0" lvl="0" marL="0" rtl="0" algn="l">
                        <a:spcBef>
                          <a:spcPts val="0"/>
                        </a:spcBef>
                        <a:spcAft>
                          <a:spcPts val="0"/>
                        </a:spcAft>
                        <a:buClr>
                          <a:srgbClr val="000000"/>
                        </a:buClr>
                        <a:buSzPts val="1100"/>
                        <a:buFont typeface="Arial"/>
                        <a:buNone/>
                      </a:pPr>
                      <a:r>
                        <a:rPr i="1" lang="en" sz="2400">
                          <a:solidFill>
                            <a:schemeClr val="dk1"/>
                          </a:solidFill>
                          <a:latin typeface="Anton"/>
                          <a:ea typeface="Anton"/>
                          <a:cs typeface="Anton"/>
                          <a:sym typeface="Anton"/>
                        </a:rPr>
                        <a:t>ANÁLISIS COMPLETO DE PERFORMANCE</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29325">
                <a:tc gridSpan="2">
                  <a:txBody>
                    <a:bodyPr/>
                    <a:lstStyle/>
                    <a:p>
                      <a:pPr indent="0" lvl="0" marL="0" rtl="0" algn="l">
                        <a:spcBef>
                          <a:spcPts val="0"/>
                        </a:spcBef>
                        <a:spcAft>
                          <a:spcPts val="0"/>
                        </a:spcAft>
                        <a:buClr>
                          <a:schemeClr val="dk1"/>
                        </a:buClr>
                        <a:buSzPts val="1100"/>
                        <a:buFont typeface="Arial"/>
                        <a:buNone/>
                      </a:pPr>
                      <a:r>
                        <a:rPr b="1" lang="en" sz="1600">
                          <a:solidFill>
                            <a:schemeClr val="dk1"/>
                          </a:solidFill>
                          <a:latin typeface="Helvetica Neue"/>
                          <a:ea typeface="Helvetica Neue"/>
                          <a:cs typeface="Helvetica Neue"/>
                          <a:sym typeface="Helvetica Neue"/>
                        </a:rPr>
                        <a:t>Formato: </a:t>
                      </a:r>
                      <a:r>
                        <a:rPr lang="en" sz="1600">
                          <a:solidFill>
                            <a:schemeClr val="dk1"/>
                          </a:solidFill>
                          <a:latin typeface="Helvetica Neue Light"/>
                          <a:ea typeface="Helvetica Neue Light"/>
                          <a:cs typeface="Helvetica Neue Light"/>
                          <a:sym typeface="Helvetica Neue Light"/>
                        </a:rPr>
                        <a:t>link a un repositorio en Github con el proyecto cargado. </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b="1" lang="en" sz="1600">
                          <a:solidFill>
                            <a:schemeClr val="dk1"/>
                          </a:solidFill>
                          <a:latin typeface="Helvetica Neue"/>
                          <a:ea typeface="Helvetica Neue"/>
                          <a:cs typeface="Helvetica Neue"/>
                          <a:sym typeface="Helvetica Neue"/>
                        </a:rPr>
                        <a:t>Sugerencia: </a:t>
                      </a:r>
                      <a:r>
                        <a:rPr lang="en" sz="1600">
                          <a:solidFill>
                            <a:schemeClr val="dk1"/>
                          </a:solidFill>
                          <a:latin typeface="Helvetica Neue Light"/>
                          <a:ea typeface="Helvetica Neue Light"/>
                          <a:cs typeface="Helvetica Neue Light"/>
                          <a:sym typeface="Helvetica Neue Light"/>
                        </a:rPr>
                        <a:t>no incluir los node_modules</a:t>
                      </a:r>
                      <a:endParaRPr b="1" sz="1600">
                        <a:solidFill>
                          <a:schemeClr val="dk1"/>
                        </a:solidFill>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34775">
                <a:tc gridSpan="3">
                  <a:txBody>
                    <a:bodyPr/>
                    <a:lstStyle/>
                    <a:p>
                      <a:pPr indent="0" lvl="0" marL="0" rtl="0" algn="l">
                        <a:spcBef>
                          <a:spcPts val="0"/>
                        </a:spcBef>
                        <a:spcAft>
                          <a:spcPts val="0"/>
                        </a:spcAft>
                        <a:buNone/>
                      </a:pPr>
                      <a:br>
                        <a:rPr b="1" lang="en" sz="200">
                          <a:solidFill>
                            <a:srgbClr val="4D5156"/>
                          </a:solidFill>
                        </a:rPr>
                      </a:br>
                      <a:r>
                        <a:rPr b="1" lang="en" sz="1600"/>
                        <a:t>&gt;&gt;</a:t>
                      </a:r>
                      <a:r>
                        <a:rPr b="1" lang="en" sz="1600">
                          <a:solidFill>
                            <a:srgbClr val="4D5156"/>
                          </a:solidFill>
                        </a:rPr>
                        <a:t> </a:t>
                      </a:r>
                      <a:r>
                        <a:rPr b="1" lang="en" sz="1600">
                          <a:latin typeface="Helvetica Neue"/>
                          <a:ea typeface="Helvetica Neue"/>
                          <a:cs typeface="Helvetica Neue"/>
                          <a:sym typeface="Helvetica Neue"/>
                        </a:rPr>
                        <a:t>Consigna:</a:t>
                      </a:r>
                      <a:r>
                        <a:rPr lang="en" sz="1500">
                          <a:latin typeface="Helvetica Neue Light"/>
                          <a:ea typeface="Helvetica Neue Light"/>
                          <a:cs typeface="Helvetica Neue Light"/>
                          <a:sym typeface="Helvetica Neue Light"/>
                        </a:rPr>
                        <a:t> Luego, realizar el análisis completo de performance del servidor con el que venimos trabajando.</a:t>
                      </a:r>
                      <a:endParaRPr sz="1500">
                        <a:latin typeface="Helvetica Neue Light"/>
                        <a:ea typeface="Helvetica Neue Light"/>
                        <a:cs typeface="Helvetica Neue Light"/>
                        <a:sym typeface="Helvetica Neue Light"/>
                      </a:endParaRPr>
                    </a:p>
                    <a:p>
                      <a:pPr indent="0" lvl="0" marL="345600" rtl="0" algn="l">
                        <a:spcBef>
                          <a:spcPts val="1000"/>
                        </a:spcBef>
                        <a:spcAft>
                          <a:spcPts val="0"/>
                        </a:spcAft>
                        <a:buClr>
                          <a:schemeClr val="dk1"/>
                        </a:buClr>
                        <a:buSzPts val="1100"/>
                        <a:buFont typeface="Arial"/>
                        <a:buNone/>
                      </a:pPr>
                      <a:r>
                        <a:rPr lang="en">
                          <a:latin typeface="Helvetica Neue Light"/>
                          <a:ea typeface="Helvetica Neue Light"/>
                          <a:cs typeface="Helvetica Neue Light"/>
                          <a:sym typeface="Helvetica Neue Light"/>
                        </a:rPr>
                        <a:t>Vamos a trabajar sobre la ruta '/info', en modo fork, agregando ó extrayendo un console.log de la información colectada antes de devolverla al cliente. Además desactivaremos el child_process de la ruta '/randoms'</a:t>
                      </a:r>
                      <a:endParaRPr>
                        <a:latin typeface="Helvetica Neue Light"/>
                        <a:ea typeface="Helvetica Neue Light"/>
                        <a:cs typeface="Helvetica Neue Light"/>
                        <a:sym typeface="Helvetica Neue Light"/>
                      </a:endParaRPr>
                    </a:p>
                    <a:p>
                      <a:pPr indent="0" lvl="0" marL="345600" rtl="0" algn="l">
                        <a:spcBef>
                          <a:spcPts val="1000"/>
                        </a:spcBef>
                        <a:spcAft>
                          <a:spcPts val="0"/>
                        </a:spcAft>
                        <a:buClr>
                          <a:schemeClr val="dk1"/>
                        </a:buClr>
                        <a:buSzPts val="1100"/>
                        <a:buFont typeface="Arial"/>
                        <a:buNone/>
                      </a:pPr>
                      <a:r>
                        <a:rPr lang="en">
                          <a:latin typeface="Helvetica Neue Light"/>
                          <a:ea typeface="Helvetica Neue Light"/>
                          <a:cs typeface="Helvetica Neue Light"/>
                          <a:sym typeface="Helvetica Neue Light"/>
                        </a:rPr>
                        <a:t>Para ambas condiciones (con o sin console.log) en la ruta '/info' OBTENER:</a:t>
                      </a:r>
                      <a:endParaRPr>
                        <a:latin typeface="Helvetica Neue Light"/>
                        <a:ea typeface="Helvetica Neue Light"/>
                        <a:cs typeface="Helvetica Neue Light"/>
                        <a:sym typeface="Helvetica Neue Light"/>
                      </a:endParaRPr>
                    </a:p>
                    <a:p>
                      <a:pPr indent="0" lvl="0" marL="345600" rtl="0" algn="l">
                        <a:spcBef>
                          <a:spcPts val="1000"/>
                        </a:spcBef>
                        <a:spcAft>
                          <a:spcPts val="0"/>
                        </a:spcAft>
                        <a:buClr>
                          <a:schemeClr val="dk1"/>
                        </a:buClr>
                        <a:buSzPts val="1100"/>
                        <a:buFont typeface="Arial"/>
                        <a:buNone/>
                      </a:pPr>
                      <a:r>
                        <a:rPr lang="en">
                          <a:latin typeface="Helvetica Neue Light"/>
                          <a:ea typeface="Helvetica Neue Light"/>
                          <a:cs typeface="Helvetica Neue Light"/>
                          <a:sym typeface="Helvetica Neue Light"/>
                        </a:rPr>
                        <a:t>1) El perfilamiento del servidor, realizando el test con --prof de node.js. Analizar los resultados obtenidos luego de procesarlos con --prof-process. </a:t>
                      </a:r>
                      <a:endParaRPr>
                        <a:latin typeface="Helvetica Neue Light"/>
                        <a:ea typeface="Helvetica Neue Light"/>
                        <a:cs typeface="Helvetica Neue Light"/>
                        <a:sym typeface="Helvetica Neue Light"/>
                      </a:endParaRPr>
                    </a:p>
                    <a:p>
                      <a:pPr indent="0" lvl="0" marL="345600" rtl="0" algn="l">
                        <a:spcBef>
                          <a:spcPts val="1000"/>
                        </a:spcBef>
                        <a:spcAft>
                          <a:spcPts val="1000"/>
                        </a:spcAft>
                        <a:buClr>
                          <a:schemeClr val="dk1"/>
                        </a:buClr>
                        <a:buSzPts val="1100"/>
                        <a:buFont typeface="Arial"/>
                        <a:buNone/>
                      </a:pPr>
                      <a:r>
                        <a:rPr lang="en">
                          <a:latin typeface="Helvetica Neue Light"/>
                          <a:ea typeface="Helvetica Neue Light"/>
                          <a:cs typeface="Helvetica Neue Light"/>
                          <a:sym typeface="Helvetica Neue Light"/>
                        </a:rPr>
                        <a:t>Utilizaremos como test de carga Artillery en línea de comandos, emulando 50 conexiones concurrentes con 20 request por cada una. Extraer un reporte con los resultados en archivo de texto.</a:t>
                      </a:r>
                      <a:endParaRPr>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660" name="Google Shape;660;p8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661" name="Google Shape;661;p80"/>
          <p:cNvPicPr preferRelativeResize="0"/>
          <p:nvPr/>
        </p:nvPicPr>
        <p:blipFill rotWithShape="1">
          <a:blip r:embed="rId4">
            <a:alphaModFix/>
          </a:blip>
          <a:srcRect b="0" l="0" r="0" t="0"/>
          <a:stretch/>
        </p:blipFill>
        <p:spPr>
          <a:xfrm>
            <a:off x="7173537" y="849049"/>
            <a:ext cx="1634174" cy="6398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graphicFrame>
        <p:nvGraphicFramePr>
          <p:cNvPr id="666" name="Google Shape;666;p81"/>
          <p:cNvGraphicFramePr/>
          <p:nvPr/>
        </p:nvGraphicFramePr>
        <p:xfrm>
          <a:off x="153263" y="39300"/>
          <a:ext cx="3000000" cy="3000000"/>
        </p:xfrm>
        <a:graphic>
          <a:graphicData uri="http://schemas.openxmlformats.org/drawingml/2006/table">
            <a:tbl>
              <a:tblPr>
                <a:noFill/>
                <a:tableStyleId>{20A6237C-8FF0-4A85-86AE-B8F077A06543}</a:tableStyleId>
              </a:tblPr>
              <a:tblGrid>
                <a:gridCol w="2945825"/>
                <a:gridCol w="3822275"/>
                <a:gridCol w="2069375"/>
              </a:tblGrid>
              <a:tr h="731500">
                <a:tc gridSpan="3">
                  <a:txBody>
                    <a:bodyPr/>
                    <a:lstStyle/>
                    <a:p>
                      <a:pPr indent="0" lvl="0" marL="0" rtl="0" algn="l">
                        <a:spcBef>
                          <a:spcPts val="0"/>
                        </a:spcBef>
                        <a:spcAft>
                          <a:spcPts val="0"/>
                        </a:spcAft>
                        <a:buClr>
                          <a:srgbClr val="000000"/>
                        </a:buClr>
                        <a:buSzPts val="1100"/>
                        <a:buFont typeface="Arial"/>
                        <a:buNone/>
                      </a:pPr>
                      <a:r>
                        <a:rPr i="1" lang="en" sz="2400">
                          <a:solidFill>
                            <a:schemeClr val="dk1"/>
                          </a:solidFill>
                          <a:latin typeface="Anton"/>
                          <a:ea typeface="Anton"/>
                          <a:cs typeface="Anton"/>
                          <a:sym typeface="Anton"/>
                        </a:rPr>
                        <a:t>ANÁLISIS COMPLETO DE PERFORMANCE</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29325">
                <a:tc gridSpan="2">
                  <a:txBody>
                    <a:bodyPr/>
                    <a:lstStyle/>
                    <a:p>
                      <a:pPr indent="0" lvl="0" marL="0" rtl="0" algn="l">
                        <a:spcBef>
                          <a:spcPts val="0"/>
                        </a:spcBef>
                        <a:spcAft>
                          <a:spcPts val="0"/>
                        </a:spcAft>
                        <a:buClr>
                          <a:schemeClr val="dk1"/>
                        </a:buClr>
                        <a:buSzPts val="1100"/>
                        <a:buFont typeface="Arial"/>
                        <a:buNone/>
                      </a:pPr>
                      <a:r>
                        <a:rPr b="1" lang="en" sz="1600">
                          <a:solidFill>
                            <a:schemeClr val="dk1"/>
                          </a:solidFill>
                          <a:latin typeface="Helvetica Neue"/>
                          <a:ea typeface="Helvetica Neue"/>
                          <a:cs typeface="Helvetica Neue"/>
                          <a:sym typeface="Helvetica Neue"/>
                        </a:rPr>
                        <a:t>Formato: </a:t>
                      </a:r>
                      <a:r>
                        <a:rPr lang="en" sz="1600">
                          <a:solidFill>
                            <a:schemeClr val="dk1"/>
                          </a:solidFill>
                          <a:latin typeface="Helvetica Neue Light"/>
                          <a:ea typeface="Helvetica Neue Light"/>
                          <a:cs typeface="Helvetica Neue Light"/>
                          <a:sym typeface="Helvetica Neue Light"/>
                        </a:rPr>
                        <a:t>link a un repositorio en Github con el proyecto cargado. </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b="1" lang="en" sz="1600">
                          <a:solidFill>
                            <a:schemeClr val="dk1"/>
                          </a:solidFill>
                          <a:latin typeface="Helvetica Neue"/>
                          <a:ea typeface="Helvetica Neue"/>
                          <a:cs typeface="Helvetica Neue"/>
                          <a:sym typeface="Helvetica Neue"/>
                        </a:rPr>
                        <a:t>Sugerencia: </a:t>
                      </a:r>
                      <a:r>
                        <a:rPr lang="en" sz="1600">
                          <a:solidFill>
                            <a:schemeClr val="dk1"/>
                          </a:solidFill>
                          <a:latin typeface="Helvetica Neue Light"/>
                          <a:ea typeface="Helvetica Neue Light"/>
                          <a:cs typeface="Helvetica Neue Light"/>
                          <a:sym typeface="Helvetica Neue Light"/>
                        </a:rPr>
                        <a:t>no incluir los node_modules</a:t>
                      </a:r>
                      <a:endParaRPr b="1" sz="1600">
                        <a:solidFill>
                          <a:schemeClr val="dk1"/>
                        </a:solidFill>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34775">
                <a:tc gridSpan="3">
                  <a:txBody>
                    <a:bodyPr/>
                    <a:lstStyle/>
                    <a:p>
                      <a:pPr indent="0" lvl="0" marL="0" rtl="0" algn="l">
                        <a:spcBef>
                          <a:spcPts val="0"/>
                        </a:spcBef>
                        <a:spcAft>
                          <a:spcPts val="0"/>
                        </a:spcAft>
                        <a:buNone/>
                      </a:pPr>
                      <a:br>
                        <a:rPr b="1" lang="en" sz="200">
                          <a:solidFill>
                            <a:srgbClr val="4D5156"/>
                          </a:solidFill>
                        </a:rPr>
                      </a:br>
                      <a:r>
                        <a:rPr b="1" lang="en" sz="1600"/>
                        <a:t>&gt;&gt;</a:t>
                      </a:r>
                      <a:r>
                        <a:rPr b="1" lang="en" sz="1600">
                          <a:solidFill>
                            <a:srgbClr val="4D5156"/>
                          </a:solidFill>
                        </a:rPr>
                        <a:t> </a:t>
                      </a:r>
                      <a:r>
                        <a:rPr b="1" lang="en" sz="1600">
                          <a:latin typeface="Helvetica Neue"/>
                          <a:ea typeface="Helvetica Neue"/>
                          <a:cs typeface="Helvetica Neue"/>
                          <a:sym typeface="Helvetica Neue"/>
                        </a:rPr>
                        <a:t>Consigna:</a:t>
                      </a:r>
                      <a:endParaRPr sz="1600">
                        <a:latin typeface="Helvetica Neue Light"/>
                        <a:ea typeface="Helvetica Neue Light"/>
                        <a:cs typeface="Helvetica Neue Light"/>
                        <a:sym typeface="Helvetica Neue Light"/>
                      </a:endParaRPr>
                    </a:p>
                    <a:p>
                      <a:pPr indent="0" lvl="0" marL="345600" rtl="0" algn="l">
                        <a:spcBef>
                          <a:spcPts val="1000"/>
                        </a:spcBef>
                        <a:spcAft>
                          <a:spcPts val="0"/>
                        </a:spcAft>
                        <a:buClr>
                          <a:schemeClr val="dk1"/>
                        </a:buClr>
                        <a:buSzPts val="1100"/>
                        <a:buFont typeface="Arial"/>
                        <a:buNone/>
                      </a:pPr>
                      <a:r>
                        <a:rPr lang="en">
                          <a:latin typeface="Helvetica Neue Light"/>
                          <a:ea typeface="Helvetica Neue Light"/>
                          <a:cs typeface="Helvetica Neue Light"/>
                          <a:sym typeface="Helvetica Neue Light"/>
                        </a:rPr>
                        <a:t>Luego utilizaremos Autocannon en línea de comandos, emulando 100 conexiones concurrentes realizadas en un tiempo de 20 segundos. Extraer un reporte con los resultados (puede ser un print screen de la consola)</a:t>
                      </a:r>
                      <a:endParaRPr>
                        <a:latin typeface="Helvetica Neue Light"/>
                        <a:ea typeface="Helvetica Neue Light"/>
                        <a:cs typeface="Helvetica Neue Light"/>
                        <a:sym typeface="Helvetica Neue Light"/>
                      </a:endParaRPr>
                    </a:p>
                    <a:p>
                      <a:pPr indent="0" lvl="0" marL="345600" rtl="0" algn="l">
                        <a:spcBef>
                          <a:spcPts val="1000"/>
                        </a:spcBef>
                        <a:spcAft>
                          <a:spcPts val="0"/>
                        </a:spcAft>
                        <a:buClr>
                          <a:schemeClr val="dk1"/>
                        </a:buClr>
                        <a:buSzPts val="1100"/>
                        <a:buFont typeface="Arial"/>
                        <a:buNone/>
                      </a:pPr>
                      <a:r>
                        <a:rPr lang="en">
                          <a:latin typeface="Helvetica Neue Light"/>
                          <a:ea typeface="Helvetica Neue Light"/>
                          <a:cs typeface="Helvetica Neue Light"/>
                          <a:sym typeface="Helvetica Neue Light"/>
                        </a:rPr>
                        <a:t>2) El perfilamiento del servidor con el modo inspector de node.js --inspect. Revisar el tiempo de los procesos menos performantes sobre el archivo fuente de inspección.</a:t>
                      </a:r>
                      <a:endParaRPr>
                        <a:latin typeface="Helvetica Neue Light"/>
                        <a:ea typeface="Helvetica Neue Light"/>
                        <a:cs typeface="Helvetica Neue Light"/>
                        <a:sym typeface="Helvetica Neue Light"/>
                      </a:endParaRPr>
                    </a:p>
                    <a:p>
                      <a:pPr indent="0" lvl="0" marL="345600" rtl="0" algn="l">
                        <a:spcBef>
                          <a:spcPts val="1000"/>
                        </a:spcBef>
                        <a:spcAft>
                          <a:spcPts val="0"/>
                        </a:spcAft>
                        <a:buClr>
                          <a:schemeClr val="dk1"/>
                        </a:buClr>
                        <a:buSzPts val="1100"/>
                        <a:buFont typeface="Arial"/>
                        <a:buNone/>
                      </a:pPr>
                      <a:r>
                        <a:rPr lang="en">
                          <a:latin typeface="Helvetica Neue Light"/>
                          <a:ea typeface="Helvetica Neue Light"/>
                          <a:cs typeface="Helvetica Neue Light"/>
                          <a:sym typeface="Helvetica Neue Light"/>
                        </a:rPr>
                        <a:t> 3) El diagrama de flama con 0x, emulando la carga con Autocannon con los mismos parámetros anteriores.</a:t>
                      </a:r>
                      <a:endParaRPr>
                        <a:latin typeface="Helvetica Neue Light"/>
                        <a:ea typeface="Helvetica Neue Light"/>
                        <a:cs typeface="Helvetica Neue Light"/>
                        <a:sym typeface="Helvetica Neue Light"/>
                      </a:endParaRPr>
                    </a:p>
                    <a:p>
                      <a:pPr indent="0" lvl="0" marL="345600" rtl="0" algn="l">
                        <a:spcBef>
                          <a:spcPts val="1000"/>
                        </a:spcBef>
                        <a:spcAft>
                          <a:spcPts val="0"/>
                        </a:spcAft>
                        <a:buClr>
                          <a:schemeClr val="dk1"/>
                        </a:buClr>
                        <a:buSzPts val="1100"/>
                        <a:buFont typeface="Arial"/>
                        <a:buNone/>
                      </a:pPr>
                      <a:r>
                        <a:rPr lang="en">
                          <a:latin typeface="Helvetica Neue Light"/>
                          <a:ea typeface="Helvetica Neue Light"/>
                          <a:cs typeface="Helvetica Neue Light"/>
                          <a:sym typeface="Helvetica Neue Light"/>
                        </a:rPr>
                        <a:t>Realizar un informe en formato pdf sobre las pruebas realizadas incluyendo los resultados de todos los test (texto e imágenes). </a:t>
                      </a:r>
                      <a:endParaRPr>
                        <a:latin typeface="Helvetica Neue Light"/>
                        <a:ea typeface="Helvetica Neue Light"/>
                        <a:cs typeface="Helvetica Neue Light"/>
                        <a:sym typeface="Helvetica Neue Light"/>
                      </a:endParaRPr>
                    </a:p>
                    <a:p>
                      <a:pPr indent="0" lvl="0" marL="345600" rtl="0" algn="l">
                        <a:spcBef>
                          <a:spcPts val="1000"/>
                        </a:spcBef>
                        <a:spcAft>
                          <a:spcPts val="1000"/>
                        </a:spcAft>
                        <a:buClr>
                          <a:schemeClr val="dk1"/>
                        </a:buClr>
                        <a:buSzPts val="1100"/>
                        <a:buFont typeface="Arial"/>
                        <a:buNone/>
                      </a:pPr>
                      <a:r>
                        <a:rPr lang="en">
                          <a:latin typeface="Helvetica Neue Light"/>
                          <a:ea typeface="Helvetica Neue Light"/>
                          <a:cs typeface="Helvetica Neue Light"/>
                          <a:sym typeface="Helvetica Neue Light"/>
                        </a:rPr>
                        <a:t>👉 Al final incluir la conclusión obtenida a partir del análisis de los datos.</a:t>
                      </a:r>
                      <a:endParaRPr>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667" name="Google Shape;667;p8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668" name="Google Shape;668;p81"/>
          <p:cNvPicPr preferRelativeResize="0"/>
          <p:nvPr/>
        </p:nvPicPr>
        <p:blipFill rotWithShape="1">
          <a:blip r:embed="rId4">
            <a:alphaModFix/>
          </a:blip>
          <a:srcRect b="0" l="0" r="0" t="0"/>
          <a:stretch/>
        </p:blipFill>
        <p:spPr>
          <a:xfrm>
            <a:off x="7173537" y="849049"/>
            <a:ext cx="1634174" cy="6398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72" name="Shape 672"/>
        <p:cNvGrpSpPr/>
        <p:nvPr/>
      </p:nvGrpSpPr>
      <p:grpSpPr>
        <a:xfrm>
          <a:off x="0" y="0"/>
          <a:ext cx="0" cy="0"/>
          <a:chOff x="0" y="0"/>
          <a:chExt cx="0" cy="0"/>
        </a:xfrm>
      </p:grpSpPr>
      <p:sp>
        <p:nvSpPr>
          <p:cNvPr id="673" name="Google Shape;673;p82"/>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674" name="Google Shape;674;p82"/>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78" name="Shape 678"/>
        <p:cNvGrpSpPr/>
        <p:nvPr/>
      </p:nvGrpSpPr>
      <p:grpSpPr>
        <a:xfrm>
          <a:off x="0" y="0"/>
          <a:ext cx="0" cy="0"/>
          <a:chOff x="0" y="0"/>
          <a:chExt cx="0" cy="0"/>
        </a:xfrm>
      </p:grpSpPr>
      <p:sp>
        <p:nvSpPr>
          <p:cNvPr id="679" name="Google Shape;679;p83"/>
          <p:cNvSpPr txBox="1"/>
          <p:nvPr/>
        </p:nvSpPr>
        <p:spPr>
          <a:xfrm>
            <a:off x="1956450" y="8720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680" name="Google Shape;680;p83"/>
          <p:cNvSpPr txBox="1"/>
          <p:nvPr/>
        </p:nvSpPr>
        <p:spPr>
          <a:xfrm>
            <a:off x="2104200" y="1784975"/>
            <a:ext cx="5549400" cy="40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E0FF00"/>
                </a:solidFill>
                <a:latin typeface="Helvetica Neue Light"/>
                <a:ea typeface="Helvetica Neue Light"/>
                <a:cs typeface="Helvetica Neue Light"/>
                <a:sym typeface="Helvetica Neue Light"/>
              </a:rPr>
              <a:t>Resumen de lo visto en clase hoy: </a:t>
            </a:r>
            <a:endParaRPr sz="1600">
              <a:solidFill>
                <a:srgbClr val="E0FF00"/>
              </a:solidFill>
              <a:latin typeface="Helvetica Neue Light"/>
              <a:ea typeface="Helvetica Neue Light"/>
              <a:cs typeface="Helvetica Neue Light"/>
              <a:sym typeface="Helvetica Neue Light"/>
            </a:endParaRPr>
          </a:p>
          <a:p>
            <a:pPr indent="-330200" lvl="0" marL="457200" rtl="0" algn="l">
              <a:lnSpc>
                <a:spcPct val="115000"/>
              </a:lnSpc>
              <a:spcBef>
                <a:spcPts val="0"/>
              </a:spcBef>
              <a:spcAft>
                <a:spcPts val="0"/>
              </a:spcAft>
              <a:buClr>
                <a:srgbClr val="E0FF00"/>
              </a:buClr>
              <a:buSzPts val="1600"/>
              <a:buFont typeface="Helvetica Neue Light"/>
              <a:buChar char="●"/>
            </a:pPr>
            <a:r>
              <a:rPr lang="en" sz="1600">
                <a:solidFill>
                  <a:srgbClr val="E0FF00"/>
                </a:solidFill>
                <a:latin typeface="Helvetica Neue Light"/>
                <a:ea typeface="Helvetica Neue Light"/>
                <a:cs typeface="Helvetica Neue Light"/>
                <a:sym typeface="Helvetica Neue Light"/>
              </a:rPr>
              <a:t>Artillery y Autocannon como dos formas para realizar test de carga.</a:t>
            </a:r>
            <a:endParaRPr sz="1600">
              <a:solidFill>
                <a:srgbClr val="E0FF00"/>
              </a:solidFill>
              <a:latin typeface="Helvetica Neue Light"/>
              <a:ea typeface="Helvetica Neue Light"/>
              <a:cs typeface="Helvetica Neue Light"/>
              <a:sym typeface="Helvetica Neue Light"/>
            </a:endParaRPr>
          </a:p>
          <a:p>
            <a:pPr indent="-330200" lvl="0" marL="457200" rtl="0" algn="l">
              <a:lnSpc>
                <a:spcPct val="115000"/>
              </a:lnSpc>
              <a:spcBef>
                <a:spcPts val="0"/>
              </a:spcBef>
              <a:spcAft>
                <a:spcPts val="0"/>
              </a:spcAft>
              <a:buClr>
                <a:srgbClr val="E0FF00"/>
              </a:buClr>
              <a:buSzPts val="1600"/>
              <a:buFont typeface="Helvetica Neue Light"/>
              <a:buChar char="●"/>
            </a:pPr>
            <a:r>
              <a:rPr lang="en" sz="1600">
                <a:solidFill>
                  <a:srgbClr val="E0FF00"/>
                </a:solidFill>
                <a:latin typeface="Helvetica Neue Light"/>
                <a:ea typeface="Helvetica Neue Light"/>
                <a:cs typeface="Helvetica Neue Light"/>
                <a:sym typeface="Helvetica Neue Light"/>
              </a:rPr>
              <a:t>Profiling con Node built-in Profiler.</a:t>
            </a:r>
            <a:endParaRPr sz="1600">
              <a:solidFill>
                <a:srgbClr val="E0FF00"/>
              </a:solidFill>
              <a:latin typeface="Helvetica Neue Light"/>
              <a:ea typeface="Helvetica Neue Light"/>
              <a:cs typeface="Helvetica Neue Light"/>
              <a:sym typeface="Helvetica Neue Light"/>
            </a:endParaRPr>
          </a:p>
          <a:p>
            <a:pPr indent="-330200" lvl="0" marL="457200" rtl="0" algn="l">
              <a:lnSpc>
                <a:spcPct val="115000"/>
              </a:lnSpc>
              <a:spcBef>
                <a:spcPts val="0"/>
              </a:spcBef>
              <a:spcAft>
                <a:spcPts val="0"/>
              </a:spcAft>
              <a:buClr>
                <a:srgbClr val="E0FF00"/>
              </a:buClr>
              <a:buSzPts val="1600"/>
              <a:buFont typeface="Helvetica Neue Light"/>
              <a:buChar char="●"/>
            </a:pPr>
            <a:r>
              <a:rPr lang="en" sz="1600">
                <a:solidFill>
                  <a:srgbClr val="E0FF00"/>
                </a:solidFill>
                <a:latin typeface="Helvetica Neue Light"/>
                <a:ea typeface="Helvetica Neue Light"/>
                <a:cs typeface="Helvetica Neue Light"/>
                <a:sym typeface="Helvetica Neue Light"/>
              </a:rPr>
              <a:t>0x para análisis de gráficos de flama interactivos basados en Autocannon.</a:t>
            </a:r>
            <a:endParaRPr sz="16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0"/>
          <p:cNvSpPr txBox="1"/>
          <p:nvPr/>
        </p:nvSpPr>
        <p:spPr>
          <a:xfrm>
            <a:off x="379800" y="999425"/>
            <a:ext cx="8232000" cy="99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300"/>
              </a:spcBef>
              <a:spcAft>
                <a:spcPts val="1300"/>
              </a:spcAft>
              <a:buNone/>
            </a:pPr>
            <a:r>
              <a:rPr b="1" lang="en" sz="1800">
                <a:solidFill>
                  <a:srgbClr val="3CEFAB"/>
                </a:solidFill>
                <a:highlight>
                  <a:schemeClr val="lt1"/>
                </a:highlight>
                <a:latin typeface="Helvetica Neue"/>
                <a:ea typeface="Helvetica Neue"/>
                <a:cs typeface="Helvetica Neue"/>
                <a:sym typeface="Helvetica Neue"/>
              </a:rPr>
              <a:t>1.</a:t>
            </a:r>
            <a:r>
              <a:rPr lang="en" sz="1800">
                <a:solidFill>
                  <a:schemeClr val="dk1"/>
                </a:solidFill>
                <a:highlight>
                  <a:schemeClr val="lt1"/>
                </a:highlight>
                <a:latin typeface="Helvetica Neue Light"/>
                <a:ea typeface="Helvetica Neue Light"/>
                <a:cs typeface="Helvetica Neue Light"/>
                <a:sym typeface="Helvetica Neue Light"/>
              </a:rPr>
              <a:t>	Para empezar a usar Artillery, primero vamos a instalarlo.</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150" name="Google Shape;150;p30"/>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Usando Artillery</a:t>
            </a:r>
            <a:endParaRPr i="1" sz="3600">
              <a:latin typeface="Anton"/>
              <a:ea typeface="Anton"/>
              <a:cs typeface="Anton"/>
              <a:sym typeface="Anton"/>
            </a:endParaRPr>
          </a:p>
        </p:txBody>
      </p:sp>
      <p:pic>
        <p:nvPicPr>
          <p:cNvPr id="151" name="Google Shape;151;p3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52" name="Google Shape;152;p30"/>
          <p:cNvPicPr preferRelativeResize="0"/>
          <p:nvPr/>
        </p:nvPicPr>
        <p:blipFill>
          <a:blip r:embed="rId4">
            <a:alphaModFix/>
          </a:blip>
          <a:stretch>
            <a:fillRect/>
          </a:stretch>
        </p:blipFill>
        <p:spPr>
          <a:xfrm>
            <a:off x="3325613" y="1814300"/>
            <a:ext cx="2492781" cy="330675"/>
          </a:xfrm>
          <a:prstGeom prst="rect">
            <a:avLst/>
          </a:prstGeom>
          <a:noFill/>
          <a:ln cap="flat" cmpd="sng" w="19050">
            <a:solidFill>
              <a:schemeClr val="dk2"/>
            </a:solidFill>
            <a:prstDash val="solid"/>
            <a:round/>
            <a:headEnd len="sm" w="sm" type="none"/>
            <a:tailEnd len="sm" w="sm" type="none"/>
          </a:ln>
        </p:spPr>
      </p:pic>
      <p:sp>
        <p:nvSpPr>
          <p:cNvPr id="153" name="Google Shape;153;p30"/>
          <p:cNvSpPr txBox="1"/>
          <p:nvPr/>
        </p:nvSpPr>
        <p:spPr>
          <a:xfrm>
            <a:off x="379800" y="2285175"/>
            <a:ext cx="8232000" cy="99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300"/>
              </a:spcBef>
              <a:spcAft>
                <a:spcPts val="1300"/>
              </a:spcAft>
              <a:buNone/>
            </a:pPr>
            <a:r>
              <a:rPr b="1" lang="en" sz="1800">
                <a:solidFill>
                  <a:srgbClr val="3CEFAB"/>
                </a:solidFill>
                <a:highlight>
                  <a:schemeClr val="lt1"/>
                </a:highlight>
                <a:latin typeface="Helvetica Neue"/>
                <a:ea typeface="Helvetica Neue"/>
                <a:cs typeface="Helvetica Neue"/>
                <a:sym typeface="Helvetica Neue"/>
              </a:rPr>
              <a:t>2.</a:t>
            </a:r>
            <a:r>
              <a:rPr lang="en" sz="1800">
                <a:solidFill>
                  <a:schemeClr val="dk1"/>
                </a:solidFill>
                <a:highlight>
                  <a:schemeClr val="lt1"/>
                </a:highlight>
                <a:latin typeface="Helvetica Neue Light"/>
                <a:ea typeface="Helvetica Neue Light"/>
                <a:cs typeface="Helvetica Neue Light"/>
                <a:sym typeface="Helvetica Neue Light"/>
              </a:rPr>
              <a:t>	A continuación, creamos un servidor. En este caso, vamos a poder encender el servidor en modo Fork o en modo Cluster.</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154" name="Google Shape;154;p30"/>
          <p:cNvPicPr preferRelativeResize="0"/>
          <p:nvPr/>
        </p:nvPicPr>
        <p:blipFill>
          <a:blip r:embed="rId5">
            <a:alphaModFix/>
          </a:blip>
          <a:stretch>
            <a:fillRect/>
          </a:stretch>
        </p:blipFill>
        <p:spPr>
          <a:xfrm>
            <a:off x="143200" y="150175"/>
            <a:ext cx="725375" cy="725375"/>
          </a:xfrm>
          <a:prstGeom prst="rect">
            <a:avLst/>
          </a:prstGeom>
          <a:noFill/>
          <a:ln cap="flat" cmpd="sng" w="19050">
            <a:solidFill>
              <a:schemeClr val="dk2"/>
            </a:solidFill>
            <a:prstDash val="solid"/>
            <a:round/>
            <a:headEnd len="sm" w="sm" type="none"/>
            <a:tailEnd len="sm" w="sm" type="none"/>
          </a:ln>
        </p:spPr>
      </p:pic>
      <p:pic>
        <p:nvPicPr>
          <p:cNvPr id="155" name="Google Shape;155;p30"/>
          <p:cNvPicPr preferRelativeResize="0"/>
          <p:nvPr/>
        </p:nvPicPr>
        <p:blipFill rotWithShape="1">
          <a:blip r:embed="rId6">
            <a:alphaModFix/>
          </a:blip>
          <a:srcRect b="0" l="0" r="0" t="0"/>
          <a:stretch/>
        </p:blipFill>
        <p:spPr>
          <a:xfrm>
            <a:off x="7496500" y="36369"/>
            <a:ext cx="1634174" cy="639850"/>
          </a:xfrm>
          <a:prstGeom prst="rect">
            <a:avLst/>
          </a:prstGeom>
          <a:noFill/>
          <a:ln>
            <a:noFill/>
          </a:ln>
        </p:spPr>
      </p:pic>
      <p:sp>
        <p:nvSpPr>
          <p:cNvPr id="156" name="Google Shape;156;p30"/>
          <p:cNvSpPr txBox="1"/>
          <p:nvPr/>
        </p:nvSpPr>
        <p:spPr>
          <a:xfrm>
            <a:off x="2139450" y="3229700"/>
            <a:ext cx="5064300" cy="1443000"/>
          </a:xfrm>
          <a:prstGeom prst="rect">
            <a:avLst/>
          </a:prstGeom>
          <a:solidFill>
            <a:srgbClr val="202124"/>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express</a:t>
            </a: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'express'</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cluster</a:t>
            </a: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'cluster'</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cpus</a:t>
            </a:r>
            <a:r>
              <a:rPr lang="en" sz="1050">
                <a:solidFill>
                  <a:srgbClr val="D4D4D4"/>
                </a:solidFill>
                <a:highlight>
                  <a:srgbClr val="1E1E1E"/>
                </a:highlight>
                <a:latin typeface="Courier New"/>
                <a:ea typeface="Courier New"/>
                <a:cs typeface="Courier New"/>
                <a:sym typeface="Courier New"/>
              </a:rPr>
              <a:t> } </a:t>
            </a: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'os'</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PORT</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parseInt</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process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argv</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2</a:t>
            </a:r>
            <a:r>
              <a:rPr lang="en" sz="1050">
                <a:solidFill>
                  <a:srgbClr val="D4D4D4"/>
                </a:solidFill>
                <a:highlight>
                  <a:srgbClr val="1E1E1E"/>
                </a:highlight>
                <a:latin typeface="Courier New"/>
                <a:ea typeface="Courier New"/>
                <a:cs typeface="Courier New"/>
                <a:sym typeface="Courier New"/>
              </a:rPr>
              <a:t>]) || </a:t>
            </a:r>
            <a:r>
              <a:rPr lang="en" sz="1050">
                <a:solidFill>
                  <a:srgbClr val="B5CEA8"/>
                </a:solidFill>
                <a:highlight>
                  <a:srgbClr val="1E1E1E"/>
                </a:highlight>
                <a:latin typeface="Courier New"/>
                <a:ea typeface="Courier New"/>
                <a:cs typeface="Courier New"/>
                <a:sym typeface="Courier New"/>
              </a:rPr>
              <a:t>8080</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modoCluster</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process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argv</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3</a:t>
            </a:r>
            <a:r>
              <a:rPr lang="en" sz="1050">
                <a:solidFill>
                  <a:srgbClr val="D4D4D4"/>
                </a:solidFill>
                <a:highlight>
                  <a:srgbClr val="1E1E1E"/>
                </a:highlight>
                <a:latin typeface="Courier New"/>
                <a:ea typeface="Courier New"/>
                <a:cs typeface="Courier New"/>
                <a:sym typeface="Courier New"/>
              </a:rPr>
              <a:t>] == </a:t>
            </a:r>
            <a:r>
              <a:rPr lang="en" sz="1050">
                <a:solidFill>
                  <a:srgbClr val="CE9178"/>
                </a:solidFill>
                <a:highlight>
                  <a:srgbClr val="1E1E1E"/>
                </a:highlight>
                <a:latin typeface="Courier New"/>
                <a:ea typeface="Courier New"/>
                <a:cs typeface="Courier New"/>
                <a:sym typeface="Courier New"/>
              </a:rPr>
              <a:t>'CLUSTER'</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4" name="Shape 684"/>
        <p:cNvGrpSpPr/>
        <p:nvPr/>
      </p:nvGrpSpPr>
      <p:grpSpPr>
        <a:xfrm>
          <a:off x="0" y="0"/>
          <a:ext cx="0" cy="0"/>
          <a:chOff x="0" y="0"/>
          <a:chExt cx="0" cy="0"/>
        </a:xfrm>
      </p:grpSpPr>
      <p:sp>
        <p:nvSpPr>
          <p:cNvPr id="685" name="Google Shape;685;p84"/>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686" name="Google Shape;686;p84"/>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690" name="Shape 690"/>
        <p:cNvGrpSpPr/>
        <p:nvPr/>
      </p:nvGrpSpPr>
      <p:grpSpPr>
        <a:xfrm>
          <a:off x="0" y="0"/>
          <a:ext cx="0" cy="0"/>
          <a:chOff x="0" y="0"/>
          <a:chExt cx="0" cy="0"/>
        </a:xfrm>
      </p:grpSpPr>
      <p:sp>
        <p:nvSpPr>
          <p:cNvPr id="691" name="Google Shape;691;p85"/>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692" name="Google Shape;692;p85"/>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1"/>
          <p:cNvSpPr txBox="1"/>
          <p:nvPr/>
        </p:nvSpPr>
        <p:spPr>
          <a:xfrm>
            <a:off x="258975" y="1473575"/>
            <a:ext cx="2509500" cy="330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300"/>
              </a:spcBef>
              <a:spcAft>
                <a:spcPts val="1300"/>
              </a:spcAft>
              <a:buNone/>
            </a:pPr>
            <a:r>
              <a:rPr b="1" lang="en" sz="1800">
                <a:solidFill>
                  <a:srgbClr val="3CEFAB"/>
                </a:solidFill>
                <a:highlight>
                  <a:schemeClr val="lt1"/>
                </a:highlight>
                <a:latin typeface="Helvetica Neue"/>
                <a:ea typeface="Helvetica Neue"/>
                <a:cs typeface="Helvetica Neue"/>
                <a:sym typeface="Helvetica Neue"/>
              </a:rPr>
              <a:t>3.</a:t>
            </a:r>
            <a:r>
              <a:rPr lang="en" sz="1800">
                <a:solidFill>
                  <a:schemeClr val="dk1"/>
                </a:solidFill>
                <a:highlight>
                  <a:schemeClr val="lt1"/>
                </a:highlight>
                <a:latin typeface="Helvetica Neue Light"/>
                <a:ea typeface="Helvetica Neue Light"/>
                <a:cs typeface="Helvetica Neue Light"/>
                <a:sym typeface="Helvetica Neue Light"/>
              </a:rPr>
              <a:t>	De esta forma terminamos de configurar el servidor:</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162" name="Google Shape;162;p31"/>
          <p:cNvPicPr preferRelativeResize="0"/>
          <p:nvPr/>
        </p:nvPicPr>
        <p:blipFill>
          <a:blip r:embed="rId3">
            <a:alphaModFix/>
          </a:blip>
          <a:stretch>
            <a:fillRect/>
          </a:stretch>
        </p:blipFill>
        <p:spPr>
          <a:xfrm>
            <a:off x="143200" y="150175"/>
            <a:ext cx="725375" cy="725375"/>
          </a:xfrm>
          <a:prstGeom prst="rect">
            <a:avLst/>
          </a:prstGeom>
          <a:noFill/>
          <a:ln cap="flat" cmpd="sng" w="19050">
            <a:solidFill>
              <a:schemeClr val="dk2"/>
            </a:solidFill>
            <a:prstDash val="solid"/>
            <a:round/>
            <a:headEnd len="sm" w="sm" type="none"/>
            <a:tailEnd len="sm" w="sm" type="none"/>
          </a:ln>
        </p:spPr>
      </p:pic>
      <p:sp>
        <p:nvSpPr>
          <p:cNvPr id="163" name="Google Shape;163;p31"/>
          <p:cNvSpPr txBox="1"/>
          <p:nvPr/>
        </p:nvSpPr>
        <p:spPr>
          <a:xfrm>
            <a:off x="2736625" y="238475"/>
            <a:ext cx="5437200" cy="46794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700">
                <a:solidFill>
                  <a:srgbClr val="C586C0"/>
                </a:solidFill>
                <a:highlight>
                  <a:srgbClr val="1E1E1E"/>
                </a:highlight>
                <a:latin typeface="Courier New"/>
                <a:ea typeface="Courier New"/>
                <a:cs typeface="Courier New"/>
                <a:sym typeface="Courier New"/>
              </a:rPr>
              <a:t>if</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modoCluster</a:t>
            </a:r>
            <a:r>
              <a:rPr lang="en" sz="700">
                <a:solidFill>
                  <a:srgbClr val="D4D4D4"/>
                </a:solidFill>
                <a:highlight>
                  <a:srgbClr val="1E1E1E"/>
                </a:highlight>
                <a:latin typeface="Courier New"/>
                <a:ea typeface="Courier New"/>
                <a:cs typeface="Courier New"/>
                <a:sym typeface="Courier New"/>
              </a:rPr>
              <a:t> &amp;&amp; </a:t>
            </a:r>
            <a:r>
              <a:rPr lang="en" sz="700">
                <a:solidFill>
                  <a:srgbClr val="9CDCFE"/>
                </a:solidFill>
                <a:highlight>
                  <a:srgbClr val="1E1E1E"/>
                </a:highlight>
                <a:latin typeface="Courier New"/>
                <a:ea typeface="Courier New"/>
                <a:cs typeface="Courier New"/>
                <a:sym typeface="Courier New"/>
              </a:rPr>
              <a:t>cluster</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isPrimary</a:t>
            </a: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const</a:t>
            </a:r>
            <a:r>
              <a:rPr lang="en" sz="700">
                <a:solidFill>
                  <a:srgbClr val="D4D4D4"/>
                </a:solidFill>
                <a:highlight>
                  <a:srgbClr val="1E1E1E"/>
                </a:highlight>
                <a:latin typeface="Courier New"/>
                <a:ea typeface="Courier New"/>
                <a:cs typeface="Courier New"/>
                <a:sym typeface="Courier New"/>
              </a:rPr>
              <a:t> </a:t>
            </a:r>
            <a:r>
              <a:rPr lang="en" sz="700">
                <a:solidFill>
                  <a:srgbClr val="4FC1FF"/>
                </a:solidFill>
                <a:highlight>
                  <a:srgbClr val="1E1E1E"/>
                </a:highlight>
                <a:latin typeface="Courier New"/>
                <a:ea typeface="Courier New"/>
                <a:cs typeface="Courier New"/>
                <a:sym typeface="Courier New"/>
              </a:rPr>
              <a:t>numCPUs</a:t>
            </a:r>
            <a:r>
              <a:rPr lang="en" sz="700">
                <a:solidFill>
                  <a:srgbClr val="D4D4D4"/>
                </a:solidFill>
                <a:highlight>
                  <a:srgbClr val="1E1E1E"/>
                </a:highlight>
                <a:latin typeface="Courier New"/>
                <a:ea typeface="Courier New"/>
                <a:cs typeface="Courier New"/>
                <a:sym typeface="Courier New"/>
              </a:rPr>
              <a:t> = </a:t>
            </a:r>
            <a:r>
              <a:rPr lang="en" sz="700">
                <a:solidFill>
                  <a:srgbClr val="DCDCAA"/>
                </a:solidFill>
                <a:highlight>
                  <a:srgbClr val="1E1E1E"/>
                </a:highlight>
                <a:latin typeface="Courier New"/>
                <a:ea typeface="Courier New"/>
                <a:cs typeface="Courier New"/>
                <a:sym typeface="Courier New"/>
              </a:rPr>
              <a:t>cpus</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length</a:t>
            </a:r>
            <a:endParaRPr sz="70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console</a:t>
            </a:r>
            <a:r>
              <a:rPr lang="en" sz="700">
                <a:solidFill>
                  <a:srgbClr val="D4D4D4"/>
                </a:solidFill>
                <a:highlight>
                  <a:srgbClr val="1E1E1E"/>
                </a:highlight>
                <a:latin typeface="Courier New"/>
                <a:ea typeface="Courier New"/>
                <a:cs typeface="Courier New"/>
                <a:sym typeface="Courier New"/>
              </a:rPr>
              <a:t>.</a:t>
            </a:r>
            <a:r>
              <a:rPr lang="en" sz="700">
                <a:solidFill>
                  <a:srgbClr val="DCDCAA"/>
                </a:solidFill>
                <a:highlight>
                  <a:srgbClr val="1E1E1E"/>
                </a:highlight>
                <a:latin typeface="Courier New"/>
                <a:ea typeface="Courier New"/>
                <a:cs typeface="Courier New"/>
                <a:sym typeface="Courier New"/>
              </a:rPr>
              <a:t>log</a:t>
            </a:r>
            <a:r>
              <a:rPr lang="en" sz="700">
                <a:solidFill>
                  <a:srgbClr val="D4D4D4"/>
                </a:solidFill>
                <a:highlight>
                  <a:srgbClr val="1E1E1E"/>
                </a:highlight>
                <a:latin typeface="Courier New"/>
                <a:ea typeface="Courier New"/>
                <a:cs typeface="Courier New"/>
                <a:sym typeface="Courier New"/>
              </a:rPr>
              <a:t>(</a:t>
            </a:r>
            <a:r>
              <a:rPr lang="en" sz="700">
                <a:solidFill>
                  <a:srgbClr val="CE9178"/>
                </a:solidFill>
                <a:highlight>
                  <a:srgbClr val="1E1E1E"/>
                </a:highlight>
                <a:latin typeface="Courier New"/>
                <a:ea typeface="Courier New"/>
                <a:cs typeface="Courier New"/>
                <a:sym typeface="Courier New"/>
              </a:rPr>
              <a:t>`Número de procesadores: </a:t>
            </a:r>
            <a:r>
              <a:rPr lang="en" sz="700">
                <a:solidFill>
                  <a:srgbClr val="569CD6"/>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numCPUs</a:t>
            </a:r>
            <a:r>
              <a:rPr lang="en" sz="700">
                <a:solidFill>
                  <a:srgbClr val="569CD6"/>
                </a:solidFill>
                <a:highlight>
                  <a:srgbClr val="1E1E1E"/>
                </a:highlight>
                <a:latin typeface="Courier New"/>
                <a:ea typeface="Courier New"/>
                <a:cs typeface="Courier New"/>
                <a:sym typeface="Courier New"/>
              </a:rPr>
              <a:t>}</a:t>
            </a:r>
            <a:r>
              <a:rPr lang="en" sz="700">
                <a:solidFill>
                  <a:srgbClr val="CE9178"/>
                </a:solidFill>
                <a:highlight>
                  <a:srgbClr val="1E1E1E"/>
                </a:highlight>
                <a:latin typeface="Courier New"/>
                <a:ea typeface="Courier New"/>
                <a:cs typeface="Courier New"/>
                <a:sym typeface="Courier New"/>
              </a:rPr>
              <a:t>`</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console</a:t>
            </a:r>
            <a:r>
              <a:rPr lang="en" sz="700">
                <a:solidFill>
                  <a:srgbClr val="D4D4D4"/>
                </a:solidFill>
                <a:highlight>
                  <a:srgbClr val="1E1E1E"/>
                </a:highlight>
                <a:latin typeface="Courier New"/>
                <a:ea typeface="Courier New"/>
                <a:cs typeface="Courier New"/>
                <a:sym typeface="Courier New"/>
              </a:rPr>
              <a:t>.</a:t>
            </a:r>
            <a:r>
              <a:rPr lang="en" sz="700">
                <a:solidFill>
                  <a:srgbClr val="DCDCAA"/>
                </a:solidFill>
                <a:highlight>
                  <a:srgbClr val="1E1E1E"/>
                </a:highlight>
                <a:latin typeface="Courier New"/>
                <a:ea typeface="Courier New"/>
                <a:cs typeface="Courier New"/>
                <a:sym typeface="Courier New"/>
              </a:rPr>
              <a:t>log</a:t>
            </a:r>
            <a:r>
              <a:rPr lang="en" sz="700">
                <a:solidFill>
                  <a:srgbClr val="D4D4D4"/>
                </a:solidFill>
                <a:highlight>
                  <a:srgbClr val="1E1E1E"/>
                </a:highlight>
                <a:latin typeface="Courier New"/>
                <a:ea typeface="Courier New"/>
                <a:cs typeface="Courier New"/>
                <a:sym typeface="Courier New"/>
              </a:rPr>
              <a:t>(</a:t>
            </a:r>
            <a:r>
              <a:rPr lang="en" sz="700">
                <a:solidFill>
                  <a:srgbClr val="CE9178"/>
                </a:solidFill>
                <a:highlight>
                  <a:srgbClr val="1E1E1E"/>
                </a:highlight>
                <a:latin typeface="Courier New"/>
                <a:ea typeface="Courier New"/>
                <a:cs typeface="Courier New"/>
                <a:sym typeface="Courier New"/>
              </a:rPr>
              <a:t>`PID MASTER </a:t>
            </a:r>
            <a:r>
              <a:rPr lang="en" sz="700">
                <a:solidFill>
                  <a:srgbClr val="569CD6"/>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process</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pid</a:t>
            </a:r>
            <a:r>
              <a:rPr lang="en" sz="700">
                <a:solidFill>
                  <a:srgbClr val="569CD6"/>
                </a:solidFill>
                <a:highlight>
                  <a:srgbClr val="1E1E1E"/>
                </a:highlight>
                <a:latin typeface="Courier New"/>
                <a:ea typeface="Courier New"/>
                <a:cs typeface="Courier New"/>
                <a:sym typeface="Courier New"/>
              </a:rPr>
              <a:t>}</a:t>
            </a:r>
            <a:r>
              <a:rPr lang="en" sz="700">
                <a:solidFill>
                  <a:srgbClr val="CE9178"/>
                </a:solidFill>
                <a:highlight>
                  <a:srgbClr val="1E1E1E"/>
                </a:highlight>
                <a:latin typeface="Courier New"/>
                <a:ea typeface="Courier New"/>
                <a:cs typeface="Courier New"/>
                <a:sym typeface="Courier New"/>
              </a:rPr>
              <a:t>`</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for</a:t>
            </a: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let</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i</a:t>
            </a:r>
            <a:r>
              <a:rPr lang="en" sz="700">
                <a:solidFill>
                  <a:srgbClr val="D4D4D4"/>
                </a:solidFill>
                <a:highlight>
                  <a:srgbClr val="1E1E1E"/>
                </a:highlight>
                <a:latin typeface="Courier New"/>
                <a:ea typeface="Courier New"/>
                <a:cs typeface="Courier New"/>
                <a:sym typeface="Courier New"/>
              </a:rPr>
              <a:t> = </a:t>
            </a:r>
            <a:r>
              <a:rPr lang="en" sz="700">
                <a:solidFill>
                  <a:srgbClr val="B5CEA8"/>
                </a:solidFill>
                <a:highlight>
                  <a:srgbClr val="1E1E1E"/>
                </a:highlight>
                <a:latin typeface="Courier New"/>
                <a:ea typeface="Courier New"/>
                <a:cs typeface="Courier New"/>
                <a:sym typeface="Courier New"/>
              </a:rPr>
              <a:t>0</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i</a:t>
            </a:r>
            <a:r>
              <a:rPr lang="en" sz="700">
                <a:solidFill>
                  <a:srgbClr val="D4D4D4"/>
                </a:solidFill>
                <a:highlight>
                  <a:srgbClr val="1E1E1E"/>
                </a:highlight>
                <a:latin typeface="Courier New"/>
                <a:ea typeface="Courier New"/>
                <a:cs typeface="Courier New"/>
                <a:sym typeface="Courier New"/>
              </a:rPr>
              <a:t> &lt; </a:t>
            </a:r>
            <a:r>
              <a:rPr lang="en" sz="700">
                <a:solidFill>
                  <a:srgbClr val="9CDCFE"/>
                </a:solidFill>
                <a:highlight>
                  <a:srgbClr val="1E1E1E"/>
                </a:highlight>
                <a:latin typeface="Courier New"/>
                <a:ea typeface="Courier New"/>
                <a:cs typeface="Courier New"/>
                <a:sym typeface="Courier New"/>
              </a:rPr>
              <a:t>numCPUs</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i</a:t>
            </a: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cluster</a:t>
            </a:r>
            <a:r>
              <a:rPr lang="en" sz="700">
                <a:solidFill>
                  <a:srgbClr val="D4D4D4"/>
                </a:solidFill>
                <a:highlight>
                  <a:srgbClr val="1E1E1E"/>
                </a:highlight>
                <a:latin typeface="Courier New"/>
                <a:ea typeface="Courier New"/>
                <a:cs typeface="Courier New"/>
                <a:sym typeface="Courier New"/>
              </a:rPr>
              <a:t>.</a:t>
            </a:r>
            <a:r>
              <a:rPr lang="en" sz="700">
                <a:solidFill>
                  <a:srgbClr val="DCDCAA"/>
                </a:solidFill>
                <a:highlight>
                  <a:srgbClr val="1E1E1E"/>
                </a:highlight>
                <a:latin typeface="Courier New"/>
                <a:ea typeface="Courier New"/>
                <a:cs typeface="Courier New"/>
                <a:sym typeface="Courier New"/>
              </a:rPr>
              <a:t>fork</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cluster</a:t>
            </a:r>
            <a:r>
              <a:rPr lang="en" sz="700">
                <a:solidFill>
                  <a:srgbClr val="D4D4D4"/>
                </a:solidFill>
                <a:highlight>
                  <a:srgbClr val="1E1E1E"/>
                </a:highlight>
                <a:latin typeface="Courier New"/>
                <a:ea typeface="Courier New"/>
                <a:cs typeface="Courier New"/>
                <a:sym typeface="Courier New"/>
              </a:rPr>
              <a:t>.</a:t>
            </a:r>
            <a:r>
              <a:rPr lang="en" sz="700">
                <a:solidFill>
                  <a:srgbClr val="DCDCAA"/>
                </a:solidFill>
                <a:highlight>
                  <a:srgbClr val="1E1E1E"/>
                </a:highlight>
                <a:latin typeface="Courier New"/>
                <a:ea typeface="Courier New"/>
                <a:cs typeface="Courier New"/>
                <a:sym typeface="Courier New"/>
              </a:rPr>
              <a:t>on</a:t>
            </a:r>
            <a:r>
              <a:rPr lang="en" sz="700">
                <a:solidFill>
                  <a:srgbClr val="D4D4D4"/>
                </a:solidFill>
                <a:highlight>
                  <a:srgbClr val="1E1E1E"/>
                </a:highlight>
                <a:latin typeface="Courier New"/>
                <a:ea typeface="Courier New"/>
                <a:cs typeface="Courier New"/>
                <a:sym typeface="Courier New"/>
              </a:rPr>
              <a:t>(</a:t>
            </a:r>
            <a:r>
              <a:rPr lang="en" sz="700">
                <a:solidFill>
                  <a:srgbClr val="CE9178"/>
                </a:solidFill>
                <a:highlight>
                  <a:srgbClr val="1E1E1E"/>
                </a:highlight>
                <a:latin typeface="Courier New"/>
                <a:ea typeface="Courier New"/>
                <a:cs typeface="Courier New"/>
                <a:sym typeface="Courier New"/>
              </a:rPr>
              <a:t>'exit'</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worker</a:t>
            </a: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=&gt;</a:t>
            </a: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console</a:t>
            </a:r>
            <a:r>
              <a:rPr lang="en" sz="700">
                <a:solidFill>
                  <a:srgbClr val="D4D4D4"/>
                </a:solidFill>
                <a:highlight>
                  <a:srgbClr val="1E1E1E"/>
                </a:highlight>
                <a:latin typeface="Courier New"/>
                <a:ea typeface="Courier New"/>
                <a:cs typeface="Courier New"/>
                <a:sym typeface="Courier New"/>
              </a:rPr>
              <a:t>.</a:t>
            </a:r>
            <a:r>
              <a:rPr lang="en" sz="700">
                <a:solidFill>
                  <a:srgbClr val="DCDCAA"/>
                </a:solidFill>
                <a:highlight>
                  <a:srgbClr val="1E1E1E"/>
                </a:highlight>
                <a:latin typeface="Courier New"/>
                <a:ea typeface="Courier New"/>
                <a:cs typeface="Courier New"/>
                <a:sym typeface="Courier New"/>
              </a:rPr>
              <a:t>log</a:t>
            </a:r>
            <a:r>
              <a:rPr lang="en" sz="700">
                <a:solidFill>
                  <a:srgbClr val="D4D4D4"/>
                </a:solidFill>
                <a:highlight>
                  <a:srgbClr val="1E1E1E"/>
                </a:highlight>
                <a:latin typeface="Courier New"/>
                <a:ea typeface="Courier New"/>
                <a:cs typeface="Courier New"/>
                <a:sym typeface="Courier New"/>
              </a:rPr>
              <a:t>(</a:t>
            </a:r>
            <a:r>
              <a:rPr lang="en" sz="700">
                <a:solidFill>
                  <a:srgbClr val="CE9178"/>
                </a:solidFill>
                <a:highlight>
                  <a:srgbClr val="1E1E1E"/>
                </a:highlight>
                <a:latin typeface="Courier New"/>
                <a:ea typeface="Courier New"/>
                <a:cs typeface="Courier New"/>
                <a:sym typeface="Courier New"/>
              </a:rPr>
              <a:t>'Worker'</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worker</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process</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pid</a:t>
            </a:r>
            <a:r>
              <a:rPr lang="en" sz="700">
                <a:solidFill>
                  <a:srgbClr val="D4D4D4"/>
                </a:solidFill>
                <a:highlight>
                  <a:srgbClr val="1E1E1E"/>
                </a:highlight>
                <a:latin typeface="Courier New"/>
                <a:ea typeface="Courier New"/>
                <a:cs typeface="Courier New"/>
                <a:sym typeface="Courier New"/>
              </a:rPr>
              <a:t>, </a:t>
            </a:r>
            <a:r>
              <a:rPr lang="en" sz="700">
                <a:solidFill>
                  <a:srgbClr val="CE9178"/>
                </a:solidFill>
                <a:highlight>
                  <a:srgbClr val="1E1E1E"/>
                </a:highlight>
                <a:latin typeface="Courier New"/>
                <a:ea typeface="Courier New"/>
                <a:cs typeface="Courier New"/>
                <a:sym typeface="Courier New"/>
              </a:rPr>
              <a:t>'died'</a:t>
            </a: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new</a:t>
            </a:r>
            <a:r>
              <a:rPr lang="en" sz="700">
                <a:solidFill>
                  <a:srgbClr val="D4D4D4"/>
                </a:solidFill>
                <a:highlight>
                  <a:srgbClr val="1E1E1E"/>
                </a:highlight>
                <a:latin typeface="Courier New"/>
                <a:ea typeface="Courier New"/>
                <a:cs typeface="Courier New"/>
                <a:sym typeface="Courier New"/>
              </a:rPr>
              <a:t> </a:t>
            </a:r>
            <a:r>
              <a:rPr lang="en" sz="700">
                <a:solidFill>
                  <a:srgbClr val="4EC9B0"/>
                </a:solidFill>
                <a:highlight>
                  <a:srgbClr val="1E1E1E"/>
                </a:highlight>
                <a:latin typeface="Courier New"/>
                <a:ea typeface="Courier New"/>
                <a:cs typeface="Courier New"/>
                <a:sym typeface="Courier New"/>
              </a:rPr>
              <a:t>Date</a:t>
            </a:r>
            <a:r>
              <a:rPr lang="en" sz="700">
                <a:solidFill>
                  <a:srgbClr val="D4D4D4"/>
                </a:solidFill>
                <a:highlight>
                  <a:srgbClr val="1E1E1E"/>
                </a:highlight>
                <a:latin typeface="Courier New"/>
                <a:ea typeface="Courier New"/>
                <a:cs typeface="Courier New"/>
                <a:sym typeface="Courier New"/>
              </a:rPr>
              <a:t>().</a:t>
            </a:r>
            <a:r>
              <a:rPr lang="en" sz="700">
                <a:solidFill>
                  <a:srgbClr val="DCDCAA"/>
                </a:solidFill>
                <a:highlight>
                  <a:srgbClr val="1E1E1E"/>
                </a:highlight>
                <a:latin typeface="Courier New"/>
                <a:ea typeface="Courier New"/>
                <a:cs typeface="Courier New"/>
                <a:sym typeface="Courier New"/>
              </a:rPr>
              <a:t>toLocaleString</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cluster</a:t>
            </a:r>
            <a:r>
              <a:rPr lang="en" sz="700">
                <a:solidFill>
                  <a:srgbClr val="D4D4D4"/>
                </a:solidFill>
                <a:highlight>
                  <a:srgbClr val="1E1E1E"/>
                </a:highlight>
                <a:latin typeface="Courier New"/>
                <a:ea typeface="Courier New"/>
                <a:cs typeface="Courier New"/>
                <a:sym typeface="Courier New"/>
              </a:rPr>
              <a:t>.</a:t>
            </a:r>
            <a:r>
              <a:rPr lang="en" sz="700">
                <a:solidFill>
                  <a:srgbClr val="DCDCAA"/>
                </a:solidFill>
                <a:highlight>
                  <a:srgbClr val="1E1E1E"/>
                </a:highlight>
                <a:latin typeface="Courier New"/>
                <a:ea typeface="Courier New"/>
                <a:cs typeface="Courier New"/>
                <a:sym typeface="Courier New"/>
              </a:rPr>
              <a:t>fork</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else</a:t>
            </a: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const</a:t>
            </a:r>
            <a:r>
              <a:rPr lang="en" sz="700">
                <a:solidFill>
                  <a:srgbClr val="D4D4D4"/>
                </a:solidFill>
                <a:highlight>
                  <a:srgbClr val="1E1E1E"/>
                </a:highlight>
                <a:latin typeface="Courier New"/>
                <a:ea typeface="Courier New"/>
                <a:cs typeface="Courier New"/>
                <a:sym typeface="Courier New"/>
              </a:rPr>
              <a:t> </a:t>
            </a:r>
            <a:r>
              <a:rPr lang="en" sz="700">
                <a:solidFill>
                  <a:srgbClr val="4FC1FF"/>
                </a:solidFill>
                <a:highlight>
                  <a:srgbClr val="1E1E1E"/>
                </a:highlight>
                <a:latin typeface="Courier New"/>
                <a:ea typeface="Courier New"/>
                <a:cs typeface="Courier New"/>
                <a:sym typeface="Courier New"/>
              </a:rPr>
              <a:t>app</a:t>
            </a:r>
            <a:r>
              <a:rPr lang="en" sz="700">
                <a:solidFill>
                  <a:srgbClr val="D4D4D4"/>
                </a:solidFill>
                <a:highlight>
                  <a:srgbClr val="1E1E1E"/>
                </a:highlight>
                <a:latin typeface="Courier New"/>
                <a:ea typeface="Courier New"/>
                <a:cs typeface="Courier New"/>
                <a:sym typeface="Courier New"/>
              </a:rPr>
              <a:t> = </a:t>
            </a:r>
            <a:r>
              <a:rPr lang="en" sz="700">
                <a:solidFill>
                  <a:srgbClr val="DCDCAA"/>
                </a:solidFill>
                <a:highlight>
                  <a:srgbClr val="1E1E1E"/>
                </a:highlight>
                <a:latin typeface="Courier New"/>
                <a:ea typeface="Courier New"/>
                <a:cs typeface="Courier New"/>
                <a:sym typeface="Courier New"/>
              </a:rPr>
              <a:t>express</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app</a:t>
            </a:r>
            <a:r>
              <a:rPr lang="en" sz="700">
                <a:solidFill>
                  <a:srgbClr val="D4D4D4"/>
                </a:solidFill>
                <a:highlight>
                  <a:srgbClr val="1E1E1E"/>
                </a:highlight>
                <a:latin typeface="Courier New"/>
                <a:ea typeface="Courier New"/>
                <a:cs typeface="Courier New"/>
                <a:sym typeface="Courier New"/>
              </a:rPr>
              <a:t>.</a:t>
            </a:r>
            <a:r>
              <a:rPr lang="en" sz="700">
                <a:solidFill>
                  <a:srgbClr val="DCDCAA"/>
                </a:solidFill>
                <a:highlight>
                  <a:srgbClr val="1E1E1E"/>
                </a:highlight>
                <a:latin typeface="Courier New"/>
                <a:ea typeface="Courier New"/>
                <a:cs typeface="Courier New"/>
                <a:sym typeface="Courier New"/>
              </a:rPr>
              <a:t>get</a:t>
            </a:r>
            <a:r>
              <a:rPr lang="en" sz="700">
                <a:solidFill>
                  <a:srgbClr val="D4D4D4"/>
                </a:solidFill>
                <a:highlight>
                  <a:srgbClr val="1E1E1E"/>
                </a:highlight>
                <a:latin typeface="Courier New"/>
                <a:ea typeface="Courier New"/>
                <a:cs typeface="Courier New"/>
                <a:sym typeface="Courier New"/>
              </a:rPr>
              <a:t>(</a:t>
            </a:r>
            <a:r>
              <a:rPr lang="en" sz="700">
                <a:solidFill>
                  <a:srgbClr val="CE9178"/>
                </a:solidFill>
                <a:highlight>
                  <a:srgbClr val="1E1E1E"/>
                </a:highlight>
                <a:latin typeface="Courier New"/>
                <a:ea typeface="Courier New"/>
                <a:cs typeface="Courier New"/>
                <a:sym typeface="Courier New"/>
              </a:rPr>
              <a:t>'/'</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req</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res</a:t>
            </a: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=&gt;</a:t>
            </a: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const</a:t>
            </a:r>
            <a:r>
              <a:rPr lang="en" sz="700">
                <a:solidFill>
                  <a:srgbClr val="D4D4D4"/>
                </a:solidFill>
                <a:highlight>
                  <a:srgbClr val="1E1E1E"/>
                </a:highlight>
                <a:latin typeface="Courier New"/>
                <a:ea typeface="Courier New"/>
                <a:cs typeface="Courier New"/>
                <a:sym typeface="Courier New"/>
              </a:rPr>
              <a:t> </a:t>
            </a:r>
            <a:r>
              <a:rPr lang="en" sz="700">
                <a:solidFill>
                  <a:srgbClr val="4FC1FF"/>
                </a:solidFill>
                <a:highlight>
                  <a:srgbClr val="1E1E1E"/>
                </a:highlight>
                <a:latin typeface="Courier New"/>
                <a:ea typeface="Courier New"/>
                <a:cs typeface="Courier New"/>
                <a:sym typeface="Courier New"/>
              </a:rPr>
              <a:t>primes</a:t>
            </a:r>
            <a:r>
              <a:rPr lang="en" sz="700">
                <a:solidFill>
                  <a:srgbClr val="D4D4D4"/>
                </a:solidFill>
                <a:highlight>
                  <a:srgbClr val="1E1E1E"/>
                </a:highlight>
                <a:latin typeface="Courier New"/>
                <a:ea typeface="Courier New"/>
                <a:cs typeface="Courier New"/>
                <a:sym typeface="Courier New"/>
              </a:rPr>
              <a:t> =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const</a:t>
            </a:r>
            <a:r>
              <a:rPr lang="en" sz="700">
                <a:solidFill>
                  <a:srgbClr val="D4D4D4"/>
                </a:solidFill>
                <a:highlight>
                  <a:srgbClr val="1E1E1E"/>
                </a:highlight>
                <a:latin typeface="Courier New"/>
                <a:ea typeface="Courier New"/>
                <a:cs typeface="Courier New"/>
                <a:sym typeface="Courier New"/>
              </a:rPr>
              <a:t> </a:t>
            </a:r>
            <a:r>
              <a:rPr lang="en" sz="700">
                <a:solidFill>
                  <a:srgbClr val="4FC1FF"/>
                </a:solidFill>
                <a:highlight>
                  <a:srgbClr val="1E1E1E"/>
                </a:highlight>
                <a:latin typeface="Courier New"/>
                <a:ea typeface="Courier New"/>
                <a:cs typeface="Courier New"/>
                <a:sym typeface="Courier New"/>
              </a:rPr>
              <a:t>max</a:t>
            </a:r>
            <a:r>
              <a:rPr lang="en" sz="700">
                <a:solidFill>
                  <a:srgbClr val="D4D4D4"/>
                </a:solidFill>
                <a:highlight>
                  <a:srgbClr val="1E1E1E"/>
                </a:highlight>
                <a:latin typeface="Courier New"/>
                <a:ea typeface="Courier New"/>
                <a:cs typeface="Courier New"/>
                <a:sym typeface="Courier New"/>
              </a:rPr>
              <a:t> = </a:t>
            </a:r>
            <a:r>
              <a:rPr lang="en" sz="700">
                <a:solidFill>
                  <a:srgbClr val="4EC9B0"/>
                </a:solidFill>
                <a:highlight>
                  <a:srgbClr val="1E1E1E"/>
                </a:highlight>
                <a:latin typeface="Courier New"/>
                <a:ea typeface="Courier New"/>
                <a:cs typeface="Courier New"/>
                <a:sym typeface="Courier New"/>
              </a:rPr>
              <a:t>Number</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req</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query</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max</a:t>
            </a:r>
            <a:r>
              <a:rPr lang="en" sz="700">
                <a:solidFill>
                  <a:srgbClr val="D4D4D4"/>
                </a:solidFill>
                <a:highlight>
                  <a:srgbClr val="1E1E1E"/>
                </a:highlight>
                <a:latin typeface="Courier New"/>
                <a:ea typeface="Courier New"/>
                <a:cs typeface="Courier New"/>
                <a:sym typeface="Courier New"/>
              </a:rPr>
              <a:t>) || </a:t>
            </a:r>
            <a:r>
              <a:rPr lang="en" sz="700">
                <a:solidFill>
                  <a:srgbClr val="B5CEA8"/>
                </a:solidFill>
                <a:highlight>
                  <a:srgbClr val="1E1E1E"/>
                </a:highlight>
                <a:latin typeface="Courier New"/>
                <a:ea typeface="Courier New"/>
                <a:cs typeface="Courier New"/>
                <a:sym typeface="Courier New"/>
              </a:rPr>
              <a:t>1000</a:t>
            </a:r>
            <a:endParaRPr sz="70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for</a:t>
            </a: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let</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i</a:t>
            </a:r>
            <a:r>
              <a:rPr lang="en" sz="700">
                <a:solidFill>
                  <a:srgbClr val="D4D4D4"/>
                </a:solidFill>
                <a:highlight>
                  <a:srgbClr val="1E1E1E"/>
                </a:highlight>
                <a:latin typeface="Courier New"/>
                <a:ea typeface="Courier New"/>
                <a:cs typeface="Courier New"/>
                <a:sym typeface="Courier New"/>
              </a:rPr>
              <a:t> = </a:t>
            </a:r>
            <a:r>
              <a:rPr lang="en" sz="700">
                <a:solidFill>
                  <a:srgbClr val="B5CEA8"/>
                </a:solidFill>
                <a:highlight>
                  <a:srgbClr val="1E1E1E"/>
                </a:highlight>
                <a:latin typeface="Courier New"/>
                <a:ea typeface="Courier New"/>
                <a:cs typeface="Courier New"/>
                <a:sym typeface="Courier New"/>
              </a:rPr>
              <a:t>1</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i</a:t>
            </a:r>
            <a:r>
              <a:rPr lang="en" sz="700">
                <a:solidFill>
                  <a:srgbClr val="D4D4D4"/>
                </a:solidFill>
                <a:highlight>
                  <a:srgbClr val="1E1E1E"/>
                </a:highlight>
                <a:latin typeface="Courier New"/>
                <a:ea typeface="Courier New"/>
                <a:cs typeface="Courier New"/>
                <a:sym typeface="Courier New"/>
              </a:rPr>
              <a:t> &lt;= </a:t>
            </a:r>
            <a:r>
              <a:rPr lang="en" sz="700">
                <a:solidFill>
                  <a:srgbClr val="9CDCFE"/>
                </a:solidFill>
                <a:highlight>
                  <a:srgbClr val="1E1E1E"/>
                </a:highlight>
                <a:latin typeface="Courier New"/>
                <a:ea typeface="Courier New"/>
                <a:cs typeface="Courier New"/>
                <a:sym typeface="Courier New"/>
              </a:rPr>
              <a:t>max</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i</a:t>
            </a: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if</a:t>
            </a:r>
            <a:r>
              <a:rPr lang="en" sz="700">
                <a:solidFill>
                  <a:srgbClr val="D4D4D4"/>
                </a:solidFill>
                <a:highlight>
                  <a:srgbClr val="1E1E1E"/>
                </a:highlight>
                <a:latin typeface="Courier New"/>
                <a:ea typeface="Courier New"/>
                <a:cs typeface="Courier New"/>
                <a:sym typeface="Courier New"/>
              </a:rPr>
              <a:t> (</a:t>
            </a:r>
            <a:r>
              <a:rPr lang="en" sz="700">
                <a:solidFill>
                  <a:srgbClr val="DCDCAA"/>
                </a:solidFill>
                <a:highlight>
                  <a:srgbClr val="1E1E1E"/>
                </a:highlight>
                <a:latin typeface="Courier New"/>
                <a:ea typeface="Courier New"/>
                <a:cs typeface="Courier New"/>
                <a:sym typeface="Courier New"/>
              </a:rPr>
              <a:t>isPrime</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i</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primes</a:t>
            </a:r>
            <a:r>
              <a:rPr lang="en" sz="700">
                <a:solidFill>
                  <a:srgbClr val="D4D4D4"/>
                </a:solidFill>
                <a:highlight>
                  <a:srgbClr val="1E1E1E"/>
                </a:highlight>
                <a:latin typeface="Courier New"/>
                <a:ea typeface="Courier New"/>
                <a:cs typeface="Courier New"/>
                <a:sym typeface="Courier New"/>
              </a:rPr>
              <a:t>.</a:t>
            </a:r>
            <a:r>
              <a:rPr lang="en" sz="700">
                <a:solidFill>
                  <a:srgbClr val="DCDCAA"/>
                </a:solidFill>
                <a:highlight>
                  <a:srgbClr val="1E1E1E"/>
                </a:highlight>
                <a:latin typeface="Courier New"/>
                <a:ea typeface="Courier New"/>
                <a:cs typeface="Courier New"/>
                <a:sym typeface="Courier New"/>
              </a:rPr>
              <a:t>push</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i</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res</a:t>
            </a:r>
            <a:r>
              <a:rPr lang="en" sz="700">
                <a:solidFill>
                  <a:srgbClr val="D4D4D4"/>
                </a:solidFill>
                <a:highlight>
                  <a:srgbClr val="1E1E1E"/>
                </a:highlight>
                <a:latin typeface="Courier New"/>
                <a:ea typeface="Courier New"/>
                <a:cs typeface="Courier New"/>
                <a:sym typeface="Courier New"/>
              </a:rPr>
              <a:t>.</a:t>
            </a:r>
            <a:r>
              <a:rPr lang="en" sz="700">
                <a:solidFill>
                  <a:srgbClr val="DCDCAA"/>
                </a:solidFill>
                <a:highlight>
                  <a:srgbClr val="1E1E1E"/>
                </a:highlight>
                <a:latin typeface="Courier New"/>
                <a:ea typeface="Courier New"/>
                <a:cs typeface="Courier New"/>
                <a:sym typeface="Courier New"/>
              </a:rPr>
              <a:t>json</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primes</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app</a:t>
            </a:r>
            <a:r>
              <a:rPr lang="en" sz="700">
                <a:solidFill>
                  <a:srgbClr val="D4D4D4"/>
                </a:solidFill>
                <a:highlight>
                  <a:srgbClr val="1E1E1E"/>
                </a:highlight>
                <a:latin typeface="Courier New"/>
                <a:ea typeface="Courier New"/>
                <a:cs typeface="Courier New"/>
                <a:sym typeface="Courier New"/>
              </a:rPr>
              <a:t>.</a:t>
            </a:r>
            <a:r>
              <a:rPr lang="en" sz="700">
                <a:solidFill>
                  <a:srgbClr val="DCDCAA"/>
                </a:solidFill>
                <a:highlight>
                  <a:srgbClr val="1E1E1E"/>
                </a:highlight>
                <a:latin typeface="Courier New"/>
                <a:ea typeface="Courier New"/>
                <a:cs typeface="Courier New"/>
                <a:sym typeface="Courier New"/>
              </a:rPr>
              <a:t>listen</a:t>
            </a:r>
            <a:r>
              <a:rPr lang="en" sz="700">
                <a:solidFill>
                  <a:srgbClr val="D4D4D4"/>
                </a:solidFill>
                <a:highlight>
                  <a:srgbClr val="1E1E1E"/>
                </a:highlight>
                <a:latin typeface="Courier New"/>
                <a:ea typeface="Courier New"/>
                <a:cs typeface="Courier New"/>
                <a:sym typeface="Courier New"/>
              </a:rPr>
              <a:t>(</a:t>
            </a:r>
            <a:r>
              <a:rPr lang="en" sz="700">
                <a:solidFill>
                  <a:srgbClr val="4FC1FF"/>
                </a:solidFill>
                <a:highlight>
                  <a:srgbClr val="1E1E1E"/>
                </a:highlight>
                <a:latin typeface="Courier New"/>
                <a:ea typeface="Courier New"/>
                <a:cs typeface="Courier New"/>
                <a:sym typeface="Courier New"/>
              </a:rPr>
              <a:t>PORT</a:t>
            </a:r>
            <a:r>
              <a:rPr lang="en" sz="700">
                <a:solidFill>
                  <a:srgbClr val="D4D4D4"/>
                </a:solidFill>
                <a:highlight>
                  <a:srgbClr val="1E1E1E"/>
                </a:highlight>
                <a:latin typeface="Courier New"/>
                <a:ea typeface="Courier New"/>
                <a:cs typeface="Courier New"/>
                <a:sym typeface="Courier New"/>
              </a:rPr>
              <a:t>, () </a:t>
            </a:r>
            <a:r>
              <a:rPr lang="en" sz="700">
                <a:solidFill>
                  <a:srgbClr val="569CD6"/>
                </a:solidFill>
                <a:highlight>
                  <a:srgbClr val="1E1E1E"/>
                </a:highlight>
                <a:latin typeface="Courier New"/>
                <a:ea typeface="Courier New"/>
                <a:cs typeface="Courier New"/>
                <a:sym typeface="Courier New"/>
              </a:rPr>
              <a:t>=&gt;</a:t>
            </a: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console</a:t>
            </a:r>
            <a:r>
              <a:rPr lang="en" sz="700">
                <a:solidFill>
                  <a:srgbClr val="D4D4D4"/>
                </a:solidFill>
                <a:highlight>
                  <a:srgbClr val="1E1E1E"/>
                </a:highlight>
                <a:latin typeface="Courier New"/>
                <a:ea typeface="Courier New"/>
                <a:cs typeface="Courier New"/>
                <a:sym typeface="Courier New"/>
              </a:rPr>
              <a:t>.</a:t>
            </a:r>
            <a:r>
              <a:rPr lang="en" sz="700">
                <a:solidFill>
                  <a:srgbClr val="DCDCAA"/>
                </a:solidFill>
                <a:highlight>
                  <a:srgbClr val="1E1E1E"/>
                </a:highlight>
                <a:latin typeface="Courier New"/>
                <a:ea typeface="Courier New"/>
                <a:cs typeface="Courier New"/>
                <a:sym typeface="Courier New"/>
              </a:rPr>
              <a:t>log</a:t>
            </a:r>
            <a:r>
              <a:rPr lang="en" sz="700">
                <a:solidFill>
                  <a:srgbClr val="D4D4D4"/>
                </a:solidFill>
                <a:highlight>
                  <a:srgbClr val="1E1E1E"/>
                </a:highlight>
                <a:latin typeface="Courier New"/>
                <a:ea typeface="Courier New"/>
                <a:cs typeface="Courier New"/>
                <a:sym typeface="Courier New"/>
              </a:rPr>
              <a:t>(</a:t>
            </a:r>
            <a:r>
              <a:rPr lang="en" sz="700">
                <a:solidFill>
                  <a:srgbClr val="CE9178"/>
                </a:solidFill>
                <a:highlight>
                  <a:srgbClr val="1E1E1E"/>
                </a:highlight>
                <a:latin typeface="Courier New"/>
                <a:ea typeface="Courier New"/>
                <a:cs typeface="Courier New"/>
                <a:sym typeface="Courier New"/>
              </a:rPr>
              <a:t>`Servidor express escuchando en el puerto </a:t>
            </a:r>
            <a:r>
              <a:rPr lang="en" sz="700">
                <a:solidFill>
                  <a:srgbClr val="569CD6"/>
                </a:solidFill>
                <a:highlight>
                  <a:srgbClr val="1E1E1E"/>
                </a:highlight>
                <a:latin typeface="Courier New"/>
                <a:ea typeface="Courier New"/>
                <a:cs typeface="Courier New"/>
                <a:sym typeface="Courier New"/>
              </a:rPr>
              <a:t>${</a:t>
            </a:r>
            <a:r>
              <a:rPr lang="en" sz="700">
                <a:solidFill>
                  <a:srgbClr val="4FC1FF"/>
                </a:solidFill>
                <a:highlight>
                  <a:srgbClr val="1E1E1E"/>
                </a:highlight>
                <a:latin typeface="Courier New"/>
                <a:ea typeface="Courier New"/>
                <a:cs typeface="Courier New"/>
                <a:sym typeface="Courier New"/>
              </a:rPr>
              <a:t>PORT</a:t>
            </a:r>
            <a:r>
              <a:rPr lang="en" sz="700">
                <a:solidFill>
                  <a:srgbClr val="569CD6"/>
                </a:solidFill>
                <a:highlight>
                  <a:srgbClr val="1E1E1E"/>
                </a:highlight>
                <a:latin typeface="Courier New"/>
                <a:ea typeface="Courier New"/>
                <a:cs typeface="Courier New"/>
                <a:sym typeface="Courier New"/>
              </a:rPr>
              <a:t>}</a:t>
            </a:r>
            <a:r>
              <a:rPr lang="en" sz="700">
                <a:solidFill>
                  <a:srgbClr val="CE9178"/>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console</a:t>
            </a:r>
            <a:r>
              <a:rPr lang="en" sz="700">
                <a:solidFill>
                  <a:srgbClr val="D4D4D4"/>
                </a:solidFill>
                <a:highlight>
                  <a:srgbClr val="1E1E1E"/>
                </a:highlight>
                <a:latin typeface="Courier New"/>
                <a:ea typeface="Courier New"/>
                <a:cs typeface="Courier New"/>
                <a:sym typeface="Courier New"/>
              </a:rPr>
              <a:t>.</a:t>
            </a:r>
            <a:r>
              <a:rPr lang="en" sz="700">
                <a:solidFill>
                  <a:srgbClr val="DCDCAA"/>
                </a:solidFill>
                <a:highlight>
                  <a:srgbClr val="1E1E1E"/>
                </a:highlight>
                <a:latin typeface="Courier New"/>
                <a:ea typeface="Courier New"/>
                <a:cs typeface="Courier New"/>
                <a:sym typeface="Courier New"/>
              </a:rPr>
              <a:t>log</a:t>
            </a:r>
            <a:r>
              <a:rPr lang="en" sz="700">
                <a:solidFill>
                  <a:srgbClr val="D4D4D4"/>
                </a:solidFill>
                <a:highlight>
                  <a:srgbClr val="1E1E1E"/>
                </a:highlight>
                <a:latin typeface="Courier New"/>
                <a:ea typeface="Courier New"/>
                <a:cs typeface="Courier New"/>
                <a:sym typeface="Courier New"/>
              </a:rPr>
              <a:t>(</a:t>
            </a:r>
            <a:r>
              <a:rPr lang="en" sz="700">
                <a:solidFill>
                  <a:srgbClr val="CE9178"/>
                </a:solidFill>
                <a:highlight>
                  <a:srgbClr val="1E1E1E"/>
                </a:highlight>
                <a:latin typeface="Courier New"/>
                <a:ea typeface="Courier New"/>
                <a:cs typeface="Courier New"/>
                <a:sym typeface="Courier New"/>
              </a:rPr>
              <a:t>`PID WORKER </a:t>
            </a:r>
            <a:r>
              <a:rPr lang="en" sz="700">
                <a:solidFill>
                  <a:srgbClr val="569CD6"/>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process</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pid</a:t>
            </a:r>
            <a:r>
              <a:rPr lang="en" sz="700">
                <a:solidFill>
                  <a:srgbClr val="569CD6"/>
                </a:solidFill>
                <a:highlight>
                  <a:srgbClr val="1E1E1E"/>
                </a:highlight>
                <a:latin typeface="Courier New"/>
                <a:ea typeface="Courier New"/>
                <a:cs typeface="Courier New"/>
                <a:sym typeface="Courier New"/>
              </a:rPr>
              <a:t>}</a:t>
            </a:r>
            <a:r>
              <a:rPr lang="en" sz="700">
                <a:solidFill>
                  <a:srgbClr val="CE9178"/>
                </a:solidFill>
                <a:highlight>
                  <a:srgbClr val="1E1E1E"/>
                </a:highlight>
                <a:latin typeface="Courier New"/>
                <a:ea typeface="Courier New"/>
                <a:cs typeface="Courier New"/>
                <a:sym typeface="Courier New"/>
              </a:rPr>
              <a:t>`</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a:t>
            </a:r>
            <a:endParaRPr sz="700"/>
          </a:p>
        </p:txBody>
      </p:sp>
      <p:pic>
        <p:nvPicPr>
          <p:cNvPr id="164" name="Google Shape;164;p31"/>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165" name="Google Shape;165;p31"/>
          <p:cNvPicPr preferRelativeResize="0"/>
          <p:nvPr/>
        </p:nvPicPr>
        <p:blipFill rotWithShape="1">
          <a:blip r:embed="rId5">
            <a:alphaModFix/>
          </a:blip>
          <a:srcRect b="0" l="0" r="0" t="0"/>
          <a:stretch/>
        </p:blipFill>
        <p:spPr>
          <a:xfrm>
            <a:off x="7496500" y="36369"/>
            <a:ext cx="1634174" cy="639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nvSpPr>
        <p:spPr>
          <a:xfrm>
            <a:off x="4843975" y="1380425"/>
            <a:ext cx="4215300" cy="2949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Su única funciones es recibir un número como parámetro y retornar </a:t>
            </a:r>
            <a:r>
              <a:rPr i="1" lang="en" sz="1800">
                <a:solidFill>
                  <a:schemeClr val="dk1"/>
                </a:solidFill>
                <a:highlight>
                  <a:schemeClr val="lt1"/>
                </a:highlight>
                <a:latin typeface="Helvetica Neue Light"/>
                <a:ea typeface="Helvetica Neue Light"/>
                <a:cs typeface="Helvetica Neue Light"/>
                <a:sym typeface="Helvetica Neue Light"/>
              </a:rPr>
              <a:t>true</a:t>
            </a:r>
            <a:r>
              <a:rPr lang="en" sz="1800">
                <a:solidFill>
                  <a:schemeClr val="dk1"/>
                </a:solidFill>
                <a:highlight>
                  <a:schemeClr val="lt1"/>
                </a:highlight>
                <a:latin typeface="Helvetica Neue Light"/>
                <a:ea typeface="Helvetica Neue Light"/>
                <a:cs typeface="Helvetica Neue Light"/>
                <a:sym typeface="Helvetica Neue Light"/>
              </a:rPr>
              <a:t> si el número es primo o </a:t>
            </a:r>
            <a:r>
              <a:rPr i="1" lang="en" sz="1800">
                <a:solidFill>
                  <a:schemeClr val="dk1"/>
                </a:solidFill>
                <a:highlight>
                  <a:schemeClr val="lt1"/>
                </a:highlight>
                <a:latin typeface="Helvetica Neue Light"/>
                <a:ea typeface="Helvetica Neue Light"/>
                <a:cs typeface="Helvetica Neue Light"/>
                <a:sym typeface="Helvetica Neue Light"/>
              </a:rPr>
              <a:t>false </a:t>
            </a:r>
            <a:r>
              <a:rPr lang="en" sz="1800">
                <a:solidFill>
                  <a:schemeClr val="dk1"/>
                </a:solidFill>
                <a:highlight>
                  <a:schemeClr val="lt1"/>
                </a:highlight>
                <a:latin typeface="Helvetica Neue Light"/>
                <a:ea typeface="Helvetica Neue Light"/>
                <a:cs typeface="Helvetica Neue Light"/>
                <a:sym typeface="Helvetica Neue Light"/>
              </a:rPr>
              <a:t>si no lo es.</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Lo que vamos a hacer es realizar el test de carga sobre esta función desde la ruta </a:t>
            </a:r>
            <a:r>
              <a:rPr i="1" lang="en" sz="1800">
                <a:solidFill>
                  <a:schemeClr val="dk1"/>
                </a:solidFill>
                <a:highlight>
                  <a:schemeClr val="lt1"/>
                </a:highlight>
                <a:latin typeface="Helvetica Neue Light"/>
                <a:ea typeface="Helvetica Neue Light"/>
                <a:cs typeface="Helvetica Neue Light"/>
                <a:sym typeface="Helvetica Neue Light"/>
              </a:rPr>
              <a:t>get</a:t>
            </a:r>
            <a:r>
              <a:rPr lang="en" sz="1800">
                <a:solidFill>
                  <a:schemeClr val="dk1"/>
                </a:solidFill>
                <a:highlight>
                  <a:schemeClr val="lt1"/>
                </a:highlight>
                <a:latin typeface="Helvetica Neue Light"/>
                <a:ea typeface="Helvetica Neue Light"/>
                <a:cs typeface="Helvetica Neue Light"/>
                <a:sym typeface="Helvetica Neue Light"/>
              </a:rPr>
              <a:t> “/” configurada en el servidor.</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171" name="Google Shape;171;p32"/>
          <p:cNvSpPr txBox="1"/>
          <p:nvPr/>
        </p:nvSpPr>
        <p:spPr>
          <a:xfrm>
            <a:off x="563775" y="179663"/>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300">
                <a:latin typeface="Anton"/>
                <a:ea typeface="Anton"/>
                <a:cs typeface="Anton"/>
                <a:sym typeface="Anton"/>
              </a:rPr>
              <a:t>Usando Artillery: Función isPrime</a:t>
            </a:r>
            <a:endParaRPr i="1" sz="3300">
              <a:latin typeface="Anton"/>
              <a:ea typeface="Anton"/>
              <a:cs typeface="Anton"/>
              <a:sym typeface="Anton"/>
            </a:endParaRPr>
          </a:p>
        </p:txBody>
      </p:sp>
      <p:pic>
        <p:nvPicPr>
          <p:cNvPr id="172" name="Google Shape;172;p3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73" name="Google Shape;173;p32"/>
          <p:cNvPicPr preferRelativeResize="0"/>
          <p:nvPr/>
        </p:nvPicPr>
        <p:blipFill>
          <a:blip r:embed="rId4">
            <a:alphaModFix/>
          </a:blip>
          <a:stretch>
            <a:fillRect/>
          </a:stretch>
        </p:blipFill>
        <p:spPr>
          <a:xfrm>
            <a:off x="143200" y="150175"/>
            <a:ext cx="725375" cy="725375"/>
          </a:xfrm>
          <a:prstGeom prst="rect">
            <a:avLst/>
          </a:prstGeom>
          <a:noFill/>
          <a:ln cap="flat" cmpd="sng" w="19050">
            <a:solidFill>
              <a:schemeClr val="dk2"/>
            </a:solidFill>
            <a:prstDash val="solid"/>
            <a:round/>
            <a:headEnd len="sm" w="sm" type="none"/>
            <a:tailEnd len="sm" w="sm" type="none"/>
          </a:ln>
        </p:spPr>
      </p:pic>
      <p:pic>
        <p:nvPicPr>
          <p:cNvPr id="174" name="Google Shape;174;p32"/>
          <p:cNvPicPr preferRelativeResize="0"/>
          <p:nvPr/>
        </p:nvPicPr>
        <p:blipFill rotWithShape="1">
          <a:blip r:embed="rId5">
            <a:alphaModFix/>
          </a:blip>
          <a:srcRect b="0" l="0" r="0" t="0"/>
          <a:stretch/>
        </p:blipFill>
        <p:spPr>
          <a:xfrm>
            <a:off x="7496500" y="36369"/>
            <a:ext cx="1634174" cy="639850"/>
          </a:xfrm>
          <a:prstGeom prst="rect">
            <a:avLst/>
          </a:prstGeom>
          <a:noFill/>
          <a:ln>
            <a:noFill/>
          </a:ln>
        </p:spPr>
      </p:pic>
      <p:sp>
        <p:nvSpPr>
          <p:cNvPr id="175" name="Google Shape;175;p32"/>
          <p:cNvSpPr txBox="1"/>
          <p:nvPr/>
        </p:nvSpPr>
        <p:spPr>
          <a:xfrm>
            <a:off x="-185625" y="1316600"/>
            <a:ext cx="50643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300"/>
              </a:spcBef>
              <a:spcAft>
                <a:spcPts val="1000"/>
              </a:spcAft>
              <a:buNone/>
            </a:pPr>
            <a:r>
              <a:rPr lang="en" sz="1300">
                <a:solidFill>
                  <a:schemeClr val="dk1"/>
                </a:solidFill>
                <a:highlight>
                  <a:schemeClr val="lt1"/>
                </a:highlight>
                <a:latin typeface="Helvetica Neue Light"/>
                <a:ea typeface="Helvetica Neue Light"/>
                <a:cs typeface="Helvetica Neue Light"/>
                <a:sym typeface="Helvetica Neue Light"/>
              </a:rPr>
              <a:t>👇 Esta es la función isPrime que utilizamos en el servidor.</a:t>
            </a:r>
            <a:endParaRPr sz="900">
              <a:latin typeface="Helvetica Neue Light"/>
              <a:ea typeface="Helvetica Neue Light"/>
              <a:cs typeface="Helvetica Neue Light"/>
              <a:sym typeface="Helvetica Neue Light"/>
            </a:endParaRPr>
          </a:p>
        </p:txBody>
      </p:sp>
      <p:sp>
        <p:nvSpPr>
          <p:cNvPr id="176" name="Google Shape;176;p32"/>
          <p:cNvSpPr txBox="1"/>
          <p:nvPr/>
        </p:nvSpPr>
        <p:spPr>
          <a:xfrm>
            <a:off x="197350" y="1730125"/>
            <a:ext cx="4736400" cy="28455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00">
                <a:solidFill>
                  <a:srgbClr val="569CD6"/>
                </a:solidFill>
                <a:highlight>
                  <a:srgbClr val="1E1E1E"/>
                </a:highlight>
                <a:latin typeface="Courier New"/>
                <a:ea typeface="Courier New"/>
                <a:cs typeface="Courier New"/>
                <a:sym typeface="Courier New"/>
              </a:rPr>
              <a:t>function</a:t>
            </a:r>
            <a:r>
              <a:rPr lang="en" sz="1000">
                <a:solidFill>
                  <a:srgbClr val="D4D4D4"/>
                </a:solidFill>
                <a:highlight>
                  <a:srgbClr val="1E1E1E"/>
                </a:highlight>
                <a:latin typeface="Courier New"/>
                <a:ea typeface="Courier New"/>
                <a:cs typeface="Courier New"/>
                <a:sym typeface="Courier New"/>
              </a:rPr>
              <a:t> </a:t>
            </a:r>
            <a:r>
              <a:rPr lang="en" sz="1000">
                <a:solidFill>
                  <a:srgbClr val="DCDCAA"/>
                </a:solidFill>
                <a:highlight>
                  <a:srgbClr val="1E1E1E"/>
                </a:highlight>
                <a:latin typeface="Courier New"/>
                <a:ea typeface="Courier New"/>
                <a:cs typeface="Courier New"/>
                <a:sym typeface="Courier New"/>
              </a:rPr>
              <a:t>isPrime</a:t>
            </a:r>
            <a:r>
              <a:rPr lang="en" sz="1000">
                <a:solidFill>
                  <a:srgbClr val="D4D4D4"/>
                </a:solidFill>
                <a:highlight>
                  <a:srgbClr val="1E1E1E"/>
                </a:highlight>
                <a:latin typeface="Courier New"/>
                <a:ea typeface="Courier New"/>
                <a:cs typeface="Courier New"/>
                <a:sym typeface="Courier New"/>
              </a:rPr>
              <a:t>(</a:t>
            </a:r>
            <a:r>
              <a:rPr lang="en" sz="1000">
                <a:solidFill>
                  <a:srgbClr val="9CDCFE"/>
                </a:solidFill>
                <a:highlight>
                  <a:srgbClr val="1E1E1E"/>
                </a:highlight>
                <a:latin typeface="Courier New"/>
                <a:ea typeface="Courier New"/>
                <a:cs typeface="Courier New"/>
                <a:sym typeface="Courier New"/>
              </a:rPr>
              <a:t>num</a:t>
            </a:r>
            <a:r>
              <a:rPr lang="en" sz="1000">
                <a:solidFill>
                  <a:srgbClr val="D4D4D4"/>
                </a:solidFill>
                <a:highlight>
                  <a:srgbClr val="1E1E1E"/>
                </a:highlight>
                <a:latin typeface="Courier New"/>
                <a:ea typeface="Courier New"/>
                <a:cs typeface="Courier New"/>
                <a:sym typeface="Courier New"/>
              </a:rPr>
              <a:t>) {</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D4D4D4"/>
                </a:solidFill>
                <a:highlight>
                  <a:srgbClr val="1E1E1E"/>
                </a:highlight>
                <a:latin typeface="Courier New"/>
                <a:ea typeface="Courier New"/>
                <a:cs typeface="Courier New"/>
                <a:sym typeface="Courier New"/>
              </a:rPr>
              <a:t>   </a:t>
            </a:r>
            <a:r>
              <a:rPr lang="en" sz="1000">
                <a:solidFill>
                  <a:srgbClr val="C586C0"/>
                </a:solidFill>
                <a:highlight>
                  <a:srgbClr val="1E1E1E"/>
                </a:highlight>
                <a:latin typeface="Courier New"/>
                <a:ea typeface="Courier New"/>
                <a:cs typeface="Courier New"/>
                <a:sym typeface="Courier New"/>
              </a:rPr>
              <a:t>if</a:t>
            </a:r>
            <a:r>
              <a:rPr lang="en" sz="1000">
                <a:solidFill>
                  <a:srgbClr val="D4D4D4"/>
                </a:solidFill>
                <a:highlight>
                  <a:srgbClr val="1E1E1E"/>
                </a:highlight>
                <a:latin typeface="Courier New"/>
                <a:ea typeface="Courier New"/>
                <a:cs typeface="Courier New"/>
                <a:sym typeface="Courier New"/>
              </a:rPr>
              <a:t> ([</a:t>
            </a:r>
            <a:r>
              <a:rPr lang="en" sz="1000">
                <a:solidFill>
                  <a:srgbClr val="B5CEA8"/>
                </a:solidFill>
                <a:highlight>
                  <a:srgbClr val="1E1E1E"/>
                </a:highlight>
                <a:latin typeface="Courier New"/>
                <a:ea typeface="Courier New"/>
                <a:cs typeface="Courier New"/>
                <a:sym typeface="Courier New"/>
              </a:rPr>
              <a:t>2</a:t>
            </a:r>
            <a:r>
              <a:rPr lang="en" sz="1000">
                <a:solidFill>
                  <a:srgbClr val="D4D4D4"/>
                </a:solidFill>
                <a:highlight>
                  <a:srgbClr val="1E1E1E"/>
                </a:highlight>
                <a:latin typeface="Courier New"/>
                <a:ea typeface="Courier New"/>
                <a:cs typeface="Courier New"/>
                <a:sym typeface="Courier New"/>
              </a:rPr>
              <a:t>, </a:t>
            </a:r>
            <a:r>
              <a:rPr lang="en" sz="1000">
                <a:solidFill>
                  <a:srgbClr val="B5CEA8"/>
                </a:solidFill>
                <a:highlight>
                  <a:srgbClr val="1E1E1E"/>
                </a:highlight>
                <a:latin typeface="Courier New"/>
                <a:ea typeface="Courier New"/>
                <a:cs typeface="Courier New"/>
                <a:sym typeface="Courier New"/>
              </a:rPr>
              <a:t>3</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includes</a:t>
            </a:r>
            <a:r>
              <a:rPr lang="en" sz="1000">
                <a:solidFill>
                  <a:srgbClr val="D4D4D4"/>
                </a:solidFill>
                <a:highlight>
                  <a:srgbClr val="1E1E1E"/>
                </a:highlight>
                <a:latin typeface="Courier New"/>
                <a:ea typeface="Courier New"/>
                <a:cs typeface="Courier New"/>
                <a:sym typeface="Courier New"/>
              </a:rPr>
              <a:t>(</a:t>
            </a:r>
            <a:r>
              <a:rPr lang="en" sz="1000">
                <a:solidFill>
                  <a:srgbClr val="9CDCFE"/>
                </a:solidFill>
                <a:highlight>
                  <a:srgbClr val="1E1E1E"/>
                </a:highlight>
                <a:latin typeface="Courier New"/>
                <a:ea typeface="Courier New"/>
                <a:cs typeface="Courier New"/>
                <a:sym typeface="Courier New"/>
              </a:rPr>
              <a:t>num</a:t>
            </a:r>
            <a:r>
              <a:rPr lang="en" sz="1000">
                <a:solidFill>
                  <a:srgbClr val="D4D4D4"/>
                </a:solidFill>
                <a:highlight>
                  <a:srgbClr val="1E1E1E"/>
                </a:highlight>
                <a:latin typeface="Courier New"/>
                <a:ea typeface="Courier New"/>
                <a:cs typeface="Courier New"/>
                <a:sym typeface="Courier New"/>
              </a:rPr>
              <a:t>)) </a:t>
            </a:r>
            <a:r>
              <a:rPr lang="en" sz="1000">
                <a:solidFill>
                  <a:srgbClr val="C586C0"/>
                </a:solidFill>
                <a:highlight>
                  <a:srgbClr val="1E1E1E"/>
                </a:highlight>
                <a:latin typeface="Courier New"/>
                <a:ea typeface="Courier New"/>
                <a:cs typeface="Courier New"/>
                <a:sym typeface="Courier New"/>
              </a:rPr>
              <a:t>return</a:t>
            </a:r>
            <a:r>
              <a:rPr lang="en" sz="1000">
                <a:solidFill>
                  <a:srgbClr val="D4D4D4"/>
                </a:solidFill>
                <a:highlight>
                  <a:srgbClr val="1E1E1E"/>
                </a:highlight>
                <a:latin typeface="Courier New"/>
                <a:ea typeface="Courier New"/>
                <a:cs typeface="Courier New"/>
                <a:sym typeface="Courier New"/>
              </a:rPr>
              <a:t> </a:t>
            </a:r>
            <a:r>
              <a:rPr lang="en" sz="1000">
                <a:solidFill>
                  <a:srgbClr val="569CD6"/>
                </a:solidFill>
                <a:highlight>
                  <a:srgbClr val="1E1E1E"/>
                </a:highlight>
                <a:latin typeface="Courier New"/>
                <a:ea typeface="Courier New"/>
                <a:cs typeface="Courier New"/>
                <a:sym typeface="Courier New"/>
              </a:rPr>
              <a:t>true</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D4D4D4"/>
                </a:solidFill>
                <a:highlight>
                  <a:srgbClr val="1E1E1E"/>
                </a:highlight>
                <a:latin typeface="Courier New"/>
                <a:ea typeface="Courier New"/>
                <a:cs typeface="Courier New"/>
                <a:sym typeface="Courier New"/>
              </a:rPr>
              <a:t>   </a:t>
            </a:r>
            <a:r>
              <a:rPr lang="en" sz="1000">
                <a:solidFill>
                  <a:srgbClr val="C586C0"/>
                </a:solidFill>
                <a:highlight>
                  <a:srgbClr val="1E1E1E"/>
                </a:highlight>
                <a:latin typeface="Courier New"/>
                <a:ea typeface="Courier New"/>
                <a:cs typeface="Courier New"/>
                <a:sym typeface="Courier New"/>
              </a:rPr>
              <a:t>else</a:t>
            </a:r>
            <a:r>
              <a:rPr lang="en" sz="1000">
                <a:solidFill>
                  <a:srgbClr val="D4D4D4"/>
                </a:solidFill>
                <a:highlight>
                  <a:srgbClr val="1E1E1E"/>
                </a:highlight>
                <a:latin typeface="Courier New"/>
                <a:ea typeface="Courier New"/>
                <a:cs typeface="Courier New"/>
                <a:sym typeface="Courier New"/>
              </a:rPr>
              <a:t> </a:t>
            </a:r>
            <a:r>
              <a:rPr lang="en" sz="1000">
                <a:solidFill>
                  <a:srgbClr val="C586C0"/>
                </a:solidFill>
                <a:highlight>
                  <a:srgbClr val="1E1E1E"/>
                </a:highlight>
                <a:latin typeface="Courier New"/>
                <a:ea typeface="Courier New"/>
                <a:cs typeface="Courier New"/>
                <a:sym typeface="Courier New"/>
              </a:rPr>
              <a:t>if</a:t>
            </a:r>
            <a:r>
              <a:rPr lang="en" sz="1000">
                <a:solidFill>
                  <a:srgbClr val="D4D4D4"/>
                </a:solidFill>
                <a:highlight>
                  <a:srgbClr val="1E1E1E"/>
                </a:highlight>
                <a:latin typeface="Courier New"/>
                <a:ea typeface="Courier New"/>
                <a:cs typeface="Courier New"/>
                <a:sym typeface="Courier New"/>
              </a:rPr>
              <a:t> ([</a:t>
            </a:r>
            <a:r>
              <a:rPr lang="en" sz="1000">
                <a:solidFill>
                  <a:srgbClr val="B5CEA8"/>
                </a:solidFill>
                <a:highlight>
                  <a:srgbClr val="1E1E1E"/>
                </a:highlight>
                <a:latin typeface="Courier New"/>
                <a:ea typeface="Courier New"/>
                <a:cs typeface="Courier New"/>
                <a:sym typeface="Courier New"/>
              </a:rPr>
              <a:t>2</a:t>
            </a:r>
            <a:r>
              <a:rPr lang="en" sz="1000">
                <a:solidFill>
                  <a:srgbClr val="D4D4D4"/>
                </a:solidFill>
                <a:highlight>
                  <a:srgbClr val="1E1E1E"/>
                </a:highlight>
                <a:latin typeface="Courier New"/>
                <a:ea typeface="Courier New"/>
                <a:cs typeface="Courier New"/>
                <a:sym typeface="Courier New"/>
              </a:rPr>
              <a:t>, </a:t>
            </a:r>
            <a:r>
              <a:rPr lang="en" sz="1000">
                <a:solidFill>
                  <a:srgbClr val="B5CEA8"/>
                </a:solidFill>
                <a:highlight>
                  <a:srgbClr val="1E1E1E"/>
                </a:highlight>
                <a:latin typeface="Courier New"/>
                <a:ea typeface="Courier New"/>
                <a:cs typeface="Courier New"/>
                <a:sym typeface="Courier New"/>
              </a:rPr>
              <a:t>3</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some</a:t>
            </a:r>
            <a:r>
              <a:rPr lang="en" sz="1000">
                <a:solidFill>
                  <a:srgbClr val="D4D4D4"/>
                </a:solidFill>
                <a:highlight>
                  <a:srgbClr val="1E1E1E"/>
                </a:highlight>
                <a:latin typeface="Courier New"/>
                <a:ea typeface="Courier New"/>
                <a:cs typeface="Courier New"/>
                <a:sym typeface="Courier New"/>
              </a:rPr>
              <a:t>(</a:t>
            </a:r>
            <a:r>
              <a:rPr lang="en" sz="1000">
                <a:solidFill>
                  <a:srgbClr val="9CDCFE"/>
                </a:solidFill>
                <a:highlight>
                  <a:srgbClr val="1E1E1E"/>
                </a:highlight>
                <a:latin typeface="Courier New"/>
                <a:ea typeface="Courier New"/>
                <a:cs typeface="Courier New"/>
                <a:sym typeface="Courier New"/>
              </a:rPr>
              <a:t>n</a:t>
            </a:r>
            <a:r>
              <a:rPr lang="en" sz="1000">
                <a:solidFill>
                  <a:srgbClr val="D4D4D4"/>
                </a:solidFill>
                <a:highlight>
                  <a:srgbClr val="1E1E1E"/>
                </a:highlight>
                <a:latin typeface="Courier New"/>
                <a:ea typeface="Courier New"/>
                <a:cs typeface="Courier New"/>
                <a:sym typeface="Courier New"/>
              </a:rPr>
              <a:t> </a:t>
            </a:r>
            <a:r>
              <a:rPr lang="en" sz="1000">
                <a:solidFill>
                  <a:srgbClr val="569CD6"/>
                </a:solidFill>
                <a:highlight>
                  <a:srgbClr val="1E1E1E"/>
                </a:highlight>
                <a:latin typeface="Courier New"/>
                <a:ea typeface="Courier New"/>
                <a:cs typeface="Courier New"/>
                <a:sym typeface="Courier New"/>
              </a:rPr>
              <a:t>=&gt;</a:t>
            </a:r>
            <a:r>
              <a:rPr lang="en" sz="1000">
                <a:solidFill>
                  <a:srgbClr val="D4D4D4"/>
                </a:solidFill>
                <a:highlight>
                  <a:srgbClr val="1E1E1E"/>
                </a:highlight>
                <a:latin typeface="Courier New"/>
                <a:ea typeface="Courier New"/>
                <a:cs typeface="Courier New"/>
                <a:sym typeface="Courier New"/>
              </a:rPr>
              <a:t> </a:t>
            </a:r>
            <a:r>
              <a:rPr lang="en" sz="1000">
                <a:solidFill>
                  <a:srgbClr val="9CDCFE"/>
                </a:solidFill>
                <a:highlight>
                  <a:srgbClr val="1E1E1E"/>
                </a:highlight>
                <a:latin typeface="Courier New"/>
                <a:ea typeface="Courier New"/>
                <a:cs typeface="Courier New"/>
                <a:sym typeface="Courier New"/>
              </a:rPr>
              <a:t>num</a:t>
            </a:r>
            <a:r>
              <a:rPr lang="en" sz="1000">
                <a:solidFill>
                  <a:srgbClr val="D4D4D4"/>
                </a:solidFill>
                <a:highlight>
                  <a:srgbClr val="1E1E1E"/>
                </a:highlight>
                <a:latin typeface="Courier New"/>
                <a:ea typeface="Courier New"/>
                <a:cs typeface="Courier New"/>
                <a:sym typeface="Courier New"/>
              </a:rPr>
              <a:t> % </a:t>
            </a:r>
            <a:r>
              <a:rPr lang="en" sz="1000">
                <a:solidFill>
                  <a:srgbClr val="9CDCFE"/>
                </a:solidFill>
                <a:highlight>
                  <a:srgbClr val="1E1E1E"/>
                </a:highlight>
                <a:latin typeface="Courier New"/>
                <a:ea typeface="Courier New"/>
                <a:cs typeface="Courier New"/>
                <a:sym typeface="Courier New"/>
              </a:rPr>
              <a:t>n</a:t>
            </a:r>
            <a:r>
              <a:rPr lang="en" sz="1000">
                <a:solidFill>
                  <a:srgbClr val="D4D4D4"/>
                </a:solidFill>
                <a:highlight>
                  <a:srgbClr val="1E1E1E"/>
                </a:highlight>
                <a:latin typeface="Courier New"/>
                <a:ea typeface="Courier New"/>
                <a:cs typeface="Courier New"/>
                <a:sym typeface="Courier New"/>
              </a:rPr>
              <a:t> == </a:t>
            </a:r>
            <a:r>
              <a:rPr lang="en" sz="1000">
                <a:solidFill>
                  <a:srgbClr val="B5CEA8"/>
                </a:solidFill>
                <a:highlight>
                  <a:srgbClr val="1E1E1E"/>
                </a:highlight>
                <a:latin typeface="Courier New"/>
                <a:ea typeface="Courier New"/>
                <a:cs typeface="Courier New"/>
                <a:sym typeface="Courier New"/>
              </a:rPr>
              <a:t>0</a:t>
            </a:r>
            <a:r>
              <a:rPr lang="en" sz="1000">
                <a:solidFill>
                  <a:srgbClr val="D4D4D4"/>
                </a:solidFill>
                <a:highlight>
                  <a:srgbClr val="1E1E1E"/>
                </a:highlight>
                <a:latin typeface="Courier New"/>
                <a:ea typeface="Courier New"/>
                <a:cs typeface="Courier New"/>
                <a:sym typeface="Courier New"/>
              </a:rPr>
              <a:t>)) </a:t>
            </a:r>
            <a:r>
              <a:rPr lang="en" sz="1000">
                <a:solidFill>
                  <a:srgbClr val="C586C0"/>
                </a:solidFill>
                <a:highlight>
                  <a:srgbClr val="1E1E1E"/>
                </a:highlight>
                <a:latin typeface="Courier New"/>
                <a:ea typeface="Courier New"/>
                <a:cs typeface="Courier New"/>
                <a:sym typeface="Courier New"/>
              </a:rPr>
              <a:t>return</a:t>
            </a:r>
            <a:r>
              <a:rPr lang="en" sz="1000">
                <a:solidFill>
                  <a:srgbClr val="D4D4D4"/>
                </a:solidFill>
                <a:highlight>
                  <a:srgbClr val="1E1E1E"/>
                </a:highlight>
                <a:latin typeface="Courier New"/>
                <a:ea typeface="Courier New"/>
                <a:cs typeface="Courier New"/>
                <a:sym typeface="Courier New"/>
              </a:rPr>
              <a:t> </a:t>
            </a:r>
            <a:r>
              <a:rPr lang="en" sz="1000">
                <a:solidFill>
                  <a:srgbClr val="569CD6"/>
                </a:solidFill>
                <a:highlight>
                  <a:srgbClr val="1E1E1E"/>
                </a:highlight>
                <a:latin typeface="Courier New"/>
                <a:ea typeface="Courier New"/>
                <a:cs typeface="Courier New"/>
                <a:sym typeface="Courier New"/>
              </a:rPr>
              <a:t>false</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D4D4D4"/>
                </a:solidFill>
                <a:highlight>
                  <a:srgbClr val="1E1E1E"/>
                </a:highlight>
                <a:latin typeface="Courier New"/>
                <a:ea typeface="Courier New"/>
                <a:cs typeface="Courier New"/>
                <a:sym typeface="Courier New"/>
              </a:rPr>
              <a:t>   </a:t>
            </a:r>
            <a:r>
              <a:rPr lang="en" sz="1000">
                <a:solidFill>
                  <a:srgbClr val="C586C0"/>
                </a:solidFill>
                <a:highlight>
                  <a:srgbClr val="1E1E1E"/>
                </a:highlight>
                <a:latin typeface="Courier New"/>
                <a:ea typeface="Courier New"/>
                <a:cs typeface="Courier New"/>
                <a:sym typeface="Courier New"/>
              </a:rPr>
              <a:t>else</a:t>
            </a:r>
            <a:r>
              <a:rPr lang="en" sz="1000">
                <a:solidFill>
                  <a:srgbClr val="D4D4D4"/>
                </a:solidFill>
                <a:highlight>
                  <a:srgbClr val="1E1E1E"/>
                </a:highlight>
                <a:latin typeface="Courier New"/>
                <a:ea typeface="Courier New"/>
                <a:cs typeface="Courier New"/>
                <a:sym typeface="Courier New"/>
              </a:rPr>
              <a:t> {</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D4D4D4"/>
                </a:solidFill>
                <a:highlight>
                  <a:srgbClr val="1E1E1E"/>
                </a:highlight>
                <a:latin typeface="Courier New"/>
                <a:ea typeface="Courier New"/>
                <a:cs typeface="Courier New"/>
                <a:sym typeface="Courier New"/>
              </a:rPr>
              <a:t>       </a:t>
            </a:r>
            <a:r>
              <a:rPr lang="en" sz="1000">
                <a:solidFill>
                  <a:srgbClr val="569CD6"/>
                </a:solidFill>
                <a:highlight>
                  <a:srgbClr val="1E1E1E"/>
                </a:highlight>
                <a:latin typeface="Courier New"/>
                <a:ea typeface="Courier New"/>
                <a:cs typeface="Courier New"/>
                <a:sym typeface="Courier New"/>
              </a:rPr>
              <a:t>let</a:t>
            </a:r>
            <a:r>
              <a:rPr lang="en" sz="1000">
                <a:solidFill>
                  <a:srgbClr val="D4D4D4"/>
                </a:solidFill>
                <a:highlight>
                  <a:srgbClr val="1E1E1E"/>
                </a:highlight>
                <a:latin typeface="Courier New"/>
                <a:ea typeface="Courier New"/>
                <a:cs typeface="Courier New"/>
                <a:sym typeface="Courier New"/>
              </a:rPr>
              <a:t> </a:t>
            </a:r>
            <a:r>
              <a:rPr lang="en" sz="1000">
                <a:solidFill>
                  <a:srgbClr val="9CDCFE"/>
                </a:solidFill>
                <a:highlight>
                  <a:srgbClr val="1E1E1E"/>
                </a:highlight>
                <a:latin typeface="Courier New"/>
                <a:ea typeface="Courier New"/>
                <a:cs typeface="Courier New"/>
                <a:sym typeface="Courier New"/>
              </a:rPr>
              <a:t>i</a:t>
            </a:r>
            <a:r>
              <a:rPr lang="en" sz="1000">
                <a:solidFill>
                  <a:srgbClr val="D4D4D4"/>
                </a:solidFill>
                <a:highlight>
                  <a:srgbClr val="1E1E1E"/>
                </a:highlight>
                <a:latin typeface="Courier New"/>
                <a:ea typeface="Courier New"/>
                <a:cs typeface="Courier New"/>
                <a:sym typeface="Courier New"/>
              </a:rPr>
              <a:t> = </a:t>
            </a:r>
            <a:r>
              <a:rPr lang="en" sz="1000">
                <a:solidFill>
                  <a:srgbClr val="B5CEA8"/>
                </a:solidFill>
                <a:highlight>
                  <a:srgbClr val="1E1E1E"/>
                </a:highlight>
                <a:latin typeface="Courier New"/>
                <a:ea typeface="Courier New"/>
                <a:cs typeface="Courier New"/>
                <a:sym typeface="Courier New"/>
              </a:rPr>
              <a:t>5</a:t>
            </a:r>
            <a:r>
              <a:rPr lang="en" sz="1000">
                <a:solidFill>
                  <a:srgbClr val="D4D4D4"/>
                </a:solidFill>
                <a:highlight>
                  <a:srgbClr val="1E1E1E"/>
                </a:highlight>
                <a:latin typeface="Courier New"/>
                <a:ea typeface="Courier New"/>
                <a:cs typeface="Courier New"/>
                <a:sym typeface="Courier New"/>
              </a:rPr>
              <a:t>, </a:t>
            </a:r>
            <a:r>
              <a:rPr lang="en" sz="1000">
                <a:solidFill>
                  <a:srgbClr val="9CDCFE"/>
                </a:solidFill>
                <a:highlight>
                  <a:srgbClr val="1E1E1E"/>
                </a:highlight>
                <a:latin typeface="Courier New"/>
                <a:ea typeface="Courier New"/>
                <a:cs typeface="Courier New"/>
                <a:sym typeface="Courier New"/>
              </a:rPr>
              <a:t>w</a:t>
            </a:r>
            <a:r>
              <a:rPr lang="en" sz="1000">
                <a:solidFill>
                  <a:srgbClr val="D4D4D4"/>
                </a:solidFill>
                <a:highlight>
                  <a:srgbClr val="1E1E1E"/>
                </a:highlight>
                <a:latin typeface="Courier New"/>
                <a:ea typeface="Courier New"/>
                <a:cs typeface="Courier New"/>
                <a:sym typeface="Courier New"/>
              </a:rPr>
              <a:t> = </a:t>
            </a:r>
            <a:r>
              <a:rPr lang="en" sz="1000">
                <a:solidFill>
                  <a:srgbClr val="B5CEA8"/>
                </a:solidFill>
                <a:highlight>
                  <a:srgbClr val="1E1E1E"/>
                </a:highlight>
                <a:latin typeface="Courier New"/>
                <a:ea typeface="Courier New"/>
                <a:cs typeface="Courier New"/>
                <a:sym typeface="Courier New"/>
              </a:rPr>
              <a:t>2</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D4D4D4"/>
                </a:solidFill>
                <a:highlight>
                  <a:srgbClr val="1E1E1E"/>
                </a:highlight>
                <a:latin typeface="Courier New"/>
                <a:ea typeface="Courier New"/>
                <a:cs typeface="Courier New"/>
                <a:sym typeface="Courier New"/>
              </a:rPr>
              <a:t>       </a:t>
            </a:r>
            <a:r>
              <a:rPr lang="en" sz="1000">
                <a:solidFill>
                  <a:srgbClr val="C586C0"/>
                </a:solidFill>
                <a:highlight>
                  <a:srgbClr val="1E1E1E"/>
                </a:highlight>
                <a:latin typeface="Courier New"/>
                <a:ea typeface="Courier New"/>
                <a:cs typeface="Courier New"/>
                <a:sym typeface="Courier New"/>
              </a:rPr>
              <a:t>while</a:t>
            </a:r>
            <a:r>
              <a:rPr lang="en" sz="1000">
                <a:solidFill>
                  <a:srgbClr val="D4D4D4"/>
                </a:solidFill>
                <a:highlight>
                  <a:srgbClr val="1E1E1E"/>
                </a:highlight>
                <a:latin typeface="Courier New"/>
                <a:ea typeface="Courier New"/>
                <a:cs typeface="Courier New"/>
                <a:sym typeface="Courier New"/>
              </a:rPr>
              <a:t> ((</a:t>
            </a:r>
            <a:r>
              <a:rPr lang="en" sz="1000">
                <a:solidFill>
                  <a:srgbClr val="9CDCFE"/>
                </a:solidFill>
                <a:highlight>
                  <a:srgbClr val="1E1E1E"/>
                </a:highlight>
                <a:latin typeface="Courier New"/>
                <a:ea typeface="Courier New"/>
                <a:cs typeface="Courier New"/>
                <a:sym typeface="Courier New"/>
              </a:rPr>
              <a:t>i</a:t>
            </a:r>
            <a:r>
              <a:rPr lang="en" sz="1000">
                <a:solidFill>
                  <a:srgbClr val="D4D4D4"/>
                </a:solidFill>
                <a:highlight>
                  <a:srgbClr val="1E1E1E"/>
                </a:highlight>
                <a:latin typeface="Courier New"/>
                <a:ea typeface="Courier New"/>
                <a:cs typeface="Courier New"/>
                <a:sym typeface="Courier New"/>
              </a:rPr>
              <a:t> ** </a:t>
            </a:r>
            <a:r>
              <a:rPr lang="en" sz="1000">
                <a:solidFill>
                  <a:srgbClr val="B5CEA8"/>
                </a:solidFill>
                <a:highlight>
                  <a:srgbClr val="1E1E1E"/>
                </a:highlight>
                <a:latin typeface="Courier New"/>
                <a:ea typeface="Courier New"/>
                <a:cs typeface="Courier New"/>
                <a:sym typeface="Courier New"/>
              </a:rPr>
              <a:t>2</a:t>
            </a:r>
            <a:r>
              <a:rPr lang="en" sz="1000">
                <a:solidFill>
                  <a:srgbClr val="D4D4D4"/>
                </a:solidFill>
                <a:highlight>
                  <a:srgbClr val="1E1E1E"/>
                </a:highlight>
                <a:latin typeface="Courier New"/>
                <a:ea typeface="Courier New"/>
                <a:cs typeface="Courier New"/>
                <a:sym typeface="Courier New"/>
              </a:rPr>
              <a:t>) &lt;= </a:t>
            </a:r>
            <a:r>
              <a:rPr lang="en" sz="1000">
                <a:solidFill>
                  <a:srgbClr val="9CDCFE"/>
                </a:solidFill>
                <a:highlight>
                  <a:srgbClr val="1E1E1E"/>
                </a:highlight>
                <a:latin typeface="Courier New"/>
                <a:ea typeface="Courier New"/>
                <a:cs typeface="Courier New"/>
                <a:sym typeface="Courier New"/>
              </a:rPr>
              <a:t>num</a:t>
            </a:r>
            <a:r>
              <a:rPr lang="en" sz="1000">
                <a:solidFill>
                  <a:srgbClr val="D4D4D4"/>
                </a:solidFill>
                <a:highlight>
                  <a:srgbClr val="1E1E1E"/>
                </a:highlight>
                <a:latin typeface="Courier New"/>
                <a:ea typeface="Courier New"/>
                <a:cs typeface="Courier New"/>
                <a:sym typeface="Courier New"/>
              </a:rPr>
              <a:t>) {</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D4D4D4"/>
                </a:solidFill>
                <a:highlight>
                  <a:srgbClr val="1E1E1E"/>
                </a:highlight>
                <a:latin typeface="Courier New"/>
                <a:ea typeface="Courier New"/>
                <a:cs typeface="Courier New"/>
                <a:sym typeface="Courier New"/>
              </a:rPr>
              <a:t>           </a:t>
            </a:r>
            <a:r>
              <a:rPr lang="en" sz="1000">
                <a:solidFill>
                  <a:srgbClr val="C586C0"/>
                </a:solidFill>
                <a:highlight>
                  <a:srgbClr val="1E1E1E"/>
                </a:highlight>
                <a:latin typeface="Courier New"/>
                <a:ea typeface="Courier New"/>
                <a:cs typeface="Courier New"/>
                <a:sym typeface="Courier New"/>
              </a:rPr>
              <a:t>if</a:t>
            </a:r>
            <a:r>
              <a:rPr lang="en" sz="1000">
                <a:solidFill>
                  <a:srgbClr val="D4D4D4"/>
                </a:solidFill>
                <a:highlight>
                  <a:srgbClr val="1E1E1E"/>
                </a:highlight>
                <a:latin typeface="Courier New"/>
                <a:ea typeface="Courier New"/>
                <a:cs typeface="Courier New"/>
                <a:sym typeface="Courier New"/>
              </a:rPr>
              <a:t> (</a:t>
            </a:r>
            <a:r>
              <a:rPr lang="en" sz="1000">
                <a:solidFill>
                  <a:srgbClr val="9CDCFE"/>
                </a:solidFill>
                <a:highlight>
                  <a:srgbClr val="1E1E1E"/>
                </a:highlight>
                <a:latin typeface="Courier New"/>
                <a:ea typeface="Courier New"/>
                <a:cs typeface="Courier New"/>
                <a:sym typeface="Courier New"/>
              </a:rPr>
              <a:t>num</a:t>
            </a:r>
            <a:r>
              <a:rPr lang="en" sz="1000">
                <a:solidFill>
                  <a:srgbClr val="D4D4D4"/>
                </a:solidFill>
                <a:highlight>
                  <a:srgbClr val="1E1E1E"/>
                </a:highlight>
                <a:latin typeface="Courier New"/>
                <a:ea typeface="Courier New"/>
                <a:cs typeface="Courier New"/>
                <a:sym typeface="Courier New"/>
              </a:rPr>
              <a:t> % </a:t>
            </a:r>
            <a:r>
              <a:rPr lang="en" sz="1000">
                <a:solidFill>
                  <a:srgbClr val="9CDCFE"/>
                </a:solidFill>
                <a:highlight>
                  <a:srgbClr val="1E1E1E"/>
                </a:highlight>
                <a:latin typeface="Courier New"/>
                <a:ea typeface="Courier New"/>
                <a:cs typeface="Courier New"/>
                <a:sym typeface="Courier New"/>
              </a:rPr>
              <a:t>i</a:t>
            </a:r>
            <a:r>
              <a:rPr lang="en" sz="1000">
                <a:solidFill>
                  <a:srgbClr val="D4D4D4"/>
                </a:solidFill>
                <a:highlight>
                  <a:srgbClr val="1E1E1E"/>
                </a:highlight>
                <a:latin typeface="Courier New"/>
                <a:ea typeface="Courier New"/>
                <a:cs typeface="Courier New"/>
                <a:sym typeface="Courier New"/>
              </a:rPr>
              <a:t> == </a:t>
            </a:r>
            <a:r>
              <a:rPr lang="en" sz="1000">
                <a:solidFill>
                  <a:srgbClr val="B5CEA8"/>
                </a:solidFill>
                <a:highlight>
                  <a:srgbClr val="1E1E1E"/>
                </a:highlight>
                <a:latin typeface="Courier New"/>
                <a:ea typeface="Courier New"/>
                <a:cs typeface="Courier New"/>
                <a:sym typeface="Courier New"/>
              </a:rPr>
              <a:t>0</a:t>
            </a:r>
            <a:r>
              <a:rPr lang="en" sz="1000">
                <a:solidFill>
                  <a:srgbClr val="D4D4D4"/>
                </a:solidFill>
                <a:highlight>
                  <a:srgbClr val="1E1E1E"/>
                </a:highlight>
                <a:latin typeface="Courier New"/>
                <a:ea typeface="Courier New"/>
                <a:cs typeface="Courier New"/>
                <a:sym typeface="Courier New"/>
              </a:rPr>
              <a:t>) </a:t>
            </a:r>
            <a:r>
              <a:rPr lang="en" sz="1000">
                <a:solidFill>
                  <a:srgbClr val="C586C0"/>
                </a:solidFill>
                <a:highlight>
                  <a:srgbClr val="1E1E1E"/>
                </a:highlight>
                <a:latin typeface="Courier New"/>
                <a:ea typeface="Courier New"/>
                <a:cs typeface="Courier New"/>
                <a:sym typeface="Courier New"/>
              </a:rPr>
              <a:t>return</a:t>
            </a:r>
            <a:r>
              <a:rPr lang="en" sz="1000">
                <a:solidFill>
                  <a:srgbClr val="D4D4D4"/>
                </a:solidFill>
                <a:highlight>
                  <a:srgbClr val="1E1E1E"/>
                </a:highlight>
                <a:latin typeface="Courier New"/>
                <a:ea typeface="Courier New"/>
                <a:cs typeface="Courier New"/>
                <a:sym typeface="Courier New"/>
              </a:rPr>
              <a:t> </a:t>
            </a:r>
            <a:r>
              <a:rPr lang="en" sz="1000">
                <a:solidFill>
                  <a:srgbClr val="569CD6"/>
                </a:solidFill>
                <a:highlight>
                  <a:srgbClr val="1E1E1E"/>
                </a:highlight>
                <a:latin typeface="Courier New"/>
                <a:ea typeface="Courier New"/>
                <a:cs typeface="Courier New"/>
                <a:sym typeface="Courier New"/>
              </a:rPr>
              <a:t>false</a:t>
            </a:r>
            <a:endParaRPr sz="100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D4D4D4"/>
                </a:solidFill>
                <a:highlight>
                  <a:srgbClr val="1E1E1E"/>
                </a:highlight>
                <a:latin typeface="Courier New"/>
                <a:ea typeface="Courier New"/>
                <a:cs typeface="Courier New"/>
                <a:sym typeface="Courier New"/>
              </a:rPr>
              <a:t>           </a:t>
            </a:r>
            <a:r>
              <a:rPr lang="en" sz="1000">
                <a:solidFill>
                  <a:srgbClr val="9CDCFE"/>
                </a:solidFill>
                <a:highlight>
                  <a:srgbClr val="1E1E1E"/>
                </a:highlight>
                <a:latin typeface="Courier New"/>
                <a:ea typeface="Courier New"/>
                <a:cs typeface="Courier New"/>
                <a:sym typeface="Courier New"/>
              </a:rPr>
              <a:t>i</a:t>
            </a:r>
            <a:r>
              <a:rPr lang="en" sz="1000">
                <a:solidFill>
                  <a:srgbClr val="D4D4D4"/>
                </a:solidFill>
                <a:highlight>
                  <a:srgbClr val="1E1E1E"/>
                </a:highlight>
                <a:latin typeface="Courier New"/>
                <a:ea typeface="Courier New"/>
                <a:cs typeface="Courier New"/>
                <a:sym typeface="Courier New"/>
              </a:rPr>
              <a:t> += </a:t>
            </a:r>
            <a:r>
              <a:rPr lang="en" sz="1000">
                <a:solidFill>
                  <a:srgbClr val="9CDCFE"/>
                </a:solidFill>
                <a:highlight>
                  <a:srgbClr val="1E1E1E"/>
                </a:highlight>
                <a:latin typeface="Courier New"/>
                <a:ea typeface="Courier New"/>
                <a:cs typeface="Courier New"/>
                <a:sym typeface="Courier New"/>
              </a:rPr>
              <a:t>w</a:t>
            </a:r>
            <a:endParaRPr sz="100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D4D4D4"/>
                </a:solidFill>
                <a:highlight>
                  <a:srgbClr val="1E1E1E"/>
                </a:highlight>
                <a:latin typeface="Courier New"/>
                <a:ea typeface="Courier New"/>
                <a:cs typeface="Courier New"/>
                <a:sym typeface="Courier New"/>
              </a:rPr>
              <a:t>           </a:t>
            </a:r>
            <a:r>
              <a:rPr lang="en" sz="1000">
                <a:solidFill>
                  <a:srgbClr val="9CDCFE"/>
                </a:solidFill>
                <a:highlight>
                  <a:srgbClr val="1E1E1E"/>
                </a:highlight>
                <a:latin typeface="Courier New"/>
                <a:ea typeface="Courier New"/>
                <a:cs typeface="Courier New"/>
                <a:sym typeface="Courier New"/>
              </a:rPr>
              <a:t>w</a:t>
            </a:r>
            <a:r>
              <a:rPr lang="en" sz="1000">
                <a:solidFill>
                  <a:srgbClr val="D4D4D4"/>
                </a:solidFill>
                <a:highlight>
                  <a:srgbClr val="1E1E1E"/>
                </a:highlight>
                <a:latin typeface="Courier New"/>
                <a:ea typeface="Courier New"/>
                <a:cs typeface="Courier New"/>
                <a:sym typeface="Courier New"/>
              </a:rPr>
              <a:t> = </a:t>
            </a:r>
            <a:r>
              <a:rPr lang="en" sz="1000">
                <a:solidFill>
                  <a:srgbClr val="B5CEA8"/>
                </a:solidFill>
                <a:highlight>
                  <a:srgbClr val="1E1E1E"/>
                </a:highlight>
                <a:latin typeface="Courier New"/>
                <a:ea typeface="Courier New"/>
                <a:cs typeface="Courier New"/>
                <a:sym typeface="Courier New"/>
              </a:rPr>
              <a:t>6</a:t>
            </a:r>
            <a:r>
              <a:rPr lang="en" sz="1000">
                <a:solidFill>
                  <a:srgbClr val="D4D4D4"/>
                </a:solidFill>
                <a:highlight>
                  <a:srgbClr val="1E1E1E"/>
                </a:highlight>
                <a:latin typeface="Courier New"/>
                <a:ea typeface="Courier New"/>
                <a:cs typeface="Courier New"/>
                <a:sym typeface="Courier New"/>
              </a:rPr>
              <a:t> - </a:t>
            </a:r>
            <a:r>
              <a:rPr lang="en" sz="1000">
                <a:solidFill>
                  <a:srgbClr val="9CDCFE"/>
                </a:solidFill>
                <a:highlight>
                  <a:srgbClr val="1E1E1E"/>
                </a:highlight>
                <a:latin typeface="Courier New"/>
                <a:ea typeface="Courier New"/>
                <a:cs typeface="Courier New"/>
                <a:sym typeface="Courier New"/>
              </a:rPr>
              <a:t>w</a:t>
            </a:r>
            <a:endParaRPr sz="100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D4D4D4"/>
                </a:solidFill>
                <a:highlight>
                  <a:srgbClr val="1E1E1E"/>
                </a:highlight>
                <a:latin typeface="Courier New"/>
                <a:ea typeface="Courier New"/>
                <a:cs typeface="Courier New"/>
                <a:sym typeface="Courier New"/>
              </a:rPr>
              <a:t>       }</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D4D4D4"/>
                </a:solidFill>
                <a:highlight>
                  <a:srgbClr val="1E1E1E"/>
                </a:highlight>
                <a:latin typeface="Courier New"/>
                <a:ea typeface="Courier New"/>
                <a:cs typeface="Courier New"/>
                <a:sym typeface="Courier New"/>
              </a:rPr>
              <a:t>   }</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D4D4D4"/>
                </a:solidFill>
                <a:highlight>
                  <a:srgbClr val="1E1E1E"/>
                </a:highlight>
                <a:latin typeface="Courier New"/>
                <a:ea typeface="Courier New"/>
                <a:cs typeface="Courier New"/>
                <a:sym typeface="Courier New"/>
              </a:rPr>
              <a:t>   </a:t>
            </a:r>
            <a:r>
              <a:rPr lang="en" sz="1000">
                <a:solidFill>
                  <a:srgbClr val="C586C0"/>
                </a:solidFill>
                <a:highlight>
                  <a:srgbClr val="1E1E1E"/>
                </a:highlight>
                <a:latin typeface="Courier New"/>
                <a:ea typeface="Courier New"/>
                <a:cs typeface="Courier New"/>
                <a:sym typeface="Courier New"/>
              </a:rPr>
              <a:t>return</a:t>
            </a:r>
            <a:r>
              <a:rPr lang="en" sz="1000">
                <a:solidFill>
                  <a:srgbClr val="D4D4D4"/>
                </a:solidFill>
                <a:highlight>
                  <a:srgbClr val="1E1E1E"/>
                </a:highlight>
                <a:latin typeface="Courier New"/>
                <a:ea typeface="Courier New"/>
                <a:cs typeface="Courier New"/>
                <a:sym typeface="Courier New"/>
              </a:rPr>
              <a:t> </a:t>
            </a:r>
            <a:r>
              <a:rPr lang="en" sz="1000">
                <a:solidFill>
                  <a:srgbClr val="569CD6"/>
                </a:solidFill>
                <a:highlight>
                  <a:srgbClr val="1E1E1E"/>
                </a:highlight>
                <a:latin typeface="Courier New"/>
                <a:ea typeface="Courier New"/>
                <a:cs typeface="Courier New"/>
                <a:sym typeface="Courier New"/>
              </a:rPr>
              <a:t>true</a:t>
            </a:r>
            <a:endParaRPr sz="100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rgbClr val="D4D4D4"/>
                </a:solidFill>
                <a:highlight>
                  <a:srgbClr val="1E1E1E"/>
                </a:highlight>
                <a:latin typeface="Courier New"/>
                <a:ea typeface="Courier New"/>
                <a:cs typeface="Courier New"/>
                <a:sym typeface="Courier New"/>
              </a:rPr>
              <a:t>}</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nvSpPr>
        <p:spPr>
          <a:xfrm>
            <a:off x="227400" y="847025"/>
            <a:ext cx="8232000" cy="99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300"/>
              </a:spcBef>
              <a:spcAft>
                <a:spcPts val="1300"/>
              </a:spcAft>
              <a:buNone/>
            </a:pPr>
            <a:r>
              <a:rPr b="1" lang="en" sz="1800">
                <a:solidFill>
                  <a:srgbClr val="3CEFAB"/>
                </a:solidFill>
                <a:highlight>
                  <a:schemeClr val="lt1"/>
                </a:highlight>
                <a:latin typeface="Helvetica Neue"/>
                <a:ea typeface="Helvetica Neue"/>
                <a:cs typeface="Helvetica Neue"/>
                <a:sym typeface="Helvetica Neue"/>
              </a:rPr>
              <a:t>1.</a:t>
            </a:r>
            <a:r>
              <a:rPr lang="en" sz="1800">
                <a:solidFill>
                  <a:schemeClr val="dk1"/>
                </a:solidFill>
                <a:highlight>
                  <a:schemeClr val="lt1"/>
                </a:highlight>
                <a:latin typeface="Helvetica Neue Light"/>
                <a:ea typeface="Helvetica Neue Light"/>
                <a:cs typeface="Helvetica Neue Light"/>
                <a:sym typeface="Helvetica Neue Light"/>
              </a:rPr>
              <a:t>	Prendemos el servidor en modo Fork con el comando:</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182" name="Google Shape;182;p33"/>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Usando Artillery</a:t>
            </a:r>
            <a:endParaRPr i="1" sz="3600">
              <a:latin typeface="Anton"/>
              <a:ea typeface="Anton"/>
              <a:cs typeface="Anton"/>
              <a:sym typeface="Anton"/>
            </a:endParaRPr>
          </a:p>
        </p:txBody>
      </p:sp>
      <p:pic>
        <p:nvPicPr>
          <p:cNvPr id="183" name="Google Shape;183;p3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84" name="Google Shape;184;p33"/>
          <p:cNvSpPr txBox="1"/>
          <p:nvPr/>
        </p:nvSpPr>
        <p:spPr>
          <a:xfrm>
            <a:off x="227400" y="1380425"/>
            <a:ext cx="8232000" cy="99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300"/>
              </a:spcBef>
              <a:spcAft>
                <a:spcPts val="0"/>
              </a:spcAft>
              <a:buNone/>
            </a:pPr>
            <a:r>
              <a:rPr b="1" lang="en" sz="1800">
                <a:solidFill>
                  <a:srgbClr val="3CEFAB"/>
                </a:solidFill>
                <a:highlight>
                  <a:schemeClr val="lt1"/>
                </a:highlight>
                <a:latin typeface="Helvetica Neue"/>
                <a:ea typeface="Helvetica Neue"/>
                <a:cs typeface="Helvetica Neue"/>
                <a:sym typeface="Helvetica Neue"/>
              </a:rPr>
              <a:t>2.</a:t>
            </a:r>
            <a:r>
              <a:rPr lang="en" sz="1800">
                <a:solidFill>
                  <a:schemeClr val="dk1"/>
                </a:solidFill>
                <a:highlight>
                  <a:schemeClr val="lt1"/>
                </a:highlight>
                <a:latin typeface="Helvetica Neue Light"/>
                <a:ea typeface="Helvetica Neue Light"/>
                <a:cs typeface="Helvetica Neue Light"/>
                <a:sym typeface="Helvetica Neue Light"/>
              </a:rPr>
              <a:t>	Abrimos otra terminal sobre la carpeta del proyecto y con el siguiente comando hacemos el test de carga:</a:t>
            </a:r>
            <a:endParaRPr sz="13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300"/>
              </a:spcBef>
              <a:spcAft>
                <a:spcPts val="0"/>
              </a:spcAft>
              <a:buNone/>
            </a:pPr>
            <a:r>
              <a:t/>
            </a:r>
            <a:endParaRPr sz="13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00000"/>
              </a:lnSpc>
              <a:spcBef>
                <a:spcPts val="1300"/>
              </a:spcBef>
              <a:spcAft>
                <a:spcPts val="1300"/>
              </a:spcAft>
              <a:buNone/>
            </a:pPr>
            <a:r>
              <a:rPr lang="en" sz="1300">
                <a:solidFill>
                  <a:schemeClr val="dk1"/>
                </a:solidFill>
                <a:highlight>
                  <a:schemeClr val="lt1"/>
                </a:highlight>
                <a:latin typeface="Helvetica Neue Light"/>
                <a:ea typeface="Helvetica Neue Light"/>
                <a:cs typeface="Helvetica Neue Light"/>
                <a:sym typeface="Helvetica Neue Light"/>
              </a:rPr>
              <a:t>El resultado se va a guardar en el archivo </a:t>
            </a:r>
            <a:r>
              <a:rPr i="1" lang="en" sz="1300">
                <a:solidFill>
                  <a:schemeClr val="dk1"/>
                </a:solidFill>
                <a:highlight>
                  <a:schemeClr val="lt1"/>
                </a:highlight>
                <a:latin typeface="Helvetica Neue Light"/>
                <a:ea typeface="Helvetica Neue Light"/>
                <a:cs typeface="Helvetica Neue Light"/>
                <a:sym typeface="Helvetica Neue Light"/>
              </a:rPr>
              <a:t>result_fork.txt</a:t>
            </a:r>
            <a:r>
              <a:rPr lang="en" sz="1300">
                <a:solidFill>
                  <a:schemeClr val="dk1"/>
                </a:solidFill>
                <a:highlight>
                  <a:schemeClr val="lt1"/>
                </a:highlight>
                <a:latin typeface="Helvetica Neue Light"/>
                <a:ea typeface="Helvetica Neue Light"/>
                <a:cs typeface="Helvetica Neue Light"/>
                <a:sym typeface="Helvetica Neue Light"/>
              </a:rPr>
              <a:t>. Para poder visualizar el archivo, debemos apagar el servidor una vez finalizado el test.</a:t>
            </a:r>
            <a:endParaRPr sz="1300">
              <a:solidFill>
                <a:schemeClr val="dk1"/>
              </a:solidFill>
              <a:highlight>
                <a:schemeClr val="lt1"/>
              </a:highlight>
              <a:latin typeface="Helvetica Neue Light"/>
              <a:ea typeface="Helvetica Neue Light"/>
              <a:cs typeface="Helvetica Neue Light"/>
              <a:sym typeface="Helvetica Neue Light"/>
            </a:endParaRPr>
          </a:p>
        </p:txBody>
      </p:sp>
      <p:pic>
        <p:nvPicPr>
          <p:cNvPr id="185" name="Google Shape;185;p33"/>
          <p:cNvPicPr preferRelativeResize="0"/>
          <p:nvPr/>
        </p:nvPicPr>
        <p:blipFill rotWithShape="1">
          <a:blip r:embed="rId4">
            <a:alphaModFix/>
          </a:blip>
          <a:srcRect b="16422" l="0" r="0" t="0"/>
          <a:stretch/>
        </p:blipFill>
        <p:spPr>
          <a:xfrm>
            <a:off x="6277100" y="1154878"/>
            <a:ext cx="2396575" cy="219075"/>
          </a:xfrm>
          <a:prstGeom prst="rect">
            <a:avLst/>
          </a:prstGeom>
          <a:noFill/>
          <a:ln cap="flat" cmpd="sng" w="19050">
            <a:solidFill>
              <a:schemeClr val="dk2"/>
            </a:solidFill>
            <a:prstDash val="solid"/>
            <a:round/>
            <a:headEnd len="sm" w="sm" type="none"/>
            <a:tailEnd len="sm" w="sm" type="none"/>
          </a:ln>
        </p:spPr>
      </p:pic>
      <p:sp>
        <p:nvSpPr>
          <p:cNvPr id="186" name="Google Shape;186;p33"/>
          <p:cNvSpPr txBox="1"/>
          <p:nvPr/>
        </p:nvSpPr>
        <p:spPr>
          <a:xfrm>
            <a:off x="227400" y="3228525"/>
            <a:ext cx="8232000" cy="652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300"/>
              </a:spcBef>
              <a:spcAft>
                <a:spcPts val="1300"/>
              </a:spcAft>
              <a:buNone/>
            </a:pPr>
            <a:r>
              <a:rPr b="1" lang="en" sz="1800">
                <a:solidFill>
                  <a:srgbClr val="3CEFAB"/>
                </a:solidFill>
                <a:highlight>
                  <a:schemeClr val="lt1"/>
                </a:highlight>
                <a:latin typeface="Helvetica Neue"/>
                <a:ea typeface="Helvetica Neue"/>
                <a:cs typeface="Helvetica Neue"/>
                <a:sym typeface="Helvetica Neue"/>
              </a:rPr>
              <a:t>3.</a:t>
            </a:r>
            <a:r>
              <a:rPr lang="en" sz="1800">
                <a:solidFill>
                  <a:schemeClr val="dk1"/>
                </a:solidFill>
                <a:highlight>
                  <a:schemeClr val="lt1"/>
                </a:highlight>
                <a:latin typeface="Helvetica Neue Light"/>
                <a:ea typeface="Helvetica Neue Light"/>
                <a:cs typeface="Helvetica Neue Light"/>
                <a:sym typeface="Helvetica Neue Light"/>
              </a:rPr>
              <a:t>	Hacemos lo mismo con el servidor en modo Cluster:</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187" name="Google Shape;187;p33"/>
          <p:cNvPicPr preferRelativeResize="0"/>
          <p:nvPr/>
        </p:nvPicPr>
        <p:blipFill>
          <a:blip r:embed="rId5">
            <a:alphaModFix/>
          </a:blip>
          <a:stretch>
            <a:fillRect/>
          </a:stretch>
        </p:blipFill>
        <p:spPr>
          <a:xfrm>
            <a:off x="6306663" y="3404225"/>
            <a:ext cx="2344102" cy="219075"/>
          </a:xfrm>
          <a:prstGeom prst="rect">
            <a:avLst/>
          </a:prstGeom>
          <a:noFill/>
          <a:ln cap="flat" cmpd="sng" w="19050">
            <a:solidFill>
              <a:schemeClr val="dk2"/>
            </a:solidFill>
            <a:prstDash val="solid"/>
            <a:round/>
            <a:headEnd len="sm" w="sm" type="none"/>
            <a:tailEnd len="sm" w="sm" type="none"/>
          </a:ln>
        </p:spPr>
      </p:pic>
      <p:sp>
        <p:nvSpPr>
          <p:cNvPr id="188" name="Google Shape;188;p33"/>
          <p:cNvSpPr txBox="1"/>
          <p:nvPr/>
        </p:nvSpPr>
        <p:spPr>
          <a:xfrm>
            <a:off x="30075" y="4516000"/>
            <a:ext cx="74616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300"/>
              </a:spcBef>
              <a:spcAft>
                <a:spcPts val="1300"/>
              </a:spcAft>
              <a:buNone/>
            </a:pPr>
            <a:r>
              <a:rPr lang="en" sz="1300">
                <a:solidFill>
                  <a:schemeClr val="dk1"/>
                </a:solidFill>
                <a:highlight>
                  <a:schemeClr val="lt1"/>
                </a:highlight>
                <a:latin typeface="Helvetica Neue Light"/>
                <a:ea typeface="Helvetica Neue Light"/>
                <a:cs typeface="Helvetica Neue Light"/>
                <a:sym typeface="Helvetica Neue Light"/>
              </a:rPr>
              <a:t>📝 </a:t>
            </a:r>
            <a:r>
              <a:rPr b="1" lang="en" sz="1300">
                <a:solidFill>
                  <a:schemeClr val="dk1"/>
                </a:solidFill>
                <a:highlight>
                  <a:schemeClr val="lt1"/>
                </a:highlight>
                <a:latin typeface="Helvetica Neue"/>
                <a:ea typeface="Helvetica Neue"/>
                <a:cs typeface="Helvetica Neue"/>
                <a:sym typeface="Helvetica Neue"/>
              </a:rPr>
              <a:t>NOTA:</a:t>
            </a:r>
            <a:r>
              <a:rPr lang="en" sz="1300">
                <a:solidFill>
                  <a:schemeClr val="dk1"/>
                </a:solidFill>
                <a:highlight>
                  <a:schemeClr val="lt1"/>
                </a:highlight>
                <a:latin typeface="Helvetica Neue Light"/>
                <a:ea typeface="Helvetica Neue Light"/>
                <a:cs typeface="Helvetica Neue Light"/>
                <a:sym typeface="Helvetica Neue Light"/>
              </a:rPr>
              <a:t> En las </a:t>
            </a:r>
            <a:r>
              <a:rPr i="1" lang="en" sz="1300">
                <a:solidFill>
                  <a:schemeClr val="dk1"/>
                </a:solidFill>
                <a:highlight>
                  <a:schemeClr val="lt1"/>
                </a:highlight>
                <a:latin typeface="Helvetica Neue Light"/>
                <a:ea typeface="Helvetica Neue Light"/>
                <a:cs typeface="Helvetica Neue Light"/>
                <a:sym typeface="Helvetica Neue Light"/>
              </a:rPr>
              <a:t>query</a:t>
            </a:r>
            <a:r>
              <a:rPr lang="en" sz="1300">
                <a:solidFill>
                  <a:schemeClr val="dk1"/>
                </a:solidFill>
                <a:highlight>
                  <a:schemeClr val="lt1"/>
                </a:highlight>
                <a:latin typeface="Helvetica Neue Light"/>
                <a:ea typeface="Helvetica Neue Light"/>
                <a:cs typeface="Helvetica Neue Light"/>
                <a:sym typeface="Helvetica Neue Light"/>
              </a:rPr>
              <a:t> seteamos </a:t>
            </a:r>
            <a:r>
              <a:rPr i="1" lang="en" sz="1300">
                <a:solidFill>
                  <a:schemeClr val="dk1"/>
                </a:solidFill>
                <a:highlight>
                  <a:schemeClr val="lt1"/>
                </a:highlight>
                <a:latin typeface="Helvetica Neue Light"/>
                <a:ea typeface="Helvetica Neue Light"/>
                <a:cs typeface="Helvetica Neue Light"/>
                <a:sym typeface="Helvetica Neue Light"/>
              </a:rPr>
              <a:t>max en 100000</a:t>
            </a:r>
            <a:r>
              <a:rPr lang="en" sz="1300">
                <a:solidFill>
                  <a:schemeClr val="dk1"/>
                </a:solidFill>
                <a:highlight>
                  <a:schemeClr val="lt1"/>
                </a:highlight>
                <a:latin typeface="Helvetica Neue Light"/>
                <a:ea typeface="Helvetica Neue Light"/>
                <a:cs typeface="Helvetica Neue Light"/>
                <a:sym typeface="Helvetica Neue Light"/>
              </a:rPr>
              <a:t> para calcular números primos hasta 100.000.</a:t>
            </a:r>
            <a:endParaRPr sz="900">
              <a:latin typeface="Helvetica Neue Light"/>
              <a:ea typeface="Helvetica Neue Light"/>
              <a:cs typeface="Helvetica Neue Light"/>
              <a:sym typeface="Helvetica Neue Light"/>
            </a:endParaRPr>
          </a:p>
        </p:txBody>
      </p:sp>
      <p:pic>
        <p:nvPicPr>
          <p:cNvPr id="189" name="Google Shape;189;p33"/>
          <p:cNvPicPr preferRelativeResize="0"/>
          <p:nvPr/>
        </p:nvPicPr>
        <p:blipFill>
          <a:blip r:embed="rId6">
            <a:alphaModFix/>
          </a:blip>
          <a:stretch>
            <a:fillRect/>
          </a:stretch>
        </p:blipFill>
        <p:spPr>
          <a:xfrm>
            <a:off x="143200" y="150175"/>
            <a:ext cx="725375" cy="725375"/>
          </a:xfrm>
          <a:prstGeom prst="rect">
            <a:avLst/>
          </a:prstGeom>
          <a:noFill/>
          <a:ln cap="flat" cmpd="sng" w="19050">
            <a:solidFill>
              <a:schemeClr val="dk2"/>
            </a:solidFill>
            <a:prstDash val="solid"/>
            <a:round/>
            <a:headEnd len="sm" w="sm" type="none"/>
            <a:tailEnd len="sm" w="sm" type="none"/>
          </a:ln>
        </p:spPr>
      </p:pic>
      <p:pic>
        <p:nvPicPr>
          <p:cNvPr id="190" name="Google Shape;190;p33"/>
          <p:cNvPicPr preferRelativeResize="0"/>
          <p:nvPr/>
        </p:nvPicPr>
        <p:blipFill rotWithShape="1">
          <a:blip r:embed="rId7">
            <a:alphaModFix/>
          </a:blip>
          <a:srcRect b="0" l="0" r="0" t="0"/>
          <a:stretch/>
        </p:blipFill>
        <p:spPr>
          <a:xfrm>
            <a:off x="7496500" y="36369"/>
            <a:ext cx="1634174" cy="639850"/>
          </a:xfrm>
          <a:prstGeom prst="rect">
            <a:avLst/>
          </a:prstGeom>
          <a:noFill/>
          <a:ln>
            <a:noFill/>
          </a:ln>
        </p:spPr>
      </p:pic>
      <p:sp>
        <p:nvSpPr>
          <p:cNvPr id="191" name="Google Shape;191;p33"/>
          <p:cNvSpPr txBox="1"/>
          <p:nvPr/>
        </p:nvSpPr>
        <p:spPr>
          <a:xfrm>
            <a:off x="987125" y="3766700"/>
            <a:ext cx="7576800" cy="346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6A9955"/>
                </a:solidFill>
                <a:highlight>
                  <a:srgbClr val="1E1E1E"/>
                </a:highlight>
                <a:latin typeface="Courier New"/>
                <a:ea typeface="Courier New"/>
                <a:cs typeface="Courier New"/>
                <a:sym typeface="Courier New"/>
              </a:rPr>
              <a:t>artillery quick --count 50 -n 40 http://localhost:8081?max=100000 &gt; result_cluster.txt</a:t>
            </a:r>
            <a:endParaRPr/>
          </a:p>
        </p:txBody>
      </p:sp>
      <p:sp>
        <p:nvSpPr>
          <p:cNvPr id="192" name="Google Shape;192;p33"/>
          <p:cNvSpPr txBox="1"/>
          <p:nvPr/>
        </p:nvSpPr>
        <p:spPr>
          <a:xfrm>
            <a:off x="955975" y="2324100"/>
            <a:ext cx="7853700" cy="346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6A9955"/>
                </a:solidFill>
                <a:highlight>
                  <a:srgbClr val="1E1E1E"/>
                </a:highlight>
                <a:latin typeface="Courier New"/>
                <a:ea typeface="Courier New"/>
                <a:cs typeface="Courier New"/>
                <a:sym typeface="Courier New"/>
              </a:rPr>
              <a:t>artillery quick --count 50 -n 40 http://localhost:8081?max=100000 &gt; result_fork.txt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