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Anton"/>
      <p:regular r:id="rId63"/>
    </p:embeddedFont>
    <p:embeddedFont>
      <p:font typeface="Lato"/>
      <p:regular r:id="rId64"/>
      <p:bold r:id="rId65"/>
      <p:italic r:id="rId66"/>
      <p:boldItalic r:id="rId67"/>
    </p:embeddedFont>
    <p:embeddedFont>
      <p:font typeface="Helvetica Neue"/>
      <p:regular r:id="rId68"/>
      <p:bold r:id="rId69"/>
      <p:italic r:id="rId70"/>
      <p:boldItalic r:id="rId71"/>
    </p:embeddedFont>
    <p:embeddedFont>
      <p:font typeface="Helvetica Neue Light"/>
      <p:regular r:id="rId72"/>
      <p:bold r:id="rId73"/>
      <p:italic r:id="rId74"/>
      <p:boldItalic r:id="rId75"/>
    </p:embeddedFont>
    <p:embeddedFont>
      <p:font typeface="Roboto Mon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Light-bold.fntdata"/><Relationship Id="rId72" Type="http://schemas.openxmlformats.org/officeDocument/2006/relationships/font" Target="fonts/HelveticaNeueLight-regular.fntdata"/><Relationship Id="rId31" Type="http://schemas.openxmlformats.org/officeDocument/2006/relationships/slide" Target="slides/slide26.xml"/><Relationship Id="rId75" Type="http://schemas.openxmlformats.org/officeDocument/2006/relationships/font" Target="fonts/HelveticaNeueLight-boldItalic.fntdata"/><Relationship Id="rId30" Type="http://schemas.openxmlformats.org/officeDocument/2006/relationships/slide" Target="slides/slide25.xml"/><Relationship Id="rId74" Type="http://schemas.openxmlformats.org/officeDocument/2006/relationships/font" Target="fonts/HelveticaNeueLight-italic.fntdata"/><Relationship Id="rId33" Type="http://schemas.openxmlformats.org/officeDocument/2006/relationships/slide" Target="slides/slide28.xml"/><Relationship Id="rId77" Type="http://schemas.openxmlformats.org/officeDocument/2006/relationships/font" Target="fonts/RobotoMono-bold.fntdata"/><Relationship Id="rId32" Type="http://schemas.openxmlformats.org/officeDocument/2006/relationships/slide" Target="slides/slide27.xml"/><Relationship Id="rId76" Type="http://schemas.openxmlformats.org/officeDocument/2006/relationships/font" Target="fonts/RobotoMono-regular.fntdata"/><Relationship Id="rId35" Type="http://schemas.openxmlformats.org/officeDocument/2006/relationships/slide" Target="slides/slide30.xml"/><Relationship Id="rId79" Type="http://schemas.openxmlformats.org/officeDocument/2006/relationships/font" Target="fonts/RobotoMono-boldItalic.fntdata"/><Relationship Id="rId34" Type="http://schemas.openxmlformats.org/officeDocument/2006/relationships/slide" Target="slides/slide29.xml"/><Relationship Id="rId78" Type="http://schemas.openxmlformats.org/officeDocument/2006/relationships/font" Target="fonts/RobotoMono-italic.fntdata"/><Relationship Id="rId71" Type="http://schemas.openxmlformats.org/officeDocument/2006/relationships/font" Target="fonts/HelveticaNeue-boldItalic.fntdata"/><Relationship Id="rId70" Type="http://schemas.openxmlformats.org/officeDocument/2006/relationships/font" Target="fonts/HelveticaNeue-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Lato-regular.fntdata"/><Relationship Id="rId63" Type="http://schemas.openxmlformats.org/officeDocument/2006/relationships/font" Target="fonts/Anton-regular.fntdata"/><Relationship Id="rId22" Type="http://schemas.openxmlformats.org/officeDocument/2006/relationships/slide" Target="slides/slide17.xml"/><Relationship Id="rId66" Type="http://schemas.openxmlformats.org/officeDocument/2006/relationships/font" Target="fonts/Lato-italic.fntdata"/><Relationship Id="rId21" Type="http://schemas.openxmlformats.org/officeDocument/2006/relationships/slide" Target="slides/slide16.xml"/><Relationship Id="rId65" Type="http://schemas.openxmlformats.org/officeDocument/2006/relationships/font" Target="fonts/Lato-bold.fntdata"/><Relationship Id="rId24" Type="http://schemas.openxmlformats.org/officeDocument/2006/relationships/slide" Target="slides/slide19.xml"/><Relationship Id="rId68" Type="http://schemas.openxmlformats.org/officeDocument/2006/relationships/font" Target="fonts/HelveticaNeue-regular.fntdata"/><Relationship Id="rId23" Type="http://schemas.openxmlformats.org/officeDocument/2006/relationships/slide" Target="slides/slide18.xml"/><Relationship Id="rId67" Type="http://schemas.openxmlformats.org/officeDocument/2006/relationships/font" Target="fonts/Lato-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ccda107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ccda107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ccda107d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ccda107d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ccda107d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ccda107d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ccda107d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ccda107d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ccda107d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ccda107d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ccda107d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ccda107d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ccda107d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ccda107d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ccda107d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ccda107d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ccda107d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ccda107d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ccda107d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ccda107d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ccda107d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ccda107d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ccda107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ccda107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ccda107d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ccda107d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ccda107d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ccda107d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ccda107d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ccda107d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ccda107d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ccda107d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ccda107d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ccda107d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ccda107d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ccda107d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ccda107d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ccda107d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ccda107d4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fccda107d4_0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ccda107d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ccda107d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ccda107d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ccda107d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ccda107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ccda107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ccda107d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ccda107d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ccda107d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ccda107d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ccda107d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ccda107d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ccda107d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ccda107d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fccda107d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fccda107d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ccda107d4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fccda107d4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ccda107d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ccda107d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fccda107d4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fccda107d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fccda107d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fccda107d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ccda107d4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ccda107d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ccda107d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ccda107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fccda107d4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fccda107d4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fccda107d4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fccda107d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fccda107d4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fccda107d4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ccda107d4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ccda107d4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fccda107d4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fccda107d4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fccda107d4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ccda107d4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fccda107d4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fccda107d4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ccda107d4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ccda107d4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ccda107d4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ccda107d4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fccda107d4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fccda107d4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ccda107d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ccda107d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fccda107d4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fccda107d4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fccda107d4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fccda107d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fccda107d4_0_4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fccda107d4_0_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fccda107d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fccda107d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fccda107d4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fccda107d4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fccda107d4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fccda107d4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ccda107d4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fccda107d4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fccda107d4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fccda107d4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ccda107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ccda107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ccda107d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ccda107d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ccda107d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ccda107d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ccda107d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ccda107d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11.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16.png"/><Relationship Id="rId7"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8.png"/><Relationship Id="rId6" Type="http://schemas.openxmlformats.org/officeDocument/2006/relationships/image" Target="../media/image9.png"/><Relationship Id="rId7"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31.png"/><Relationship Id="rId7" Type="http://schemas.openxmlformats.org/officeDocument/2006/relationships/image" Target="../media/image36.png"/><Relationship Id="rId8"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4.png"/><Relationship Id="rId6" Type="http://schemas.openxmlformats.org/officeDocument/2006/relationships/image" Target="../media/image19.png"/><Relationship Id="rId7" Type="http://schemas.openxmlformats.org/officeDocument/2006/relationships/image" Target="../media/image9.png"/><Relationship Id="rId8"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0.png"/><Relationship Id="rId6" Type="http://schemas.openxmlformats.org/officeDocument/2006/relationships/image" Target="../media/image33.png"/><Relationship Id="rId7" Type="http://schemas.openxmlformats.org/officeDocument/2006/relationships/image" Target="../media/image9.png"/><Relationship Id="rId8"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9.png"/><Relationship Id="rId6" Type="http://schemas.openxmlformats.org/officeDocument/2006/relationships/image" Target="../media/image35.png"/><Relationship Id="rId7" Type="http://schemas.openxmlformats.org/officeDocument/2006/relationships/image" Target="../media/image9.png"/><Relationship Id="rId8"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2.png"/><Relationship Id="rId6" Type="http://schemas.openxmlformats.org/officeDocument/2006/relationships/image" Target="../media/image40.png"/><Relationship Id="rId7" Type="http://schemas.openxmlformats.org/officeDocument/2006/relationships/image" Target="../media/image9.png"/><Relationship Id="rId8"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nvm-sh/nvm" TargetMode="External"/><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0.png"/><Relationship Id="rId6"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npmjs.com/signup" TargetMode="External"/><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46.png"/><Relationship Id="rId7" Type="http://schemas.openxmlformats.org/officeDocument/2006/relationships/image" Target="../media/image4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7.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1.png"/><Relationship Id="rId6" Type="http://schemas.openxmlformats.org/officeDocument/2006/relationships/image" Target="../media/image4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1.jpg"/><Relationship Id="rId4" Type="http://schemas.openxmlformats.org/officeDocument/2006/relationships/image" Target="../media/image1.png"/><Relationship Id="rId5"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1.jp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1.jpg"/><Relationship Id="rId4" Type="http://schemas.openxmlformats.org/officeDocument/2006/relationships/image" Target="../media/image1.png"/><Relationship Id="rId5"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1.jpg"/><Relationship Id="rId4" Type="http://schemas.openxmlformats.org/officeDocument/2006/relationships/hyperlink" Target="https://npmjs.com/package/*package-name" TargetMode="External"/><Relationship Id="rId5" Type="http://schemas.openxmlformats.org/officeDocument/2006/relationships/image" Target="../media/image1.png"/><Relationship Id="rId6"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2.png"/><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2.png"/><Relationship Id="rId4" Type="http://schemas.openxmlformats.org/officeDocument/2006/relationships/hyperlink" Target="https://www.npmjs.com/package/nombre-del-paquete" TargetMode="External"/><Relationship Id="rId5"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9.png"/><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9.png"/><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coreybutler/nvm-windows/releases" TargetMode="External"/><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highlight>
                  <a:srgbClr val="00FFFF"/>
                </a:highlight>
                <a:latin typeface="Anton"/>
                <a:ea typeface="Anton"/>
                <a:cs typeface="Anton"/>
                <a:sym typeface="Anton"/>
              </a:rPr>
              <a:t>Versiones y paquetes</a:t>
            </a:r>
            <a:endParaRPr i="1" sz="3600">
              <a:solidFill>
                <a:srgbClr val="121212"/>
              </a:solidFill>
              <a:highlight>
                <a:srgbClr val="00FFFF"/>
              </a:highlight>
              <a:latin typeface="Anton"/>
              <a:ea typeface="Anton"/>
              <a:cs typeface="Anton"/>
              <a:sym typeface="Anton"/>
            </a:endParaRPr>
          </a:p>
        </p:txBody>
      </p:sp>
      <p:sp>
        <p:nvSpPr>
          <p:cNvPr id="55" name="Google Shape;55;p13"/>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37.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nvSpPr>
        <p:spPr>
          <a:xfrm>
            <a:off x="329525" y="1153875"/>
            <a:ext cx="8292000" cy="3422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Finalmente, después de instalar una versión específica de Node, podemos cambiar </a:t>
            </a:r>
            <a:r>
              <a:rPr i="1" lang="en" sz="1900">
                <a:solidFill>
                  <a:schemeClr val="dk1"/>
                </a:solidFill>
                <a:highlight>
                  <a:schemeClr val="lt1"/>
                </a:highlight>
                <a:latin typeface="Helvetica Neue Light"/>
                <a:ea typeface="Helvetica Neue Light"/>
                <a:cs typeface="Helvetica Neue Light"/>
                <a:sym typeface="Helvetica Neue Light"/>
              </a:rPr>
              <a:t>nvm</a:t>
            </a:r>
            <a:r>
              <a:rPr lang="en" sz="1900">
                <a:solidFill>
                  <a:schemeClr val="dk1"/>
                </a:solidFill>
                <a:highlight>
                  <a:schemeClr val="lt1"/>
                </a:highlight>
                <a:latin typeface="Helvetica Neue Light"/>
                <a:ea typeface="Helvetica Neue Light"/>
                <a:cs typeface="Helvetica Neue Light"/>
                <a:sym typeface="Helvetica Neue Light"/>
              </a:rPr>
              <a:t> para usar esa versión con: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Deberíamos obtener en la salida: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Además, podemos verificar la versión de Node que estemos utilizando actualmente con: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Y para verificar la versión de </a:t>
            </a:r>
            <a:r>
              <a:rPr i="1" lang="en" sz="1900">
                <a:solidFill>
                  <a:schemeClr val="dk1"/>
                </a:solidFill>
                <a:highlight>
                  <a:schemeClr val="lt1"/>
                </a:highlight>
                <a:latin typeface="Helvetica Neue Light"/>
                <a:ea typeface="Helvetica Neue Light"/>
                <a:cs typeface="Helvetica Neue Light"/>
                <a:sym typeface="Helvetica Neue Light"/>
              </a:rPr>
              <a:t>npm</a:t>
            </a:r>
            <a:r>
              <a:rPr lang="en" sz="1900">
                <a:solidFill>
                  <a:schemeClr val="dk1"/>
                </a:solidFill>
                <a:highlight>
                  <a:schemeClr val="lt1"/>
                </a:highlight>
                <a:latin typeface="Helvetica Neue Light"/>
                <a:ea typeface="Helvetica Neue Light"/>
                <a:cs typeface="Helvetica Neue Light"/>
                <a:sym typeface="Helvetica Neue Light"/>
              </a:rPr>
              <a:t>: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59" name="Google Shape;159;p22"/>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Usar NVM en Windows</a:t>
            </a:r>
            <a:endParaRPr i="1" sz="3600">
              <a:latin typeface="Anton"/>
              <a:ea typeface="Anton"/>
              <a:cs typeface="Anton"/>
              <a:sym typeface="Anton"/>
            </a:endParaRPr>
          </a:p>
        </p:txBody>
      </p:sp>
      <p:pic>
        <p:nvPicPr>
          <p:cNvPr id="160" name="Google Shape;160;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1" name="Google Shape;161;p2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2" name="Google Shape;162;p22"/>
          <p:cNvPicPr preferRelativeResize="0"/>
          <p:nvPr/>
        </p:nvPicPr>
        <p:blipFill>
          <a:blip r:embed="rId5">
            <a:alphaModFix/>
          </a:blip>
          <a:stretch>
            <a:fillRect/>
          </a:stretch>
        </p:blipFill>
        <p:spPr>
          <a:xfrm>
            <a:off x="6172200" y="1745475"/>
            <a:ext cx="1390650" cy="285750"/>
          </a:xfrm>
          <a:prstGeom prst="rect">
            <a:avLst/>
          </a:prstGeom>
          <a:noFill/>
          <a:ln cap="flat" cmpd="sng" w="19050">
            <a:solidFill>
              <a:schemeClr val="dk2"/>
            </a:solidFill>
            <a:prstDash val="solid"/>
            <a:round/>
            <a:headEnd len="sm" w="sm" type="none"/>
            <a:tailEnd len="sm" w="sm" type="none"/>
          </a:ln>
        </p:spPr>
      </p:pic>
      <p:pic>
        <p:nvPicPr>
          <p:cNvPr id="163" name="Google Shape;163;p22"/>
          <p:cNvPicPr preferRelativeResize="0"/>
          <p:nvPr/>
        </p:nvPicPr>
        <p:blipFill>
          <a:blip r:embed="rId6">
            <a:alphaModFix/>
          </a:blip>
          <a:stretch>
            <a:fillRect/>
          </a:stretch>
        </p:blipFill>
        <p:spPr>
          <a:xfrm>
            <a:off x="4419600" y="2213775"/>
            <a:ext cx="2733675" cy="304800"/>
          </a:xfrm>
          <a:prstGeom prst="rect">
            <a:avLst/>
          </a:prstGeom>
          <a:noFill/>
          <a:ln cap="flat" cmpd="sng" w="19050">
            <a:solidFill>
              <a:schemeClr val="dk2"/>
            </a:solidFill>
            <a:prstDash val="solid"/>
            <a:round/>
            <a:headEnd len="sm" w="sm" type="none"/>
            <a:tailEnd len="sm" w="sm" type="none"/>
          </a:ln>
        </p:spPr>
      </p:pic>
      <p:pic>
        <p:nvPicPr>
          <p:cNvPr id="164" name="Google Shape;164;p22"/>
          <p:cNvPicPr preferRelativeResize="0"/>
          <p:nvPr/>
        </p:nvPicPr>
        <p:blipFill>
          <a:blip r:embed="rId7">
            <a:alphaModFix/>
          </a:blip>
          <a:stretch>
            <a:fillRect/>
          </a:stretch>
        </p:blipFill>
        <p:spPr>
          <a:xfrm>
            <a:off x="2819400" y="3051975"/>
            <a:ext cx="1295400" cy="276225"/>
          </a:xfrm>
          <a:prstGeom prst="rect">
            <a:avLst/>
          </a:prstGeom>
          <a:noFill/>
          <a:ln cap="flat" cmpd="sng" w="19050">
            <a:solidFill>
              <a:schemeClr val="dk2"/>
            </a:solidFill>
            <a:prstDash val="solid"/>
            <a:round/>
            <a:headEnd len="sm" w="sm" type="none"/>
            <a:tailEnd len="sm" w="sm" type="none"/>
          </a:ln>
        </p:spPr>
      </p:pic>
      <p:pic>
        <p:nvPicPr>
          <p:cNvPr id="165" name="Google Shape;165;p22"/>
          <p:cNvPicPr preferRelativeResize="0"/>
          <p:nvPr/>
        </p:nvPicPr>
        <p:blipFill>
          <a:blip r:embed="rId8">
            <a:alphaModFix/>
          </a:blip>
          <a:stretch>
            <a:fillRect/>
          </a:stretch>
        </p:blipFill>
        <p:spPr>
          <a:xfrm>
            <a:off x="4495800" y="3585375"/>
            <a:ext cx="1209675" cy="295275"/>
          </a:xfrm>
          <a:prstGeom prst="rect">
            <a:avLst/>
          </a:prstGeom>
          <a:noFill/>
          <a:ln cap="flat" cmpd="sng" w="19050">
            <a:solidFill>
              <a:schemeClr val="dk2"/>
            </a:solidFill>
            <a:prstDash val="solid"/>
            <a:round/>
            <a:headEnd len="sm" w="sm" type="none"/>
            <a:tailEnd len="sm" w="sm" type="none"/>
          </a:ln>
        </p:spPr>
      </p:pic>
      <p:pic>
        <p:nvPicPr>
          <p:cNvPr id="166" name="Google Shape;166;p22"/>
          <p:cNvPicPr preferRelativeResize="0"/>
          <p:nvPr/>
        </p:nvPicPr>
        <p:blipFill rotWithShape="1">
          <a:blip r:embed="rId9">
            <a:alphaModFix/>
          </a:blip>
          <a:srcRect b="0" l="9915" r="9923" t="0"/>
          <a:stretch/>
        </p:blipFill>
        <p:spPr>
          <a:xfrm>
            <a:off x="105200" y="91375"/>
            <a:ext cx="1411356" cy="92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3"/>
          <p:cNvPicPr preferRelativeResize="0"/>
          <p:nvPr/>
        </p:nvPicPr>
        <p:blipFill rotWithShape="1">
          <a:blip r:embed="rId3">
            <a:alphaModFix/>
          </a:blip>
          <a:srcRect b="0" l="9915" r="9923" t="0"/>
          <a:stretch/>
        </p:blipFill>
        <p:spPr>
          <a:xfrm>
            <a:off x="748150" y="91375"/>
            <a:ext cx="1411356" cy="924350"/>
          </a:xfrm>
          <a:prstGeom prst="rect">
            <a:avLst/>
          </a:prstGeom>
          <a:noFill/>
          <a:ln>
            <a:noFill/>
          </a:ln>
        </p:spPr>
      </p:pic>
      <p:sp>
        <p:nvSpPr>
          <p:cNvPr id="172" name="Google Shape;172;p23"/>
          <p:cNvSpPr txBox="1"/>
          <p:nvPr/>
        </p:nvSpPr>
        <p:spPr>
          <a:xfrm>
            <a:off x="426000" y="1469838"/>
            <a:ext cx="8292000" cy="1310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Para instalar o actualizar </a:t>
            </a:r>
            <a:r>
              <a:rPr i="1" lang="en" sz="1800">
                <a:solidFill>
                  <a:schemeClr val="dk1"/>
                </a:solidFill>
                <a:highlight>
                  <a:schemeClr val="lt1"/>
                </a:highlight>
                <a:latin typeface="Helvetica Neue Light"/>
                <a:ea typeface="Helvetica Neue Light"/>
                <a:cs typeface="Helvetica Neue Light"/>
                <a:sym typeface="Helvetica Neue Light"/>
              </a:rPr>
              <a:t>nvm</a:t>
            </a:r>
            <a:r>
              <a:rPr lang="en" sz="1800">
                <a:solidFill>
                  <a:schemeClr val="dk1"/>
                </a:solidFill>
                <a:highlight>
                  <a:schemeClr val="lt1"/>
                </a:highlight>
                <a:latin typeface="Helvetica Neue Light"/>
                <a:ea typeface="Helvetica Neue Light"/>
                <a:cs typeface="Helvetica Neue Light"/>
                <a:sym typeface="Helvetica Neue Light"/>
              </a:rPr>
              <a:t> en nuestra distribución de Linux, podemos descargar el </a:t>
            </a:r>
            <a:r>
              <a:rPr i="1" lang="en" sz="1800">
                <a:solidFill>
                  <a:schemeClr val="dk1"/>
                </a:solidFill>
                <a:highlight>
                  <a:schemeClr val="lt1"/>
                </a:highlight>
                <a:latin typeface="Helvetica Neue Light"/>
                <a:ea typeface="Helvetica Neue Light"/>
                <a:cs typeface="Helvetica Neue Light"/>
                <a:sym typeface="Helvetica Neue Light"/>
              </a:rPr>
              <a:t>script</a:t>
            </a:r>
            <a:r>
              <a:rPr lang="en" sz="1800">
                <a:solidFill>
                  <a:schemeClr val="dk1"/>
                </a:solidFill>
                <a:highlight>
                  <a:schemeClr val="lt1"/>
                </a:highlight>
                <a:latin typeface="Helvetica Neue Light"/>
                <a:ea typeface="Helvetica Neue Light"/>
                <a:cs typeface="Helvetica Neue Light"/>
                <a:sym typeface="Helvetica Neue Light"/>
              </a:rPr>
              <a:t> de instalación automática usando las herramientas de línea de comando </a:t>
            </a:r>
            <a:r>
              <a:rPr i="1" lang="en" sz="1800">
                <a:solidFill>
                  <a:schemeClr val="dk1"/>
                </a:solidFill>
                <a:highlight>
                  <a:schemeClr val="lt1"/>
                </a:highlight>
                <a:latin typeface="Helvetica Neue Light"/>
                <a:ea typeface="Helvetica Neue Light"/>
                <a:cs typeface="Helvetica Neue Light"/>
                <a:sym typeface="Helvetica Neue Light"/>
              </a:rPr>
              <a:t>wget</a:t>
            </a:r>
            <a:r>
              <a:rPr lang="en" sz="1800">
                <a:solidFill>
                  <a:schemeClr val="dk1"/>
                </a:solidFill>
                <a:highlight>
                  <a:schemeClr val="lt1"/>
                </a:highlight>
                <a:latin typeface="Helvetica Neue Light"/>
                <a:ea typeface="Helvetica Neue Light"/>
                <a:cs typeface="Helvetica Neue Light"/>
                <a:sym typeface="Helvetica Neue Light"/>
              </a:rPr>
              <a:t> como se muestra.</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3" name="Google Shape;173;p23"/>
          <p:cNvSpPr txBox="1"/>
          <p:nvPr/>
        </p:nvSpPr>
        <p:spPr>
          <a:xfrm>
            <a:off x="1180500" y="1721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Instalar NVM en Linux</a:t>
            </a:r>
            <a:endParaRPr i="1" sz="3600">
              <a:latin typeface="Anton"/>
              <a:ea typeface="Anton"/>
              <a:cs typeface="Anton"/>
              <a:sym typeface="Anton"/>
            </a:endParaRPr>
          </a:p>
        </p:txBody>
      </p:sp>
      <p:pic>
        <p:nvPicPr>
          <p:cNvPr id="174" name="Google Shape;174;p2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75" name="Google Shape;175;p23"/>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176" name="Google Shape;176;p23"/>
          <p:cNvPicPr preferRelativeResize="0"/>
          <p:nvPr/>
        </p:nvPicPr>
        <p:blipFill>
          <a:blip r:embed="rId6">
            <a:alphaModFix/>
          </a:blip>
          <a:stretch>
            <a:fillRect/>
          </a:stretch>
        </p:blipFill>
        <p:spPr>
          <a:xfrm>
            <a:off x="563975" y="3172287"/>
            <a:ext cx="8190475" cy="830800"/>
          </a:xfrm>
          <a:prstGeom prst="rect">
            <a:avLst/>
          </a:prstGeom>
          <a:noFill/>
          <a:ln cap="flat" cmpd="sng" w="19050">
            <a:solidFill>
              <a:schemeClr val="dk2"/>
            </a:solidFill>
            <a:prstDash val="solid"/>
            <a:round/>
            <a:headEnd len="sm" w="sm" type="none"/>
            <a:tailEnd len="sm" w="sm" type="none"/>
          </a:ln>
        </p:spPr>
      </p:pic>
      <p:sp>
        <p:nvSpPr>
          <p:cNvPr id="177" name="Google Shape;177;p23"/>
          <p:cNvSpPr txBox="1"/>
          <p:nvPr/>
        </p:nvSpPr>
        <p:spPr>
          <a:xfrm>
            <a:off x="329525" y="2710600"/>
            <a:ext cx="8292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3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78" name="Google Shape;178;p23"/>
          <p:cNvPicPr preferRelativeResize="0"/>
          <p:nvPr/>
        </p:nvPicPr>
        <p:blipFill>
          <a:blip r:embed="rId7">
            <a:alphaModFix/>
          </a:blip>
          <a:stretch>
            <a:fillRect/>
          </a:stretch>
        </p:blipFill>
        <p:spPr>
          <a:xfrm>
            <a:off x="254575" y="162288"/>
            <a:ext cx="762900" cy="9154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Instalar NVM en Linux</a:t>
            </a:r>
            <a:endParaRPr i="1" sz="3600">
              <a:latin typeface="Anton"/>
              <a:ea typeface="Anton"/>
              <a:cs typeface="Anton"/>
              <a:sym typeface="Anton"/>
            </a:endParaRPr>
          </a:p>
        </p:txBody>
      </p:sp>
      <p:pic>
        <p:nvPicPr>
          <p:cNvPr id="184" name="Google Shape;184;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5" name="Google Shape;185;p2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186" name="Google Shape;186;p24"/>
          <p:cNvSpPr txBox="1"/>
          <p:nvPr/>
        </p:nvSpPr>
        <p:spPr>
          <a:xfrm>
            <a:off x="426000" y="1646200"/>
            <a:ext cx="8292000" cy="222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Esta secuencia de comandos de instalación automática clona el repositorio nvm en ~/.nvm en su directorio de inicio y agrega los comandos de origen necesarios a las secuencias de comandos de inicio de nuestra shell, es decir, ~/.bash_profile, ~/.zshrc, ~/.profile o ~/.bashrc, según el programa de shell que estemos utilizando.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Verificar la instalación de nvm con el comando: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87" name="Google Shape;187;p24"/>
          <p:cNvPicPr preferRelativeResize="0"/>
          <p:nvPr/>
        </p:nvPicPr>
        <p:blipFill>
          <a:blip r:embed="rId5">
            <a:alphaModFix/>
          </a:blip>
          <a:stretch>
            <a:fillRect/>
          </a:stretch>
        </p:blipFill>
        <p:spPr>
          <a:xfrm>
            <a:off x="5645100" y="3438900"/>
            <a:ext cx="1943100" cy="361950"/>
          </a:xfrm>
          <a:prstGeom prst="rect">
            <a:avLst/>
          </a:prstGeom>
          <a:noFill/>
          <a:ln cap="flat" cmpd="sng" w="19050">
            <a:solidFill>
              <a:schemeClr val="dk2"/>
            </a:solidFill>
            <a:prstDash val="solid"/>
            <a:round/>
            <a:headEnd len="sm" w="sm" type="none"/>
            <a:tailEnd len="sm" w="sm" type="none"/>
          </a:ln>
        </p:spPr>
      </p:pic>
      <p:pic>
        <p:nvPicPr>
          <p:cNvPr id="188" name="Google Shape;188;p24"/>
          <p:cNvPicPr preferRelativeResize="0"/>
          <p:nvPr/>
        </p:nvPicPr>
        <p:blipFill rotWithShape="1">
          <a:blip r:embed="rId6">
            <a:alphaModFix/>
          </a:blip>
          <a:srcRect b="0" l="9915" r="9923" t="0"/>
          <a:stretch/>
        </p:blipFill>
        <p:spPr>
          <a:xfrm>
            <a:off x="748150" y="91375"/>
            <a:ext cx="1411356" cy="924350"/>
          </a:xfrm>
          <a:prstGeom prst="rect">
            <a:avLst/>
          </a:prstGeom>
          <a:noFill/>
          <a:ln>
            <a:noFill/>
          </a:ln>
        </p:spPr>
      </p:pic>
      <p:pic>
        <p:nvPicPr>
          <p:cNvPr id="189" name="Google Shape;189;p24"/>
          <p:cNvPicPr preferRelativeResize="0"/>
          <p:nvPr/>
        </p:nvPicPr>
        <p:blipFill>
          <a:blip r:embed="rId7">
            <a:alphaModFix/>
          </a:blip>
          <a:stretch>
            <a:fillRect/>
          </a:stretch>
        </p:blipFill>
        <p:spPr>
          <a:xfrm>
            <a:off x="254575" y="162288"/>
            <a:ext cx="762900" cy="9154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nvSpPr>
        <p:spPr>
          <a:xfrm>
            <a:off x="434575" y="1608950"/>
            <a:ext cx="8292000" cy="2443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descargar, compilar e instalar la última versión de Node, ejecutar el siguiente comando: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instalar una versión específica de Node, primero listar todas las versiones disponibles con el comando: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Luego si instalar la versión deseada con el comando: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95" name="Google Shape;195;p2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Usar NVM en Linux</a:t>
            </a:r>
            <a:endParaRPr i="1" sz="3600">
              <a:latin typeface="Anton"/>
              <a:ea typeface="Anton"/>
              <a:cs typeface="Anton"/>
              <a:sym typeface="Anton"/>
            </a:endParaRPr>
          </a:p>
        </p:txBody>
      </p:sp>
      <p:pic>
        <p:nvPicPr>
          <p:cNvPr id="196" name="Google Shape;196;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7" name="Google Shape;197;p2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8" name="Google Shape;198;p25"/>
          <p:cNvPicPr preferRelativeResize="0"/>
          <p:nvPr/>
        </p:nvPicPr>
        <p:blipFill>
          <a:blip r:embed="rId5">
            <a:alphaModFix/>
          </a:blip>
          <a:stretch>
            <a:fillRect/>
          </a:stretch>
        </p:blipFill>
        <p:spPr>
          <a:xfrm>
            <a:off x="3105750" y="2228200"/>
            <a:ext cx="2124075" cy="323850"/>
          </a:xfrm>
          <a:prstGeom prst="rect">
            <a:avLst/>
          </a:prstGeom>
          <a:noFill/>
          <a:ln cap="flat" cmpd="sng" w="9525">
            <a:solidFill>
              <a:schemeClr val="dk2"/>
            </a:solidFill>
            <a:prstDash val="solid"/>
            <a:round/>
            <a:headEnd len="sm" w="sm" type="none"/>
            <a:tailEnd len="sm" w="sm" type="none"/>
          </a:ln>
        </p:spPr>
      </p:pic>
      <p:pic>
        <p:nvPicPr>
          <p:cNvPr id="199" name="Google Shape;199;p25"/>
          <p:cNvPicPr preferRelativeResize="0"/>
          <p:nvPr/>
        </p:nvPicPr>
        <p:blipFill>
          <a:blip r:embed="rId6">
            <a:alphaModFix/>
          </a:blip>
          <a:stretch>
            <a:fillRect/>
          </a:stretch>
        </p:blipFill>
        <p:spPr>
          <a:xfrm>
            <a:off x="5079475" y="3042875"/>
            <a:ext cx="1809750" cy="323850"/>
          </a:xfrm>
          <a:prstGeom prst="rect">
            <a:avLst/>
          </a:prstGeom>
          <a:noFill/>
          <a:ln cap="flat" cmpd="sng" w="9525">
            <a:solidFill>
              <a:schemeClr val="dk2"/>
            </a:solidFill>
            <a:prstDash val="solid"/>
            <a:round/>
            <a:headEnd len="sm" w="sm" type="none"/>
            <a:tailEnd len="sm" w="sm" type="none"/>
          </a:ln>
        </p:spPr>
      </p:pic>
      <p:pic>
        <p:nvPicPr>
          <p:cNvPr id="200" name="Google Shape;200;p25"/>
          <p:cNvPicPr preferRelativeResize="0"/>
          <p:nvPr/>
        </p:nvPicPr>
        <p:blipFill>
          <a:blip r:embed="rId7">
            <a:alphaModFix/>
          </a:blip>
          <a:stretch>
            <a:fillRect/>
          </a:stretch>
        </p:blipFill>
        <p:spPr>
          <a:xfrm>
            <a:off x="6533750" y="3514100"/>
            <a:ext cx="2466975" cy="266700"/>
          </a:xfrm>
          <a:prstGeom prst="rect">
            <a:avLst/>
          </a:prstGeom>
          <a:noFill/>
          <a:ln cap="flat" cmpd="sng" w="9525">
            <a:solidFill>
              <a:schemeClr val="dk2"/>
            </a:solidFill>
            <a:prstDash val="solid"/>
            <a:round/>
            <a:headEnd len="sm" w="sm" type="none"/>
            <a:tailEnd len="sm" w="sm" type="none"/>
          </a:ln>
        </p:spPr>
      </p:pic>
      <p:pic>
        <p:nvPicPr>
          <p:cNvPr id="201" name="Google Shape;201;p25"/>
          <p:cNvPicPr preferRelativeResize="0"/>
          <p:nvPr/>
        </p:nvPicPr>
        <p:blipFill rotWithShape="1">
          <a:blip r:embed="rId8">
            <a:alphaModFix/>
          </a:blip>
          <a:srcRect b="0" l="9915" r="9923" t="0"/>
          <a:stretch/>
        </p:blipFill>
        <p:spPr>
          <a:xfrm>
            <a:off x="748150" y="91375"/>
            <a:ext cx="1411356" cy="924350"/>
          </a:xfrm>
          <a:prstGeom prst="rect">
            <a:avLst/>
          </a:prstGeom>
          <a:noFill/>
          <a:ln>
            <a:noFill/>
          </a:ln>
        </p:spPr>
      </p:pic>
      <p:pic>
        <p:nvPicPr>
          <p:cNvPr id="202" name="Google Shape;202;p25"/>
          <p:cNvPicPr preferRelativeResize="0"/>
          <p:nvPr/>
        </p:nvPicPr>
        <p:blipFill>
          <a:blip r:embed="rId9">
            <a:alphaModFix/>
          </a:blip>
          <a:stretch>
            <a:fillRect/>
          </a:stretch>
        </p:blipFill>
        <p:spPr>
          <a:xfrm>
            <a:off x="254575" y="162288"/>
            <a:ext cx="762900" cy="9154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nvSpPr>
        <p:spPr>
          <a:xfrm>
            <a:off x="551625" y="1039575"/>
            <a:ext cx="8292000" cy="1111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Es posible verificar todas las versiones de Node instaladas con el comando: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08" name="Google Shape;208;p26"/>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Usar NVM en Linux</a:t>
            </a:r>
            <a:endParaRPr i="1" sz="3600">
              <a:latin typeface="Anton"/>
              <a:ea typeface="Anton"/>
              <a:cs typeface="Anton"/>
              <a:sym typeface="Anton"/>
            </a:endParaRPr>
          </a:p>
        </p:txBody>
      </p:sp>
      <p:pic>
        <p:nvPicPr>
          <p:cNvPr id="209" name="Google Shape;209;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0" name="Google Shape;210;p2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11" name="Google Shape;211;p26"/>
          <p:cNvPicPr preferRelativeResize="0"/>
          <p:nvPr/>
        </p:nvPicPr>
        <p:blipFill>
          <a:blip r:embed="rId5">
            <a:alphaModFix/>
          </a:blip>
          <a:stretch>
            <a:fillRect/>
          </a:stretch>
        </p:blipFill>
        <p:spPr>
          <a:xfrm>
            <a:off x="2244450" y="1617850"/>
            <a:ext cx="1152525" cy="295275"/>
          </a:xfrm>
          <a:prstGeom prst="rect">
            <a:avLst/>
          </a:prstGeom>
          <a:noFill/>
          <a:ln cap="flat" cmpd="sng" w="19050">
            <a:solidFill>
              <a:schemeClr val="dk2"/>
            </a:solidFill>
            <a:prstDash val="solid"/>
            <a:round/>
            <a:headEnd len="sm" w="sm" type="none"/>
            <a:tailEnd len="sm" w="sm" type="none"/>
          </a:ln>
        </p:spPr>
      </p:pic>
      <p:pic>
        <p:nvPicPr>
          <p:cNvPr id="212" name="Google Shape;212;p26"/>
          <p:cNvPicPr preferRelativeResize="0"/>
          <p:nvPr/>
        </p:nvPicPr>
        <p:blipFill>
          <a:blip r:embed="rId6">
            <a:alphaModFix/>
          </a:blip>
          <a:stretch>
            <a:fillRect/>
          </a:stretch>
        </p:blipFill>
        <p:spPr>
          <a:xfrm>
            <a:off x="2057400" y="2189175"/>
            <a:ext cx="4987701" cy="2649526"/>
          </a:xfrm>
          <a:prstGeom prst="rect">
            <a:avLst/>
          </a:prstGeom>
          <a:noFill/>
          <a:ln cap="flat" cmpd="sng" w="19050">
            <a:solidFill>
              <a:schemeClr val="dk2"/>
            </a:solidFill>
            <a:prstDash val="solid"/>
            <a:round/>
            <a:headEnd len="sm" w="sm" type="none"/>
            <a:tailEnd len="sm" w="sm" type="none"/>
          </a:ln>
        </p:spPr>
      </p:pic>
      <p:pic>
        <p:nvPicPr>
          <p:cNvPr id="213" name="Google Shape;213;p26"/>
          <p:cNvPicPr preferRelativeResize="0"/>
          <p:nvPr/>
        </p:nvPicPr>
        <p:blipFill rotWithShape="1">
          <a:blip r:embed="rId7">
            <a:alphaModFix/>
          </a:blip>
          <a:srcRect b="0" l="9915" r="9923" t="0"/>
          <a:stretch/>
        </p:blipFill>
        <p:spPr>
          <a:xfrm>
            <a:off x="748150" y="91375"/>
            <a:ext cx="1411356" cy="924350"/>
          </a:xfrm>
          <a:prstGeom prst="rect">
            <a:avLst/>
          </a:prstGeom>
          <a:noFill/>
          <a:ln>
            <a:noFill/>
          </a:ln>
        </p:spPr>
      </p:pic>
      <p:pic>
        <p:nvPicPr>
          <p:cNvPr id="214" name="Google Shape;214;p26"/>
          <p:cNvPicPr preferRelativeResize="0"/>
          <p:nvPr/>
        </p:nvPicPr>
        <p:blipFill>
          <a:blip r:embed="rId8">
            <a:alphaModFix/>
          </a:blip>
          <a:stretch>
            <a:fillRect/>
          </a:stretch>
        </p:blipFill>
        <p:spPr>
          <a:xfrm>
            <a:off x="254575" y="162288"/>
            <a:ext cx="762900" cy="9154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nvSpPr>
        <p:spPr>
          <a:xfrm>
            <a:off x="329525" y="1077675"/>
            <a:ext cx="8292000" cy="1111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Podemos usar la versión de Node que queramos dentro de las instaladas con el comando: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20" name="Google Shape;220;p27"/>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Usar NVM en Linux</a:t>
            </a:r>
            <a:endParaRPr i="1" sz="3600">
              <a:latin typeface="Anton"/>
              <a:ea typeface="Anton"/>
              <a:cs typeface="Anton"/>
              <a:sym typeface="Anton"/>
            </a:endParaRPr>
          </a:p>
        </p:txBody>
      </p:sp>
      <p:pic>
        <p:nvPicPr>
          <p:cNvPr id="221" name="Google Shape;221;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2" name="Google Shape;222;p2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3" name="Google Shape;223;p27"/>
          <p:cNvPicPr preferRelativeResize="0"/>
          <p:nvPr/>
        </p:nvPicPr>
        <p:blipFill>
          <a:blip r:embed="rId5">
            <a:alphaModFix/>
          </a:blip>
          <a:stretch>
            <a:fillRect/>
          </a:stretch>
        </p:blipFill>
        <p:spPr>
          <a:xfrm>
            <a:off x="2971800" y="1884375"/>
            <a:ext cx="3333750" cy="895350"/>
          </a:xfrm>
          <a:prstGeom prst="rect">
            <a:avLst/>
          </a:prstGeom>
          <a:noFill/>
          <a:ln cap="flat" cmpd="sng" w="19050">
            <a:solidFill>
              <a:schemeClr val="dk2"/>
            </a:solidFill>
            <a:prstDash val="solid"/>
            <a:round/>
            <a:headEnd len="sm" w="sm" type="none"/>
            <a:tailEnd len="sm" w="sm" type="none"/>
          </a:ln>
        </p:spPr>
      </p:pic>
      <p:sp>
        <p:nvSpPr>
          <p:cNvPr id="224" name="Google Shape;224;p27"/>
          <p:cNvSpPr txBox="1"/>
          <p:nvPr/>
        </p:nvSpPr>
        <p:spPr>
          <a:xfrm>
            <a:off x="304800" y="2895600"/>
            <a:ext cx="8316600" cy="81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Alternativamente, podemos usar la versión de Node directamente ejecutándola:  </a:t>
            </a:r>
            <a:endParaRPr/>
          </a:p>
        </p:txBody>
      </p:sp>
      <p:pic>
        <p:nvPicPr>
          <p:cNvPr id="225" name="Google Shape;225;p27"/>
          <p:cNvPicPr preferRelativeResize="0"/>
          <p:nvPr/>
        </p:nvPicPr>
        <p:blipFill>
          <a:blip r:embed="rId6">
            <a:alphaModFix/>
          </a:blip>
          <a:stretch>
            <a:fillRect/>
          </a:stretch>
        </p:blipFill>
        <p:spPr>
          <a:xfrm>
            <a:off x="2981325" y="3548725"/>
            <a:ext cx="3314700" cy="971550"/>
          </a:xfrm>
          <a:prstGeom prst="rect">
            <a:avLst/>
          </a:prstGeom>
          <a:noFill/>
          <a:ln cap="flat" cmpd="sng" w="19050">
            <a:solidFill>
              <a:schemeClr val="dk2"/>
            </a:solidFill>
            <a:prstDash val="solid"/>
            <a:round/>
            <a:headEnd len="sm" w="sm" type="none"/>
            <a:tailEnd len="sm" w="sm" type="none"/>
          </a:ln>
        </p:spPr>
      </p:pic>
      <p:pic>
        <p:nvPicPr>
          <p:cNvPr id="226" name="Google Shape;226;p27"/>
          <p:cNvPicPr preferRelativeResize="0"/>
          <p:nvPr/>
        </p:nvPicPr>
        <p:blipFill rotWithShape="1">
          <a:blip r:embed="rId7">
            <a:alphaModFix/>
          </a:blip>
          <a:srcRect b="0" l="9915" r="9923" t="0"/>
          <a:stretch/>
        </p:blipFill>
        <p:spPr>
          <a:xfrm>
            <a:off x="748150" y="91375"/>
            <a:ext cx="1411356" cy="924350"/>
          </a:xfrm>
          <a:prstGeom prst="rect">
            <a:avLst/>
          </a:prstGeom>
          <a:noFill/>
          <a:ln>
            <a:noFill/>
          </a:ln>
        </p:spPr>
      </p:pic>
      <p:pic>
        <p:nvPicPr>
          <p:cNvPr id="227" name="Google Shape;227;p27"/>
          <p:cNvPicPr preferRelativeResize="0"/>
          <p:nvPr/>
        </p:nvPicPr>
        <p:blipFill>
          <a:blip r:embed="rId8">
            <a:alphaModFix/>
          </a:blip>
          <a:stretch>
            <a:fillRect/>
          </a:stretch>
        </p:blipFill>
        <p:spPr>
          <a:xfrm>
            <a:off x="254575" y="162288"/>
            <a:ext cx="762900" cy="9154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nvSpPr>
        <p:spPr>
          <a:xfrm>
            <a:off x="329525" y="1077675"/>
            <a:ext cx="8292000" cy="1111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Es importante destacar que podemos ver la ruta al ejecutable donde se instaló una versión de Node específica de la siguiente manera: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33" name="Google Shape;233;p2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Usar NVM en Linux</a:t>
            </a:r>
            <a:endParaRPr i="1" sz="3600">
              <a:latin typeface="Anton"/>
              <a:ea typeface="Anton"/>
              <a:cs typeface="Anton"/>
              <a:sym typeface="Anton"/>
            </a:endParaRPr>
          </a:p>
        </p:txBody>
      </p:sp>
      <p:pic>
        <p:nvPicPr>
          <p:cNvPr id="234" name="Google Shape;234;p2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5" name="Google Shape;235;p2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36" name="Google Shape;236;p28"/>
          <p:cNvPicPr preferRelativeResize="0"/>
          <p:nvPr/>
        </p:nvPicPr>
        <p:blipFill>
          <a:blip r:embed="rId5">
            <a:alphaModFix/>
          </a:blip>
          <a:stretch>
            <a:fillRect/>
          </a:stretch>
        </p:blipFill>
        <p:spPr>
          <a:xfrm>
            <a:off x="1027000" y="2085525"/>
            <a:ext cx="6403002" cy="645625"/>
          </a:xfrm>
          <a:prstGeom prst="rect">
            <a:avLst/>
          </a:prstGeom>
          <a:noFill/>
          <a:ln cap="flat" cmpd="sng" w="19050">
            <a:solidFill>
              <a:schemeClr val="dk2"/>
            </a:solidFill>
            <a:prstDash val="solid"/>
            <a:round/>
            <a:headEnd len="sm" w="sm" type="none"/>
            <a:tailEnd len="sm" w="sm" type="none"/>
          </a:ln>
        </p:spPr>
      </p:pic>
      <p:pic>
        <p:nvPicPr>
          <p:cNvPr id="237" name="Google Shape;237;p28"/>
          <p:cNvPicPr preferRelativeResize="0"/>
          <p:nvPr/>
        </p:nvPicPr>
        <p:blipFill>
          <a:blip r:embed="rId6">
            <a:alphaModFix/>
          </a:blip>
          <a:stretch>
            <a:fillRect/>
          </a:stretch>
        </p:blipFill>
        <p:spPr>
          <a:xfrm>
            <a:off x="1066800" y="2883550"/>
            <a:ext cx="6379612" cy="2107550"/>
          </a:xfrm>
          <a:prstGeom prst="rect">
            <a:avLst/>
          </a:prstGeom>
          <a:noFill/>
          <a:ln cap="flat" cmpd="sng" w="19050">
            <a:solidFill>
              <a:schemeClr val="dk2"/>
            </a:solidFill>
            <a:prstDash val="solid"/>
            <a:round/>
            <a:headEnd len="sm" w="sm" type="none"/>
            <a:tailEnd len="sm" w="sm" type="none"/>
          </a:ln>
        </p:spPr>
      </p:pic>
      <p:pic>
        <p:nvPicPr>
          <p:cNvPr id="238" name="Google Shape;238;p28"/>
          <p:cNvPicPr preferRelativeResize="0"/>
          <p:nvPr/>
        </p:nvPicPr>
        <p:blipFill rotWithShape="1">
          <a:blip r:embed="rId7">
            <a:alphaModFix/>
          </a:blip>
          <a:srcRect b="0" l="9915" r="9923" t="0"/>
          <a:stretch/>
        </p:blipFill>
        <p:spPr>
          <a:xfrm>
            <a:off x="748150" y="91375"/>
            <a:ext cx="1411356" cy="924350"/>
          </a:xfrm>
          <a:prstGeom prst="rect">
            <a:avLst/>
          </a:prstGeom>
          <a:noFill/>
          <a:ln>
            <a:noFill/>
          </a:ln>
        </p:spPr>
      </p:pic>
      <p:pic>
        <p:nvPicPr>
          <p:cNvPr id="239" name="Google Shape;239;p28"/>
          <p:cNvPicPr preferRelativeResize="0"/>
          <p:nvPr/>
        </p:nvPicPr>
        <p:blipFill>
          <a:blip r:embed="rId8">
            <a:alphaModFix/>
          </a:blip>
          <a:stretch>
            <a:fillRect/>
          </a:stretch>
        </p:blipFill>
        <p:spPr>
          <a:xfrm>
            <a:off x="254575" y="162288"/>
            <a:ext cx="762900" cy="9154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nvSpPr>
        <p:spPr>
          <a:xfrm>
            <a:off x="425988" y="909613"/>
            <a:ext cx="8292000" cy="1111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Además, para configurar manualmente una versión de Node predeterminada que se utilizará en cualquier shell nuevo, utilizar el alias "predeterminado" como se muestra.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45" name="Google Shape;245;p2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Usar NVM en Linux</a:t>
            </a:r>
            <a:endParaRPr i="1" sz="3600">
              <a:latin typeface="Anton"/>
              <a:ea typeface="Anton"/>
              <a:cs typeface="Anton"/>
              <a:sym typeface="Anton"/>
            </a:endParaRPr>
          </a:p>
        </p:txBody>
      </p:sp>
      <p:pic>
        <p:nvPicPr>
          <p:cNvPr id="246" name="Google Shape;246;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7" name="Google Shape;247;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48" name="Google Shape;248;p29"/>
          <p:cNvPicPr preferRelativeResize="0"/>
          <p:nvPr/>
        </p:nvPicPr>
        <p:blipFill>
          <a:blip r:embed="rId5">
            <a:alphaModFix/>
          </a:blip>
          <a:stretch>
            <a:fillRect/>
          </a:stretch>
        </p:blipFill>
        <p:spPr>
          <a:xfrm>
            <a:off x="2995613" y="2214900"/>
            <a:ext cx="3152775" cy="990600"/>
          </a:xfrm>
          <a:prstGeom prst="rect">
            <a:avLst/>
          </a:prstGeom>
          <a:noFill/>
          <a:ln cap="flat" cmpd="sng" w="19050">
            <a:solidFill>
              <a:schemeClr val="dk2"/>
            </a:solidFill>
            <a:prstDash val="solid"/>
            <a:round/>
            <a:headEnd len="sm" w="sm" type="none"/>
            <a:tailEnd len="sm" w="sm" type="none"/>
          </a:ln>
        </p:spPr>
      </p:pic>
      <p:pic>
        <p:nvPicPr>
          <p:cNvPr id="249" name="Google Shape;249;p29"/>
          <p:cNvPicPr preferRelativeResize="0"/>
          <p:nvPr/>
        </p:nvPicPr>
        <p:blipFill>
          <a:blip r:embed="rId6">
            <a:alphaModFix/>
          </a:blip>
          <a:stretch>
            <a:fillRect/>
          </a:stretch>
        </p:blipFill>
        <p:spPr>
          <a:xfrm>
            <a:off x="1826600" y="3252275"/>
            <a:ext cx="5607075" cy="1666975"/>
          </a:xfrm>
          <a:prstGeom prst="rect">
            <a:avLst/>
          </a:prstGeom>
          <a:noFill/>
          <a:ln cap="flat" cmpd="sng" w="19050">
            <a:solidFill>
              <a:schemeClr val="dk2"/>
            </a:solidFill>
            <a:prstDash val="solid"/>
            <a:round/>
            <a:headEnd len="sm" w="sm" type="none"/>
            <a:tailEnd len="sm" w="sm" type="none"/>
          </a:ln>
        </p:spPr>
      </p:pic>
      <p:pic>
        <p:nvPicPr>
          <p:cNvPr id="250" name="Google Shape;250;p29"/>
          <p:cNvPicPr preferRelativeResize="0"/>
          <p:nvPr/>
        </p:nvPicPr>
        <p:blipFill rotWithShape="1">
          <a:blip r:embed="rId7">
            <a:alphaModFix/>
          </a:blip>
          <a:srcRect b="0" l="9915" r="9923" t="0"/>
          <a:stretch/>
        </p:blipFill>
        <p:spPr>
          <a:xfrm>
            <a:off x="748150" y="91375"/>
            <a:ext cx="1411356" cy="924350"/>
          </a:xfrm>
          <a:prstGeom prst="rect">
            <a:avLst/>
          </a:prstGeom>
          <a:noFill/>
          <a:ln>
            <a:noFill/>
          </a:ln>
        </p:spPr>
      </p:pic>
      <p:pic>
        <p:nvPicPr>
          <p:cNvPr id="251" name="Google Shape;251;p29"/>
          <p:cNvPicPr preferRelativeResize="0"/>
          <p:nvPr/>
        </p:nvPicPr>
        <p:blipFill>
          <a:blip r:embed="rId8">
            <a:alphaModFix/>
          </a:blip>
          <a:stretch>
            <a:fillRect/>
          </a:stretch>
        </p:blipFill>
        <p:spPr>
          <a:xfrm>
            <a:off x="254575" y="162288"/>
            <a:ext cx="762900" cy="9154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nvSpPr>
        <p:spPr>
          <a:xfrm>
            <a:off x="329525" y="1077675"/>
            <a:ext cx="8292000" cy="3191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Podemos crear un archivo de inicialización </a:t>
            </a:r>
            <a:r>
              <a:rPr i="1" lang="en" sz="1900">
                <a:solidFill>
                  <a:schemeClr val="dk1"/>
                </a:solidFill>
                <a:highlight>
                  <a:schemeClr val="lt1"/>
                </a:highlight>
                <a:latin typeface="Helvetica Neue Light"/>
                <a:ea typeface="Helvetica Neue Light"/>
                <a:cs typeface="Helvetica Neue Light"/>
                <a:sym typeface="Helvetica Neue Light"/>
              </a:rPr>
              <a:t>.nvmrc</a:t>
            </a:r>
            <a:r>
              <a:rPr lang="en" sz="1900">
                <a:solidFill>
                  <a:schemeClr val="dk1"/>
                </a:solidFill>
                <a:highlight>
                  <a:schemeClr val="lt1"/>
                </a:highlight>
                <a:latin typeface="Helvetica Neue Light"/>
                <a:ea typeface="Helvetica Neue Light"/>
                <a:cs typeface="Helvetica Neue Light"/>
                <a:sym typeface="Helvetica Neue Light"/>
              </a:rPr>
              <a:t> en el directorio raíz de nuestro proyecto (o en cualquier directorio principal) y agregar un número de versión de Node o cualquier otro indicador u opción de uso que </a:t>
            </a:r>
            <a:r>
              <a:rPr i="1" lang="en" sz="1900">
                <a:solidFill>
                  <a:schemeClr val="dk1"/>
                </a:solidFill>
                <a:highlight>
                  <a:schemeClr val="lt1"/>
                </a:highlight>
                <a:latin typeface="Helvetica Neue Light"/>
                <a:ea typeface="Helvetica Neue Light"/>
                <a:cs typeface="Helvetica Neue Light"/>
                <a:sym typeface="Helvetica Neue Light"/>
              </a:rPr>
              <a:t>nvm </a:t>
            </a:r>
            <a:r>
              <a:rPr lang="en" sz="1900">
                <a:solidFill>
                  <a:schemeClr val="dk1"/>
                </a:solidFill>
                <a:highlight>
                  <a:schemeClr val="lt1"/>
                </a:highlight>
                <a:latin typeface="Helvetica Neue Light"/>
                <a:ea typeface="Helvetica Neue Light"/>
                <a:cs typeface="Helvetica Neue Light"/>
                <a:sym typeface="Helvetica Neue Light"/>
              </a:rPr>
              <a:t>comprenda. Luego utilizamos algunos de los comandos que acabamos de ver para operar con la versión especificada en el archivo.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obtener más información, podemos consultar el comando </a:t>
            </a:r>
            <a:br>
              <a:rPr lang="en" sz="1900">
                <a:solidFill>
                  <a:schemeClr val="dk1"/>
                </a:solidFill>
                <a:highlight>
                  <a:schemeClr val="lt1"/>
                </a:highlight>
                <a:latin typeface="Helvetica Neue Light"/>
                <a:ea typeface="Helvetica Neue Light"/>
                <a:cs typeface="Helvetica Neue Light"/>
                <a:sym typeface="Helvetica Neue Light"/>
              </a:rPr>
            </a:br>
            <a:r>
              <a:rPr i="1" lang="en" sz="1900">
                <a:solidFill>
                  <a:schemeClr val="lt2"/>
                </a:solidFill>
                <a:highlight>
                  <a:schemeClr val="dk2"/>
                </a:highlight>
                <a:latin typeface="Roboto Mono"/>
                <a:ea typeface="Roboto Mono"/>
                <a:cs typeface="Roboto Mono"/>
                <a:sym typeface="Roboto Mono"/>
              </a:rPr>
              <a:t>nvm --help</a:t>
            </a:r>
            <a:r>
              <a:rPr lang="en" sz="1900">
                <a:solidFill>
                  <a:schemeClr val="dk1"/>
                </a:solidFill>
                <a:highlight>
                  <a:schemeClr val="lt1"/>
                </a:highlight>
                <a:latin typeface="Helvetica Neue Light"/>
                <a:ea typeface="Helvetica Neue Light"/>
                <a:cs typeface="Helvetica Neue Light"/>
                <a:sym typeface="Helvetica Neue Light"/>
              </a:rPr>
              <a:t> o entrar al repositorio de Github de Node Version Manager: </a:t>
            </a:r>
            <a:r>
              <a:rPr lang="en" sz="1900" u="sng">
                <a:solidFill>
                  <a:schemeClr val="hlink"/>
                </a:solidFill>
                <a:highlight>
                  <a:schemeClr val="lt1"/>
                </a:highlight>
                <a:latin typeface="Helvetica Neue Light"/>
                <a:ea typeface="Helvetica Neue Light"/>
                <a:cs typeface="Helvetica Neue Light"/>
                <a:sym typeface="Helvetica Neue Light"/>
                <a:hlinkClick r:id="rId3"/>
              </a:rPr>
              <a:t>https://github.com/nvm-sh/nvm</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57" name="Google Shape;257;p3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Usar NVM en Linux</a:t>
            </a:r>
            <a:endParaRPr i="1" sz="3600">
              <a:latin typeface="Anton"/>
              <a:ea typeface="Anton"/>
              <a:cs typeface="Anton"/>
              <a:sym typeface="Anton"/>
            </a:endParaRPr>
          </a:p>
        </p:txBody>
      </p:sp>
      <p:pic>
        <p:nvPicPr>
          <p:cNvPr id="258" name="Google Shape;258;p30"/>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59" name="Google Shape;259;p30"/>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260" name="Google Shape;260;p30"/>
          <p:cNvPicPr preferRelativeResize="0"/>
          <p:nvPr/>
        </p:nvPicPr>
        <p:blipFill rotWithShape="1">
          <a:blip r:embed="rId6">
            <a:alphaModFix/>
          </a:blip>
          <a:srcRect b="0" l="9915" r="9923" t="0"/>
          <a:stretch/>
        </p:blipFill>
        <p:spPr>
          <a:xfrm>
            <a:off x="748150" y="91375"/>
            <a:ext cx="1411356" cy="924350"/>
          </a:xfrm>
          <a:prstGeom prst="rect">
            <a:avLst/>
          </a:prstGeom>
          <a:noFill/>
          <a:ln>
            <a:noFill/>
          </a:ln>
        </p:spPr>
      </p:pic>
      <p:pic>
        <p:nvPicPr>
          <p:cNvPr id="261" name="Google Shape;261;p30"/>
          <p:cNvPicPr preferRelativeResize="0"/>
          <p:nvPr/>
        </p:nvPicPr>
        <p:blipFill>
          <a:blip r:embed="rId7">
            <a:alphaModFix/>
          </a:blip>
          <a:stretch>
            <a:fillRect/>
          </a:stretch>
        </p:blipFill>
        <p:spPr>
          <a:xfrm>
            <a:off x="254575" y="162288"/>
            <a:ext cx="762900" cy="9154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31"/>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ADMINISTRADORES DE PAQUETES</a:t>
            </a:r>
            <a:endParaRPr i="1" sz="3600">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213050" y="1638000"/>
            <a:ext cx="45414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y aprender sobre nvm.</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acerca de los administradores de paquetes en Node.</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nvSpPr>
        <p:spPr>
          <a:xfrm>
            <a:off x="542900" y="1158675"/>
            <a:ext cx="8292000" cy="335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Al desarrollar y usar aplicaciones Node, un software común en el que los desarrolladores y los usuarios generales siempre confían es un administrador de paquetes.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 administrador de paquetes de Node interactúa con los repositorios de paquetes en línea (que contienen bibliotecas, aplicaciones y paquetes) y ayuda de muchas maneras, inclusive con la instalación de paquetes y la administración de dependencias.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72" name="Google Shape;272;p32"/>
          <p:cNvSpPr txBox="1"/>
          <p:nvPr/>
        </p:nvSpPr>
        <p:spPr>
          <a:xfrm>
            <a:off x="123895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273" name="Google Shape;273;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4" name="Google Shape;274;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75" name="Google Shape;275;p32"/>
          <p:cNvPicPr preferRelativeResize="0"/>
          <p:nvPr/>
        </p:nvPicPr>
        <p:blipFill rotWithShape="1">
          <a:blip r:embed="rId5">
            <a:alphaModFix/>
          </a:blip>
          <a:srcRect b="0" l="9915" r="9923" t="0"/>
          <a:stretch/>
        </p:blipFill>
        <p:spPr>
          <a:xfrm>
            <a:off x="93525" y="77125"/>
            <a:ext cx="1425174" cy="933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nvSpPr>
        <p:spPr>
          <a:xfrm>
            <a:off x="843500" y="1343800"/>
            <a:ext cx="7852500" cy="2826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Npm </a:t>
            </a:r>
            <a:r>
              <a:rPr lang="en" sz="1900">
                <a:solidFill>
                  <a:schemeClr val="dk1"/>
                </a:solidFill>
                <a:highlight>
                  <a:schemeClr val="lt1"/>
                </a:highlight>
                <a:latin typeface="Helvetica Neue Light"/>
                <a:ea typeface="Helvetica Neue Light"/>
                <a:cs typeface="Helvetica Neue Light"/>
                <a:sym typeface="Helvetica Neue Light"/>
              </a:rPr>
              <a:t>(Node Package Manager) es un administrador de paquetes de Node multiplataforma que fue desarrollado para ayudar a los desarrolladores de JavaScript a compartir fácilmente su código en forma de paquetes.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Npm</a:t>
            </a:r>
            <a:r>
              <a:rPr lang="en" sz="1900">
                <a:solidFill>
                  <a:schemeClr val="dk1"/>
                </a:solidFill>
                <a:highlight>
                  <a:schemeClr val="lt1"/>
                </a:highlight>
                <a:latin typeface="Helvetica Neue Light"/>
                <a:ea typeface="Helvetica Neue Light"/>
                <a:cs typeface="Helvetica Neue Light"/>
                <a:sym typeface="Helvetica Neue Light"/>
              </a:rPr>
              <a:t> puede descargar paquetes y buscar actualizaciones de los paquetes que ya has instalado.</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81" name="Google Shape;281;p3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NPM</a:t>
            </a:r>
            <a:endParaRPr i="1" sz="3600">
              <a:latin typeface="Anton"/>
              <a:ea typeface="Anton"/>
              <a:cs typeface="Anton"/>
              <a:sym typeface="Anton"/>
            </a:endParaRPr>
          </a:p>
        </p:txBody>
      </p:sp>
      <p:pic>
        <p:nvPicPr>
          <p:cNvPr id="282" name="Google Shape;282;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3" name="Google Shape;283;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84" name="Google Shape;284;p33"/>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nvSpPr>
        <p:spPr>
          <a:xfrm>
            <a:off x="1989175" y="1455550"/>
            <a:ext cx="5900100" cy="2454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Estos son componentes principales: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Interfaz de línea de comandos CLI.</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Repositorio.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Website.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90" name="Google Shape;290;p3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NPM</a:t>
            </a:r>
            <a:endParaRPr i="1" sz="3600">
              <a:latin typeface="Anton"/>
              <a:ea typeface="Anton"/>
              <a:cs typeface="Anton"/>
              <a:sym typeface="Anton"/>
            </a:endParaRPr>
          </a:p>
        </p:txBody>
      </p:sp>
      <p:pic>
        <p:nvPicPr>
          <p:cNvPr id="291" name="Google Shape;291;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2" name="Google Shape;292;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93" name="Google Shape;293;p34"/>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nvSpPr>
        <p:spPr>
          <a:xfrm>
            <a:off x="273600" y="712300"/>
            <a:ext cx="8292000" cy="4201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Yarn</a:t>
            </a:r>
            <a:r>
              <a:rPr lang="en" sz="1900">
                <a:solidFill>
                  <a:schemeClr val="dk1"/>
                </a:solidFill>
                <a:highlight>
                  <a:schemeClr val="lt1"/>
                </a:highlight>
                <a:latin typeface="Helvetica Neue Light"/>
                <a:ea typeface="Helvetica Neue Light"/>
                <a:cs typeface="Helvetica Neue Light"/>
                <a:sym typeface="Helvetica Neue Light"/>
              </a:rPr>
              <a:t> no solo es un administrador de paquetes rápido, seguro, confiable y de código abierto, sino que también es un administrador de proyectos para proyectos estables y reproducibles.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Tiene un hilo, que permite que la velocidad de instalación de paquetes sea mayor que en npm. Esto además, soluciona los problemas de npm de que se puedan ejecutar programas mientras se está instalando módulos y de que la seguridad no es alta.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Cuando algunos módulos se instalan a través del hilo, pueden instalarse nuevamente sin conectarse a la red. El hilo también puede controlar la versión de la que depende el módulo, y es seguro y confiable.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99" name="Google Shape;299;p3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YARN</a:t>
            </a:r>
            <a:endParaRPr i="1" sz="3600">
              <a:latin typeface="Anton"/>
              <a:ea typeface="Anton"/>
              <a:cs typeface="Anton"/>
              <a:sym typeface="Anton"/>
            </a:endParaRPr>
          </a:p>
        </p:txBody>
      </p:sp>
      <p:pic>
        <p:nvPicPr>
          <p:cNvPr id="300" name="Google Shape;300;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1" name="Google Shape;301;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2" name="Google Shape;302;p35"/>
          <p:cNvPicPr preferRelativeResize="0"/>
          <p:nvPr/>
        </p:nvPicPr>
        <p:blipFill rotWithShape="1">
          <a:blip r:embed="rId5">
            <a:alphaModFix/>
          </a:blip>
          <a:srcRect b="9620" l="0" r="0" t="10206"/>
          <a:stretch/>
        </p:blipFill>
        <p:spPr>
          <a:xfrm>
            <a:off x="-1564075" y="854275"/>
            <a:ext cx="1692505" cy="762900"/>
          </a:xfrm>
          <a:prstGeom prst="rect">
            <a:avLst/>
          </a:prstGeom>
          <a:noFill/>
          <a:ln>
            <a:noFill/>
          </a:ln>
        </p:spPr>
      </p:pic>
      <p:sp>
        <p:nvSpPr>
          <p:cNvPr id="303" name="Google Shape;303;p35"/>
          <p:cNvSpPr txBox="1"/>
          <p:nvPr/>
        </p:nvSpPr>
        <p:spPr>
          <a:xfrm>
            <a:off x="-1164950" y="4404600"/>
            <a:ext cx="652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BDC1C6"/>
                </a:solidFill>
                <a:highlight>
                  <a:srgbClr val="202124"/>
                </a:highlight>
              </a:rPr>
              <a:t>In terms of speed and performance Yarn is better than NPM because </a:t>
            </a:r>
            <a:r>
              <a:rPr b="1" lang="en" sz="1200">
                <a:solidFill>
                  <a:srgbClr val="BDC1C6"/>
                </a:solidFill>
                <a:highlight>
                  <a:srgbClr val="202124"/>
                </a:highlight>
              </a:rPr>
              <a:t>it performs parallel installation</a:t>
            </a:r>
            <a:r>
              <a:rPr lang="en" sz="1200">
                <a:solidFill>
                  <a:srgbClr val="BDC1C6"/>
                </a:solidFill>
                <a:highlight>
                  <a:srgbClr val="202124"/>
                </a:highlight>
              </a:rPr>
              <a:t>. Yarn is still more secure than NPM. However, Yarn uses more disk space than NPM.</a:t>
            </a:r>
            <a:endParaRPr/>
          </a:p>
        </p:txBody>
      </p:sp>
      <p:sp>
        <p:nvSpPr>
          <p:cNvPr id="304" name="Google Shape;304;p35"/>
          <p:cNvSpPr txBox="1"/>
          <p:nvPr/>
        </p:nvSpPr>
        <p:spPr>
          <a:xfrm>
            <a:off x="5745725" y="61200"/>
            <a:ext cx="33171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BDC1C6"/>
                </a:solidFill>
                <a:highlight>
                  <a:srgbClr val="202124"/>
                </a:highlight>
              </a:rPr>
              <a:t>Yarn performs faster than NPM when installing larger files</a:t>
            </a:r>
            <a:r>
              <a:rPr lang="en" sz="1100">
                <a:solidFill>
                  <a:srgbClr val="BDC1C6"/>
                </a:solidFill>
                <a:highlight>
                  <a:srgbClr val="202124"/>
                </a:highlight>
              </a:rPr>
              <a:t>. Both tools also offer the option of saving dependency files in the offline cache. This allows users to install dependencies even if they are offline.</a:t>
            </a:r>
            <a:endParaRPr sz="1300"/>
          </a:p>
        </p:txBody>
      </p:sp>
      <p:sp>
        <p:nvSpPr>
          <p:cNvPr id="305" name="Google Shape;305;p35"/>
          <p:cNvSpPr txBox="1"/>
          <p:nvPr/>
        </p:nvSpPr>
        <p:spPr>
          <a:xfrm>
            <a:off x="-1322900" y="90825"/>
            <a:ext cx="10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6" name="Google Shape;306;p35"/>
          <p:cNvSpPr txBox="1"/>
          <p:nvPr/>
        </p:nvSpPr>
        <p:spPr>
          <a:xfrm>
            <a:off x="-1480850" y="148075"/>
            <a:ext cx="4640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BDC1C6"/>
                </a:solidFill>
                <a:highlight>
                  <a:srgbClr val="202124"/>
                </a:highlight>
              </a:rPr>
              <a:t>Speed. As previously stated, Yarn installs dependency packages in parallel, whereas NPM installs them sequentially. As a result, </a:t>
            </a:r>
            <a:r>
              <a:rPr b="1" lang="en" sz="1200">
                <a:solidFill>
                  <a:srgbClr val="BDC1C6"/>
                </a:solidFill>
                <a:highlight>
                  <a:srgbClr val="202124"/>
                </a:highlight>
              </a:rPr>
              <a:t>Yarn outperforms NPM when installing bigger files</a:t>
            </a:r>
            <a:r>
              <a:rPr lang="en" sz="1200">
                <a:solidFill>
                  <a:srgbClr val="BDC1C6"/>
                </a:solidFill>
                <a:highlight>
                  <a:srgbClr val="202124"/>
                </a:highlight>
              </a:rPr>
              <a:t>.</a:t>
            </a:r>
            <a:endParaRPr/>
          </a:p>
        </p:txBody>
      </p:sp>
      <p:sp>
        <p:nvSpPr>
          <p:cNvPr id="307" name="Google Shape;307;p35"/>
          <p:cNvSpPr txBox="1"/>
          <p:nvPr/>
        </p:nvSpPr>
        <p:spPr>
          <a:xfrm>
            <a:off x="-1214300" y="-78975"/>
            <a:ext cx="52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https://www.youtube.com/watch?v=1U_m7mvNz4c</a:t>
            </a:r>
            <a:endParaRPr>
              <a:highlight>
                <a:srgbClr val="00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nvSpPr>
        <p:spPr>
          <a:xfrm>
            <a:off x="843500" y="997975"/>
            <a:ext cx="7852500" cy="8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Primero se instala en forma global, directamente desde </a:t>
            </a:r>
            <a:r>
              <a:rPr b="1" lang="en" sz="1700">
                <a:solidFill>
                  <a:schemeClr val="dk1"/>
                </a:solidFill>
                <a:highlight>
                  <a:schemeClr val="lt1"/>
                </a:highlight>
                <a:latin typeface="Helvetica Neue"/>
                <a:ea typeface="Helvetica Neue"/>
                <a:cs typeface="Helvetica Neue"/>
                <a:sym typeface="Helvetica Neue"/>
              </a:rPr>
              <a:t>npm</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Podemos verificar su correcta instalación solicitando ver la versión actual:</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Para instalar o desinstalar dependencias usamos los comando </a:t>
            </a:r>
            <a:r>
              <a:rPr i="1" lang="en" sz="1700">
                <a:solidFill>
                  <a:schemeClr val="dk1"/>
                </a:solidFill>
                <a:highlight>
                  <a:schemeClr val="lt1"/>
                </a:highlight>
                <a:latin typeface="Helvetica Neue Light"/>
                <a:ea typeface="Helvetica Neue Light"/>
                <a:cs typeface="Helvetica Neue Light"/>
                <a:sym typeface="Helvetica Neue Light"/>
              </a:rPr>
              <a:t>add</a:t>
            </a:r>
            <a:r>
              <a:rPr lang="en" sz="1700">
                <a:solidFill>
                  <a:schemeClr val="dk1"/>
                </a:solidFill>
                <a:highlight>
                  <a:schemeClr val="lt1"/>
                </a:highlight>
                <a:latin typeface="Helvetica Neue Light"/>
                <a:ea typeface="Helvetica Neue Light"/>
                <a:cs typeface="Helvetica Neue Light"/>
                <a:sym typeface="Helvetica Neue Light"/>
              </a:rPr>
              <a:t> y </a:t>
            </a:r>
            <a:r>
              <a:rPr i="1" lang="en" sz="1700">
                <a:solidFill>
                  <a:schemeClr val="dk1"/>
                </a:solidFill>
                <a:highlight>
                  <a:schemeClr val="lt1"/>
                </a:highlight>
                <a:latin typeface="Helvetica Neue Light"/>
                <a:ea typeface="Helvetica Neue Light"/>
                <a:cs typeface="Helvetica Neue Light"/>
                <a:sym typeface="Helvetica Neue Light"/>
              </a:rPr>
              <a:t>remove</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13" name="Google Shape;313;p36"/>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YARN: instalación</a:t>
            </a:r>
            <a:endParaRPr i="1" sz="3600">
              <a:latin typeface="Anton"/>
              <a:ea typeface="Anton"/>
              <a:cs typeface="Anton"/>
              <a:sym typeface="Anton"/>
            </a:endParaRPr>
          </a:p>
        </p:txBody>
      </p:sp>
      <p:pic>
        <p:nvPicPr>
          <p:cNvPr id="314" name="Google Shape;314;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5" name="Google Shape;315;p3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16" name="Google Shape;316;p36"/>
          <p:cNvSpPr txBox="1"/>
          <p:nvPr/>
        </p:nvSpPr>
        <p:spPr>
          <a:xfrm>
            <a:off x="1320450" y="1636675"/>
            <a:ext cx="2854800" cy="369300"/>
          </a:xfrm>
          <a:prstGeom prst="rect">
            <a:avLst/>
          </a:prstGeom>
          <a:solidFill>
            <a:srgbClr val="222222"/>
          </a:solidFill>
          <a:ln>
            <a:noFill/>
          </a:ln>
        </p:spPr>
        <p:txBody>
          <a:bodyPr anchorCtr="0" anchor="t" bIns="91425" lIns="91425" spcFirstLastPara="1" rIns="91425" wrap="square" tIns="91425">
            <a:spAutoFit/>
          </a:bodyPr>
          <a:lstStyle/>
          <a:p>
            <a:pPr indent="0" lvl="0" marL="139700" marR="139700" rtl="0" algn="l">
              <a:lnSpc>
                <a:spcPct val="150000"/>
              </a:lnSpc>
              <a:spcBef>
                <a:spcPts val="600"/>
              </a:spcBef>
              <a:spcAft>
                <a:spcPts val="600"/>
              </a:spcAft>
              <a:buNone/>
            </a:pPr>
            <a:r>
              <a:rPr lang="en" sz="1200">
                <a:solidFill>
                  <a:srgbClr val="DDDDCC"/>
                </a:solidFill>
                <a:highlight>
                  <a:srgbClr val="242424"/>
                </a:highlight>
                <a:latin typeface="Consolas"/>
                <a:ea typeface="Consolas"/>
                <a:cs typeface="Consolas"/>
                <a:sym typeface="Consolas"/>
              </a:rPr>
              <a:t>$ npm install -g yarn</a:t>
            </a:r>
            <a:endParaRPr sz="1200"/>
          </a:p>
        </p:txBody>
      </p:sp>
      <p:sp>
        <p:nvSpPr>
          <p:cNvPr id="317" name="Google Shape;317;p36"/>
          <p:cNvSpPr txBox="1"/>
          <p:nvPr/>
        </p:nvSpPr>
        <p:spPr>
          <a:xfrm>
            <a:off x="1320450" y="2525178"/>
            <a:ext cx="2854800" cy="369300"/>
          </a:xfrm>
          <a:prstGeom prst="rect">
            <a:avLst/>
          </a:prstGeom>
          <a:solidFill>
            <a:srgbClr val="222222"/>
          </a:solidFill>
          <a:ln>
            <a:noFill/>
          </a:ln>
        </p:spPr>
        <p:txBody>
          <a:bodyPr anchorCtr="0" anchor="t" bIns="91425" lIns="91425" spcFirstLastPara="1" rIns="91425" wrap="square" tIns="91425">
            <a:spAutoFit/>
          </a:bodyPr>
          <a:lstStyle/>
          <a:p>
            <a:pPr indent="0" lvl="0" marL="139700" marR="139700" rtl="0" algn="l">
              <a:lnSpc>
                <a:spcPct val="150000"/>
              </a:lnSpc>
              <a:spcBef>
                <a:spcPts val="600"/>
              </a:spcBef>
              <a:spcAft>
                <a:spcPts val="600"/>
              </a:spcAft>
              <a:buNone/>
            </a:pPr>
            <a:r>
              <a:rPr lang="en" sz="1200">
                <a:solidFill>
                  <a:srgbClr val="DDDDCC"/>
                </a:solidFill>
                <a:highlight>
                  <a:srgbClr val="242424"/>
                </a:highlight>
                <a:latin typeface="Consolas"/>
                <a:ea typeface="Consolas"/>
                <a:cs typeface="Consolas"/>
                <a:sym typeface="Consolas"/>
              </a:rPr>
              <a:t>$ yarn --version</a:t>
            </a:r>
            <a:endParaRPr sz="1200"/>
          </a:p>
        </p:txBody>
      </p:sp>
      <p:sp>
        <p:nvSpPr>
          <p:cNvPr id="318" name="Google Shape;318;p36"/>
          <p:cNvSpPr txBox="1"/>
          <p:nvPr/>
        </p:nvSpPr>
        <p:spPr>
          <a:xfrm>
            <a:off x="1320450" y="3708550"/>
            <a:ext cx="4854300" cy="723300"/>
          </a:xfrm>
          <a:prstGeom prst="rect">
            <a:avLst/>
          </a:prstGeom>
          <a:solidFill>
            <a:srgbClr val="222222"/>
          </a:solidFill>
          <a:ln>
            <a:noFill/>
          </a:ln>
        </p:spPr>
        <p:txBody>
          <a:bodyPr anchorCtr="0" anchor="t" bIns="91425" lIns="91425" spcFirstLastPara="1" rIns="91425" wrap="square" tIns="91425">
            <a:spAutoFit/>
          </a:bodyPr>
          <a:lstStyle/>
          <a:p>
            <a:pPr indent="0" lvl="0" marL="139700" marR="139700" rtl="0" algn="l">
              <a:lnSpc>
                <a:spcPct val="150000"/>
              </a:lnSpc>
              <a:spcBef>
                <a:spcPts val="600"/>
              </a:spcBef>
              <a:spcAft>
                <a:spcPts val="0"/>
              </a:spcAft>
              <a:buNone/>
            </a:pPr>
            <a:r>
              <a:rPr lang="en" sz="1200">
                <a:solidFill>
                  <a:srgbClr val="DDDDCC"/>
                </a:solidFill>
                <a:highlight>
                  <a:srgbClr val="242424"/>
                </a:highlight>
                <a:latin typeface="Consolas"/>
                <a:ea typeface="Consolas"/>
                <a:cs typeface="Consolas"/>
                <a:sym typeface="Consolas"/>
              </a:rPr>
              <a:t>$ yarn add &lt;package-name&gt; [--dev]</a:t>
            </a:r>
            <a:endParaRPr sz="1200">
              <a:solidFill>
                <a:srgbClr val="DDDDCC"/>
              </a:solidFill>
              <a:highlight>
                <a:srgbClr val="242424"/>
              </a:highlight>
              <a:latin typeface="Consolas"/>
              <a:ea typeface="Consolas"/>
              <a:cs typeface="Consolas"/>
              <a:sym typeface="Consolas"/>
            </a:endParaRPr>
          </a:p>
          <a:p>
            <a:pPr indent="0" lvl="0" marL="139700" marR="139700" rtl="0" algn="l">
              <a:lnSpc>
                <a:spcPct val="150000"/>
              </a:lnSpc>
              <a:spcBef>
                <a:spcPts val="600"/>
              </a:spcBef>
              <a:spcAft>
                <a:spcPts val="600"/>
              </a:spcAft>
              <a:buNone/>
            </a:pPr>
            <a:r>
              <a:rPr lang="en" sz="1200">
                <a:solidFill>
                  <a:srgbClr val="DDDDCC"/>
                </a:solidFill>
                <a:highlight>
                  <a:srgbClr val="242424"/>
                </a:highlight>
                <a:latin typeface="Consolas"/>
                <a:ea typeface="Consolas"/>
                <a:cs typeface="Consolas"/>
                <a:sym typeface="Consolas"/>
              </a:rPr>
              <a:t>$ yarn remove &lt;package-name&gt;</a:t>
            </a:r>
            <a:endParaRPr sz="1200">
              <a:solidFill>
                <a:srgbClr val="DDDDCC"/>
              </a:solidFill>
              <a:highlight>
                <a:srgbClr val="242424"/>
              </a:highlight>
              <a:latin typeface="Consolas"/>
              <a:ea typeface="Consolas"/>
              <a:cs typeface="Consolas"/>
              <a:sym typeface="Consolas"/>
            </a:endParaRPr>
          </a:p>
        </p:txBody>
      </p:sp>
      <p:pic>
        <p:nvPicPr>
          <p:cNvPr id="319" name="Google Shape;319;p36"/>
          <p:cNvPicPr preferRelativeResize="0"/>
          <p:nvPr/>
        </p:nvPicPr>
        <p:blipFill rotWithShape="1">
          <a:blip r:embed="rId5">
            <a:alphaModFix/>
          </a:blip>
          <a:srcRect b="9620" l="0" r="0" t="10206"/>
          <a:stretch/>
        </p:blipFill>
        <p:spPr>
          <a:xfrm>
            <a:off x="173450" y="91375"/>
            <a:ext cx="1692505" cy="76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nvSpPr>
        <p:spPr>
          <a:xfrm>
            <a:off x="426000" y="1439713"/>
            <a:ext cx="8292000" cy="2745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Pnpm</a:t>
            </a:r>
            <a:r>
              <a:rPr lang="en" sz="1800">
                <a:solidFill>
                  <a:schemeClr val="dk1"/>
                </a:solidFill>
                <a:highlight>
                  <a:schemeClr val="lt1"/>
                </a:highlight>
                <a:latin typeface="Helvetica Neue Light"/>
                <a:ea typeface="Helvetica Neue Light"/>
                <a:cs typeface="Helvetica Neue Light"/>
                <a:sym typeface="Helvetica Neue Light"/>
              </a:rPr>
              <a:t> es un administrador de paquetes de código abierto, multiplataforma, rápido y eficiente en el espacio en disco.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 diferencia de npm y yarn, que crean un directorio plano </a:t>
            </a:r>
            <a:r>
              <a:rPr i="1" lang="en" sz="1800">
                <a:solidFill>
                  <a:schemeClr val="dk1"/>
                </a:solidFill>
                <a:highlight>
                  <a:schemeClr val="lt1"/>
                </a:highlight>
                <a:latin typeface="Helvetica Neue Light"/>
                <a:ea typeface="Helvetica Neue Light"/>
                <a:cs typeface="Helvetica Neue Light"/>
                <a:sym typeface="Helvetica Neue Light"/>
              </a:rPr>
              <a:t>node_modules</a:t>
            </a:r>
            <a:r>
              <a:rPr lang="en" sz="1800">
                <a:solidFill>
                  <a:schemeClr val="dk1"/>
                </a:solidFill>
                <a:highlight>
                  <a:schemeClr val="lt1"/>
                </a:highlight>
                <a:latin typeface="Helvetica Neue Light"/>
                <a:ea typeface="Helvetica Neue Light"/>
                <a:cs typeface="Helvetica Neue Light"/>
                <a:sym typeface="Helvetica Neue Light"/>
              </a:rPr>
              <a:t>, pnpm funciona de forma un poco diferente: crea un diseño no plano node_modules que utiliza enlaces simbólicos para crear una estructura anidada de dependencias.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25" name="Google Shape;325;p3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PNPM</a:t>
            </a:r>
            <a:endParaRPr i="1" sz="3600">
              <a:latin typeface="Anton"/>
              <a:ea typeface="Anton"/>
              <a:cs typeface="Anton"/>
              <a:sym typeface="Anton"/>
            </a:endParaRPr>
          </a:p>
        </p:txBody>
      </p:sp>
      <p:pic>
        <p:nvPicPr>
          <p:cNvPr id="326" name="Google Shape;326;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7" name="Google Shape;327;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8" name="Google Shape;328;p37"/>
          <p:cNvPicPr preferRelativeResize="0"/>
          <p:nvPr/>
        </p:nvPicPr>
        <p:blipFill>
          <a:blip r:embed="rId5">
            <a:alphaModFix/>
          </a:blip>
          <a:stretch>
            <a:fillRect/>
          </a:stretch>
        </p:blipFill>
        <p:spPr>
          <a:xfrm>
            <a:off x="161869" y="121950"/>
            <a:ext cx="1186525" cy="8437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nvSpPr>
        <p:spPr>
          <a:xfrm>
            <a:off x="589925" y="1507700"/>
            <a:ext cx="8292000" cy="256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Los archivos dentro de </a:t>
            </a:r>
            <a:r>
              <a:rPr i="1" lang="en" sz="1800">
                <a:solidFill>
                  <a:schemeClr val="dk1"/>
                </a:solidFill>
                <a:highlight>
                  <a:srgbClr val="00FFFF"/>
                </a:highlight>
                <a:latin typeface="Helvetica Neue Light"/>
                <a:ea typeface="Helvetica Neue Light"/>
                <a:cs typeface="Helvetica Neue Light"/>
                <a:sym typeface="Helvetica Neue Light"/>
              </a:rPr>
              <a:t>node_modules </a:t>
            </a:r>
            <a:r>
              <a:rPr lang="en" sz="1800">
                <a:solidFill>
                  <a:schemeClr val="dk1"/>
                </a:solidFill>
                <a:highlight>
                  <a:srgbClr val="00FFFF"/>
                </a:highlight>
                <a:latin typeface="Helvetica Neue Light"/>
                <a:ea typeface="Helvetica Neue Light"/>
                <a:cs typeface="Helvetica Neue Light"/>
                <a:sym typeface="Helvetica Neue Light"/>
              </a:rPr>
              <a:t>están vinculados desde un único almacenamiento direccionable por contenido. Este enfoque es eficaz porque le permite ahorrar gigabytes de espacio en disco.</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pnpm</a:t>
            </a:r>
            <a:r>
              <a:rPr lang="en" sz="1800">
                <a:solidFill>
                  <a:schemeClr val="dk1"/>
                </a:solidFill>
                <a:highlight>
                  <a:schemeClr val="lt1"/>
                </a:highlight>
                <a:latin typeface="Helvetica Neue Light"/>
                <a:ea typeface="Helvetica Neue Light"/>
                <a:cs typeface="Helvetica Neue Light"/>
                <a:sym typeface="Helvetica Neue Light"/>
              </a:rPr>
              <a:t> también admite alias que le permiten instalar paquetes con nombres personalizados, completar la pestaña de la línea de comandos </a:t>
            </a:r>
            <a:br>
              <a:rPr lang="en" sz="1800">
                <a:solidFill>
                  <a:schemeClr val="dk1"/>
                </a:solidFill>
                <a:highlight>
                  <a:schemeClr val="lt1"/>
                </a:highlight>
                <a:latin typeface="Helvetica Neue Light"/>
                <a:ea typeface="Helvetica Neue Light"/>
                <a:cs typeface="Helvetica Neue Light"/>
                <a:sym typeface="Helvetica Neue Light"/>
              </a:rPr>
            </a:br>
            <a:r>
              <a:rPr lang="en" sz="1800">
                <a:solidFill>
                  <a:schemeClr val="dk1"/>
                </a:solidFill>
                <a:highlight>
                  <a:schemeClr val="lt1"/>
                </a:highlight>
                <a:latin typeface="Helvetica Neue Light"/>
                <a:ea typeface="Helvetica Neue Light"/>
                <a:cs typeface="Helvetica Neue Light"/>
                <a:sym typeface="Helvetica Neue Light"/>
              </a:rPr>
              <a:t>y usa un archivo de bloqueo llamado </a:t>
            </a:r>
            <a:r>
              <a:rPr i="1" lang="en" sz="1800">
                <a:solidFill>
                  <a:schemeClr val="dk1"/>
                </a:solidFill>
                <a:highlight>
                  <a:schemeClr val="lt1"/>
                </a:highlight>
                <a:latin typeface="Helvetica Neue Light"/>
                <a:ea typeface="Helvetica Neue Light"/>
                <a:cs typeface="Helvetica Neue Light"/>
                <a:sym typeface="Helvetica Neue Light"/>
              </a:rPr>
              <a:t>pnpm-lock.yaml</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34" name="Google Shape;334;p3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PNPM</a:t>
            </a:r>
            <a:endParaRPr i="1" sz="3600">
              <a:latin typeface="Anton"/>
              <a:ea typeface="Anton"/>
              <a:cs typeface="Anton"/>
              <a:sym typeface="Anton"/>
            </a:endParaRPr>
          </a:p>
        </p:txBody>
      </p:sp>
      <p:pic>
        <p:nvPicPr>
          <p:cNvPr id="335" name="Google Shape;335;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6" name="Google Shape;336;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37" name="Google Shape;337;p38"/>
          <p:cNvPicPr preferRelativeResize="0"/>
          <p:nvPr/>
        </p:nvPicPr>
        <p:blipFill>
          <a:blip r:embed="rId5">
            <a:alphaModFix/>
          </a:blip>
          <a:stretch>
            <a:fillRect/>
          </a:stretch>
        </p:blipFill>
        <p:spPr>
          <a:xfrm>
            <a:off x="161869" y="121950"/>
            <a:ext cx="1186525" cy="843751"/>
          </a:xfrm>
          <a:prstGeom prst="rect">
            <a:avLst/>
          </a:prstGeom>
          <a:noFill/>
          <a:ln>
            <a:noFill/>
          </a:ln>
        </p:spPr>
      </p:pic>
      <p:sp>
        <p:nvSpPr>
          <p:cNvPr id="338" name="Google Shape;338;p38"/>
          <p:cNvSpPr txBox="1"/>
          <p:nvPr/>
        </p:nvSpPr>
        <p:spPr>
          <a:xfrm>
            <a:off x="-1214300" y="1098488"/>
            <a:ext cx="54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https://www.youtube.com/watch?v=d1E31WPR70g</a:t>
            </a:r>
            <a:endParaRPr>
              <a:highlight>
                <a:srgbClr val="00FFFF"/>
              </a:highlight>
            </a:endParaRPr>
          </a:p>
        </p:txBody>
      </p:sp>
      <p:sp>
        <p:nvSpPr>
          <p:cNvPr id="339" name="Google Shape;339;p38"/>
          <p:cNvSpPr txBox="1"/>
          <p:nvPr/>
        </p:nvSpPr>
        <p:spPr>
          <a:xfrm>
            <a:off x="1648675" y="671325"/>
            <a:ext cx="24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NO HAY COPY PASTE</a:t>
            </a:r>
            <a:endParaRPr>
              <a:highlight>
                <a:srgbClr val="00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CREAR PROYECTO CON YARN</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345" name="Google Shape;345;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6" name="Google Shape;346;p3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2" name="Google Shape;352;p40"/>
          <p:cNvSpPr txBox="1"/>
          <p:nvPr/>
        </p:nvSpPr>
        <p:spPr>
          <a:xfrm>
            <a:off x="568400" y="1252800"/>
            <a:ext cx="7929000" cy="328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Instalar el gestor de paquetes </a:t>
            </a:r>
            <a:r>
              <a:rPr b="1" lang="en" sz="1700">
                <a:solidFill>
                  <a:schemeClr val="dk1"/>
                </a:solidFill>
                <a:highlight>
                  <a:schemeClr val="lt1"/>
                </a:highlight>
                <a:latin typeface="Helvetica Neue"/>
                <a:ea typeface="Helvetica Neue"/>
                <a:cs typeface="Helvetica Neue"/>
                <a:sym typeface="Helvetica Neue"/>
              </a:rPr>
              <a:t>yarn </a:t>
            </a:r>
            <a:r>
              <a:rPr lang="en" sz="1700">
                <a:solidFill>
                  <a:schemeClr val="dk1"/>
                </a:solidFill>
                <a:highlight>
                  <a:schemeClr val="lt1"/>
                </a:highlight>
                <a:latin typeface="Helvetica Neue Light"/>
                <a:ea typeface="Helvetica Neue Light"/>
                <a:cs typeface="Helvetica Neue Light"/>
                <a:sym typeface="Helvetica Neue Light"/>
              </a:rPr>
              <a:t>con</a:t>
            </a:r>
            <a:r>
              <a:rPr b="1" lang="en" sz="1700">
                <a:solidFill>
                  <a:schemeClr val="dk1"/>
                </a:solidFill>
                <a:highlight>
                  <a:schemeClr val="lt1"/>
                </a:highlight>
                <a:latin typeface="Helvetica Neue"/>
                <a:ea typeface="Helvetica Neue"/>
                <a:cs typeface="Helvetica Neue"/>
                <a:sym typeface="Helvetica Neue"/>
              </a:rPr>
              <a:t> npm</a:t>
            </a:r>
            <a:r>
              <a:rPr lang="en" sz="1700">
                <a:solidFill>
                  <a:schemeClr val="dk1"/>
                </a:solidFill>
                <a:highlight>
                  <a:schemeClr val="lt1"/>
                </a:highlight>
                <a:latin typeface="Helvetica Neue Light"/>
                <a:ea typeface="Helvetica Neue Light"/>
                <a:cs typeface="Helvetica Neue Light"/>
                <a:sym typeface="Helvetica Neue Light"/>
              </a:rPr>
              <a:t> en forma global.</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Verificar la versión instalada de yarn.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Instalar express con yarn.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Crear un servidor express que devuelva en su ruta raíz el mensaje: "Hola Yarn".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Crear un script start que ejecute nodemon con el punto de entrada del servidor.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Ejecutar el script start con yarn (pista: funciona igual que con </a:t>
            </a:r>
            <a:r>
              <a:rPr b="1" lang="en" sz="1700">
                <a:solidFill>
                  <a:schemeClr val="dk1"/>
                </a:solidFill>
                <a:highlight>
                  <a:schemeClr val="lt1"/>
                </a:highlight>
                <a:latin typeface="Helvetica Neue"/>
                <a:ea typeface="Helvetica Neue"/>
                <a:cs typeface="Helvetica Neue"/>
                <a:sym typeface="Helvetica Neue"/>
              </a:rPr>
              <a:t>npm</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53" name="Google Shape;353;p40"/>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54" name="Google Shape;354;p40"/>
          <p:cNvSpPr txBox="1"/>
          <p:nvPr/>
        </p:nvSpPr>
        <p:spPr>
          <a:xfrm>
            <a:off x="1377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Crear proyecto con Yarn</a:t>
            </a:r>
            <a:endParaRPr i="1" sz="3200">
              <a:latin typeface="Helvetica Neue Light"/>
              <a:ea typeface="Helvetica Neue Light"/>
              <a:cs typeface="Helvetica Neue Light"/>
              <a:sym typeface="Helvetica Neue Light"/>
            </a:endParaRPr>
          </a:p>
        </p:txBody>
      </p:sp>
      <p:sp>
        <p:nvSpPr>
          <p:cNvPr id="355" name="Google Shape;355;p40"/>
          <p:cNvSpPr txBox="1"/>
          <p:nvPr/>
        </p:nvSpPr>
        <p:spPr>
          <a:xfrm>
            <a:off x="152400" y="5506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41"/>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 name="Google Shape;72;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37</a:t>
            </a:r>
            <a:endParaRPr>
              <a:latin typeface="Helvetica Neue"/>
              <a:ea typeface="Helvetica Neue"/>
              <a:cs typeface="Helvetica Neue"/>
              <a:sym typeface="Helvetica Neue"/>
            </a:endParaRPr>
          </a:p>
        </p:txBody>
      </p:sp>
      <p:sp>
        <p:nvSpPr>
          <p:cNvPr id="74" name="Google Shape;74;p15"/>
          <p:cNvSpPr txBox="1"/>
          <p:nvPr/>
        </p:nvSpPr>
        <p:spPr>
          <a:xfrm>
            <a:off x="3720965" y="18342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Creación de proyectos</a:t>
            </a:r>
            <a:endParaRPr b="1" sz="1200">
              <a:solidFill>
                <a:schemeClr val="dk1"/>
              </a:solidFill>
              <a:highlight>
                <a:schemeClr val="lt1"/>
              </a:highlight>
            </a:endParaRPr>
          </a:p>
        </p:txBody>
      </p:sp>
      <p:pic>
        <p:nvPicPr>
          <p:cNvPr id="75" name="Google Shape;75;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6" name="Google Shape;76;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36</a:t>
            </a:r>
            <a:endParaRPr>
              <a:latin typeface="Helvetica Neue"/>
              <a:ea typeface="Helvetica Neue"/>
              <a:cs typeface="Helvetica Neue"/>
              <a:sym typeface="Helvetica Neue"/>
            </a:endParaRPr>
          </a:p>
        </p:txBody>
      </p:sp>
      <p:sp>
        <p:nvSpPr>
          <p:cNvPr id="78" name="Google Shape;78;p15"/>
          <p:cNvSpPr txBox="1"/>
          <p:nvPr/>
        </p:nvSpPr>
        <p:spPr>
          <a:xfrm>
            <a:off x="1337785" y="183420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Twilio &amp; OWASP</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79" name="Google Shape;79;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0" name="Google Shape;80;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 name="Google Shape;81;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38</a:t>
            </a:r>
            <a:endParaRPr>
              <a:latin typeface="Helvetica Neue"/>
              <a:ea typeface="Helvetica Neue"/>
              <a:cs typeface="Helvetica Neue"/>
              <a:sym typeface="Helvetica Neue"/>
            </a:endParaRPr>
          </a:p>
        </p:txBody>
      </p:sp>
      <p:sp>
        <p:nvSpPr>
          <p:cNvPr id="83" name="Google Shape;83;p15"/>
          <p:cNvSpPr txBox="1"/>
          <p:nvPr/>
        </p:nvSpPr>
        <p:spPr>
          <a:xfrm>
            <a:off x="61467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latin typeface="Helvetica Neue"/>
                <a:ea typeface="Helvetica Neue"/>
                <a:cs typeface="Helvetica Neue"/>
                <a:sym typeface="Helvetica Neue"/>
              </a:rPr>
              <a:t>Arquitectura de capas</a:t>
            </a:r>
            <a:endParaRPr b="1" sz="1200">
              <a:latin typeface="Helvetica Neue"/>
              <a:ea typeface="Helvetica Neue"/>
              <a:cs typeface="Helvetica Neue"/>
              <a:sym typeface="Helvetica Neue"/>
            </a:endParaRPr>
          </a:p>
        </p:txBody>
      </p:sp>
      <p:pic>
        <p:nvPicPr>
          <p:cNvPr id="84" name="Google Shape;84;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85" name="Google Shape;85;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64" name="Shape 364"/>
        <p:cNvGrpSpPr/>
        <p:nvPr/>
      </p:nvGrpSpPr>
      <p:grpSpPr>
        <a:xfrm>
          <a:off x="0" y="0"/>
          <a:ext cx="0" cy="0"/>
          <a:chOff x="0" y="0"/>
          <a:chExt cx="0" cy="0"/>
        </a:xfrm>
      </p:grpSpPr>
      <p:sp>
        <p:nvSpPr>
          <p:cNvPr id="365" name="Google Shape;365;p42"/>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NPM</a:t>
            </a:r>
            <a:endParaRPr i="1" sz="3600">
              <a:latin typeface="Anton"/>
              <a:ea typeface="Anton"/>
              <a:cs typeface="Anton"/>
              <a:sym typeface="Anton"/>
            </a:endParaRPr>
          </a:p>
        </p:txBody>
      </p:sp>
      <p:pic>
        <p:nvPicPr>
          <p:cNvPr id="366" name="Google Shape;366;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3"/>
          <p:cNvSpPr txBox="1"/>
          <p:nvPr/>
        </p:nvSpPr>
        <p:spPr>
          <a:xfrm>
            <a:off x="481350" y="1253150"/>
            <a:ext cx="8273100" cy="3154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NPM ya viene incluido con la instalación de Node.</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Podemos utilizar el website para descubrir paquetes, configurar perfiles y administrar otros aspectos de nuestra experiencia npm.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CLI se ejecuta desde una terminal y es la forma en que la mayoría de los desarrolladores interactuamos con npm (por ejemplo: </a:t>
            </a:r>
            <a:r>
              <a:rPr i="1" lang="en" sz="1900">
                <a:solidFill>
                  <a:schemeClr val="dk1"/>
                </a:solidFill>
                <a:highlight>
                  <a:schemeClr val="lt1"/>
                </a:highlight>
                <a:latin typeface="Helvetica Neue Light"/>
                <a:ea typeface="Helvetica Neue Light"/>
                <a:cs typeface="Helvetica Neue Light"/>
                <a:sym typeface="Helvetica Neue Light"/>
              </a:rPr>
              <a:t>npm install</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Este es un repositorio en línea seguro para la publicación de proyectos Node de código abierto, como bibliotecas y aplicaciones.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72" name="Google Shape;372;p43"/>
          <p:cNvSpPr txBox="1"/>
          <p:nvPr/>
        </p:nvSpPr>
        <p:spPr>
          <a:xfrm>
            <a:off x="12264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Características</a:t>
            </a:r>
            <a:endParaRPr i="1" sz="3600">
              <a:latin typeface="Anton"/>
              <a:ea typeface="Anton"/>
              <a:cs typeface="Anton"/>
              <a:sym typeface="Anton"/>
            </a:endParaRPr>
          </a:p>
        </p:txBody>
      </p:sp>
      <p:pic>
        <p:nvPicPr>
          <p:cNvPr id="373" name="Google Shape;373;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4" name="Google Shape;374;p4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75" name="Google Shape;375;p43"/>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4"/>
          <p:cNvSpPr txBox="1"/>
          <p:nvPr/>
        </p:nvSpPr>
        <p:spPr>
          <a:xfrm>
            <a:off x="462450" y="1409750"/>
            <a:ext cx="8292000" cy="2488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instalar y publicar paquetes, los desarrolladores utilizan un cliente de línea de comandos llamado npm, que también se utiliza para la gestión de versiones y la gestión de dependencias.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Podemos usar de forma gratuita, una opción que nos permite crear paquetes públicos, auditar dependencias, publicar actualizaciones, entre otros.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81" name="Google Shape;381;p4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Características</a:t>
            </a:r>
            <a:endParaRPr i="1" sz="3600">
              <a:latin typeface="Anton"/>
              <a:ea typeface="Anton"/>
              <a:cs typeface="Anton"/>
              <a:sym typeface="Anton"/>
            </a:endParaRPr>
          </a:p>
        </p:txBody>
      </p:sp>
      <p:pic>
        <p:nvPicPr>
          <p:cNvPr id="382" name="Google Shape;382;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3" name="Google Shape;383;p4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84" name="Google Shape;384;p44"/>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5"/>
          <p:cNvSpPr txBox="1"/>
          <p:nvPr/>
        </p:nvSpPr>
        <p:spPr>
          <a:xfrm>
            <a:off x="519600" y="1359250"/>
            <a:ext cx="8104800" cy="256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Npm tiene muchos usos, algunos de ellos son: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Adaptar paquetes de código para aplicaciones o incorporarlos tal como están.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Descargar herramientas independientes que podemos usar de inmediato.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Ejecutar paquetes sin descargarlos usando el comando </a:t>
            </a:r>
            <a:r>
              <a:rPr i="1" lang="en" sz="1900">
                <a:solidFill>
                  <a:schemeClr val="dk1"/>
                </a:solidFill>
                <a:highlight>
                  <a:schemeClr val="lt1"/>
                </a:highlight>
                <a:latin typeface="Helvetica Neue Light"/>
                <a:ea typeface="Helvetica Neue Light"/>
                <a:cs typeface="Helvetica Neue Light"/>
                <a:sym typeface="Helvetica Neue Light"/>
              </a:rPr>
              <a:t>npx.</a:t>
            </a:r>
            <a:endParaRPr i="1" sz="19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00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90" name="Google Shape;390;p4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Usos</a:t>
            </a:r>
            <a:endParaRPr i="1" sz="3600">
              <a:latin typeface="Anton"/>
              <a:ea typeface="Anton"/>
              <a:cs typeface="Anton"/>
              <a:sym typeface="Anton"/>
            </a:endParaRPr>
          </a:p>
        </p:txBody>
      </p:sp>
      <p:pic>
        <p:nvPicPr>
          <p:cNvPr id="391" name="Google Shape;391;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2" name="Google Shape;392;p4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93" name="Google Shape;393;p45"/>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6"/>
          <p:cNvSpPr txBox="1"/>
          <p:nvPr/>
        </p:nvSpPr>
        <p:spPr>
          <a:xfrm>
            <a:off x="694050" y="1001988"/>
            <a:ext cx="7755900" cy="3540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Además: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Actualizar las aplicaciones fácilmente cuando se actualice el código.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Compartir código con cualquier usuario de npm, de cualquier lugar.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Restringir el código a desarrolladores específicos.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Administrar múltiples versiones de código y de dependencias.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99" name="Google Shape;399;p46"/>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Usos</a:t>
            </a:r>
            <a:endParaRPr i="1" sz="3600">
              <a:latin typeface="Anton"/>
              <a:ea typeface="Anton"/>
              <a:cs typeface="Anton"/>
              <a:sym typeface="Anton"/>
            </a:endParaRPr>
          </a:p>
        </p:txBody>
      </p:sp>
      <p:pic>
        <p:nvPicPr>
          <p:cNvPr id="400" name="Google Shape;400;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1" name="Google Shape;401;p4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02" name="Google Shape;402;p46"/>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7"/>
          <p:cNvSpPr txBox="1"/>
          <p:nvPr/>
        </p:nvSpPr>
        <p:spPr>
          <a:xfrm>
            <a:off x="567300" y="1607500"/>
            <a:ext cx="8009400" cy="18117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130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Cada proyecto en JavaScript – ya sea Node o una aplicación de navegador – puede ser enfocado como un paquete </a:t>
            </a:r>
            <a:r>
              <a:rPr i="1" lang="en" sz="1900">
                <a:solidFill>
                  <a:schemeClr val="dk1"/>
                </a:solidFill>
                <a:highlight>
                  <a:schemeClr val="lt1"/>
                </a:highlight>
                <a:latin typeface="Helvetica Neue Light"/>
                <a:ea typeface="Helvetica Neue Light"/>
                <a:cs typeface="Helvetica Neue Light"/>
                <a:sym typeface="Helvetica Neue Light"/>
              </a:rPr>
              <a:t>npm </a:t>
            </a:r>
            <a:r>
              <a:rPr lang="en" sz="1900">
                <a:solidFill>
                  <a:schemeClr val="dk1"/>
                </a:solidFill>
                <a:highlight>
                  <a:schemeClr val="lt1"/>
                </a:highlight>
                <a:latin typeface="Helvetica Neue Light"/>
                <a:ea typeface="Helvetica Neue Light"/>
                <a:cs typeface="Helvetica Neue Light"/>
                <a:sym typeface="Helvetica Neue Light"/>
              </a:rPr>
              <a:t>con su propia información de paquete y su archivo </a:t>
            </a:r>
            <a:r>
              <a:rPr i="1" lang="en" sz="1900">
                <a:solidFill>
                  <a:schemeClr val="dk1"/>
                </a:solidFill>
                <a:highlight>
                  <a:schemeClr val="lt1"/>
                </a:highlight>
                <a:latin typeface="Helvetica Neue Light"/>
                <a:ea typeface="Helvetica Neue Light"/>
                <a:cs typeface="Helvetica Neue Light"/>
                <a:sym typeface="Helvetica Neue Light"/>
              </a:rPr>
              <a:t>package.json</a:t>
            </a:r>
            <a:r>
              <a:rPr lang="en" sz="1900">
                <a:solidFill>
                  <a:schemeClr val="dk1"/>
                </a:solidFill>
                <a:highlight>
                  <a:schemeClr val="lt1"/>
                </a:highlight>
                <a:latin typeface="Helvetica Neue Light"/>
                <a:ea typeface="Helvetica Neue Light"/>
                <a:cs typeface="Helvetica Neue Light"/>
                <a:sym typeface="Helvetica Neue Light"/>
              </a:rPr>
              <a:t> para describir el proyecto.</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08" name="Google Shape;408;p47"/>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package.json</a:t>
            </a:r>
            <a:endParaRPr i="1" sz="3600">
              <a:latin typeface="Anton"/>
              <a:ea typeface="Anton"/>
              <a:cs typeface="Anton"/>
              <a:sym typeface="Anton"/>
            </a:endParaRPr>
          </a:p>
        </p:txBody>
      </p:sp>
      <p:pic>
        <p:nvPicPr>
          <p:cNvPr id="409" name="Google Shape;409;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0" name="Google Shape;410;p4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11" name="Google Shape;411;p47"/>
          <p:cNvPicPr preferRelativeResize="0"/>
          <p:nvPr/>
        </p:nvPicPr>
        <p:blipFill>
          <a:blip r:embed="rId5">
            <a:alphaModFix/>
          </a:blip>
          <a:stretch>
            <a:fillRect/>
          </a:stretch>
        </p:blipFill>
        <p:spPr>
          <a:xfrm>
            <a:off x="207825" y="140250"/>
            <a:ext cx="1186524" cy="8898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8"/>
          <p:cNvSpPr txBox="1"/>
          <p:nvPr/>
        </p:nvSpPr>
        <p:spPr>
          <a:xfrm>
            <a:off x="633450" y="1027550"/>
            <a:ext cx="8027700" cy="3453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i="1" lang="en" sz="1900">
                <a:solidFill>
                  <a:schemeClr val="dk1"/>
                </a:solidFill>
                <a:highlight>
                  <a:schemeClr val="lt1"/>
                </a:highlight>
                <a:latin typeface="Helvetica Neue Light"/>
                <a:ea typeface="Helvetica Neue Light"/>
                <a:cs typeface="Helvetica Neue Light"/>
                <a:sym typeface="Helvetica Neue Light"/>
              </a:rPr>
              <a:t>package.json</a:t>
            </a:r>
            <a:r>
              <a:rPr lang="en" sz="1900">
                <a:solidFill>
                  <a:schemeClr val="dk1"/>
                </a:solidFill>
                <a:highlight>
                  <a:schemeClr val="lt1"/>
                </a:highlight>
                <a:latin typeface="Helvetica Neue Light"/>
                <a:ea typeface="Helvetica Neue Light"/>
                <a:cs typeface="Helvetica Neue Light"/>
                <a:sym typeface="Helvetica Neue Light"/>
              </a:rPr>
              <a:t> se generará cuando se ejecute </a:t>
            </a:r>
            <a:r>
              <a:rPr i="1" lang="en" sz="1900">
                <a:solidFill>
                  <a:schemeClr val="dk1"/>
                </a:solidFill>
                <a:highlight>
                  <a:schemeClr val="lt1"/>
                </a:highlight>
                <a:latin typeface="Helvetica Neue Light"/>
                <a:ea typeface="Helvetica Neue Light"/>
                <a:cs typeface="Helvetica Neue Light"/>
                <a:sym typeface="Helvetica Neue Light"/>
              </a:rPr>
              <a:t>npm init</a:t>
            </a:r>
            <a:r>
              <a:rPr lang="en" sz="1900">
                <a:solidFill>
                  <a:schemeClr val="dk1"/>
                </a:solidFill>
                <a:highlight>
                  <a:schemeClr val="lt1"/>
                </a:highlight>
                <a:latin typeface="Helvetica Neue Light"/>
                <a:ea typeface="Helvetica Neue Light"/>
                <a:cs typeface="Helvetica Neue Light"/>
                <a:sym typeface="Helvetica Neue Light"/>
              </a:rPr>
              <a:t> para inicializar un proyecto JavaScript/Node, con estos metadatos básicos proporcionados por los desarrolladores: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i="1" lang="en" sz="1900">
                <a:solidFill>
                  <a:schemeClr val="dk1"/>
                </a:solidFill>
                <a:highlight>
                  <a:schemeClr val="lt1"/>
                </a:highlight>
                <a:latin typeface="Helvetica Neue"/>
                <a:ea typeface="Helvetica Neue"/>
                <a:cs typeface="Helvetica Neue"/>
                <a:sym typeface="Helvetica Neue"/>
              </a:rPr>
              <a:t>name</a:t>
            </a:r>
            <a:r>
              <a:rPr lang="en" sz="1900">
                <a:solidFill>
                  <a:schemeClr val="dk1"/>
                </a:solidFill>
                <a:highlight>
                  <a:schemeClr val="lt1"/>
                </a:highlight>
                <a:latin typeface="Helvetica Neue Light"/>
                <a:ea typeface="Helvetica Neue Light"/>
                <a:cs typeface="Helvetica Neue Light"/>
                <a:sym typeface="Helvetica Neue Light"/>
              </a:rPr>
              <a:t>: el nombre de tu librería/proyecto JavaScript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i="1" lang="en" sz="1900">
                <a:solidFill>
                  <a:schemeClr val="dk1"/>
                </a:solidFill>
                <a:highlight>
                  <a:schemeClr val="lt1"/>
                </a:highlight>
                <a:latin typeface="Helvetica Neue"/>
                <a:ea typeface="Helvetica Neue"/>
                <a:cs typeface="Helvetica Neue"/>
                <a:sym typeface="Helvetica Neue"/>
              </a:rPr>
              <a:t>version</a:t>
            </a:r>
            <a:r>
              <a:rPr lang="en" sz="1900">
                <a:solidFill>
                  <a:schemeClr val="dk1"/>
                </a:solidFill>
                <a:highlight>
                  <a:schemeClr val="lt1"/>
                </a:highlight>
                <a:latin typeface="Helvetica Neue Light"/>
                <a:ea typeface="Helvetica Neue Light"/>
                <a:cs typeface="Helvetica Neue Light"/>
                <a:sym typeface="Helvetica Neue Light"/>
              </a:rPr>
              <a:t>: la versión de tu proyecto.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i="1" lang="en" sz="1900">
                <a:solidFill>
                  <a:schemeClr val="dk1"/>
                </a:solidFill>
                <a:highlight>
                  <a:schemeClr val="lt1"/>
                </a:highlight>
                <a:latin typeface="Helvetica Neue"/>
                <a:ea typeface="Helvetica Neue"/>
                <a:cs typeface="Helvetica Neue"/>
                <a:sym typeface="Helvetica Neue"/>
              </a:rPr>
              <a:t>description</a:t>
            </a:r>
            <a:r>
              <a:rPr lang="en" sz="1900">
                <a:solidFill>
                  <a:schemeClr val="dk1"/>
                </a:solidFill>
                <a:highlight>
                  <a:schemeClr val="lt1"/>
                </a:highlight>
                <a:latin typeface="Helvetica Neue Light"/>
                <a:ea typeface="Helvetica Neue Light"/>
                <a:cs typeface="Helvetica Neue Light"/>
                <a:sym typeface="Helvetica Neue Light"/>
              </a:rPr>
              <a:t>: la descripción del proyecto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1000"/>
              </a:spcAft>
              <a:buClr>
                <a:srgbClr val="3CEFAB"/>
              </a:buClr>
              <a:buSzPts val="1900"/>
              <a:buFont typeface="Helvetica Neue Light"/>
              <a:buChar char="○"/>
            </a:pPr>
            <a:r>
              <a:rPr b="1" i="1" lang="en" sz="1900">
                <a:solidFill>
                  <a:schemeClr val="dk1"/>
                </a:solidFill>
                <a:highlight>
                  <a:schemeClr val="lt1"/>
                </a:highlight>
                <a:latin typeface="Helvetica Neue"/>
                <a:ea typeface="Helvetica Neue"/>
                <a:cs typeface="Helvetica Neue"/>
                <a:sym typeface="Helvetica Neue"/>
              </a:rPr>
              <a:t>license</a:t>
            </a:r>
            <a:r>
              <a:rPr lang="en" sz="1900">
                <a:solidFill>
                  <a:schemeClr val="dk1"/>
                </a:solidFill>
                <a:highlight>
                  <a:schemeClr val="lt1"/>
                </a:highlight>
                <a:latin typeface="Helvetica Neue Light"/>
                <a:ea typeface="Helvetica Neue Light"/>
                <a:cs typeface="Helvetica Neue Light"/>
                <a:sym typeface="Helvetica Neue Light"/>
              </a:rPr>
              <a:t>: la licencia del proyecto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17" name="Google Shape;417;p48"/>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package.json</a:t>
            </a:r>
            <a:endParaRPr i="1" sz="3600">
              <a:latin typeface="Anton"/>
              <a:ea typeface="Anton"/>
              <a:cs typeface="Anton"/>
              <a:sym typeface="Anton"/>
            </a:endParaRPr>
          </a:p>
        </p:txBody>
      </p:sp>
      <p:pic>
        <p:nvPicPr>
          <p:cNvPr id="418" name="Google Shape;418;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9" name="Google Shape;419;p4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20" name="Google Shape;420;p48"/>
          <p:cNvPicPr preferRelativeResize="0"/>
          <p:nvPr/>
        </p:nvPicPr>
        <p:blipFill>
          <a:blip r:embed="rId5">
            <a:alphaModFix/>
          </a:blip>
          <a:stretch>
            <a:fillRect/>
          </a:stretch>
        </p:blipFill>
        <p:spPr>
          <a:xfrm>
            <a:off x="207825" y="140250"/>
            <a:ext cx="1186524" cy="88989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9"/>
          <p:cNvSpPr txBox="1"/>
          <p:nvPr/>
        </p:nvSpPr>
        <p:spPr>
          <a:xfrm>
            <a:off x="329525" y="772875"/>
            <a:ext cx="8292000" cy="1629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i="1" lang="en" sz="1900">
                <a:solidFill>
                  <a:schemeClr val="dk1"/>
                </a:solidFill>
                <a:highlight>
                  <a:schemeClr val="lt1"/>
                </a:highlight>
                <a:latin typeface="Helvetica Neue Light"/>
                <a:ea typeface="Helvetica Neue Light"/>
                <a:cs typeface="Helvetica Neue Light"/>
                <a:sym typeface="Helvetica Neue Light"/>
              </a:rPr>
              <a:t>package.json</a:t>
            </a:r>
            <a:r>
              <a:rPr lang="en" sz="1900">
                <a:solidFill>
                  <a:schemeClr val="dk1"/>
                </a:solidFill>
                <a:highlight>
                  <a:schemeClr val="lt1"/>
                </a:highlight>
                <a:latin typeface="Helvetica Neue Light"/>
                <a:ea typeface="Helvetica Neue Light"/>
                <a:cs typeface="Helvetica Neue Light"/>
                <a:sym typeface="Helvetica Neue Light"/>
              </a:rPr>
              <a:t> también soporta la propiedad </a:t>
            </a:r>
            <a:r>
              <a:rPr i="1" lang="en" sz="1900">
                <a:solidFill>
                  <a:schemeClr val="dk1"/>
                </a:solidFill>
                <a:highlight>
                  <a:schemeClr val="lt1"/>
                </a:highlight>
                <a:latin typeface="Helvetica Neue Light"/>
                <a:ea typeface="Helvetica Neue Light"/>
                <a:cs typeface="Helvetica Neue Light"/>
                <a:sym typeface="Helvetica Neue Light"/>
              </a:rPr>
              <a:t>scripts</a:t>
            </a:r>
            <a:r>
              <a:rPr lang="en" sz="1900">
                <a:solidFill>
                  <a:schemeClr val="dk1"/>
                </a:solidFill>
                <a:highlight>
                  <a:schemeClr val="lt1"/>
                </a:highlight>
                <a:latin typeface="Helvetica Neue Light"/>
                <a:ea typeface="Helvetica Neue Light"/>
                <a:cs typeface="Helvetica Neue Light"/>
                <a:sym typeface="Helvetica Neue Light"/>
              </a:rPr>
              <a:t> que puede definirse para ejecutar herramientas de línea de comandos que se instalan en el contexto local del proyecto. Por ejemplo, la porción de scripts de un proyecto npm puede tener un aspecto similar a este: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26" name="Google Shape;426;p4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npm scripts</a:t>
            </a:r>
            <a:endParaRPr i="1" sz="3600">
              <a:latin typeface="Anton"/>
              <a:ea typeface="Anton"/>
              <a:cs typeface="Anton"/>
              <a:sym typeface="Anton"/>
            </a:endParaRPr>
          </a:p>
        </p:txBody>
      </p:sp>
      <p:pic>
        <p:nvPicPr>
          <p:cNvPr id="427" name="Google Shape;427;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8" name="Google Shape;428;p4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29" name="Google Shape;429;p49"/>
          <p:cNvPicPr preferRelativeResize="0"/>
          <p:nvPr/>
        </p:nvPicPr>
        <p:blipFill>
          <a:blip r:embed="rId5">
            <a:alphaModFix/>
          </a:blip>
          <a:stretch>
            <a:fillRect/>
          </a:stretch>
        </p:blipFill>
        <p:spPr>
          <a:xfrm>
            <a:off x="1897175" y="2524575"/>
            <a:ext cx="5848350" cy="1921750"/>
          </a:xfrm>
          <a:prstGeom prst="rect">
            <a:avLst/>
          </a:prstGeom>
          <a:noFill/>
          <a:ln cap="flat" cmpd="sng" w="9525">
            <a:solidFill>
              <a:schemeClr val="dk2"/>
            </a:solidFill>
            <a:prstDash val="solid"/>
            <a:round/>
            <a:headEnd len="sm" w="sm" type="none"/>
            <a:tailEnd len="sm" w="sm" type="none"/>
          </a:ln>
        </p:spPr>
      </p:pic>
      <p:pic>
        <p:nvPicPr>
          <p:cNvPr id="430" name="Google Shape;430;p49"/>
          <p:cNvPicPr preferRelativeResize="0"/>
          <p:nvPr/>
        </p:nvPicPr>
        <p:blipFill>
          <a:blip r:embed="rId6">
            <a:alphaModFix/>
          </a:blip>
          <a:stretch>
            <a:fillRect/>
          </a:stretch>
        </p:blipFill>
        <p:spPr>
          <a:xfrm>
            <a:off x="90925" y="91375"/>
            <a:ext cx="1186524" cy="88989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0"/>
          <p:cNvSpPr txBox="1"/>
          <p:nvPr/>
        </p:nvSpPr>
        <p:spPr>
          <a:xfrm>
            <a:off x="534750" y="1229050"/>
            <a:ext cx="8074500" cy="3055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Ambos vienen en forma de objetos clave-valor (key-value) con los nombre de las librerías npm como clave y sus versiones en formato semántico como valor.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Las dependencias se instalan mediante el comando</a:t>
            </a:r>
            <a:r>
              <a:rPr lang="en" sz="1900">
                <a:solidFill>
                  <a:schemeClr val="dk1"/>
                </a:solidFill>
                <a:highlight>
                  <a:schemeClr val="lt1"/>
                </a:highlight>
                <a:latin typeface="Roboto Mono"/>
                <a:ea typeface="Roboto Mono"/>
                <a:cs typeface="Roboto Mono"/>
                <a:sym typeface="Roboto Mono"/>
              </a:rPr>
              <a:t> </a:t>
            </a:r>
            <a:r>
              <a:rPr i="1" lang="en" sz="1900">
                <a:solidFill>
                  <a:schemeClr val="lt2"/>
                </a:solidFill>
                <a:highlight>
                  <a:schemeClr val="dk2"/>
                </a:highlight>
                <a:latin typeface="Roboto Mono"/>
                <a:ea typeface="Roboto Mono"/>
                <a:cs typeface="Roboto Mono"/>
                <a:sym typeface="Roboto Mono"/>
              </a:rPr>
              <a:t>npm install</a:t>
            </a:r>
            <a:r>
              <a:rPr lang="en" sz="1900">
                <a:solidFill>
                  <a:schemeClr val="dk1"/>
                </a:solidFill>
                <a:highlight>
                  <a:schemeClr val="lt1"/>
                </a:highlight>
                <a:latin typeface="Roboto Mono"/>
                <a:ea typeface="Roboto Mono"/>
                <a:cs typeface="Roboto Mono"/>
                <a:sym typeface="Roboto Mono"/>
              </a:rPr>
              <a:t> </a:t>
            </a:r>
            <a:r>
              <a:rPr lang="en" sz="1900">
                <a:solidFill>
                  <a:schemeClr val="dk1"/>
                </a:solidFill>
                <a:highlight>
                  <a:schemeClr val="lt1"/>
                </a:highlight>
                <a:latin typeface="Helvetica Neue Light"/>
                <a:ea typeface="Helvetica Neue Light"/>
                <a:cs typeface="Helvetica Neue Light"/>
                <a:sym typeface="Helvetica Neue Light"/>
              </a:rPr>
              <a:t>con las banderas </a:t>
            </a:r>
            <a:r>
              <a:rPr lang="en" sz="1900">
                <a:solidFill>
                  <a:schemeClr val="lt2"/>
                </a:solidFill>
                <a:highlight>
                  <a:schemeClr val="dk2"/>
                </a:highlight>
                <a:latin typeface="Roboto Mono"/>
                <a:ea typeface="Roboto Mono"/>
                <a:cs typeface="Roboto Mono"/>
                <a:sym typeface="Roboto Mono"/>
              </a:rPr>
              <a:t>--save</a:t>
            </a:r>
            <a:r>
              <a:rPr lang="en" sz="1900">
                <a:solidFill>
                  <a:schemeClr val="dk1"/>
                </a:solidFill>
                <a:highlight>
                  <a:schemeClr val="lt1"/>
                </a:highlight>
                <a:latin typeface="Helvetica Neue Light"/>
                <a:ea typeface="Helvetica Neue Light"/>
                <a:cs typeface="Helvetica Neue Light"/>
                <a:sym typeface="Helvetica Neue Light"/>
              </a:rPr>
              <a:t> y </a:t>
            </a:r>
            <a:r>
              <a:rPr i="1" lang="en" sz="1900">
                <a:solidFill>
                  <a:schemeClr val="lt2"/>
                </a:solidFill>
                <a:highlight>
                  <a:schemeClr val="dk2"/>
                </a:highlight>
                <a:latin typeface="Roboto Mono"/>
                <a:ea typeface="Roboto Mono"/>
                <a:cs typeface="Roboto Mono"/>
                <a:sym typeface="Roboto Mono"/>
              </a:rPr>
              <a:t>--save-dev</a:t>
            </a:r>
            <a:r>
              <a:rPr lang="en" sz="1900">
                <a:solidFill>
                  <a:schemeClr val="dk1"/>
                </a:solidFill>
                <a:highlight>
                  <a:schemeClr val="lt1"/>
                </a:highlight>
                <a:latin typeface="Helvetica Neue Light"/>
                <a:ea typeface="Helvetica Neue Light"/>
                <a:cs typeface="Helvetica Neue Light"/>
                <a:sym typeface="Helvetica Neue Light"/>
              </a:rPr>
              <a:t>.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Están pensadas para ser usadas en entornos de producción y desarrollo/prueba respectivamente.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36" name="Google Shape;436;p5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Dependencies vs devDependencies</a:t>
            </a:r>
            <a:endParaRPr i="1" sz="3600">
              <a:latin typeface="Anton"/>
              <a:ea typeface="Anton"/>
              <a:cs typeface="Anton"/>
              <a:sym typeface="Anton"/>
            </a:endParaRPr>
          </a:p>
        </p:txBody>
      </p:sp>
      <p:pic>
        <p:nvPicPr>
          <p:cNvPr id="437" name="Google Shape;437;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8" name="Google Shape;438;p50"/>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1"/>
          <p:cNvSpPr txBox="1"/>
          <p:nvPr/>
        </p:nvSpPr>
        <p:spPr>
          <a:xfrm>
            <a:off x="688050" y="1546200"/>
            <a:ext cx="7440600" cy="20511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130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Este archivo describe las versiones exactas de las dependencias utilizadas en un proyecto de JavaScript </a:t>
            </a:r>
            <a:r>
              <a:rPr i="1" lang="en" sz="1900">
                <a:solidFill>
                  <a:schemeClr val="dk1"/>
                </a:solidFill>
                <a:highlight>
                  <a:schemeClr val="lt1"/>
                </a:highlight>
                <a:latin typeface="Helvetica Neue Light"/>
                <a:ea typeface="Helvetica Neue Light"/>
                <a:cs typeface="Helvetica Neue Light"/>
                <a:sym typeface="Helvetica Neue Light"/>
              </a:rPr>
              <a:t>npm</a:t>
            </a:r>
            <a:r>
              <a:rPr lang="en" sz="1900">
                <a:solidFill>
                  <a:schemeClr val="dk1"/>
                </a:solidFill>
                <a:highlight>
                  <a:schemeClr val="lt1"/>
                </a:highlight>
                <a:latin typeface="Helvetica Neue Light"/>
                <a:ea typeface="Helvetica Neue Light"/>
                <a:cs typeface="Helvetica Neue Light"/>
                <a:sym typeface="Helvetica Neue Light"/>
              </a:rPr>
              <a:t>. Si </a:t>
            </a:r>
            <a:r>
              <a:rPr i="1" lang="en" sz="1900">
                <a:solidFill>
                  <a:schemeClr val="dk1"/>
                </a:solidFill>
                <a:highlight>
                  <a:schemeClr val="lt1"/>
                </a:highlight>
                <a:latin typeface="Helvetica Neue Light"/>
                <a:ea typeface="Helvetica Neue Light"/>
                <a:cs typeface="Helvetica Neue Light"/>
                <a:sym typeface="Helvetica Neue Light"/>
              </a:rPr>
              <a:t>package.json</a:t>
            </a:r>
            <a:r>
              <a:rPr lang="en" sz="1900">
                <a:solidFill>
                  <a:schemeClr val="dk1"/>
                </a:solidFill>
                <a:highlight>
                  <a:schemeClr val="lt1"/>
                </a:highlight>
                <a:latin typeface="Helvetica Neue Light"/>
                <a:ea typeface="Helvetica Neue Light"/>
                <a:cs typeface="Helvetica Neue Light"/>
                <a:sym typeface="Helvetica Neue Light"/>
              </a:rPr>
              <a:t> es una etiqueta descriptiva genérica, </a:t>
            </a:r>
            <a:r>
              <a:rPr i="1" lang="en" sz="1900">
                <a:solidFill>
                  <a:schemeClr val="dk1"/>
                </a:solidFill>
                <a:highlight>
                  <a:schemeClr val="lt1"/>
                </a:highlight>
                <a:latin typeface="Helvetica Neue Light"/>
                <a:ea typeface="Helvetica Neue Light"/>
                <a:cs typeface="Helvetica Neue Light"/>
                <a:sym typeface="Helvetica Neue Light"/>
              </a:rPr>
              <a:t>package-lock.json</a:t>
            </a:r>
            <a:r>
              <a:rPr lang="en" sz="1900">
                <a:solidFill>
                  <a:schemeClr val="dk1"/>
                </a:solidFill>
                <a:highlight>
                  <a:schemeClr val="lt1"/>
                </a:highlight>
                <a:latin typeface="Helvetica Neue Light"/>
                <a:ea typeface="Helvetica Neue Light"/>
                <a:cs typeface="Helvetica Neue Light"/>
                <a:sym typeface="Helvetica Neue Light"/>
              </a:rPr>
              <a:t> es una tabla de ingredientes.</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44" name="Google Shape;444;p5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package-lock.json</a:t>
            </a:r>
            <a:endParaRPr i="1" sz="3600">
              <a:latin typeface="Anton"/>
              <a:ea typeface="Anton"/>
              <a:cs typeface="Anton"/>
              <a:sym typeface="Anton"/>
            </a:endParaRPr>
          </a:p>
        </p:txBody>
      </p:sp>
      <p:pic>
        <p:nvPicPr>
          <p:cNvPr id="445" name="Google Shape;445;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6" name="Google Shape;446;p5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47" name="Google Shape;447;p51"/>
          <p:cNvPicPr preferRelativeResize="0"/>
          <p:nvPr/>
        </p:nvPicPr>
        <p:blipFill>
          <a:blip r:embed="rId5">
            <a:alphaModFix/>
          </a:blip>
          <a:stretch>
            <a:fillRect/>
          </a:stretch>
        </p:blipFill>
        <p:spPr>
          <a:xfrm>
            <a:off x="90925" y="91375"/>
            <a:ext cx="1186524" cy="8898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6"/>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ADMINISTRADORES DE VERSIONES</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2"/>
          <p:cNvSpPr txBox="1"/>
          <p:nvPr/>
        </p:nvSpPr>
        <p:spPr>
          <a:xfrm>
            <a:off x="534750" y="1118050"/>
            <a:ext cx="8074500" cy="3582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Así como no solemos leer la tabla de ingredientes de un producto, </a:t>
            </a:r>
            <a:r>
              <a:rPr i="1" lang="en" sz="1900">
                <a:solidFill>
                  <a:schemeClr val="dk1"/>
                </a:solidFill>
                <a:highlight>
                  <a:schemeClr val="lt1"/>
                </a:highlight>
                <a:latin typeface="Helvetica Neue Light"/>
                <a:ea typeface="Helvetica Neue Light"/>
                <a:cs typeface="Helvetica Neue Light"/>
                <a:sym typeface="Helvetica Neue Light"/>
              </a:rPr>
              <a:t>package-lock.json</a:t>
            </a:r>
            <a:r>
              <a:rPr lang="en" sz="1900">
                <a:solidFill>
                  <a:schemeClr val="dk1"/>
                </a:solidFill>
                <a:highlight>
                  <a:schemeClr val="lt1"/>
                </a:highlight>
                <a:latin typeface="Helvetica Neue Light"/>
                <a:ea typeface="Helvetica Neue Light"/>
                <a:cs typeface="Helvetica Neue Light"/>
                <a:sym typeface="Helvetica Neue Light"/>
              </a:rPr>
              <a:t> no está pensado para ser leído línea por línea por los desarrolladores (a menos que estemos desesperados por resolver problemas de "funciona en mi máquina").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i="1" lang="en" sz="1900">
                <a:solidFill>
                  <a:schemeClr val="dk1"/>
                </a:solidFill>
                <a:highlight>
                  <a:schemeClr val="lt1"/>
                </a:highlight>
                <a:latin typeface="Helvetica Neue Light"/>
                <a:ea typeface="Helvetica Neue Light"/>
                <a:cs typeface="Helvetica Neue Light"/>
                <a:sym typeface="Helvetica Neue Light"/>
              </a:rPr>
              <a:t>package-lock.json</a:t>
            </a:r>
            <a:r>
              <a:rPr lang="en" sz="1900">
                <a:solidFill>
                  <a:schemeClr val="dk1"/>
                </a:solidFill>
                <a:highlight>
                  <a:schemeClr val="lt1"/>
                </a:highlight>
                <a:latin typeface="Helvetica Neue Light"/>
                <a:ea typeface="Helvetica Neue Light"/>
                <a:cs typeface="Helvetica Neue Light"/>
                <a:sym typeface="Helvetica Neue Light"/>
              </a:rPr>
              <a:t> es usualmente generado por el comando </a:t>
            </a:r>
            <a:r>
              <a:rPr i="1" lang="en" sz="1900">
                <a:solidFill>
                  <a:schemeClr val="dk1"/>
                </a:solidFill>
                <a:highlight>
                  <a:schemeClr val="lt1"/>
                </a:highlight>
                <a:latin typeface="Helvetica Neue Light"/>
                <a:ea typeface="Helvetica Neue Light"/>
                <a:cs typeface="Helvetica Neue Light"/>
                <a:sym typeface="Helvetica Neue Light"/>
              </a:rPr>
              <a:t>npm install</a:t>
            </a:r>
            <a:r>
              <a:rPr lang="en" sz="1900">
                <a:solidFill>
                  <a:schemeClr val="dk1"/>
                </a:solidFill>
                <a:highlight>
                  <a:schemeClr val="lt1"/>
                </a:highlight>
                <a:latin typeface="Helvetica Neue Light"/>
                <a:ea typeface="Helvetica Neue Light"/>
                <a:cs typeface="Helvetica Neue Light"/>
                <a:sym typeface="Helvetica Neue Light"/>
              </a:rPr>
              <a:t>, y también es leído por nuestra herramienta npm CLI para asegurar la reproducción de los entornos de construcción para el </a:t>
            </a:r>
            <a:br>
              <a:rPr lang="en" sz="1900">
                <a:solidFill>
                  <a:schemeClr val="dk1"/>
                </a:solidFill>
                <a:highlight>
                  <a:schemeClr val="lt1"/>
                </a:highlight>
                <a:latin typeface="Helvetica Neue Light"/>
                <a:ea typeface="Helvetica Neue Light"/>
                <a:cs typeface="Helvetica Neue Light"/>
                <a:sym typeface="Helvetica Neue Light"/>
              </a:rPr>
            </a:br>
            <a:r>
              <a:rPr lang="en" sz="1900">
                <a:solidFill>
                  <a:schemeClr val="dk1"/>
                </a:solidFill>
                <a:highlight>
                  <a:schemeClr val="lt1"/>
                </a:highlight>
                <a:latin typeface="Helvetica Neue Light"/>
                <a:ea typeface="Helvetica Neue Light"/>
                <a:cs typeface="Helvetica Neue Light"/>
                <a:sym typeface="Helvetica Neue Light"/>
              </a:rPr>
              <a:t>proyecto con npm ci (</a:t>
            </a:r>
            <a:r>
              <a:rPr i="1" lang="en" sz="1900">
                <a:solidFill>
                  <a:schemeClr val="dk1"/>
                </a:solidFill>
                <a:highlight>
                  <a:schemeClr val="lt1"/>
                </a:highlight>
                <a:latin typeface="Helvetica Neue Light"/>
                <a:ea typeface="Helvetica Neue Light"/>
                <a:cs typeface="Helvetica Neue Light"/>
                <a:sym typeface="Helvetica Neue Light"/>
              </a:rPr>
              <a:t>clean install</a:t>
            </a:r>
            <a:r>
              <a:rPr lang="en" sz="1900">
                <a:solidFill>
                  <a:schemeClr val="dk1"/>
                </a:solidFill>
                <a:highlight>
                  <a:schemeClr val="lt1"/>
                </a:highlight>
                <a:latin typeface="Helvetica Neue Light"/>
                <a:ea typeface="Helvetica Neue Light"/>
                <a:cs typeface="Helvetica Neue Light"/>
                <a:sym typeface="Helvetica Neue Light"/>
              </a:rPr>
              <a:t>) en lugar de npm i (</a:t>
            </a:r>
            <a:r>
              <a:rPr i="1" lang="en" sz="1900">
                <a:solidFill>
                  <a:schemeClr val="dk1"/>
                </a:solidFill>
                <a:highlight>
                  <a:schemeClr val="lt1"/>
                </a:highlight>
                <a:latin typeface="Helvetica Neue Light"/>
                <a:ea typeface="Helvetica Neue Light"/>
                <a:cs typeface="Helvetica Neue Light"/>
                <a:sym typeface="Helvetica Neue Light"/>
              </a:rPr>
              <a:t>regular install</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53" name="Google Shape;453;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4" name="Google Shape;454;p5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55" name="Google Shape;455;p52"/>
          <p:cNvPicPr preferRelativeResize="0"/>
          <p:nvPr/>
        </p:nvPicPr>
        <p:blipFill>
          <a:blip r:embed="rId5">
            <a:alphaModFix/>
          </a:blip>
          <a:stretch>
            <a:fillRect/>
          </a:stretch>
        </p:blipFill>
        <p:spPr>
          <a:xfrm>
            <a:off x="90925" y="91375"/>
            <a:ext cx="1186524" cy="889895"/>
          </a:xfrm>
          <a:prstGeom prst="rect">
            <a:avLst/>
          </a:prstGeom>
          <a:noFill/>
          <a:ln>
            <a:noFill/>
          </a:ln>
        </p:spPr>
      </p:pic>
      <p:sp>
        <p:nvSpPr>
          <p:cNvPr id="456" name="Google Shape;456;p5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package-lock.json</a:t>
            </a:r>
            <a:endParaRPr i="1" sz="3600">
              <a:latin typeface="Anton"/>
              <a:ea typeface="Anton"/>
              <a:cs typeface="Anton"/>
              <a:sym typeface="Anton"/>
            </a:endParaRPr>
          </a:p>
        </p:txBody>
      </p:sp>
      <p:sp>
        <p:nvSpPr>
          <p:cNvPr id="457" name="Google Shape;457;p52"/>
          <p:cNvSpPr txBox="1"/>
          <p:nvPr/>
        </p:nvSpPr>
        <p:spPr>
          <a:xfrm>
            <a:off x="-1431500" y="-19750"/>
            <a:ext cx="104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https://stackoverflow.com/questions/52499617/what-is-the-difference-between-npm-install-and-npm-ci</a:t>
            </a:r>
            <a:endParaRPr>
              <a:highlight>
                <a:srgbClr val="00FFFF"/>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txBox="1"/>
          <p:nvPr/>
        </p:nvSpPr>
        <p:spPr>
          <a:xfrm>
            <a:off x="194250" y="761725"/>
            <a:ext cx="8755500" cy="3897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Este es el comando más utilizado en el desarrollo de aplicaciones JavaScript/Node hoy en día.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Por defecto,</a:t>
            </a:r>
            <a:r>
              <a:rPr lang="en" sz="1800">
                <a:solidFill>
                  <a:schemeClr val="dk1"/>
                </a:solidFill>
                <a:highlight>
                  <a:schemeClr val="lt1"/>
                </a:highlight>
                <a:latin typeface="Roboto Mono"/>
                <a:ea typeface="Roboto Mono"/>
                <a:cs typeface="Roboto Mono"/>
                <a:sym typeface="Roboto Mono"/>
              </a:rPr>
              <a:t> </a:t>
            </a:r>
            <a:r>
              <a:rPr i="1" lang="en" sz="1800">
                <a:solidFill>
                  <a:schemeClr val="lt2"/>
                </a:solidFill>
                <a:highlight>
                  <a:schemeClr val="dk2"/>
                </a:highlight>
                <a:latin typeface="Roboto Mono"/>
                <a:ea typeface="Roboto Mono"/>
                <a:cs typeface="Roboto Mono"/>
                <a:sym typeface="Roboto Mono"/>
              </a:rPr>
              <a:t>npm install &lt;nombre del paquete&gt;</a:t>
            </a:r>
            <a:r>
              <a:rPr lang="en" sz="1800">
                <a:solidFill>
                  <a:schemeClr val="dk1"/>
                </a:solidFill>
                <a:highlight>
                  <a:schemeClr val="lt1"/>
                </a:highlight>
                <a:latin typeface="Roboto Mono"/>
                <a:ea typeface="Roboto Mono"/>
                <a:cs typeface="Roboto Mono"/>
                <a:sym typeface="Roboto Mono"/>
              </a:rPr>
              <a:t> </a:t>
            </a:r>
            <a:r>
              <a:rPr lang="en" sz="1800">
                <a:solidFill>
                  <a:schemeClr val="dk1"/>
                </a:solidFill>
                <a:highlight>
                  <a:schemeClr val="lt1"/>
                </a:highlight>
                <a:latin typeface="Helvetica Neue Light"/>
                <a:ea typeface="Helvetica Neue Light"/>
                <a:cs typeface="Helvetica Neue Light"/>
                <a:sym typeface="Helvetica Neue Light"/>
              </a:rPr>
              <a:t>instalará la última versión con el signo </a:t>
            </a:r>
            <a:r>
              <a:rPr i="1" lang="en" sz="1800">
                <a:solidFill>
                  <a:schemeClr val="lt2"/>
                </a:solidFill>
                <a:highlight>
                  <a:schemeClr val="dk2"/>
                </a:highlight>
                <a:latin typeface="Roboto Mono"/>
                <a:ea typeface="Roboto Mono"/>
                <a:cs typeface="Roboto Mono"/>
                <a:sym typeface="Roboto Mono"/>
              </a:rPr>
              <a:t>^</a:t>
            </a:r>
            <a:r>
              <a:rPr lang="en" sz="1800">
                <a:solidFill>
                  <a:schemeClr val="dk1"/>
                </a:solidFill>
                <a:highlight>
                  <a:schemeClr val="lt1"/>
                </a:highlight>
                <a:latin typeface="Helvetica Neue Light"/>
                <a:ea typeface="Helvetica Neue Light"/>
                <a:cs typeface="Helvetica Neue Light"/>
                <a:sym typeface="Helvetica Neue Light"/>
              </a:rPr>
              <a:t>. Un npm install dentro del contexto de un proyecto </a:t>
            </a:r>
            <a:r>
              <a:rPr i="1" lang="en" sz="1800">
                <a:solidFill>
                  <a:schemeClr val="dk1"/>
                </a:solidFill>
                <a:highlight>
                  <a:schemeClr val="lt1"/>
                </a:highlight>
                <a:latin typeface="Helvetica Neue Light"/>
                <a:ea typeface="Helvetica Neue Light"/>
                <a:cs typeface="Helvetica Neue Light"/>
                <a:sym typeface="Helvetica Neue Light"/>
              </a:rPr>
              <a:t>npm</a:t>
            </a:r>
            <a:r>
              <a:rPr lang="en" sz="1800">
                <a:solidFill>
                  <a:schemeClr val="dk1"/>
                </a:solidFill>
                <a:highlight>
                  <a:schemeClr val="lt1"/>
                </a:highlight>
                <a:latin typeface="Helvetica Neue Light"/>
                <a:ea typeface="Helvetica Neue Light"/>
                <a:cs typeface="Helvetica Neue Light"/>
                <a:sym typeface="Helvetica Neue Light"/>
              </a:rPr>
              <a:t> descarga los paquetes en la carpeta </a:t>
            </a:r>
            <a:r>
              <a:rPr i="1" lang="en" sz="1800">
                <a:solidFill>
                  <a:schemeClr val="dk1"/>
                </a:solidFill>
                <a:highlight>
                  <a:schemeClr val="lt1"/>
                </a:highlight>
                <a:latin typeface="Helvetica Neue Light"/>
                <a:ea typeface="Helvetica Neue Light"/>
                <a:cs typeface="Helvetica Neue Light"/>
                <a:sym typeface="Helvetica Neue Light"/>
              </a:rPr>
              <a:t>node_modules</a:t>
            </a:r>
            <a:r>
              <a:rPr lang="en" sz="1800">
                <a:solidFill>
                  <a:schemeClr val="dk1"/>
                </a:solidFill>
                <a:highlight>
                  <a:schemeClr val="lt1"/>
                </a:highlight>
                <a:latin typeface="Helvetica Neue Light"/>
                <a:ea typeface="Helvetica Neue Light"/>
                <a:cs typeface="Helvetica Neue Light"/>
                <a:sym typeface="Helvetica Neue Light"/>
              </a:rPr>
              <a:t> del proyecto según las especificaciones de </a:t>
            </a:r>
            <a:r>
              <a:rPr i="1" lang="en" sz="1800">
                <a:solidFill>
                  <a:schemeClr val="dk1"/>
                </a:solidFill>
                <a:highlight>
                  <a:schemeClr val="lt1"/>
                </a:highlight>
                <a:latin typeface="Helvetica Neue Light"/>
                <a:ea typeface="Helvetica Neue Light"/>
                <a:cs typeface="Helvetica Neue Light"/>
                <a:sym typeface="Helvetica Neue Light"/>
              </a:rPr>
              <a:t>package.json</a:t>
            </a:r>
            <a:r>
              <a:rPr lang="en" sz="1800">
                <a:solidFill>
                  <a:schemeClr val="dk1"/>
                </a:solidFill>
                <a:highlight>
                  <a:schemeClr val="lt1"/>
                </a:highlight>
                <a:latin typeface="Helvetica Neue Light"/>
                <a:ea typeface="Helvetica Neue Light"/>
                <a:cs typeface="Helvetica Neue Light"/>
                <a:sym typeface="Helvetica Neue Light"/>
              </a:rPr>
              <a:t>, actualizando la versión del paquete (y a su vez regenerando </a:t>
            </a:r>
            <a:r>
              <a:rPr i="1" lang="en" sz="1800">
                <a:solidFill>
                  <a:schemeClr val="dk1"/>
                </a:solidFill>
                <a:highlight>
                  <a:schemeClr val="lt1"/>
                </a:highlight>
                <a:latin typeface="Helvetica Neue Light"/>
                <a:ea typeface="Helvetica Neue Light"/>
                <a:cs typeface="Helvetica Neue Light"/>
                <a:sym typeface="Helvetica Neue Light"/>
              </a:rPr>
              <a:t>package-lock.json</a:t>
            </a:r>
            <a:r>
              <a:rPr lang="en" sz="1800">
                <a:solidFill>
                  <a:schemeClr val="dk1"/>
                </a:solidFill>
                <a:highlight>
                  <a:schemeClr val="lt1"/>
                </a:highlight>
                <a:latin typeface="Helvetica Neue Light"/>
                <a:ea typeface="Helvetica Neue Light"/>
                <a:cs typeface="Helvetica Neue Light"/>
                <a:sym typeface="Helvetica Neue Light"/>
              </a:rPr>
              <a:t>) donde pueda basándose en la coincidencia de las versiones </a:t>
            </a:r>
            <a:r>
              <a:rPr i="1" lang="en" sz="1800">
                <a:solidFill>
                  <a:schemeClr val="lt2"/>
                </a:solidFill>
                <a:highlight>
                  <a:schemeClr val="dk2"/>
                </a:highlight>
                <a:latin typeface="Helvetica Neue Light"/>
                <a:ea typeface="Helvetica Neue Light"/>
                <a:cs typeface="Helvetica Neue Light"/>
                <a:sym typeface="Helvetica Neue Light"/>
              </a:rPr>
              <a:t>^</a:t>
            </a:r>
            <a:r>
              <a:rPr lang="en" sz="1800">
                <a:solidFill>
                  <a:schemeClr val="dk1"/>
                </a:solidFill>
                <a:highlight>
                  <a:schemeClr val="lt1"/>
                </a:highlight>
                <a:latin typeface="Helvetica Neue Light"/>
                <a:ea typeface="Helvetica Neue Light"/>
                <a:cs typeface="Helvetica Neue Light"/>
                <a:sym typeface="Helvetica Neue Light"/>
              </a:rPr>
              <a:t> y </a:t>
            </a:r>
            <a:r>
              <a:rPr i="1" lang="en" sz="1800">
                <a:solidFill>
                  <a:schemeClr val="lt2"/>
                </a:solidFill>
                <a:highlight>
                  <a:schemeClr val="dk2"/>
                </a:highlight>
                <a:latin typeface="Helvetica Neue Light"/>
                <a:ea typeface="Helvetica Neue Light"/>
                <a:cs typeface="Helvetica Neue Light"/>
                <a:sym typeface="Helvetica Neue Light"/>
              </a:rPr>
              <a:t>~</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Podemos especificar una bandera global </a:t>
            </a:r>
            <a:r>
              <a:rPr i="1" lang="en" sz="1800">
                <a:solidFill>
                  <a:schemeClr val="lt2"/>
                </a:solidFill>
                <a:highlight>
                  <a:schemeClr val="dk2"/>
                </a:highlight>
                <a:latin typeface="Roboto Mono"/>
                <a:ea typeface="Roboto Mono"/>
                <a:cs typeface="Roboto Mono"/>
                <a:sym typeface="Roboto Mono"/>
              </a:rPr>
              <a:t>-g</a:t>
            </a:r>
            <a:r>
              <a:rPr lang="en" sz="1800">
                <a:solidFill>
                  <a:schemeClr val="dk1"/>
                </a:solidFill>
                <a:highlight>
                  <a:schemeClr val="lt1"/>
                </a:highlight>
                <a:latin typeface="Helvetica Neue Light"/>
                <a:ea typeface="Helvetica Neue Light"/>
                <a:cs typeface="Helvetica Neue Light"/>
                <a:sym typeface="Helvetica Neue Light"/>
              </a:rPr>
              <a:t> si deseamos instalar un paquete en el contexto global que podremos utilizar en cualquier lugar de nuestra computadora.</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63" name="Google Shape;463;p5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Npm install</a:t>
            </a:r>
            <a:endParaRPr i="1" sz="3600">
              <a:latin typeface="Anton"/>
              <a:ea typeface="Anton"/>
              <a:cs typeface="Anton"/>
              <a:sym typeface="Anton"/>
            </a:endParaRPr>
          </a:p>
        </p:txBody>
      </p:sp>
      <p:pic>
        <p:nvPicPr>
          <p:cNvPr id="464" name="Google Shape;464;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5" name="Google Shape;465;p5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66" name="Google Shape;466;p53"/>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4"/>
          <p:cNvSpPr txBox="1"/>
          <p:nvPr/>
        </p:nvSpPr>
        <p:spPr>
          <a:xfrm>
            <a:off x="329525" y="1153875"/>
            <a:ext cx="8292000" cy="3191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Al igual que si </a:t>
            </a:r>
            <a:r>
              <a:rPr i="1" lang="en" sz="1900">
                <a:solidFill>
                  <a:schemeClr val="dk1"/>
                </a:solidFill>
                <a:highlight>
                  <a:schemeClr val="lt1"/>
                </a:highlight>
                <a:latin typeface="Helvetica Neue Light"/>
                <a:ea typeface="Helvetica Neue Light"/>
                <a:cs typeface="Helvetica Neue Light"/>
                <a:sym typeface="Helvetica Neue Light"/>
              </a:rPr>
              <a:t>package-lock.json</a:t>
            </a:r>
            <a:r>
              <a:rPr lang="en" sz="1900">
                <a:solidFill>
                  <a:schemeClr val="dk1"/>
                </a:solidFill>
                <a:highlight>
                  <a:schemeClr val="lt1"/>
                </a:highlight>
                <a:latin typeface="Helvetica Neue Light"/>
                <a:ea typeface="Helvetica Neue Light"/>
                <a:cs typeface="Helvetica Neue Light"/>
                <a:sym typeface="Helvetica Neue Light"/>
              </a:rPr>
              <a:t> no existe ya en el proyecto se genera cada vez que se llama a </a:t>
            </a:r>
            <a:r>
              <a:rPr i="1" lang="en" sz="1900">
                <a:solidFill>
                  <a:schemeClr val="dk1"/>
                </a:solidFill>
                <a:highlight>
                  <a:schemeClr val="lt1"/>
                </a:highlight>
                <a:latin typeface="Helvetica Neue Light"/>
                <a:ea typeface="Helvetica Neue Light"/>
                <a:cs typeface="Helvetica Neue Light"/>
                <a:sym typeface="Helvetica Neue Light"/>
              </a:rPr>
              <a:t>npm install</a:t>
            </a:r>
            <a:r>
              <a:rPr lang="en" sz="1900">
                <a:solidFill>
                  <a:schemeClr val="dk1"/>
                </a:solidFill>
                <a:highlight>
                  <a:schemeClr val="lt1"/>
                </a:highlight>
                <a:latin typeface="Helvetica Neue Light"/>
                <a:ea typeface="Helvetica Neue Light"/>
                <a:cs typeface="Helvetica Neue Light"/>
                <a:sym typeface="Helvetica Neue Light"/>
              </a:rPr>
              <a:t>, </a:t>
            </a:r>
            <a:r>
              <a:rPr b="1" i="1" lang="en" sz="1900">
                <a:solidFill>
                  <a:schemeClr val="dk1"/>
                </a:solidFill>
                <a:highlight>
                  <a:schemeClr val="lt1"/>
                </a:highlight>
                <a:latin typeface="Helvetica Neue"/>
                <a:ea typeface="Helvetica Neue"/>
                <a:cs typeface="Helvetica Neue"/>
                <a:sym typeface="Helvetica Neue"/>
              </a:rPr>
              <a:t>npm ci</a:t>
            </a:r>
            <a:r>
              <a:rPr lang="en" sz="1900">
                <a:solidFill>
                  <a:schemeClr val="dk1"/>
                </a:solidFill>
                <a:highlight>
                  <a:schemeClr val="lt1"/>
                </a:highlight>
                <a:latin typeface="Helvetica Neue Light"/>
                <a:ea typeface="Helvetica Neue Light"/>
                <a:cs typeface="Helvetica Neue Light"/>
                <a:sym typeface="Helvetica Neue Light"/>
              </a:rPr>
              <a:t> consume este archivo para descargar la versión exacta de cada paquete individual del que depende el proyecto.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Así es cómo podemos asegurarnos de que el contexto de nuestro proyecto se mantiene exactamente igual en las diferentes máquinas, ya sean nuestras laptops utilizadas para el desarrollo o CI (Integración Continua).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72" name="Google Shape;472;p5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Npm ci</a:t>
            </a:r>
            <a:endParaRPr i="1" sz="3600">
              <a:latin typeface="Anton"/>
              <a:ea typeface="Anton"/>
              <a:cs typeface="Anton"/>
              <a:sym typeface="Anton"/>
            </a:endParaRPr>
          </a:p>
        </p:txBody>
      </p:sp>
      <p:pic>
        <p:nvPicPr>
          <p:cNvPr id="473" name="Google Shape;473;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4" name="Google Shape;474;p5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75" name="Google Shape;475;p54"/>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nvSpPr>
        <p:spPr>
          <a:xfrm>
            <a:off x="274500" y="1218750"/>
            <a:ext cx="8595000" cy="2706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Con el enorme número de paquetes que se han publicado y que pueden ser fácilmente instalados, los paquetes npm son susceptibles a los malos autores con intenciones maliciosas.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Al darse cuenta de que había un problema en el ecosistema, la organización </a:t>
            </a:r>
            <a:r>
              <a:rPr i="1" lang="en" sz="1800">
                <a:solidFill>
                  <a:schemeClr val="dk1"/>
                </a:solidFill>
                <a:highlight>
                  <a:schemeClr val="lt1"/>
                </a:highlight>
                <a:latin typeface="Helvetica Neue Light"/>
                <a:ea typeface="Helvetica Neue Light"/>
                <a:cs typeface="Helvetica Neue Light"/>
                <a:sym typeface="Helvetica Neue Light"/>
              </a:rPr>
              <a:t>npm.js</a:t>
            </a:r>
            <a:r>
              <a:rPr lang="en" sz="1800">
                <a:solidFill>
                  <a:schemeClr val="dk1"/>
                </a:solidFill>
                <a:highlight>
                  <a:schemeClr val="lt1"/>
                </a:highlight>
                <a:latin typeface="Helvetica Neue Light"/>
                <a:ea typeface="Helvetica Neue Light"/>
                <a:cs typeface="Helvetica Neue Light"/>
                <a:sym typeface="Helvetica Neue Light"/>
              </a:rPr>
              <a:t> tuvo la idea de </a:t>
            </a:r>
            <a:r>
              <a:rPr b="1" i="1" lang="en" sz="1800">
                <a:solidFill>
                  <a:schemeClr val="dk1"/>
                </a:solidFill>
                <a:highlight>
                  <a:schemeClr val="lt1"/>
                </a:highlight>
                <a:latin typeface="Helvetica Neue"/>
                <a:ea typeface="Helvetica Neue"/>
                <a:cs typeface="Helvetica Neue"/>
                <a:sym typeface="Helvetica Neue"/>
              </a:rPr>
              <a:t>npm audit</a:t>
            </a:r>
            <a:r>
              <a:rPr lang="en" sz="1800">
                <a:solidFill>
                  <a:schemeClr val="dk1"/>
                </a:solidFill>
                <a:highlight>
                  <a:schemeClr val="lt1"/>
                </a:highlight>
                <a:latin typeface="Helvetica Neue Light"/>
                <a:ea typeface="Helvetica Neue Light"/>
                <a:cs typeface="Helvetica Neue Light"/>
                <a:sym typeface="Helvetica Neue Light"/>
              </a:rPr>
              <a:t>. Mantienen una lista de lagunas de seguridad para que los desarrolladores puedan auditar sus dependencias con el uso del comando </a:t>
            </a:r>
            <a:r>
              <a:rPr i="1" lang="en" sz="1800">
                <a:solidFill>
                  <a:schemeClr val="dk1"/>
                </a:solidFill>
                <a:highlight>
                  <a:schemeClr val="lt1"/>
                </a:highlight>
                <a:latin typeface="Helvetica Neue Light"/>
                <a:ea typeface="Helvetica Neue Light"/>
                <a:cs typeface="Helvetica Neue Light"/>
                <a:sym typeface="Helvetica Neue Light"/>
              </a:rPr>
              <a:t>npm audit</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81" name="Google Shape;481;p55"/>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Npm Audit</a:t>
            </a:r>
            <a:endParaRPr i="1" sz="3600">
              <a:latin typeface="Anton"/>
              <a:ea typeface="Anton"/>
              <a:cs typeface="Anton"/>
              <a:sym typeface="Anton"/>
            </a:endParaRPr>
          </a:p>
        </p:txBody>
      </p:sp>
      <p:pic>
        <p:nvPicPr>
          <p:cNvPr id="482" name="Google Shape;482;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3" name="Google Shape;483;p5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84" name="Google Shape;484;p55"/>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6"/>
          <p:cNvSpPr txBox="1"/>
          <p:nvPr/>
        </p:nvSpPr>
        <p:spPr>
          <a:xfrm>
            <a:off x="791250" y="1353250"/>
            <a:ext cx="7963200" cy="2600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npm audit</a:t>
            </a:r>
            <a:r>
              <a:rPr b="1" lang="en" sz="1800">
                <a:solidFill>
                  <a:schemeClr val="dk1"/>
                </a:solidFill>
                <a:highlight>
                  <a:schemeClr val="lt1"/>
                </a:highlight>
                <a:latin typeface="Helvetica Neue"/>
                <a:ea typeface="Helvetica Neue"/>
                <a:cs typeface="Helvetica Neue"/>
                <a:sym typeface="Helvetica Neue"/>
              </a:rPr>
              <a:t> </a:t>
            </a:r>
            <a:r>
              <a:rPr lang="en" sz="1800">
                <a:solidFill>
                  <a:schemeClr val="dk1"/>
                </a:solidFill>
                <a:highlight>
                  <a:schemeClr val="lt1"/>
                </a:highlight>
                <a:latin typeface="Helvetica Neue Light"/>
                <a:ea typeface="Helvetica Neue Light"/>
                <a:cs typeface="Helvetica Neue Light"/>
                <a:sym typeface="Helvetica Neue Light"/>
              </a:rPr>
              <a:t>da a los desarrolladores información sobre las vulnerabilidades y si hay versiones con correcciones a las que actualizar.</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las correcciones están disponibles en las próximas actualizaciones de versiones que no sean de última hora, se puede utilizar </a:t>
            </a:r>
            <a:r>
              <a:rPr b="1" i="1" lang="en" sz="1800">
                <a:solidFill>
                  <a:schemeClr val="dk1"/>
                </a:solidFill>
                <a:highlight>
                  <a:schemeClr val="lt1"/>
                </a:highlight>
                <a:latin typeface="Helvetica Neue"/>
                <a:ea typeface="Helvetica Neue"/>
                <a:cs typeface="Helvetica Neue"/>
                <a:sym typeface="Helvetica Neue"/>
              </a:rPr>
              <a:t>npm audit</a:t>
            </a:r>
            <a:r>
              <a:rPr lang="en" sz="1800">
                <a:solidFill>
                  <a:schemeClr val="dk1"/>
                </a:solidFill>
                <a:highlight>
                  <a:schemeClr val="lt1"/>
                </a:highlight>
                <a:latin typeface="Helvetica Neue Light"/>
                <a:ea typeface="Helvetica Neue Light"/>
                <a:cs typeface="Helvetica Neue Light"/>
                <a:sym typeface="Helvetica Neue Light"/>
              </a:rPr>
              <a:t> para actualizar automáticamente las versiones de las dependencias afectadas.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90" name="Google Shape;490;p5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Npm Audit</a:t>
            </a:r>
            <a:endParaRPr i="1" sz="3600">
              <a:latin typeface="Anton"/>
              <a:ea typeface="Anton"/>
              <a:cs typeface="Anton"/>
              <a:sym typeface="Anton"/>
            </a:endParaRPr>
          </a:p>
        </p:txBody>
      </p:sp>
      <p:pic>
        <p:nvPicPr>
          <p:cNvPr id="491" name="Google Shape;491;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92" name="Google Shape;492;p5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93" name="Google Shape;493;p56"/>
          <p:cNvPicPr preferRelativeResize="0"/>
          <p:nvPr/>
        </p:nvPicPr>
        <p:blipFill>
          <a:blip r:embed="rId5">
            <a:alphaModFix/>
          </a:blip>
          <a:stretch>
            <a:fillRect/>
          </a:stretch>
        </p:blipFill>
        <p:spPr>
          <a:xfrm>
            <a:off x="0" y="61005"/>
            <a:ext cx="1989174" cy="823650"/>
          </a:xfrm>
          <a:prstGeom prst="rect">
            <a:avLst/>
          </a:prstGeom>
          <a:noFill/>
          <a:ln>
            <a:noFill/>
          </a:ln>
        </p:spPr>
      </p:pic>
      <p:sp>
        <p:nvSpPr>
          <p:cNvPr id="494" name="Google Shape;494;p56"/>
          <p:cNvSpPr txBox="1"/>
          <p:nvPr/>
        </p:nvSpPr>
        <p:spPr>
          <a:xfrm>
            <a:off x="-1322900" y="-39500"/>
            <a:ext cx="35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Flag fix?</a:t>
            </a:r>
            <a:endParaRPr>
              <a:highlight>
                <a:srgbClr val="00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7"/>
          <p:cNvSpPr txBox="1"/>
          <p:nvPr/>
        </p:nvSpPr>
        <p:spPr>
          <a:xfrm>
            <a:off x="4242425" y="930900"/>
            <a:ext cx="4758300" cy="347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primer lugar, vamos a crearnos una cuenta en npm. Luego veremos cómo subir nuestros propios paquetes.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Entramos entonces en la página de npm con el link </a:t>
            </a:r>
            <a:r>
              <a:rPr lang="en" sz="1900" u="sng">
                <a:solidFill>
                  <a:schemeClr val="hlink"/>
                </a:solidFill>
                <a:highlight>
                  <a:schemeClr val="lt1"/>
                </a:highlight>
                <a:latin typeface="Helvetica Neue Light"/>
                <a:ea typeface="Helvetica Neue Light"/>
                <a:cs typeface="Helvetica Neue Light"/>
                <a:sym typeface="Helvetica Neue Light"/>
                <a:hlinkClick r:id="rId3"/>
              </a:rPr>
              <a:t>https://www.npmjs.com/signup</a:t>
            </a:r>
            <a:r>
              <a:rPr lang="en" sz="1900">
                <a:solidFill>
                  <a:schemeClr val="dk1"/>
                </a:solidFill>
                <a:highlight>
                  <a:schemeClr val="lt1"/>
                </a:highlight>
                <a:latin typeface="Helvetica Neue Light"/>
                <a:ea typeface="Helvetica Neue Light"/>
                <a:cs typeface="Helvetica Neue Light"/>
                <a:sym typeface="Helvetica Neue Light"/>
              </a:rPr>
              <a:t> y llenamos el formulario de registro.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00" name="Google Shape;500;p57"/>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Empezando a usar npm</a:t>
            </a:r>
            <a:endParaRPr i="1" sz="3600">
              <a:latin typeface="Anton"/>
              <a:ea typeface="Anton"/>
              <a:cs typeface="Anton"/>
              <a:sym typeface="Anton"/>
            </a:endParaRPr>
          </a:p>
        </p:txBody>
      </p:sp>
      <p:pic>
        <p:nvPicPr>
          <p:cNvPr id="501" name="Google Shape;501;p57"/>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502" name="Google Shape;502;p57"/>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503" name="Google Shape;503;p57"/>
          <p:cNvPicPr preferRelativeResize="0"/>
          <p:nvPr/>
        </p:nvPicPr>
        <p:blipFill>
          <a:blip r:embed="rId6">
            <a:alphaModFix/>
          </a:blip>
          <a:stretch>
            <a:fillRect/>
          </a:stretch>
        </p:blipFill>
        <p:spPr>
          <a:xfrm>
            <a:off x="413200" y="854275"/>
            <a:ext cx="3677226" cy="4088501"/>
          </a:xfrm>
          <a:prstGeom prst="rect">
            <a:avLst/>
          </a:prstGeom>
          <a:noFill/>
          <a:ln cap="flat" cmpd="sng" w="19050">
            <a:solidFill>
              <a:schemeClr val="dk2"/>
            </a:solidFill>
            <a:prstDash val="solid"/>
            <a:round/>
            <a:headEnd len="sm" w="sm" type="none"/>
            <a:tailEnd len="sm" w="sm" type="none"/>
          </a:ln>
        </p:spPr>
      </p:pic>
      <p:pic>
        <p:nvPicPr>
          <p:cNvPr id="504" name="Google Shape;504;p57"/>
          <p:cNvPicPr preferRelativeResize="0"/>
          <p:nvPr/>
        </p:nvPicPr>
        <p:blipFill rotWithShape="1">
          <a:blip r:embed="rId7">
            <a:alphaModFix/>
          </a:blip>
          <a:srcRect b="13563" l="0" r="0" t="13197"/>
          <a:stretch/>
        </p:blipFill>
        <p:spPr>
          <a:xfrm>
            <a:off x="0" y="166025"/>
            <a:ext cx="1989174" cy="603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58"/>
          <p:cNvPicPr preferRelativeResize="0"/>
          <p:nvPr/>
        </p:nvPicPr>
        <p:blipFill>
          <a:blip r:embed="rId3">
            <a:alphaModFix/>
          </a:blip>
          <a:stretch>
            <a:fillRect/>
          </a:stretch>
        </p:blipFill>
        <p:spPr>
          <a:xfrm>
            <a:off x="1357313" y="2021999"/>
            <a:ext cx="6429373" cy="2839924"/>
          </a:xfrm>
          <a:prstGeom prst="rect">
            <a:avLst/>
          </a:prstGeom>
          <a:noFill/>
          <a:ln cap="flat" cmpd="sng" w="19050">
            <a:solidFill>
              <a:schemeClr val="dk2"/>
            </a:solidFill>
            <a:prstDash val="solid"/>
            <a:round/>
            <a:headEnd len="sm" w="sm" type="none"/>
            <a:tailEnd len="sm" w="sm" type="none"/>
          </a:ln>
        </p:spPr>
      </p:pic>
      <p:sp>
        <p:nvSpPr>
          <p:cNvPr id="510" name="Google Shape;510;p58"/>
          <p:cNvSpPr txBox="1"/>
          <p:nvPr/>
        </p:nvSpPr>
        <p:spPr>
          <a:xfrm>
            <a:off x="317825" y="965975"/>
            <a:ext cx="8292000" cy="974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Vemos entonces, una vez que tenemos nuestro usuario de </a:t>
            </a:r>
            <a:r>
              <a:rPr b="1" lang="en" sz="1900">
                <a:solidFill>
                  <a:schemeClr val="dk1"/>
                </a:solidFill>
                <a:highlight>
                  <a:schemeClr val="lt1"/>
                </a:highlight>
                <a:latin typeface="Helvetica Neue"/>
                <a:ea typeface="Helvetica Neue"/>
                <a:cs typeface="Helvetica Neue"/>
                <a:sym typeface="Helvetica Neue"/>
              </a:rPr>
              <a:t>npm, </a:t>
            </a:r>
            <a:r>
              <a:rPr lang="en" sz="1900">
                <a:solidFill>
                  <a:schemeClr val="dk1"/>
                </a:solidFill>
                <a:highlight>
                  <a:schemeClr val="lt1"/>
                </a:highlight>
                <a:latin typeface="Helvetica Neue Light"/>
                <a:ea typeface="Helvetica Neue Light"/>
                <a:cs typeface="Helvetica Neue Light"/>
                <a:sym typeface="Helvetica Neue Light"/>
              </a:rPr>
              <a:t>todo lo que podemos hacer desde allí.</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11" name="Google Shape;511;p58"/>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Empezando a usar npm</a:t>
            </a:r>
            <a:endParaRPr i="1" sz="3600">
              <a:latin typeface="Anton"/>
              <a:ea typeface="Anton"/>
              <a:cs typeface="Anton"/>
              <a:sym typeface="Anton"/>
            </a:endParaRPr>
          </a:p>
        </p:txBody>
      </p:sp>
      <p:pic>
        <p:nvPicPr>
          <p:cNvPr id="512" name="Google Shape;512;p5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13" name="Google Shape;513;p58"/>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514" name="Google Shape;514;p58"/>
          <p:cNvPicPr preferRelativeResize="0"/>
          <p:nvPr/>
        </p:nvPicPr>
        <p:blipFill>
          <a:blip r:embed="rId6">
            <a:alphaModFix/>
          </a:blip>
          <a:stretch>
            <a:fillRect/>
          </a:stretch>
        </p:blipFill>
        <p:spPr>
          <a:xfrm>
            <a:off x="0" y="61005"/>
            <a:ext cx="1989174" cy="8236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9"/>
          <p:cNvSpPr txBox="1"/>
          <p:nvPr/>
        </p:nvSpPr>
        <p:spPr>
          <a:xfrm>
            <a:off x="476250" y="1191925"/>
            <a:ext cx="8191500" cy="29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Como usuarios de npm, podemos crear paquetes sin ámbito para usar en nuestro propios proyectos y publicarlos en el repositorio público de npm para que otros los usen en sus proyectos.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primer lugar, debemos chequear si tenemos instalada la versión actualizada de npm, sino, usamos este comando para instalarla:</a:t>
            </a:r>
            <a:br>
              <a:rPr lang="en" sz="1900">
                <a:solidFill>
                  <a:schemeClr val="dk1"/>
                </a:solidFill>
                <a:highlight>
                  <a:schemeClr val="lt1"/>
                </a:highlight>
                <a:latin typeface="Helvetica Neue Light"/>
                <a:ea typeface="Helvetica Neue Light"/>
                <a:cs typeface="Helvetica Neue Light"/>
                <a:sym typeface="Helvetica Neue Light"/>
              </a:rPr>
            </a:b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20" name="Google Shape;520;p59"/>
          <p:cNvSpPr txBox="1"/>
          <p:nvPr/>
        </p:nvSpPr>
        <p:spPr>
          <a:xfrm>
            <a:off x="1454825"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Creando nuestro paquete npm</a:t>
            </a:r>
            <a:endParaRPr i="1" sz="3600">
              <a:latin typeface="Anton"/>
              <a:ea typeface="Anton"/>
              <a:cs typeface="Anton"/>
              <a:sym typeface="Anton"/>
            </a:endParaRPr>
          </a:p>
        </p:txBody>
      </p:sp>
      <p:pic>
        <p:nvPicPr>
          <p:cNvPr id="521" name="Google Shape;521;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2" name="Google Shape;522;p5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23" name="Google Shape;523;p59"/>
          <p:cNvPicPr preferRelativeResize="0"/>
          <p:nvPr/>
        </p:nvPicPr>
        <p:blipFill>
          <a:blip r:embed="rId5">
            <a:alphaModFix/>
          </a:blip>
          <a:stretch>
            <a:fillRect/>
          </a:stretch>
        </p:blipFill>
        <p:spPr>
          <a:xfrm>
            <a:off x="3105125" y="3494150"/>
            <a:ext cx="2933761" cy="398925"/>
          </a:xfrm>
          <a:prstGeom prst="rect">
            <a:avLst/>
          </a:prstGeom>
          <a:noFill/>
          <a:ln cap="flat" cmpd="sng" w="19050">
            <a:solidFill>
              <a:schemeClr val="dk2"/>
            </a:solidFill>
            <a:prstDash val="solid"/>
            <a:round/>
            <a:headEnd len="sm" w="sm" type="none"/>
            <a:tailEnd len="sm" w="sm" type="none"/>
          </a:ln>
        </p:spPr>
      </p:pic>
      <p:pic>
        <p:nvPicPr>
          <p:cNvPr id="524" name="Google Shape;524;p59"/>
          <p:cNvPicPr preferRelativeResize="0"/>
          <p:nvPr/>
        </p:nvPicPr>
        <p:blipFill rotWithShape="1">
          <a:blip r:embed="rId6">
            <a:alphaModFix/>
          </a:blip>
          <a:srcRect b="13563" l="0" r="0" t="13197"/>
          <a:stretch/>
        </p:blipFill>
        <p:spPr>
          <a:xfrm>
            <a:off x="0" y="166025"/>
            <a:ext cx="1989174" cy="603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id="529" name="Google Shape;529;p60"/>
          <p:cNvPicPr preferRelativeResize="0"/>
          <p:nvPr/>
        </p:nvPicPr>
        <p:blipFill>
          <a:blip r:embed="rId3">
            <a:alphaModFix/>
          </a:blip>
          <a:stretch>
            <a:fillRect/>
          </a:stretch>
        </p:blipFill>
        <p:spPr>
          <a:xfrm>
            <a:off x="0" y="61005"/>
            <a:ext cx="1989174" cy="823650"/>
          </a:xfrm>
          <a:prstGeom prst="rect">
            <a:avLst/>
          </a:prstGeom>
          <a:noFill/>
          <a:ln>
            <a:noFill/>
          </a:ln>
        </p:spPr>
      </p:pic>
      <p:sp>
        <p:nvSpPr>
          <p:cNvPr id="530" name="Google Shape;530;p60"/>
          <p:cNvSpPr txBox="1"/>
          <p:nvPr/>
        </p:nvSpPr>
        <p:spPr>
          <a:xfrm>
            <a:off x="762050" y="1426350"/>
            <a:ext cx="7302900" cy="2290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comenzar a crear un paquete para npm, primero debemos crearnos el proyecto de Node en nuestra computadora.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Recordar siempre, crear el archivo README con información acerca del paquete, qué funcionalidades tiene, y cómo lo podemos utilizar.</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531" name="Google Shape;531;p60"/>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532" name="Google Shape;532;p60"/>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533" name="Google Shape;533;p60"/>
          <p:cNvSpPr txBox="1"/>
          <p:nvPr/>
        </p:nvSpPr>
        <p:spPr>
          <a:xfrm>
            <a:off x="1454825"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Creando nuestro paquete npm</a:t>
            </a:r>
            <a:endParaRPr i="1" sz="3600">
              <a:latin typeface="Anton"/>
              <a:ea typeface="Anton"/>
              <a:cs typeface="Anton"/>
              <a:sym typeface="Anto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61"/>
          <p:cNvPicPr preferRelativeResize="0"/>
          <p:nvPr/>
        </p:nvPicPr>
        <p:blipFill rotWithShape="1">
          <a:blip r:embed="rId3">
            <a:alphaModFix/>
          </a:blip>
          <a:srcRect b="13563" l="0" r="0" t="13197"/>
          <a:stretch/>
        </p:blipFill>
        <p:spPr>
          <a:xfrm>
            <a:off x="0" y="166025"/>
            <a:ext cx="1989174" cy="603200"/>
          </a:xfrm>
          <a:prstGeom prst="rect">
            <a:avLst/>
          </a:prstGeom>
          <a:noFill/>
          <a:ln>
            <a:noFill/>
          </a:ln>
        </p:spPr>
      </p:pic>
      <p:sp>
        <p:nvSpPr>
          <p:cNvPr id="539" name="Google Shape;539;p61"/>
          <p:cNvSpPr txBox="1"/>
          <p:nvPr/>
        </p:nvSpPr>
        <p:spPr>
          <a:xfrm>
            <a:off x="637775" y="1452475"/>
            <a:ext cx="8292000" cy="2447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 recomendable subir nuestro paquete a un repositorio remoto por ejemplo en </a:t>
            </a:r>
            <a:r>
              <a:rPr i="1" lang="en" sz="1900">
                <a:solidFill>
                  <a:schemeClr val="dk1"/>
                </a:solidFill>
                <a:highlight>
                  <a:schemeClr val="lt1"/>
                </a:highlight>
                <a:latin typeface="Helvetica Neue Light"/>
                <a:ea typeface="Helvetica Neue Light"/>
                <a:cs typeface="Helvetica Neue Light"/>
                <a:sym typeface="Helvetica Neue Light"/>
              </a:rPr>
              <a:t>Github</a:t>
            </a:r>
            <a:r>
              <a:rPr lang="en" sz="1900">
                <a:solidFill>
                  <a:schemeClr val="dk1"/>
                </a:solidFill>
                <a:highlight>
                  <a:schemeClr val="lt1"/>
                </a:highlight>
                <a:latin typeface="Helvetica Neue Light"/>
                <a:ea typeface="Helvetica Neue Light"/>
                <a:cs typeface="Helvetica Neue Light"/>
                <a:sym typeface="Helvetica Neue Light"/>
              </a:rPr>
              <a:t>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Antes de publicar nuestro paquete en npm, se recomienda testearlo.</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540" name="Google Shape;540;p6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541" name="Google Shape;541;p61"/>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542" name="Google Shape;542;p61"/>
          <p:cNvPicPr preferRelativeResize="0"/>
          <p:nvPr/>
        </p:nvPicPr>
        <p:blipFill>
          <a:blip r:embed="rId6">
            <a:alphaModFix/>
          </a:blip>
          <a:stretch>
            <a:fillRect/>
          </a:stretch>
        </p:blipFill>
        <p:spPr>
          <a:xfrm>
            <a:off x="3172350" y="1963875"/>
            <a:ext cx="380352" cy="380348"/>
          </a:xfrm>
          <a:prstGeom prst="rect">
            <a:avLst/>
          </a:prstGeom>
          <a:noFill/>
          <a:ln>
            <a:noFill/>
          </a:ln>
        </p:spPr>
      </p:pic>
      <p:sp>
        <p:nvSpPr>
          <p:cNvPr id="543" name="Google Shape;543;p61"/>
          <p:cNvSpPr txBox="1"/>
          <p:nvPr/>
        </p:nvSpPr>
        <p:spPr>
          <a:xfrm>
            <a:off x="1454825"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Creando nuestro paquete npm</a:t>
            </a:r>
            <a:endParaRPr i="1" sz="3600">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nvSpPr>
        <p:spPr>
          <a:xfrm>
            <a:off x="329525" y="1077675"/>
            <a:ext cx="8292000" cy="3191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lang="en" sz="1900">
                <a:solidFill>
                  <a:schemeClr val="dk1"/>
                </a:solidFill>
                <a:highlight>
                  <a:schemeClr val="lt1"/>
                </a:highlight>
                <a:latin typeface="Helvetica Neue"/>
                <a:ea typeface="Helvetica Neue"/>
                <a:cs typeface="Helvetica Neue"/>
                <a:sym typeface="Helvetica Neue"/>
              </a:rPr>
              <a:t>NVM (Node Version Manager)</a:t>
            </a:r>
            <a:r>
              <a:rPr lang="en" sz="1900">
                <a:solidFill>
                  <a:schemeClr val="dk1"/>
                </a:solidFill>
                <a:highlight>
                  <a:schemeClr val="lt1"/>
                </a:highlight>
                <a:latin typeface="Helvetica Neue Light"/>
                <a:ea typeface="Helvetica Neue Light"/>
                <a:cs typeface="Helvetica Neue Light"/>
                <a:sym typeface="Helvetica Neue Light"/>
              </a:rPr>
              <a:t> es un script bash simple para administrar múltiples versiones activas de </a:t>
            </a:r>
            <a:r>
              <a:rPr i="1" lang="en" sz="1900">
                <a:solidFill>
                  <a:schemeClr val="dk1"/>
                </a:solidFill>
                <a:highlight>
                  <a:schemeClr val="lt1"/>
                </a:highlight>
                <a:latin typeface="Helvetica Neue Light"/>
                <a:ea typeface="Helvetica Neue Light"/>
                <a:cs typeface="Helvetica Neue Light"/>
                <a:sym typeface="Helvetica Neue Light"/>
              </a:rPr>
              <a:t>Node</a:t>
            </a:r>
            <a:r>
              <a:rPr lang="en" sz="1900">
                <a:solidFill>
                  <a:schemeClr val="dk1"/>
                </a:solidFill>
                <a:highlight>
                  <a:schemeClr val="lt1"/>
                </a:highlight>
                <a:latin typeface="Helvetica Neue Light"/>
                <a:ea typeface="Helvetica Neue Light"/>
                <a:cs typeface="Helvetica Neue Light"/>
                <a:sym typeface="Helvetica Neue Light"/>
              </a:rPr>
              <a:t> en nuestro sistema.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Nos permite instalar múltiples versiones de </a:t>
            </a:r>
            <a:r>
              <a:rPr i="1" lang="en" sz="1900">
                <a:solidFill>
                  <a:schemeClr val="dk1"/>
                </a:solidFill>
                <a:highlight>
                  <a:schemeClr val="lt1"/>
                </a:highlight>
                <a:latin typeface="Helvetica Neue Light"/>
                <a:ea typeface="Helvetica Neue Light"/>
                <a:cs typeface="Helvetica Neue Light"/>
                <a:sym typeface="Helvetica Neue Light"/>
              </a:rPr>
              <a:t>Node</a:t>
            </a:r>
            <a:r>
              <a:rPr lang="en" sz="1900">
                <a:solidFill>
                  <a:schemeClr val="dk1"/>
                </a:solidFill>
                <a:highlight>
                  <a:schemeClr val="lt1"/>
                </a:highlight>
                <a:latin typeface="Helvetica Neue Light"/>
                <a:ea typeface="Helvetica Neue Light"/>
                <a:cs typeface="Helvetica Neue Light"/>
                <a:sym typeface="Helvetica Neue Light"/>
              </a:rPr>
              <a:t>, ver todas las versiones disponibles para la instalación y todas las versiones instaladas en nuestro sistema.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También admite la ejecución de una versión específica de </a:t>
            </a:r>
            <a:r>
              <a:rPr i="1" lang="en" sz="1900">
                <a:solidFill>
                  <a:schemeClr val="dk1"/>
                </a:solidFill>
                <a:highlight>
                  <a:schemeClr val="lt1"/>
                </a:highlight>
                <a:latin typeface="Helvetica Neue Light"/>
                <a:ea typeface="Helvetica Neue Light"/>
                <a:cs typeface="Helvetica Neue Light"/>
                <a:sym typeface="Helvetica Neue Light"/>
              </a:rPr>
              <a:t>Node</a:t>
            </a:r>
            <a:r>
              <a:rPr lang="en" sz="1900">
                <a:solidFill>
                  <a:schemeClr val="dk1"/>
                </a:solidFill>
                <a:highlight>
                  <a:schemeClr val="lt1"/>
                </a:highlight>
                <a:latin typeface="Helvetica Neue Light"/>
                <a:ea typeface="Helvetica Neue Light"/>
                <a:cs typeface="Helvetica Neue Light"/>
                <a:sym typeface="Helvetica Neue Light"/>
              </a:rPr>
              <a:t>, puede mostrar la ruta al ejecutable donde se instaló, y mucho más.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96" name="Google Shape;96;p17"/>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97" name="Google Shape;97;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98" name="Google Shape;98;p1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99" name="Google Shape;99;p17"/>
          <p:cNvPicPr preferRelativeResize="0"/>
          <p:nvPr/>
        </p:nvPicPr>
        <p:blipFill rotWithShape="1">
          <a:blip r:embed="rId5">
            <a:alphaModFix/>
          </a:blip>
          <a:srcRect b="0" l="9915" r="9923" t="0"/>
          <a:stretch/>
        </p:blipFill>
        <p:spPr>
          <a:xfrm>
            <a:off x="93525" y="77125"/>
            <a:ext cx="1425174" cy="933400"/>
          </a:xfrm>
          <a:prstGeom prst="rect">
            <a:avLst/>
          </a:prstGeom>
          <a:noFill/>
          <a:ln>
            <a:noFill/>
          </a:ln>
        </p:spPr>
      </p:pic>
      <p:sp>
        <p:nvSpPr>
          <p:cNvPr id="100" name="Google Shape;100;p17"/>
          <p:cNvSpPr txBox="1"/>
          <p:nvPr/>
        </p:nvSpPr>
        <p:spPr>
          <a:xfrm>
            <a:off x="-720675" y="0"/>
            <a:ext cx="557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rgbClr val="00FFFF"/>
              </a:high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62"/>
          <p:cNvPicPr preferRelativeResize="0"/>
          <p:nvPr/>
        </p:nvPicPr>
        <p:blipFill rotWithShape="1">
          <a:blip r:embed="rId3">
            <a:alphaModFix/>
          </a:blip>
          <a:srcRect b="13563" l="0" r="0" t="13197"/>
          <a:stretch/>
        </p:blipFill>
        <p:spPr>
          <a:xfrm>
            <a:off x="0" y="166025"/>
            <a:ext cx="1989174" cy="603200"/>
          </a:xfrm>
          <a:prstGeom prst="rect">
            <a:avLst/>
          </a:prstGeom>
          <a:noFill/>
          <a:ln>
            <a:noFill/>
          </a:ln>
        </p:spPr>
      </p:pic>
      <p:sp>
        <p:nvSpPr>
          <p:cNvPr id="549" name="Google Shape;549;p62"/>
          <p:cNvSpPr txBox="1"/>
          <p:nvPr/>
        </p:nvSpPr>
        <p:spPr>
          <a:xfrm>
            <a:off x="835900" y="2571750"/>
            <a:ext cx="7238400" cy="2821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300"/>
              </a:spcBef>
              <a:spcAft>
                <a:spcPts val="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Una vez que lo hayamos probado y funcione todo correctamente, en la consola al directorio de nuestro paquete e iniciamos sesión en npm con el comando </a:t>
            </a:r>
            <a:r>
              <a:rPr b="1" i="1" lang="en">
                <a:solidFill>
                  <a:schemeClr val="dk1"/>
                </a:solidFill>
                <a:highlight>
                  <a:schemeClr val="lt1"/>
                </a:highlight>
                <a:latin typeface="Helvetica Neue"/>
                <a:ea typeface="Helvetica Neue"/>
                <a:cs typeface="Helvetica Neue"/>
                <a:sym typeface="Helvetica Neue"/>
              </a:rPr>
              <a:t>npm login</a:t>
            </a:r>
            <a:r>
              <a:rPr lang="en">
                <a:solidFill>
                  <a:schemeClr val="dk1"/>
                </a:solidFill>
                <a:highlight>
                  <a:schemeClr val="lt1"/>
                </a:highlight>
                <a:latin typeface="Helvetica Neue Light"/>
                <a:ea typeface="Helvetica Neue Light"/>
                <a:cs typeface="Helvetica Neue Light"/>
                <a:sym typeface="Helvetica Neue Light"/>
              </a:rPr>
              <a:t> y nuestros datos de usuario y contraseña de la cuenta que nos creamos en npm.</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15000"/>
              </a:lnSpc>
              <a:spcBef>
                <a:spcPts val="1300"/>
              </a:spcBef>
              <a:spcAft>
                <a:spcPts val="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Luego, lo publicamos en npm con el comando </a:t>
            </a:r>
            <a:r>
              <a:rPr b="1" i="1" lang="en">
                <a:solidFill>
                  <a:schemeClr val="dk1"/>
                </a:solidFill>
                <a:highlight>
                  <a:schemeClr val="lt1"/>
                </a:highlight>
                <a:latin typeface="Helvetica Neue"/>
                <a:ea typeface="Helvetica Neue"/>
                <a:cs typeface="Helvetica Neue"/>
                <a:sym typeface="Helvetica Neue"/>
              </a:rPr>
              <a:t>npm publish</a:t>
            </a:r>
            <a:r>
              <a:rPr lang="en">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15000"/>
              </a:lnSpc>
              <a:spcBef>
                <a:spcPts val="1300"/>
              </a:spcBef>
              <a:spcAft>
                <a:spcPts val="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Para removerlo, utilizamos el comando:</a:t>
            </a:r>
            <a:endParaRPr>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rPr b="1" i="1" lang="en">
                <a:solidFill>
                  <a:schemeClr val="dk1"/>
                </a:solidFill>
                <a:highlight>
                  <a:schemeClr val="lt1"/>
                </a:highlight>
                <a:latin typeface="Helvetica Neue"/>
                <a:ea typeface="Helvetica Neue"/>
                <a:cs typeface="Helvetica Neue"/>
                <a:sym typeface="Helvetica Neue"/>
              </a:rPr>
              <a:t>npm unpublish &lt;nombre-paquete&gt;</a:t>
            </a:r>
            <a:endParaRPr b="1" i="1">
              <a:solidFill>
                <a:schemeClr val="dk1"/>
              </a:solidFill>
              <a:highlight>
                <a:schemeClr val="lt1"/>
              </a:highlight>
              <a:latin typeface="Helvetica Neue"/>
              <a:ea typeface="Helvetica Neue"/>
              <a:cs typeface="Helvetica Neue"/>
              <a:sym typeface="Helvetica Neue"/>
            </a:endParaRPr>
          </a:p>
        </p:txBody>
      </p:sp>
      <p:pic>
        <p:nvPicPr>
          <p:cNvPr id="550" name="Google Shape;550;p62"/>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551" name="Google Shape;551;p62"/>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552" name="Google Shape;552;p62"/>
          <p:cNvSpPr txBox="1"/>
          <p:nvPr/>
        </p:nvSpPr>
        <p:spPr>
          <a:xfrm>
            <a:off x="1454825"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Creando nuestro paquete npm</a:t>
            </a:r>
            <a:endParaRPr i="1" sz="3600">
              <a:latin typeface="Anton"/>
              <a:ea typeface="Anton"/>
              <a:cs typeface="Anton"/>
              <a:sym typeface="Anton"/>
            </a:endParaRPr>
          </a:p>
        </p:txBody>
      </p:sp>
      <p:sp>
        <p:nvSpPr>
          <p:cNvPr id="553" name="Google Shape;553;p62"/>
          <p:cNvSpPr txBox="1"/>
          <p:nvPr/>
        </p:nvSpPr>
        <p:spPr>
          <a:xfrm>
            <a:off x="-1234050" y="-78975"/>
            <a:ext cx="54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https://www.youtube.com/watch?v=J4b_T-qH3BY</a:t>
            </a:r>
            <a:endParaRPr>
              <a:highlight>
                <a:srgbClr val="00FFFF"/>
              </a:highlight>
            </a:endParaRPr>
          </a:p>
        </p:txBody>
      </p:sp>
      <p:sp>
        <p:nvSpPr>
          <p:cNvPr id="554" name="Google Shape;554;p62"/>
          <p:cNvSpPr txBox="1"/>
          <p:nvPr/>
        </p:nvSpPr>
        <p:spPr>
          <a:xfrm>
            <a:off x="115000" y="1070175"/>
            <a:ext cx="91440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1- crear un folder local con dos carpetas… una de test y otra para el paquete.</a:t>
            </a:r>
            <a:endParaRPr sz="1100"/>
          </a:p>
          <a:p>
            <a:pPr indent="0" lvl="0" marL="0" rtl="0" algn="l">
              <a:spcBef>
                <a:spcPts val="0"/>
              </a:spcBef>
              <a:spcAft>
                <a:spcPts val="0"/>
              </a:spcAft>
              <a:buNone/>
            </a:pPr>
            <a:r>
              <a:rPr lang="en" sz="1100"/>
              <a:t>2- conectar la carpeta del paquete a un repo de github.</a:t>
            </a:r>
            <a:endParaRPr sz="1100"/>
          </a:p>
          <a:p>
            <a:pPr indent="0" lvl="0" marL="0" rtl="0" algn="l">
              <a:spcBef>
                <a:spcPts val="0"/>
              </a:spcBef>
              <a:spcAft>
                <a:spcPts val="0"/>
              </a:spcAft>
              <a:buNone/>
            </a:pPr>
            <a:r>
              <a:rPr lang="en" sz="1100"/>
              <a:t>3- npm init (sin -y) (chequear que el repo de github haya sido inferido automaticamente “git repository:.....yourrepo”) (completar bien todos los datos como descripcion, nombre del paquete, keywords, etc)</a:t>
            </a:r>
            <a:endParaRPr sz="1100"/>
          </a:p>
          <a:p>
            <a:pPr indent="0" lvl="0" marL="0" rtl="0" algn="l">
              <a:spcBef>
                <a:spcPts val="0"/>
              </a:spcBef>
              <a:spcAft>
                <a:spcPts val="0"/>
              </a:spcAft>
              <a:buNone/>
            </a:pPr>
            <a:r>
              <a:rPr lang="en" sz="1100"/>
              <a:t>4- npm link (parado en la carpeta de mi paquete)</a:t>
            </a:r>
            <a:br>
              <a:rPr lang="en" sz="1100"/>
            </a:br>
            <a:r>
              <a:rPr lang="en" sz="1100"/>
              <a:t>5- npm link nombrepaquete (parado en la carpeta de test)</a:t>
            </a:r>
            <a:endParaRPr sz="1100"/>
          </a:p>
          <a:p>
            <a:pPr indent="0" lvl="0" marL="0" rtl="0" algn="l">
              <a:spcBef>
                <a:spcPts val="0"/>
              </a:spcBef>
              <a:spcAft>
                <a:spcPts val="0"/>
              </a:spcAft>
              <a:buNone/>
            </a:pPr>
            <a:r>
              <a:rPr lang="en" sz="1100"/>
              <a:t>6- en la carpeta del paquete: npm login y luego npm publish</a:t>
            </a:r>
            <a:endParaRPr sz="11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63"/>
          <p:cNvPicPr preferRelativeResize="0"/>
          <p:nvPr/>
        </p:nvPicPr>
        <p:blipFill rotWithShape="1">
          <a:blip r:embed="rId3">
            <a:alphaModFix/>
          </a:blip>
          <a:srcRect b="13563" l="0" r="0" t="13197"/>
          <a:stretch/>
        </p:blipFill>
        <p:spPr>
          <a:xfrm>
            <a:off x="0" y="166025"/>
            <a:ext cx="1989174" cy="603200"/>
          </a:xfrm>
          <a:prstGeom prst="rect">
            <a:avLst/>
          </a:prstGeom>
          <a:noFill/>
          <a:ln>
            <a:noFill/>
          </a:ln>
        </p:spPr>
      </p:pic>
      <p:sp>
        <p:nvSpPr>
          <p:cNvPr id="560" name="Google Shape;560;p63"/>
          <p:cNvSpPr txBox="1"/>
          <p:nvPr/>
        </p:nvSpPr>
        <p:spPr>
          <a:xfrm>
            <a:off x="329525" y="925275"/>
            <a:ext cx="8292000" cy="3744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Ahora que ya publicamos nuestro paquete, podemos visualizarlo desde la página de npm entrando a </a:t>
            </a:r>
            <a:r>
              <a:rPr lang="en" sz="1900" u="sng">
                <a:solidFill>
                  <a:schemeClr val="hlink"/>
                </a:solidFill>
                <a:highlight>
                  <a:schemeClr val="lt1"/>
                </a:highlight>
                <a:latin typeface="Helvetica Neue Light"/>
                <a:ea typeface="Helvetica Neue Light"/>
                <a:cs typeface="Helvetica Neue Light"/>
                <a:sym typeface="Helvetica Neue Light"/>
                <a:hlinkClick r:id="rId4"/>
              </a:rPr>
              <a:t>https://npmjs.com/package/*package-name</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Hay que tener en cuenta que no puede haber dos paquetes de NPM con el mismo nombre, por lo que, si el que pusimos ya existía vamos a tener que cambiarlo.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Además, si actualizamos el paquete, cuando lo hagamos debemos volver a ejecutar el comando de </a:t>
            </a:r>
            <a:r>
              <a:rPr i="1" lang="en" sz="1900">
                <a:solidFill>
                  <a:schemeClr val="lt2"/>
                </a:solidFill>
                <a:highlight>
                  <a:schemeClr val="dk2"/>
                </a:highlight>
                <a:latin typeface="Roboto Mono"/>
                <a:ea typeface="Roboto Mono"/>
                <a:cs typeface="Roboto Mono"/>
                <a:sym typeface="Roboto Mono"/>
              </a:rPr>
              <a:t>npm publish</a:t>
            </a:r>
            <a:r>
              <a:rPr lang="en" sz="1900">
                <a:solidFill>
                  <a:schemeClr val="dk1"/>
                </a:solidFill>
                <a:highlight>
                  <a:schemeClr val="lt1"/>
                </a:highlight>
                <a:latin typeface="Helvetica Neue Light"/>
                <a:ea typeface="Helvetica Neue Light"/>
                <a:cs typeface="Helvetica Neue Light"/>
                <a:sym typeface="Helvetica Neue Light"/>
              </a:rPr>
              <a:t>. Hay que asegurarse de actualizar el </a:t>
            </a:r>
            <a:r>
              <a:rPr i="1" lang="en" sz="1900">
                <a:solidFill>
                  <a:schemeClr val="dk1"/>
                </a:solidFill>
                <a:highlight>
                  <a:schemeClr val="lt1"/>
                </a:highlight>
                <a:latin typeface="Helvetica Neue Light"/>
                <a:ea typeface="Helvetica Neue Light"/>
                <a:cs typeface="Helvetica Neue Light"/>
                <a:sym typeface="Helvetica Neue Light"/>
              </a:rPr>
              <a:t>package.json</a:t>
            </a:r>
            <a:r>
              <a:rPr lang="en" sz="1900">
                <a:solidFill>
                  <a:schemeClr val="dk1"/>
                </a:solidFill>
                <a:highlight>
                  <a:schemeClr val="lt1"/>
                </a:highlight>
                <a:latin typeface="Helvetica Neue Light"/>
                <a:ea typeface="Helvetica Neue Light"/>
                <a:cs typeface="Helvetica Neue Light"/>
                <a:sym typeface="Helvetica Neue Light"/>
              </a:rPr>
              <a:t> a la última versión para que npm no lo rechace al querer publicarlo.</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561" name="Google Shape;561;p63"/>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562" name="Google Shape;562;p63"/>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563" name="Google Shape;563;p63"/>
          <p:cNvSpPr txBox="1"/>
          <p:nvPr/>
        </p:nvSpPr>
        <p:spPr>
          <a:xfrm>
            <a:off x="1454825"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Creando nuestro paquete npm</a:t>
            </a:r>
            <a:endParaRPr i="1" sz="3600">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CREAR DEPENDENCIA CON NPM</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569" name="Google Shape;569;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70" name="Google Shape;570;p6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76" name="Google Shape;576;p65"/>
          <p:cNvSpPr txBox="1"/>
          <p:nvPr/>
        </p:nvSpPr>
        <p:spPr>
          <a:xfrm>
            <a:off x="618575" y="1007400"/>
            <a:ext cx="7855500" cy="38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un proyecto que subiremos a npm como dependencia propia.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Este paquete debe exportar cuatro funciones para realizar estas operaciones básicas entre dos números: suma, resta, multiplicación y división. Subir el proyecto a npm.</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Verificar que la dependencia se encuentre en npm (</a:t>
            </a:r>
            <a:r>
              <a:rPr lang="en" sz="1700" u="sng">
                <a:solidFill>
                  <a:schemeClr val="hlink"/>
                </a:solidFill>
                <a:highlight>
                  <a:schemeClr val="lt1"/>
                </a:highlight>
                <a:latin typeface="Helvetica Neue Light"/>
                <a:ea typeface="Helvetica Neue Light"/>
                <a:cs typeface="Helvetica Neue Light"/>
                <a:sym typeface="Helvetica Neue Light"/>
                <a:hlinkClick r:id="rId4"/>
              </a:rPr>
              <a:t>https://www.npmjs.com/package/nombre-del-paquete</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Abrir el proyecto servidor del desafio anterior e instalar con npm la dependencia recién creada.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Importar la dependencia en este proyecto y realizar un endpoint get por cada operación ingresando los valores por query params. Probar el correcto funcionamiento de esas rutas.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77" name="Google Shape;577;p65"/>
          <p:cNvPicPr preferRelativeResize="0"/>
          <p:nvPr/>
        </p:nvPicPr>
        <p:blipFill rotWithShape="1">
          <a:blip r:embed="rId5">
            <a:alphaModFix/>
          </a:blip>
          <a:srcRect b="0" l="0" r="0" t="0"/>
          <a:stretch/>
        </p:blipFill>
        <p:spPr>
          <a:xfrm>
            <a:off x="7509825" y="76200"/>
            <a:ext cx="1634174" cy="639850"/>
          </a:xfrm>
          <a:prstGeom prst="rect">
            <a:avLst/>
          </a:prstGeom>
          <a:noFill/>
          <a:ln>
            <a:noFill/>
          </a:ln>
        </p:spPr>
      </p:pic>
      <p:sp>
        <p:nvSpPr>
          <p:cNvPr id="578" name="Google Shape;578;p65"/>
          <p:cNvSpPr txBox="1"/>
          <p:nvPr/>
        </p:nvSpPr>
        <p:spPr>
          <a:xfrm>
            <a:off x="1377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Crear dependencia con npm</a:t>
            </a:r>
            <a:endParaRPr i="1" sz="3200">
              <a:latin typeface="Helvetica Neue Light"/>
              <a:ea typeface="Helvetica Neue Light"/>
              <a:cs typeface="Helvetica Neue Light"/>
              <a:sym typeface="Helvetica Neue Light"/>
            </a:endParaRPr>
          </a:p>
        </p:txBody>
      </p:sp>
      <p:sp>
        <p:nvSpPr>
          <p:cNvPr id="579" name="Google Shape;579;p65"/>
          <p:cNvSpPr txBox="1"/>
          <p:nvPr/>
        </p:nvSpPr>
        <p:spPr>
          <a:xfrm>
            <a:off x="152400" y="5506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3" name="Shape 583"/>
        <p:cNvGrpSpPr/>
        <p:nvPr/>
      </p:nvGrpSpPr>
      <p:grpSpPr>
        <a:xfrm>
          <a:off x="0" y="0"/>
          <a:ext cx="0" cy="0"/>
          <a:chOff x="0" y="0"/>
          <a:chExt cx="0" cy="0"/>
        </a:xfrm>
      </p:grpSpPr>
      <p:sp>
        <p:nvSpPr>
          <p:cNvPr id="584" name="Google Shape;584;p6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585" name="Google Shape;585;p66"/>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9" name="Shape 589"/>
        <p:cNvGrpSpPr/>
        <p:nvPr/>
      </p:nvGrpSpPr>
      <p:grpSpPr>
        <a:xfrm>
          <a:off x="0" y="0"/>
          <a:ext cx="0" cy="0"/>
          <a:chOff x="0" y="0"/>
          <a:chExt cx="0" cy="0"/>
        </a:xfrm>
      </p:grpSpPr>
      <p:sp>
        <p:nvSpPr>
          <p:cNvPr id="590" name="Google Shape;590;p67"/>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591" name="Google Shape;591;p67"/>
          <p:cNvSpPr txBox="1"/>
          <p:nvPr/>
        </p:nvSpPr>
        <p:spPr>
          <a:xfrm>
            <a:off x="2104200" y="2546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Administradores de paquetes de Node.</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Nvm, qué es y cómo usarlo.</a:t>
            </a:r>
            <a:endParaRPr sz="1700">
              <a:solidFill>
                <a:srgbClr val="E0FF00"/>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5" name="Shape 595"/>
        <p:cNvGrpSpPr/>
        <p:nvPr/>
      </p:nvGrpSpPr>
      <p:grpSpPr>
        <a:xfrm>
          <a:off x="0" y="0"/>
          <a:ext cx="0" cy="0"/>
          <a:chOff x="0" y="0"/>
          <a:chExt cx="0" cy="0"/>
        </a:xfrm>
      </p:grpSpPr>
      <p:sp>
        <p:nvSpPr>
          <p:cNvPr id="596" name="Google Shape;596;p6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97" name="Google Shape;597;p68"/>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01" name="Shape 601"/>
        <p:cNvGrpSpPr/>
        <p:nvPr/>
      </p:nvGrpSpPr>
      <p:grpSpPr>
        <a:xfrm>
          <a:off x="0" y="0"/>
          <a:ext cx="0" cy="0"/>
          <a:chOff x="0" y="0"/>
          <a:chExt cx="0" cy="0"/>
        </a:xfrm>
      </p:grpSpPr>
      <p:sp>
        <p:nvSpPr>
          <p:cNvPr id="602" name="Google Shape;602;p6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03" name="Google Shape;603;p6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511063" y="1001475"/>
            <a:ext cx="8292000" cy="3734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Para instalar NMV, debemos primero descargarlo desde </a:t>
            </a:r>
            <a:r>
              <a:rPr lang="en" sz="1900" u="sng">
                <a:solidFill>
                  <a:schemeClr val="hlink"/>
                </a:solidFill>
                <a:highlight>
                  <a:schemeClr val="lt1"/>
                </a:highlight>
                <a:latin typeface="Helvetica Neue Light"/>
                <a:ea typeface="Helvetica Neue Light"/>
                <a:cs typeface="Helvetica Neue Light"/>
                <a:sym typeface="Helvetica Neue Light"/>
                <a:hlinkClick r:id="rId3"/>
              </a:rPr>
              <a:t>la página de versiones de NVM</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Luego, debemos asegurarnos de eliminar la versión de Node y </a:t>
            </a:r>
            <a:r>
              <a:rPr i="1" lang="en" sz="1900">
                <a:solidFill>
                  <a:schemeClr val="dk1"/>
                </a:solidFill>
                <a:highlight>
                  <a:schemeClr val="lt1"/>
                </a:highlight>
                <a:latin typeface="Helvetica Neue Light"/>
                <a:ea typeface="Helvetica Neue Light"/>
                <a:cs typeface="Helvetica Neue Light"/>
                <a:sym typeface="Helvetica Neue Light"/>
              </a:rPr>
              <a:t>npm</a:t>
            </a:r>
            <a:r>
              <a:rPr lang="en" sz="1900">
                <a:solidFill>
                  <a:schemeClr val="dk1"/>
                </a:solidFill>
                <a:highlight>
                  <a:schemeClr val="lt1"/>
                </a:highlight>
                <a:latin typeface="Helvetica Neue Light"/>
                <a:ea typeface="Helvetica Neue Light"/>
                <a:cs typeface="Helvetica Neue Light"/>
                <a:sym typeface="Helvetica Neue Light"/>
              </a:rPr>
              <a:t> que tengamos instaladas en nuestro sistema, previo a instalar </a:t>
            </a:r>
            <a:r>
              <a:rPr i="1" lang="en" sz="1900">
                <a:solidFill>
                  <a:schemeClr val="dk1"/>
                </a:solidFill>
                <a:highlight>
                  <a:schemeClr val="lt1"/>
                </a:highlight>
                <a:latin typeface="Helvetica Neue Light"/>
                <a:ea typeface="Helvetica Neue Light"/>
                <a:cs typeface="Helvetica Neue Light"/>
                <a:sym typeface="Helvetica Neue Light"/>
              </a:rPr>
              <a:t>nvm</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Ejecutar el instalador y seguir los pasos que indica. Aceptar los términos, luego elegir la ruta de instalación.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Además, tendremos que definir el directorio de instalación de Node que funcionará como un enlace simbólico que apunta a la versión actualmente utilizada de Node.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06" name="Google Shape;106;p1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Instalar NVM en Windows</a:t>
            </a:r>
            <a:endParaRPr i="1" sz="3600">
              <a:latin typeface="Anton"/>
              <a:ea typeface="Anton"/>
              <a:cs typeface="Anton"/>
              <a:sym typeface="Anton"/>
            </a:endParaRPr>
          </a:p>
        </p:txBody>
      </p:sp>
      <p:pic>
        <p:nvPicPr>
          <p:cNvPr id="107" name="Google Shape;107;p18"/>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08" name="Google Shape;108;p18"/>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109" name="Google Shape;109;p18"/>
          <p:cNvPicPr preferRelativeResize="0"/>
          <p:nvPr/>
        </p:nvPicPr>
        <p:blipFill rotWithShape="1">
          <a:blip r:embed="rId6">
            <a:alphaModFix/>
          </a:blip>
          <a:srcRect b="0" l="9915" r="9923" t="0"/>
          <a:stretch/>
        </p:blipFill>
        <p:spPr>
          <a:xfrm>
            <a:off x="93525" y="77125"/>
            <a:ext cx="1425174" cy="933400"/>
          </a:xfrm>
          <a:prstGeom prst="rect">
            <a:avLst/>
          </a:prstGeom>
          <a:noFill/>
          <a:ln>
            <a:noFill/>
          </a:ln>
        </p:spPr>
      </p:pic>
      <p:sp>
        <p:nvSpPr>
          <p:cNvPr id="110" name="Google Shape;110;p18"/>
          <p:cNvSpPr/>
          <p:nvPr/>
        </p:nvSpPr>
        <p:spPr>
          <a:xfrm>
            <a:off x="340938" y="1169025"/>
            <a:ext cx="432900" cy="410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11" name="Google Shape;111;p18"/>
          <p:cNvSpPr txBox="1"/>
          <p:nvPr/>
        </p:nvSpPr>
        <p:spPr>
          <a:xfrm>
            <a:off x="391971" y="1122259"/>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Helvetica Neue Light"/>
                <a:ea typeface="Helvetica Neue Light"/>
                <a:cs typeface="Helvetica Neue Light"/>
                <a:sym typeface="Helvetica Neue Light"/>
              </a:rPr>
              <a:t>1</a:t>
            </a:r>
            <a:endParaRPr sz="1800">
              <a:latin typeface="Helvetica Neue Light"/>
              <a:ea typeface="Helvetica Neue Light"/>
              <a:cs typeface="Helvetica Neue Light"/>
              <a:sym typeface="Helvetica Neue Light"/>
            </a:endParaRPr>
          </a:p>
        </p:txBody>
      </p:sp>
      <p:sp>
        <p:nvSpPr>
          <p:cNvPr id="112" name="Google Shape;112;p18"/>
          <p:cNvSpPr/>
          <p:nvPr/>
        </p:nvSpPr>
        <p:spPr>
          <a:xfrm>
            <a:off x="340938" y="2034475"/>
            <a:ext cx="432900" cy="410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13" name="Google Shape;113;p18"/>
          <p:cNvSpPr txBox="1"/>
          <p:nvPr/>
        </p:nvSpPr>
        <p:spPr>
          <a:xfrm>
            <a:off x="391971" y="1987709"/>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Helvetica Neue Light"/>
                <a:ea typeface="Helvetica Neue Light"/>
                <a:cs typeface="Helvetica Neue Light"/>
                <a:sym typeface="Helvetica Neue Light"/>
              </a:rPr>
              <a:t>2</a:t>
            </a:r>
            <a:endParaRPr sz="1800">
              <a:latin typeface="Helvetica Neue Light"/>
              <a:ea typeface="Helvetica Neue Light"/>
              <a:cs typeface="Helvetica Neue Light"/>
              <a:sym typeface="Helvetica Neue Light"/>
            </a:endParaRPr>
          </a:p>
        </p:txBody>
      </p:sp>
      <p:sp>
        <p:nvSpPr>
          <p:cNvPr id="114" name="Google Shape;114;p18"/>
          <p:cNvSpPr/>
          <p:nvPr/>
        </p:nvSpPr>
        <p:spPr>
          <a:xfrm>
            <a:off x="340938" y="2899925"/>
            <a:ext cx="432900" cy="410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15" name="Google Shape;115;p18"/>
          <p:cNvSpPr txBox="1"/>
          <p:nvPr/>
        </p:nvSpPr>
        <p:spPr>
          <a:xfrm>
            <a:off x="391971" y="2853159"/>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p:txBody>
      </p:sp>
      <p:sp>
        <p:nvSpPr>
          <p:cNvPr id="116" name="Google Shape;116;p18"/>
          <p:cNvSpPr/>
          <p:nvPr/>
        </p:nvSpPr>
        <p:spPr>
          <a:xfrm>
            <a:off x="340938" y="3706975"/>
            <a:ext cx="432900" cy="410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17" name="Google Shape;117;p18"/>
          <p:cNvSpPr txBox="1"/>
          <p:nvPr/>
        </p:nvSpPr>
        <p:spPr>
          <a:xfrm>
            <a:off x="391971" y="3660209"/>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Helvetica Neue Light"/>
                <a:ea typeface="Helvetica Neue Light"/>
                <a:cs typeface="Helvetica Neue Light"/>
                <a:sym typeface="Helvetica Neue Light"/>
              </a:rPr>
              <a:t>4</a:t>
            </a:r>
            <a:endParaRPr sz="1800">
              <a:latin typeface="Helvetica Neue Light"/>
              <a:ea typeface="Helvetica Neue Light"/>
              <a:cs typeface="Helvetica Neue Light"/>
              <a:sym typeface="Helvetica Neue Light"/>
            </a:endParaRPr>
          </a:p>
        </p:txBody>
      </p:sp>
      <p:sp>
        <p:nvSpPr>
          <p:cNvPr id="118" name="Google Shape;118;p18"/>
          <p:cNvSpPr txBox="1"/>
          <p:nvPr/>
        </p:nvSpPr>
        <p:spPr>
          <a:xfrm>
            <a:off x="-1510475" y="-113400"/>
            <a:ext cx="573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https://stackoverflow.com/questions/20711240/how-to-completely-remove-node-js-from-windows</a:t>
            </a:r>
            <a:endParaRPr>
              <a:highlight>
                <a:srgbClr val="00FFFF"/>
              </a:highlight>
            </a:endParaRPr>
          </a:p>
        </p:txBody>
      </p:sp>
      <p:sp>
        <p:nvSpPr>
          <p:cNvPr id="119" name="Google Shape;119;p18"/>
          <p:cNvSpPr txBox="1"/>
          <p:nvPr/>
        </p:nvSpPr>
        <p:spPr>
          <a:xfrm>
            <a:off x="-1510475" y="722050"/>
            <a:ext cx="58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https://github.com/coreybutler/nvm-windows/releases</a:t>
            </a:r>
            <a:endParaRPr>
              <a:highlight>
                <a:srgbClr val="00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rotWithShape="1">
          <a:blip r:embed="rId3">
            <a:alphaModFix/>
          </a:blip>
          <a:srcRect b="0" l="9915" r="9923" t="0"/>
          <a:stretch/>
        </p:blipFill>
        <p:spPr>
          <a:xfrm>
            <a:off x="175350" y="10650"/>
            <a:ext cx="1411356" cy="924350"/>
          </a:xfrm>
          <a:prstGeom prst="rect">
            <a:avLst/>
          </a:prstGeom>
          <a:noFill/>
          <a:ln>
            <a:noFill/>
          </a:ln>
        </p:spPr>
      </p:pic>
      <p:sp>
        <p:nvSpPr>
          <p:cNvPr id="125" name="Google Shape;125;p19"/>
          <p:cNvSpPr txBox="1"/>
          <p:nvPr/>
        </p:nvSpPr>
        <p:spPr>
          <a:xfrm>
            <a:off x="329525" y="696675"/>
            <a:ext cx="8292000" cy="1125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Para empezar a usarlo, en una terminal usamos el comando: </a:t>
            </a:r>
            <a:r>
              <a:rPr i="1" lang="en" sz="1900">
                <a:solidFill>
                  <a:schemeClr val="lt1"/>
                </a:solidFill>
                <a:highlight>
                  <a:schemeClr val="dk2"/>
                </a:highlight>
                <a:latin typeface="Helvetica Neue Light"/>
                <a:ea typeface="Helvetica Neue Light"/>
                <a:cs typeface="Helvetica Neue Light"/>
                <a:sym typeface="Helvetica Neue Light"/>
              </a:rPr>
              <a:t>  </a:t>
            </a:r>
            <a:endParaRPr i="1" sz="1900">
              <a:solidFill>
                <a:schemeClr val="lt1"/>
              </a:solidFill>
              <a:highlight>
                <a:schemeClr val="dk2"/>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Obtendremos la siguiente salida.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26" name="Google Shape;126;p1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Usar NVM en Windows</a:t>
            </a:r>
            <a:endParaRPr i="1" sz="3600">
              <a:latin typeface="Anton"/>
              <a:ea typeface="Anton"/>
              <a:cs typeface="Anton"/>
              <a:sym typeface="Anton"/>
            </a:endParaRPr>
          </a:p>
        </p:txBody>
      </p:sp>
      <p:pic>
        <p:nvPicPr>
          <p:cNvPr id="127" name="Google Shape;127;p1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28" name="Google Shape;128;p19"/>
          <p:cNvPicPr preferRelativeResize="0"/>
          <p:nvPr/>
        </p:nvPicPr>
        <p:blipFill>
          <a:blip r:embed="rId5">
            <a:alphaModFix/>
          </a:blip>
          <a:stretch>
            <a:fillRect/>
          </a:stretch>
        </p:blipFill>
        <p:spPr>
          <a:xfrm>
            <a:off x="1130725" y="1935551"/>
            <a:ext cx="6689599" cy="2814300"/>
          </a:xfrm>
          <a:prstGeom prst="rect">
            <a:avLst/>
          </a:prstGeom>
          <a:noFill/>
          <a:ln cap="flat" cmpd="sng" w="19050">
            <a:solidFill>
              <a:schemeClr val="dk2"/>
            </a:solidFill>
            <a:prstDash val="solid"/>
            <a:round/>
            <a:headEnd len="sm" w="sm" type="none"/>
            <a:tailEnd len="sm" w="sm" type="none"/>
          </a:ln>
        </p:spPr>
      </p:pic>
      <p:pic>
        <p:nvPicPr>
          <p:cNvPr id="129" name="Google Shape;129;p19"/>
          <p:cNvPicPr preferRelativeResize="0"/>
          <p:nvPr/>
        </p:nvPicPr>
        <p:blipFill>
          <a:blip r:embed="rId6">
            <a:alphaModFix/>
          </a:blip>
          <a:stretch>
            <a:fillRect/>
          </a:stretch>
        </p:blipFill>
        <p:spPr>
          <a:xfrm>
            <a:off x="7211100" y="907275"/>
            <a:ext cx="762900" cy="374985"/>
          </a:xfrm>
          <a:prstGeom prst="rect">
            <a:avLst/>
          </a:prstGeom>
          <a:noFill/>
          <a:ln cap="flat" cmpd="sng" w="9525">
            <a:solidFill>
              <a:schemeClr val="dk2"/>
            </a:solidFill>
            <a:prstDash val="solid"/>
            <a:round/>
            <a:headEnd len="sm" w="sm" type="none"/>
            <a:tailEnd len="sm" w="sm" type="none"/>
          </a:ln>
        </p:spPr>
      </p:pic>
      <p:pic>
        <p:nvPicPr>
          <p:cNvPr id="130" name="Google Shape;130;p19"/>
          <p:cNvPicPr preferRelativeResize="0"/>
          <p:nvPr/>
        </p:nvPicPr>
        <p:blipFill>
          <a:blip r:embed="rId7">
            <a:alphaModFix/>
          </a:blip>
          <a:stretch>
            <a:fillRect/>
          </a:stretch>
        </p:blipFill>
        <p:spPr>
          <a:xfrm>
            <a:off x="7567925" y="4659625"/>
            <a:ext cx="1186526" cy="330675"/>
          </a:xfrm>
          <a:prstGeom prst="rect">
            <a:avLst/>
          </a:prstGeom>
          <a:noFill/>
          <a:ln>
            <a:noFill/>
          </a:ln>
        </p:spPr>
      </p:pic>
      <p:sp>
        <p:nvSpPr>
          <p:cNvPr id="131" name="Google Shape;131;p19"/>
          <p:cNvSpPr txBox="1"/>
          <p:nvPr/>
        </p:nvSpPr>
        <p:spPr>
          <a:xfrm>
            <a:off x="321846" y="825384"/>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nvSpPr>
        <p:spPr>
          <a:xfrm>
            <a:off x="329525" y="696675"/>
            <a:ext cx="8292000" cy="1125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Para visualizar todas las versiones de Node disponibles para instalar usamos el comando: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37" name="Google Shape;137;p2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Usar NVM en Windows</a:t>
            </a:r>
            <a:endParaRPr i="1" sz="3600">
              <a:latin typeface="Anton"/>
              <a:ea typeface="Anton"/>
              <a:cs typeface="Anton"/>
              <a:sym typeface="Anton"/>
            </a:endParaRPr>
          </a:p>
        </p:txBody>
      </p:sp>
      <p:pic>
        <p:nvPicPr>
          <p:cNvPr id="138" name="Google Shape;138;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9" name="Google Shape;139;p2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0" name="Google Shape;140;p20"/>
          <p:cNvPicPr preferRelativeResize="0"/>
          <p:nvPr/>
        </p:nvPicPr>
        <p:blipFill>
          <a:blip r:embed="rId5">
            <a:alphaModFix/>
          </a:blip>
          <a:stretch>
            <a:fillRect/>
          </a:stretch>
        </p:blipFill>
        <p:spPr>
          <a:xfrm>
            <a:off x="3200400" y="1288275"/>
            <a:ext cx="1619250" cy="333375"/>
          </a:xfrm>
          <a:prstGeom prst="rect">
            <a:avLst/>
          </a:prstGeom>
          <a:noFill/>
          <a:ln cap="flat" cmpd="sng" w="19050">
            <a:solidFill>
              <a:schemeClr val="dk2"/>
            </a:solidFill>
            <a:prstDash val="solid"/>
            <a:round/>
            <a:headEnd len="sm" w="sm" type="none"/>
            <a:tailEnd len="sm" w="sm" type="none"/>
          </a:ln>
        </p:spPr>
      </p:pic>
      <p:pic>
        <p:nvPicPr>
          <p:cNvPr id="141" name="Google Shape;141;p20"/>
          <p:cNvPicPr preferRelativeResize="0"/>
          <p:nvPr/>
        </p:nvPicPr>
        <p:blipFill>
          <a:blip r:embed="rId6">
            <a:alphaModFix/>
          </a:blip>
          <a:stretch>
            <a:fillRect/>
          </a:stretch>
        </p:blipFill>
        <p:spPr>
          <a:xfrm>
            <a:off x="2507386" y="1745475"/>
            <a:ext cx="4444390" cy="3244825"/>
          </a:xfrm>
          <a:prstGeom prst="rect">
            <a:avLst/>
          </a:prstGeom>
          <a:noFill/>
          <a:ln cap="flat" cmpd="sng" w="19050">
            <a:solidFill>
              <a:schemeClr val="dk2"/>
            </a:solidFill>
            <a:prstDash val="solid"/>
            <a:round/>
            <a:headEnd len="sm" w="sm" type="none"/>
            <a:tailEnd len="sm" w="sm" type="none"/>
          </a:ln>
        </p:spPr>
      </p:pic>
      <p:pic>
        <p:nvPicPr>
          <p:cNvPr id="142" name="Google Shape;142;p20"/>
          <p:cNvPicPr preferRelativeResize="0"/>
          <p:nvPr/>
        </p:nvPicPr>
        <p:blipFill rotWithShape="1">
          <a:blip r:embed="rId7">
            <a:alphaModFix/>
          </a:blip>
          <a:srcRect b="0" l="9915" r="9923" t="0"/>
          <a:stretch/>
        </p:blipFill>
        <p:spPr>
          <a:xfrm>
            <a:off x="175350" y="10650"/>
            <a:ext cx="1411356" cy="92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329525" y="925275"/>
            <a:ext cx="8292000" cy="1125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Luego, para instalar la versión específica que queramos, podemos usar el comando: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48" name="Google Shape;148;p2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Usar NVM en Windows</a:t>
            </a:r>
            <a:endParaRPr i="1" sz="3600">
              <a:latin typeface="Anton"/>
              <a:ea typeface="Anton"/>
              <a:cs typeface="Anton"/>
              <a:sym typeface="Anton"/>
            </a:endParaRPr>
          </a:p>
        </p:txBody>
      </p:sp>
      <p:pic>
        <p:nvPicPr>
          <p:cNvPr id="149" name="Google Shape;149;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0" name="Google Shape;150;p2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1" name="Google Shape;151;p21"/>
          <p:cNvPicPr preferRelativeResize="0"/>
          <p:nvPr/>
        </p:nvPicPr>
        <p:blipFill>
          <a:blip r:embed="rId5">
            <a:alphaModFix/>
          </a:blip>
          <a:stretch>
            <a:fillRect/>
          </a:stretch>
        </p:blipFill>
        <p:spPr>
          <a:xfrm>
            <a:off x="2057400" y="1516875"/>
            <a:ext cx="1724025" cy="314325"/>
          </a:xfrm>
          <a:prstGeom prst="rect">
            <a:avLst/>
          </a:prstGeom>
          <a:noFill/>
          <a:ln cap="flat" cmpd="sng" w="9525">
            <a:solidFill>
              <a:schemeClr val="dk2"/>
            </a:solidFill>
            <a:prstDash val="solid"/>
            <a:round/>
            <a:headEnd len="sm" w="sm" type="none"/>
            <a:tailEnd len="sm" w="sm" type="none"/>
          </a:ln>
        </p:spPr>
      </p:pic>
      <p:pic>
        <p:nvPicPr>
          <p:cNvPr id="152" name="Google Shape;152;p21"/>
          <p:cNvPicPr preferRelativeResize="0"/>
          <p:nvPr/>
        </p:nvPicPr>
        <p:blipFill>
          <a:blip r:embed="rId6">
            <a:alphaModFix/>
          </a:blip>
          <a:stretch>
            <a:fillRect/>
          </a:stretch>
        </p:blipFill>
        <p:spPr>
          <a:xfrm>
            <a:off x="2312875" y="2194200"/>
            <a:ext cx="4927825" cy="2121300"/>
          </a:xfrm>
          <a:prstGeom prst="rect">
            <a:avLst/>
          </a:prstGeom>
          <a:noFill/>
          <a:ln cap="flat" cmpd="sng" w="9525">
            <a:solidFill>
              <a:schemeClr val="dk2"/>
            </a:solidFill>
            <a:prstDash val="solid"/>
            <a:round/>
            <a:headEnd len="sm" w="sm" type="none"/>
            <a:tailEnd len="sm" w="sm" type="none"/>
          </a:ln>
        </p:spPr>
      </p:pic>
      <p:pic>
        <p:nvPicPr>
          <p:cNvPr id="153" name="Google Shape;153;p21"/>
          <p:cNvPicPr preferRelativeResize="0"/>
          <p:nvPr/>
        </p:nvPicPr>
        <p:blipFill rotWithShape="1">
          <a:blip r:embed="rId7">
            <a:alphaModFix/>
          </a:blip>
          <a:srcRect b="0" l="9915" r="9923" t="0"/>
          <a:stretch/>
        </p:blipFill>
        <p:spPr>
          <a:xfrm>
            <a:off x="175350" y="10650"/>
            <a:ext cx="1411356" cy="92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