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Anton"/>
      <p:regular r:id="rId53"/>
    </p:embeddedFont>
    <p:embeddedFont>
      <p:font typeface="Lato"/>
      <p:regular r:id="rId54"/>
      <p:bold r:id="rId55"/>
      <p:italic r:id="rId56"/>
      <p:boldItalic r:id="rId57"/>
    </p:embeddedFont>
    <p:embeddedFont>
      <p:font typeface="Helvetica Neue"/>
      <p:regular r:id="rId58"/>
      <p:bold r:id="rId59"/>
      <p:italic r:id="rId60"/>
      <p:boldItalic r:id="rId61"/>
    </p:embeddedFont>
    <p:embeddedFont>
      <p:font typeface="Helvetica Neue Light"/>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HelveticaNeueLight-regular.fntdata"/><Relationship Id="rId61" Type="http://schemas.openxmlformats.org/officeDocument/2006/relationships/font" Target="fonts/HelveticaNeue-boldItalic.fntdata"/><Relationship Id="rId20" Type="http://schemas.openxmlformats.org/officeDocument/2006/relationships/slide" Target="slides/slide14.xml"/><Relationship Id="rId64" Type="http://schemas.openxmlformats.org/officeDocument/2006/relationships/font" Target="fonts/HelveticaNeueLight-italic.fntdata"/><Relationship Id="rId63" Type="http://schemas.openxmlformats.org/officeDocument/2006/relationships/font" Target="fonts/HelveticaNeueLight-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HelveticaNeueLight-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HelveticaNeue-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Anton-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Lato-bold.fntdata"/><Relationship Id="rId10" Type="http://schemas.openxmlformats.org/officeDocument/2006/relationships/slide" Target="slides/slide4.xml"/><Relationship Id="rId54" Type="http://schemas.openxmlformats.org/officeDocument/2006/relationships/font" Target="fonts/Lato-regular.fntdata"/><Relationship Id="rId13" Type="http://schemas.openxmlformats.org/officeDocument/2006/relationships/slide" Target="slides/slide7.xml"/><Relationship Id="rId57" Type="http://schemas.openxmlformats.org/officeDocument/2006/relationships/font" Target="fonts/Lato-boldItalic.fntdata"/><Relationship Id="rId12" Type="http://schemas.openxmlformats.org/officeDocument/2006/relationships/slide" Target="slides/slide6.xml"/><Relationship Id="rId56" Type="http://schemas.openxmlformats.org/officeDocument/2006/relationships/font" Target="fonts/Lato-italic.fntdata"/><Relationship Id="rId15" Type="http://schemas.openxmlformats.org/officeDocument/2006/relationships/slide" Target="slides/slide9.xml"/><Relationship Id="rId59" Type="http://schemas.openxmlformats.org/officeDocument/2006/relationships/font" Target="fonts/HelveticaNeue-bold.fntdata"/><Relationship Id="rId14" Type="http://schemas.openxmlformats.org/officeDocument/2006/relationships/slide" Target="slides/slide8.xml"/><Relationship Id="rId58" Type="http://schemas.openxmlformats.org/officeDocument/2006/relationships/font" Target="fonts/HelveticaNeu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792494914_0_3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792494914_0_3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792494914_0_3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792494914_0_3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792494914_0_3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792494914_0_3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792494914_0_3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792494914_0_3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792494914_0_3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f792494914_0_3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792494914_0_3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792494914_0_3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792494914_0_3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f792494914_0_3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792494914_0_3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792494914_0_3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f792494914_0_3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f792494914_0_3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792494914_0_3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f792494914_0_3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792494914_0_3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f792494914_0_3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792494914_0_3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792494914_0_3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f792494914_0_3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f792494914_0_3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f792494914_0_3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f792494914_0_3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f792494914_0_3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f792494914_0_3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792494914_0_3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f792494914_0_3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f792494914_0_4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f792494914_0_4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792494914_0_4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792494914_0_4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9e6a219d2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9e6a219d2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9e6a219d2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9e6a219d2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9e6a219d2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9e6a219d2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9e6a219d2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9e6a219d2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792494914_0_4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792494914_0_4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9e6a219d2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9e6a219d2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fa1b74c39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fa1b74c39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fa1b74c39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fa1b74c39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fa1b74c39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fa1b74c39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fa1b74c39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fa1b74c39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fa1b74c399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fa1b74c399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fa1b74c399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fa1b74c399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fa1b74c399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fa1b74c39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fa1b74c399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fa1b74c399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fa1b74c399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fa1b74c399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792494914_0_3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792494914_0_3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fa1b74c399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fa1b74c399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fa1b74c399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fa1b74c39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Cambiar codigo de estado! (200, no 201…)</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fa1b74c399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fa1b74c399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f792494914_0_4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f792494914_0_4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f792494914_0_4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f792494914_0_4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f792494914_0_4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f792494914_0_4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f792494914_0_4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f792494914_0_4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792494914_0_3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792494914_0_3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792494914_0_3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792494914_0_3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792494914_0_3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792494914_0_3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792494914_0_3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792494914_0_3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792494914_0_3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792494914_0_3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29.png"/><Relationship Id="rId6"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24.png"/><Relationship Id="rId7"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7.png"/><Relationship Id="rId6"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6.png"/><Relationship Id="rId6"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27.png"/><Relationship Id="rId6"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32.png"/><Relationship Id="rId6"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23.png"/><Relationship Id="rId6"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26.png"/><Relationship Id="rId6"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25.png"/><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25.png"/><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Arquitectura del servidor:</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 sz="3600">
                <a:solidFill>
                  <a:srgbClr val="121212"/>
                </a:solidFill>
                <a:latin typeface="Anton"/>
                <a:ea typeface="Anton"/>
                <a:cs typeface="Anton"/>
                <a:sym typeface="Anton"/>
              </a:rPr>
              <a:t>Diseño</a:t>
            </a:r>
            <a:endParaRPr i="1" sz="3600">
              <a:solidFill>
                <a:srgbClr val="121212"/>
              </a:solidFill>
              <a:latin typeface="Anton"/>
              <a:ea typeface="Anton"/>
              <a:cs typeface="Anton"/>
              <a:sym typeface="Anton"/>
            </a:endParaRPr>
          </a:p>
        </p:txBody>
      </p:sp>
      <p:sp>
        <p:nvSpPr>
          <p:cNvPr id="100" name="Google Shape;100;p25"/>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39.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nvSpPr>
        <p:spPr>
          <a:xfrm>
            <a:off x="494825" y="949350"/>
            <a:ext cx="7962600" cy="3474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Los frameworks como </a:t>
            </a:r>
            <a:r>
              <a:rPr b="1" lang="en" sz="1700">
                <a:solidFill>
                  <a:schemeClr val="dk1"/>
                </a:solidFill>
                <a:highlight>
                  <a:srgbClr val="00FFFF"/>
                </a:highlight>
                <a:latin typeface="Helvetica Neue"/>
                <a:ea typeface="Helvetica Neue"/>
                <a:cs typeface="Helvetica Neue"/>
                <a:sym typeface="Helvetica Neue"/>
              </a:rPr>
              <a:t>Express</a:t>
            </a:r>
            <a:r>
              <a:rPr b="1" lang="en" sz="1700">
                <a:solidFill>
                  <a:schemeClr val="dk1"/>
                </a:solidFill>
                <a:highlight>
                  <a:schemeClr val="lt1"/>
                </a:highlight>
                <a:latin typeface="Helvetica Neue"/>
                <a:ea typeface="Helvetica Neue"/>
                <a:cs typeface="Helvetica Neue"/>
                <a:sym typeface="Helvetica Neue"/>
              </a:rPr>
              <a:t>,</a:t>
            </a:r>
            <a:r>
              <a:rPr lang="en" sz="1700">
                <a:solidFill>
                  <a:schemeClr val="dk1"/>
                </a:solidFill>
                <a:highlight>
                  <a:schemeClr val="lt1"/>
                </a:highlight>
                <a:latin typeface="Helvetica Neue Light"/>
                <a:ea typeface="Helvetica Neue Light"/>
                <a:cs typeface="Helvetica Neue Light"/>
                <a:sym typeface="Helvetica Neue Light"/>
              </a:rPr>
              <a:t> nos permiten definir controladores de ruta como funciones de devolución de llamada, que se ejecutan cuando recibimos una solicitud de cliente. </a:t>
            </a:r>
            <a:r>
              <a:rPr lang="en" sz="1700">
                <a:solidFill>
                  <a:schemeClr val="dk1"/>
                </a:solidFill>
                <a:highlight>
                  <a:srgbClr val="00FFFF"/>
                </a:highlight>
                <a:latin typeface="Helvetica Neue Light"/>
                <a:ea typeface="Helvetica Neue Light"/>
                <a:cs typeface="Helvetica Neue Light"/>
                <a:sym typeface="Helvetica Neue Light"/>
              </a:rPr>
              <a:t>Con la cantidad de flexibilidad que brindan estos frameworks </a:t>
            </a:r>
            <a:r>
              <a:rPr lang="en" sz="1200">
                <a:solidFill>
                  <a:srgbClr val="202124"/>
                </a:solidFill>
                <a:highlight>
                  <a:srgbClr val="00FFFF"/>
                </a:highlight>
              </a:rPr>
              <a:t>¿</a:t>
            </a:r>
            <a:r>
              <a:rPr lang="en" sz="1700">
                <a:solidFill>
                  <a:schemeClr val="dk1"/>
                </a:solidFill>
                <a:highlight>
                  <a:srgbClr val="00FFFF"/>
                </a:highlight>
                <a:latin typeface="Helvetica Neue Light"/>
                <a:ea typeface="Helvetica Neue Light"/>
                <a:cs typeface="Helvetica Neue Light"/>
                <a:sym typeface="Helvetica Neue Light"/>
              </a:rPr>
              <a:t>Podríamos definir toda la lógica de negocio directamente dentro de esas funciones? Si comenzamos en este camino, el archivo de rutas de nuestro pequeño servidor puede convertirse en un código largo, desordenado, difícil de manejar, de leer, mantener y administrar, dificultando también, realizar una prueba unitaria.</a:t>
            </a:r>
            <a:endParaRPr sz="1700">
              <a:solidFill>
                <a:schemeClr val="dk1"/>
              </a:solidFill>
              <a:highlight>
                <a:srgbClr val="00FFFF"/>
              </a:highlight>
              <a:latin typeface="Helvetica Neue Light"/>
              <a:ea typeface="Helvetica Neue Light"/>
              <a:cs typeface="Helvetica Neue Light"/>
              <a:sym typeface="Helvetica Neue Light"/>
            </a:endParaRPr>
          </a:p>
        </p:txBody>
      </p:sp>
      <p:pic>
        <p:nvPicPr>
          <p:cNvPr id="182" name="Google Shape;182;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3" name="Google Shape;183;p34"/>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184" name="Google Shape;184;p34"/>
          <p:cNvSpPr txBox="1"/>
          <p:nvPr/>
        </p:nvSpPr>
        <p:spPr>
          <a:xfrm>
            <a:off x="1086975" y="1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Adoptar un enfoque por capas</a:t>
            </a:r>
            <a:endParaRPr i="1" sz="3600">
              <a:latin typeface="Anton"/>
              <a:ea typeface="Anton"/>
              <a:cs typeface="Anton"/>
              <a:sym typeface="Anton"/>
            </a:endParaRPr>
          </a:p>
        </p:txBody>
      </p:sp>
      <p:pic>
        <p:nvPicPr>
          <p:cNvPr id="185" name="Google Shape;185;p34"/>
          <p:cNvPicPr preferRelativeResize="0"/>
          <p:nvPr/>
        </p:nvPicPr>
        <p:blipFill>
          <a:blip r:embed="rId5">
            <a:alphaModFix/>
          </a:blip>
          <a:stretch>
            <a:fillRect/>
          </a:stretch>
        </p:blipFill>
        <p:spPr>
          <a:xfrm>
            <a:off x="442175" y="186450"/>
            <a:ext cx="762900" cy="76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nvSpPr>
        <p:spPr>
          <a:xfrm>
            <a:off x="613525" y="949350"/>
            <a:ext cx="8097900" cy="34740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Por lo tanto, este sería un buen lugar para implementar el principio de programación de </a:t>
            </a:r>
            <a:r>
              <a:rPr lang="en" sz="1600">
                <a:solidFill>
                  <a:schemeClr val="dk1"/>
                </a:solidFill>
                <a:highlight>
                  <a:srgbClr val="00FFFF"/>
                </a:highlight>
                <a:latin typeface="Helvetica Neue Light"/>
                <a:ea typeface="Helvetica Neue Light"/>
                <a:cs typeface="Helvetica Neue Light"/>
                <a:sym typeface="Helvetica Neue Light"/>
              </a:rPr>
              <a:t>"separación de responsabilidades".</a:t>
            </a:r>
            <a:r>
              <a:rPr lang="en" sz="1600">
                <a:solidFill>
                  <a:schemeClr val="dk1"/>
                </a:solidFill>
                <a:highlight>
                  <a:schemeClr val="lt1"/>
                </a:highlight>
                <a:latin typeface="Helvetica Neue Light"/>
                <a:ea typeface="Helvetica Neue Light"/>
                <a:cs typeface="Helvetica Neue Light"/>
                <a:sym typeface="Helvetica Neue Light"/>
              </a:rPr>
              <a:t> De acuerdo con esto, deberíamos tener diferentes módulos para abordar diferentes inquietudes pertinentes a nuestra aplicación.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Del lado del servidor, las diferentes capas (o módulos) asumen diferentes responsabilidades al procesar las solicitudes de cliente. Como ya vimos, las capas son:</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914400" rtl="0" algn="l">
              <a:lnSpc>
                <a:spcPct val="115000"/>
              </a:lnSpc>
              <a:spcBef>
                <a:spcPts val="1300"/>
              </a:spcBef>
              <a:spcAft>
                <a:spcPts val="0"/>
              </a:spcAft>
              <a:buClr>
                <a:srgbClr val="3CEFAB"/>
              </a:buClr>
              <a:buSzPts val="1600"/>
              <a:buFont typeface="Helvetica Neue Light"/>
              <a:buChar char="○"/>
            </a:pPr>
            <a:r>
              <a:rPr b="1" lang="en" sz="1600">
                <a:solidFill>
                  <a:schemeClr val="dk1"/>
                </a:solidFill>
                <a:highlight>
                  <a:srgbClr val="00FFFF"/>
                </a:highlight>
                <a:latin typeface="Helvetica Neue"/>
                <a:ea typeface="Helvetica Neue"/>
                <a:cs typeface="Helvetica Neue"/>
                <a:sym typeface="Helvetica Neue"/>
              </a:rPr>
              <a:t>Controlador</a:t>
            </a:r>
            <a:r>
              <a:rPr lang="en" sz="1600">
                <a:solidFill>
                  <a:schemeClr val="dk1"/>
                </a:solidFill>
                <a:highlight>
                  <a:srgbClr val="00FFFF"/>
                </a:highlight>
                <a:latin typeface="Helvetica Neue Light"/>
                <a:ea typeface="Helvetica Neue Light"/>
                <a:cs typeface="Helvetica Neue Light"/>
                <a:sym typeface="Helvetica Neue Light"/>
              </a:rPr>
              <a:t>: Rutas de API y endpoints.</a:t>
            </a:r>
            <a:endParaRPr sz="1600">
              <a:solidFill>
                <a:schemeClr val="dk1"/>
              </a:solidFill>
              <a:highlight>
                <a:srgbClr val="00FFFF"/>
              </a:highlight>
              <a:latin typeface="Helvetica Neue Light"/>
              <a:ea typeface="Helvetica Neue Light"/>
              <a:cs typeface="Helvetica Neue Light"/>
              <a:sym typeface="Helvetica Neue Light"/>
            </a:endParaRPr>
          </a:p>
          <a:p>
            <a:pPr indent="-330200" lvl="1" marL="914400" rtl="0" algn="l">
              <a:lnSpc>
                <a:spcPct val="115000"/>
              </a:lnSpc>
              <a:spcBef>
                <a:spcPts val="1300"/>
              </a:spcBef>
              <a:spcAft>
                <a:spcPts val="0"/>
              </a:spcAft>
              <a:buClr>
                <a:srgbClr val="3CEFAB"/>
              </a:buClr>
              <a:buSzPts val="1600"/>
              <a:buFont typeface="Helvetica Neue Light"/>
              <a:buChar char="○"/>
            </a:pPr>
            <a:r>
              <a:rPr b="1" lang="en" sz="1600">
                <a:solidFill>
                  <a:schemeClr val="dk1"/>
                </a:solidFill>
                <a:highlight>
                  <a:srgbClr val="00FFFF"/>
                </a:highlight>
                <a:latin typeface="Helvetica Neue"/>
                <a:ea typeface="Helvetica Neue"/>
                <a:cs typeface="Helvetica Neue"/>
                <a:sym typeface="Helvetica Neue"/>
              </a:rPr>
              <a:t>Capa de servicios</a:t>
            </a:r>
            <a:r>
              <a:rPr lang="en" sz="1600">
                <a:solidFill>
                  <a:schemeClr val="dk1"/>
                </a:solidFill>
                <a:highlight>
                  <a:srgbClr val="00FFFF"/>
                </a:highlight>
                <a:latin typeface="Helvetica Neue Light"/>
                <a:ea typeface="Helvetica Neue Light"/>
                <a:cs typeface="Helvetica Neue Light"/>
                <a:sym typeface="Helvetica Neue Light"/>
              </a:rPr>
              <a:t>: para la lógica de negocio.</a:t>
            </a:r>
            <a:endParaRPr sz="1600">
              <a:solidFill>
                <a:schemeClr val="dk1"/>
              </a:solidFill>
              <a:highlight>
                <a:srgbClr val="00FFFF"/>
              </a:highlight>
              <a:latin typeface="Helvetica Neue Light"/>
              <a:ea typeface="Helvetica Neue Light"/>
              <a:cs typeface="Helvetica Neue Light"/>
              <a:sym typeface="Helvetica Neue Light"/>
            </a:endParaRPr>
          </a:p>
          <a:p>
            <a:pPr indent="-330200" lvl="1" marL="914400" rtl="0" algn="l">
              <a:lnSpc>
                <a:spcPct val="115000"/>
              </a:lnSpc>
              <a:spcBef>
                <a:spcPts val="1300"/>
              </a:spcBef>
              <a:spcAft>
                <a:spcPts val="1000"/>
              </a:spcAft>
              <a:buClr>
                <a:srgbClr val="3CEFAB"/>
              </a:buClr>
              <a:buSzPts val="1600"/>
              <a:buFont typeface="Helvetica Neue Light"/>
              <a:buChar char="○"/>
            </a:pPr>
            <a:r>
              <a:rPr b="1" lang="en" sz="1600">
                <a:solidFill>
                  <a:schemeClr val="dk1"/>
                </a:solidFill>
                <a:highlight>
                  <a:srgbClr val="00FFFF"/>
                </a:highlight>
                <a:latin typeface="Helvetica Neue"/>
                <a:ea typeface="Helvetica Neue"/>
                <a:cs typeface="Helvetica Neue"/>
                <a:sym typeface="Helvetica Neue"/>
              </a:rPr>
              <a:t>Capa de acceso de datos</a:t>
            </a:r>
            <a:r>
              <a:rPr lang="en" sz="1600">
                <a:solidFill>
                  <a:schemeClr val="dk1"/>
                </a:solidFill>
                <a:highlight>
                  <a:srgbClr val="00FFFF"/>
                </a:highlight>
                <a:latin typeface="Helvetica Neue Light"/>
                <a:ea typeface="Helvetica Neue Light"/>
                <a:cs typeface="Helvetica Neue Light"/>
                <a:sym typeface="Helvetica Neue Light"/>
              </a:rPr>
              <a:t>: para trabajar con la base de datos.</a:t>
            </a:r>
            <a:endParaRPr sz="1600">
              <a:solidFill>
                <a:schemeClr val="dk1"/>
              </a:solidFill>
              <a:highlight>
                <a:srgbClr val="00FFFF"/>
              </a:highlight>
              <a:latin typeface="Helvetica Neue Light"/>
              <a:ea typeface="Helvetica Neue Light"/>
              <a:cs typeface="Helvetica Neue Light"/>
              <a:sym typeface="Helvetica Neue Light"/>
            </a:endParaRPr>
          </a:p>
        </p:txBody>
      </p:sp>
      <p:pic>
        <p:nvPicPr>
          <p:cNvPr id="191" name="Google Shape;191;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2" name="Google Shape;192;p35"/>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193" name="Google Shape;193;p35"/>
          <p:cNvSpPr txBox="1"/>
          <p:nvPr/>
        </p:nvSpPr>
        <p:spPr>
          <a:xfrm>
            <a:off x="1086975" y="1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Adoptar un </a:t>
            </a:r>
            <a:r>
              <a:rPr i="1" lang="en" sz="3600">
                <a:highlight>
                  <a:srgbClr val="00FFFF"/>
                </a:highlight>
                <a:latin typeface="Anton"/>
                <a:ea typeface="Anton"/>
                <a:cs typeface="Anton"/>
                <a:sym typeface="Anton"/>
              </a:rPr>
              <a:t>enfoque por capas</a:t>
            </a:r>
            <a:endParaRPr i="1" sz="3600">
              <a:highlight>
                <a:srgbClr val="00FFFF"/>
              </a:highlight>
              <a:latin typeface="Anton"/>
              <a:ea typeface="Anton"/>
              <a:cs typeface="Anton"/>
              <a:sym typeface="Anton"/>
            </a:endParaRPr>
          </a:p>
        </p:txBody>
      </p:sp>
      <p:pic>
        <p:nvPicPr>
          <p:cNvPr id="194" name="Google Shape;194;p35"/>
          <p:cNvPicPr preferRelativeResize="0"/>
          <p:nvPr/>
        </p:nvPicPr>
        <p:blipFill>
          <a:blip r:embed="rId5">
            <a:alphaModFix/>
          </a:blip>
          <a:stretch>
            <a:fillRect/>
          </a:stretch>
        </p:blipFill>
        <p:spPr>
          <a:xfrm>
            <a:off x="442175" y="186450"/>
            <a:ext cx="762900" cy="76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nvSpPr>
        <p:spPr>
          <a:xfrm>
            <a:off x="329700" y="896963"/>
            <a:ext cx="8484600" cy="2214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rgbClr val="00FFFF"/>
                </a:highlight>
                <a:latin typeface="Helvetica Neue Light"/>
                <a:ea typeface="Helvetica Neue Light"/>
                <a:cs typeface="Helvetica Neue Light"/>
                <a:sym typeface="Helvetica Neue Light"/>
              </a:rPr>
              <a:t>La estructura de carpetas es sumamente importante para estructurar nuestra </a:t>
            </a:r>
            <a:r>
              <a:rPr lang="en" sz="1600">
                <a:solidFill>
                  <a:schemeClr val="dk1"/>
                </a:solidFill>
                <a:highlight>
                  <a:srgbClr val="00FFFF"/>
                </a:highlight>
                <a:latin typeface="Helvetica Neue Light"/>
                <a:ea typeface="Helvetica Neue Light"/>
                <a:cs typeface="Helvetica Neue Light"/>
                <a:sym typeface="Helvetica Neue Light"/>
              </a:rPr>
              <a:t>aplicación</a:t>
            </a:r>
            <a:r>
              <a:rPr lang="en" sz="1600">
                <a:solidFill>
                  <a:schemeClr val="dk1"/>
                </a:solidFill>
                <a:highlight>
                  <a:srgbClr val="00FFFF"/>
                </a:highlight>
                <a:latin typeface="Helvetica Neue Light"/>
                <a:ea typeface="Helvetica Neue Light"/>
                <a:cs typeface="Helvetica Neue Light"/>
                <a:sym typeface="Helvetica Neue Light"/>
              </a:rPr>
              <a:t> y respetar las capas…</a:t>
            </a:r>
            <a:endParaRPr sz="1600">
              <a:solidFill>
                <a:schemeClr val="dk1"/>
              </a:solidFill>
              <a:highlight>
                <a:srgbClr val="00FFFF"/>
              </a:highlight>
              <a:latin typeface="Helvetica Neue Light"/>
              <a:ea typeface="Helvetica Neue Light"/>
              <a:cs typeface="Helvetica Neue Light"/>
              <a:sym typeface="Helvetica Neue Light"/>
            </a:endParaRPr>
          </a:p>
        </p:txBody>
      </p:sp>
      <p:pic>
        <p:nvPicPr>
          <p:cNvPr id="200" name="Google Shape;200;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01" name="Google Shape;201;p36"/>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02" name="Google Shape;202;p36"/>
          <p:cNvSpPr txBox="1"/>
          <p:nvPr/>
        </p:nvSpPr>
        <p:spPr>
          <a:xfrm>
            <a:off x="1086975" y="1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Crear una estructura de carpetas</a:t>
            </a:r>
            <a:endParaRPr i="1" sz="3600">
              <a:latin typeface="Anton"/>
              <a:ea typeface="Anton"/>
              <a:cs typeface="Anton"/>
              <a:sym typeface="Anton"/>
            </a:endParaRPr>
          </a:p>
        </p:txBody>
      </p:sp>
      <p:pic>
        <p:nvPicPr>
          <p:cNvPr id="203" name="Google Shape;203;p36"/>
          <p:cNvPicPr preferRelativeResize="0"/>
          <p:nvPr/>
        </p:nvPicPr>
        <p:blipFill>
          <a:blip r:embed="rId5">
            <a:alphaModFix/>
          </a:blip>
          <a:stretch>
            <a:fillRect/>
          </a:stretch>
        </p:blipFill>
        <p:spPr>
          <a:xfrm>
            <a:off x="1803813" y="2216400"/>
            <a:ext cx="5250625" cy="1652975"/>
          </a:xfrm>
          <a:prstGeom prst="rect">
            <a:avLst/>
          </a:prstGeom>
          <a:noFill/>
          <a:ln cap="flat" cmpd="sng" w="9525">
            <a:solidFill>
              <a:schemeClr val="dk2"/>
            </a:solidFill>
            <a:prstDash val="solid"/>
            <a:round/>
            <a:headEnd len="sm" w="sm" type="none"/>
            <a:tailEnd len="sm" w="sm" type="none"/>
          </a:ln>
        </p:spPr>
      </p:pic>
      <p:pic>
        <p:nvPicPr>
          <p:cNvPr id="204" name="Google Shape;204;p36"/>
          <p:cNvPicPr preferRelativeResize="0"/>
          <p:nvPr/>
        </p:nvPicPr>
        <p:blipFill>
          <a:blip r:embed="rId6">
            <a:alphaModFix/>
          </a:blip>
          <a:stretch>
            <a:fillRect/>
          </a:stretch>
        </p:blipFill>
        <p:spPr>
          <a:xfrm>
            <a:off x="442175" y="186450"/>
            <a:ext cx="762900" cy="762900"/>
          </a:xfrm>
          <a:prstGeom prst="rect">
            <a:avLst/>
          </a:prstGeom>
          <a:noFill/>
          <a:ln>
            <a:noFill/>
          </a:ln>
        </p:spPr>
      </p:pic>
      <p:cxnSp>
        <p:nvCxnSpPr>
          <p:cNvPr id="205" name="Google Shape;205;p36"/>
          <p:cNvCxnSpPr/>
          <p:nvPr/>
        </p:nvCxnSpPr>
        <p:spPr>
          <a:xfrm flipH="1" rot="10800000">
            <a:off x="-827300" y="2691150"/>
            <a:ext cx="2912400" cy="198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36"/>
          <p:cNvCxnSpPr/>
          <p:nvPr/>
        </p:nvCxnSpPr>
        <p:spPr>
          <a:xfrm flipH="1" rot="10800000">
            <a:off x="-560750" y="3421700"/>
            <a:ext cx="2596500" cy="198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36"/>
          <p:cNvCxnSpPr/>
          <p:nvPr/>
        </p:nvCxnSpPr>
        <p:spPr>
          <a:xfrm flipH="1" rot="10800000">
            <a:off x="-452150" y="3589575"/>
            <a:ext cx="2586600" cy="99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36"/>
          <p:cNvCxnSpPr/>
          <p:nvPr/>
        </p:nvCxnSpPr>
        <p:spPr>
          <a:xfrm flipH="1" rot="10800000">
            <a:off x="-383050" y="3806675"/>
            <a:ext cx="2517600" cy="3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12" name="Shape 212"/>
        <p:cNvGrpSpPr/>
        <p:nvPr/>
      </p:nvGrpSpPr>
      <p:grpSpPr>
        <a:xfrm>
          <a:off x="0" y="0"/>
          <a:ext cx="0" cy="0"/>
          <a:chOff x="0" y="0"/>
          <a:chExt cx="0" cy="0"/>
        </a:xfrm>
      </p:grpSpPr>
      <p:sp>
        <p:nvSpPr>
          <p:cNvPr id="213" name="Google Shape;213;p37"/>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IDE/ EDITORES DE CÓDIGO</a:t>
            </a:r>
            <a:endParaRPr i="1" sz="3600">
              <a:latin typeface="Anton"/>
              <a:ea typeface="Anton"/>
              <a:cs typeface="Anton"/>
              <a:sym typeface="Anton"/>
            </a:endParaRPr>
          </a:p>
        </p:txBody>
      </p:sp>
      <p:pic>
        <p:nvPicPr>
          <p:cNvPr id="214" name="Google Shape;214;p3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nvSpPr>
        <p:spPr>
          <a:xfrm>
            <a:off x="329700" y="1185625"/>
            <a:ext cx="8484600" cy="3474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La mayoría de los flujos de trabajo de configuración de código contienen </a:t>
            </a:r>
            <a:r>
              <a:rPr b="1" lang="en" sz="1800">
                <a:solidFill>
                  <a:schemeClr val="dk1"/>
                </a:solidFill>
                <a:highlight>
                  <a:schemeClr val="lt1"/>
                </a:highlight>
                <a:latin typeface="Helvetica Neue"/>
                <a:ea typeface="Helvetica Neue"/>
                <a:cs typeface="Helvetica Neue"/>
                <a:sym typeface="Helvetica Neue"/>
              </a:rPr>
              <a:t>un formateador y un linter de código</a:t>
            </a:r>
            <a:r>
              <a:rPr lang="en" sz="1800">
                <a:solidFill>
                  <a:schemeClr val="dk1"/>
                </a:solidFill>
                <a:highlight>
                  <a:schemeClr val="lt1"/>
                </a:highlight>
                <a:latin typeface="Helvetica Neue Light"/>
                <a:ea typeface="Helvetica Neue Light"/>
                <a:cs typeface="Helvetica Neue Light"/>
                <a:sym typeface="Helvetica Neue Light"/>
              </a:rPr>
              <a:t>.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1" marL="9144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rgbClr val="00FFFF"/>
                </a:highlight>
                <a:latin typeface="Helvetica Neue Light"/>
                <a:ea typeface="Helvetica Neue Light"/>
                <a:cs typeface="Helvetica Neue Light"/>
                <a:sym typeface="Helvetica Neue Light"/>
              </a:rPr>
              <a:t>Un </a:t>
            </a:r>
            <a:r>
              <a:rPr b="1" lang="en" sz="1800">
                <a:solidFill>
                  <a:schemeClr val="dk1"/>
                </a:solidFill>
                <a:highlight>
                  <a:srgbClr val="00FFFF"/>
                </a:highlight>
                <a:latin typeface="Helvetica Neue"/>
                <a:ea typeface="Helvetica Neue"/>
                <a:cs typeface="Helvetica Neue"/>
                <a:sym typeface="Helvetica Neue"/>
              </a:rPr>
              <a:t>linter </a:t>
            </a:r>
            <a:r>
              <a:rPr lang="en" sz="1800">
                <a:solidFill>
                  <a:schemeClr val="dk1"/>
                </a:solidFill>
                <a:highlight>
                  <a:srgbClr val="00FFFF"/>
                </a:highlight>
                <a:latin typeface="Helvetica Neue Light"/>
                <a:ea typeface="Helvetica Neue Light"/>
                <a:cs typeface="Helvetica Neue Light"/>
                <a:sym typeface="Helvetica Neue Light"/>
              </a:rPr>
              <a:t>busca y advierte sobre código sintáctico erróneo</a:t>
            </a:r>
            <a:endParaRPr sz="1800">
              <a:solidFill>
                <a:schemeClr val="dk1"/>
              </a:solidFill>
              <a:highlight>
                <a:srgbClr val="00FFFF"/>
              </a:highlight>
              <a:latin typeface="Helvetica Neue Light"/>
              <a:ea typeface="Helvetica Neue Light"/>
              <a:cs typeface="Helvetica Neue Light"/>
              <a:sym typeface="Helvetica Neue Light"/>
            </a:endParaRPr>
          </a:p>
          <a:p>
            <a:pPr indent="-342900" lvl="1" marL="9144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rgbClr val="00FFFF"/>
                </a:highlight>
                <a:latin typeface="Helvetica Neue Light"/>
                <a:ea typeface="Helvetica Neue Light"/>
                <a:cs typeface="Helvetica Neue Light"/>
                <a:sym typeface="Helvetica Neue Light"/>
              </a:rPr>
              <a:t>Un </a:t>
            </a:r>
            <a:r>
              <a:rPr b="1" lang="en" sz="1800">
                <a:solidFill>
                  <a:schemeClr val="dk1"/>
                </a:solidFill>
                <a:highlight>
                  <a:srgbClr val="00FFFF"/>
                </a:highlight>
                <a:latin typeface="Helvetica Neue"/>
                <a:ea typeface="Helvetica Neue"/>
                <a:cs typeface="Helvetica Neue"/>
                <a:sym typeface="Helvetica Neue"/>
              </a:rPr>
              <a:t>formateador de código</a:t>
            </a:r>
            <a:r>
              <a:rPr lang="en" sz="1800">
                <a:solidFill>
                  <a:schemeClr val="dk1"/>
                </a:solidFill>
                <a:highlight>
                  <a:srgbClr val="00FFFF"/>
                </a:highlight>
                <a:latin typeface="Helvetica Neue Light"/>
                <a:ea typeface="Helvetica Neue Light"/>
                <a:cs typeface="Helvetica Neue Light"/>
                <a:sym typeface="Helvetica Neue Light"/>
              </a:rPr>
              <a:t> trabaja con los aspectos más estilísticos del código para garantizar un conjunto de pautas de formato y estilo coherentes en todo nuestro proyecto.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20" name="Google Shape;220;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1" name="Google Shape;221;p38"/>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22" name="Google Shape;222;p38"/>
          <p:cNvSpPr txBox="1"/>
          <p:nvPr/>
        </p:nvSpPr>
        <p:spPr>
          <a:xfrm>
            <a:off x="1157550" y="191375"/>
            <a:ext cx="67125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Código limpio y fácil de leer</a:t>
            </a:r>
            <a:endParaRPr i="1" sz="3600">
              <a:latin typeface="Anton"/>
              <a:ea typeface="Anton"/>
              <a:cs typeface="Anton"/>
              <a:sym typeface="Anton"/>
            </a:endParaRPr>
          </a:p>
        </p:txBody>
      </p:sp>
      <p:pic>
        <p:nvPicPr>
          <p:cNvPr id="223" name="Google Shape;223;p38"/>
          <p:cNvPicPr preferRelativeResize="0"/>
          <p:nvPr/>
        </p:nvPicPr>
        <p:blipFill>
          <a:blip r:embed="rId5">
            <a:alphaModFix/>
          </a:blip>
          <a:stretch>
            <a:fillRect/>
          </a:stretch>
        </p:blipFill>
        <p:spPr>
          <a:xfrm>
            <a:off x="442175" y="186450"/>
            <a:ext cx="762900" cy="76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nvSpPr>
        <p:spPr>
          <a:xfrm>
            <a:off x="712425" y="1209850"/>
            <a:ext cx="7913100" cy="3311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También podemos consultar</a:t>
            </a:r>
            <a:r>
              <a:rPr lang="en" sz="1600">
                <a:solidFill>
                  <a:schemeClr val="dk1"/>
                </a:solidFill>
                <a:highlight>
                  <a:srgbClr val="00FFFF"/>
                </a:highlight>
                <a:latin typeface="Helvetica Neue Light"/>
                <a:ea typeface="Helvetica Neue Light"/>
                <a:cs typeface="Helvetica Neue Light"/>
                <a:sym typeface="Helvetica Neue Light"/>
              </a:rPr>
              <a:t> las </a:t>
            </a:r>
            <a:r>
              <a:rPr b="1" lang="en" sz="1600">
                <a:solidFill>
                  <a:schemeClr val="dk1"/>
                </a:solidFill>
                <a:highlight>
                  <a:srgbClr val="00FFFF"/>
                </a:highlight>
                <a:latin typeface="Helvetica Neue"/>
                <a:ea typeface="Helvetica Neue"/>
                <a:cs typeface="Helvetica Neue"/>
                <a:sym typeface="Helvetica Neue"/>
              </a:rPr>
              <a:t>guías de estilo</a:t>
            </a:r>
            <a:r>
              <a:rPr lang="en" sz="1600">
                <a:solidFill>
                  <a:schemeClr val="dk1"/>
                </a:solidFill>
                <a:highlight>
                  <a:srgbClr val="00FFFF"/>
                </a:highlight>
                <a:latin typeface="Helvetica Neue Light"/>
                <a:ea typeface="Helvetica Neue Light"/>
                <a:cs typeface="Helvetica Neue Light"/>
                <a:sym typeface="Helvetica Neue Light"/>
              </a:rPr>
              <a:t> </a:t>
            </a:r>
            <a:r>
              <a:rPr lang="en" sz="1600">
                <a:solidFill>
                  <a:schemeClr val="dk1"/>
                </a:solidFill>
                <a:highlight>
                  <a:schemeClr val="lt1"/>
                </a:highlight>
                <a:latin typeface="Helvetica Neue Light"/>
                <a:ea typeface="Helvetica Neue Light"/>
                <a:cs typeface="Helvetica Neue Light"/>
                <a:sym typeface="Helvetica Neue Light"/>
              </a:rPr>
              <a:t>de Javascript utilizados por gigantes como Google. Estas guías cubren todo, desde convenciones de nomenclatura (para archivos, variables, clases, etc.) hasta especificaciones de formato, codificaciones de archivos y mucho más.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Al escribir código, es importante agregar </a:t>
            </a:r>
            <a:r>
              <a:rPr b="1" lang="en" sz="1600">
                <a:solidFill>
                  <a:schemeClr val="dk1"/>
                </a:solidFill>
                <a:highlight>
                  <a:srgbClr val="00FFFF"/>
                </a:highlight>
                <a:latin typeface="Helvetica Neue"/>
                <a:ea typeface="Helvetica Neue"/>
                <a:cs typeface="Helvetica Neue"/>
                <a:sym typeface="Helvetica Neue"/>
              </a:rPr>
              <a:t>comentarios útiles</a:t>
            </a:r>
            <a:r>
              <a:rPr lang="en" sz="1600">
                <a:solidFill>
                  <a:schemeClr val="dk1"/>
                </a:solidFill>
                <a:highlight>
                  <a:schemeClr val="lt1"/>
                </a:highlight>
                <a:latin typeface="Helvetica Neue Light"/>
                <a:ea typeface="Helvetica Neue Light"/>
                <a:cs typeface="Helvetica Neue Light"/>
                <a:sym typeface="Helvetica Neue Light"/>
              </a:rPr>
              <a:t> de los que otros desarrolladores de nuestro equipo puedan beneficiarse. Todo lo que se necesita es una oración de pocas palabras para ayudar a los demás en la comprensión del propósito de los fragmentos de código más complejos. </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229" name="Google Shape;229;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0" name="Google Shape;230;p39"/>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31" name="Google Shape;231;p39"/>
          <p:cNvSpPr txBox="1"/>
          <p:nvPr/>
        </p:nvSpPr>
        <p:spPr>
          <a:xfrm>
            <a:off x="1335600" y="191375"/>
            <a:ext cx="65346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Código limpio y fácil de leer</a:t>
            </a:r>
            <a:endParaRPr i="1" sz="3600">
              <a:latin typeface="Anton"/>
              <a:ea typeface="Anton"/>
              <a:cs typeface="Anton"/>
              <a:sym typeface="Anton"/>
            </a:endParaRPr>
          </a:p>
        </p:txBody>
      </p:sp>
      <p:pic>
        <p:nvPicPr>
          <p:cNvPr id="232" name="Google Shape;232;p39"/>
          <p:cNvPicPr preferRelativeResize="0"/>
          <p:nvPr/>
        </p:nvPicPr>
        <p:blipFill>
          <a:blip r:embed="rId5">
            <a:alphaModFix/>
          </a:blip>
          <a:stretch>
            <a:fillRect/>
          </a:stretch>
        </p:blipFill>
        <p:spPr>
          <a:xfrm>
            <a:off x="442175" y="186450"/>
            <a:ext cx="762900" cy="762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nvSpPr>
        <p:spPr>
          <a:xfrm>
            <a:off x="329700" y="949350"/>
            <a:ext cx="8484600" cy="3948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Javascript es bastante conocido por sus funciones </a:t>
            </a:r>
            <a:r>
              <a:rPr b="1" i="1" lang="en" sz="1600">
                <a:solidFill>
                  <a:schemeClr val="dk1"/>
                </a:solidFill>
                <a:highlight>
                  <a:srgbClr val="00FFFF"/>
                </a:highlight>
                <a:latin typeface="Helvetica Neue"/>
                <a:ea typeface="Helvetica Neue"/>
                <a:cs typeface="Helvetica Neue"/>
                <a:sym typeface="Helvetica Neue"/>
              </a:rPr>
              <a:t>callback</a:t>
            </a:r>
            <a:r>
              <a:rPr lang="en" sz="1600">
                <a:solidFill>
                  <a:schemeClr val="dk1"/>
                </a:solidFill>
                <a:highlight>
                  <a:schemeClr val="lt1"/>
                </a:highlight>
                <a:latin typeface="Helvetica Neue Light"/>
                <a:ea typeface="Helvetica Neue Light"/>
                <a:cs typeface="Helvetica Neue Light"/>
                <a:sym typeface="Helvetica Neue Light"/>
              </a:rPr>
              <a:t>. También nos permiten definir el comportamiento asincrónico en Javascript. El problema con los callback es que, a medida que aumenta el número de operaciones encadenadas, el código se vuelve más difícil de manejar.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Para resolver esto, ahora tenemos las </a:t>
            </a:r>
            <a:r>
              <a:rPr b="1" i="1" lang="en" sz="1600">
                <a:solidFill>
                  <a:schemeClr val="dk1"/>
                </a:solidFill>
                <a:highlight>
                  <a:srgbClr val="00FFFF"/>
                </a:highlight>
                <a:latin typeface="Helvetica Neue"/>
                <a:ea typeface="Helvetica Neue"/>
                <a:cs typeface="Helvetica Neue"/>
                <a:sym typeface="Helvetica Neue"/>
              </a:rPr>
              <a:t>Promises</a:t>
            </a:r>
            <a:r>
              <a:rPr lang="en" sz="1600">
                <a:solidFill>
                  <a:schemeClr val="dk1"/>
                </a:solidFill>
                <a:highlight>
                  <a:srgbClr val="00FFFF"/>
                </a:highlight>
                <a:latin typeface="Helvetica Neue Light"/>
                <a:ea typeface="Helvetica Neue Light"/>
                <a:cs typeface="Helvetica Neue Light"/>
                <a:sym typeface="Helvetica Neue Light"/>
              </a:rPr>
              <a:t>,</a:t>
            </a:r>
            <a:r>
              <a:rPr lang="en" sz="1600">
                <a:solidFill>
                  <a:schemeClr val="dk1"/>
                </a:solidFill>
                <a:highlight>
                  <a:schemeClr val="lt1"/>
                </a:highlight>
                <a:latin typeface="Helvetica Neue Light"/>
                <a:ea typeface="Helvetica Neue Light"/>
                <a:cs typeface="Helvetica Neue Light"/>
                <a:sym typeface="Helvetica Neue Light"/>
              </a:rPr>
              <a:t> que facilitan mucho la escritura de código asincrónico. Además, tenemos </a:t>
            </a:r>
            <a:r>
              <a:rPr b="1" i="1" lang="en" sz="1600">
                <a:solidFill>
                  <a:schemeClr val="dk1"/>
                </a:solidFill>
                <a:highlight>
                  <a:srgbClr val="00FFFF"/>
                </a:highlight>
                <a:latin typeface="Helvetica Neue"/>
                <a:ea typeface="Helvetica Neue"/>
                <a:cs typeface="Helvetica Neue"/>
                <a:sym typeface="Helvetica Neue"/>
              </a:rPr>
              <a:t>async/await</a:t>
            </a:r>
            <a:r>
              <a:rPr lang="en" sz="1600">
                <a:solidFill>
                  <a:schemeClr val="dk1"/>
                </a:solidFill>
                <a:highlight>
                  <a:srgbClr val="00FFFF"/>
                </a:highlight>
                <a:latin typeface="Helvetica Neue Light"/>
                <a:ea typeface="Helvetica Neue Light"/>
                <a:cs typeface="Helvetica Neue Light"/>
                <a:sym typeface="Helvetica Neue Light"/>
              </a:rPr>
              <a:t> </a:t>
            </a:r>
            <a:r>
              <a:rPr lang="en" sz="1600">
                <a:solidFill>
                  <a:schemeClr val="dk1"/>
                </a:solidFill>
                <a:highlight>
                  <a:schemeClr val="lt1"/>
                </a:highlight>
                <a:latin typeface="Helvetica Neue Light"/>
                <a:ea typeface="Helvetica Neue Light"/>
                <a:cs typeface="Helvetica Neue Light"/>
                <a:sym typeface="Helvetica Neue Light"/>
              </a:rPr>
              <a:t>que la simplifica aún más, haciendo que la API sea más intuitiva y natural.</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rgbClr val="00FFFF"/>
                </a:highlight>
                <a:latin typeface="Helvetica Neue Light"/>
                <a:ea typeface="Helvetica Neue Light"/>
                <a:cs typeface="Helvetica Neue Light"/>
                <a:sym typeface="Helvetica Neue Light"/>
              </a:rPr>
              <a:t>Por lo tanto, se recomienda utilizar estas últimas en nuestras aplicaciones de Node.</a:t>
            </a:r>
            <a:r>
              <a:rPr lang="en" sz="1600">
                <a:solidFill>
                  <a:schemeClr val="dk1"/>
                </a:solidFill>
                <a:highlight>
                  <a:schemeClr val="lt1"/>
                </a:highlight>
                <a:latin typeface="Helvetica Neue Light"/>
                <a:ea typeface="Helvetica Neue Light"/>
                <a:cs typeface="Helvetica Neue Light"/>
                <a:sym typeface="Helvetica Neue Light"/>
              </a:rPr>
              <a:t> Ésto permite un código más limpio, mejor legibilidad, manejo de errores y pruebas más fáciles. Se mantiene un flujo de control claro y una configuración de programación funcional más coherente.</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238" name="Google Shape;238;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9" name="Google Shape;239;p40"/>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40" name="Google Shape;240;p40"/>
          <p:cNvSpPr txBox="1"/>
          <p:nvPr/>
        </p:nvSpPr>
        <p:spPr>
          <a:xfrm>
            <a:off x="1790600" y="191375"/>
            <a:ext cx="60795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Escribir código asincrónico</a:t>
            </a:r>
            <a:endParaRPr i="1" sz="3600">
              <a:latin typeface="Anton"/>
              <a:ea typeface="Anton"/>
              <a:cs typeface="Anton"/>
              <a:sym typeface="Anton"/>
            </a:endParaRPr>
          </a:p>
        </p:txBody>
      </p:sp>
      <p:pic>
        <p:nvPicPr>
          <p:cNvPr id="241" name="Google Shape;241;p40"/>
          <p:cNvPicPr preferRelativeResize="0"/>
          <p:nvPr/>
        </p:nvPicPr>
        <p:blipFill>
          <a:blip r:embed="rId5">
            <a:alphaModFix/>
          </a:blip>
          <a:stretch>
            <a:fillRect/>
          </a:stretch>
        </p:blipFill>
        <p:spPr>
          <a:xfrm>
            <a:off x="442175" y="186450"/>
            <a:ext cx="762900" cy="762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nvSpPr>
        <p:spPr>
          <a:xfrm>
            <a:off x="389050" y="949350"/>
            <a:ext cx="7999200" cy="3474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30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A medida que nuestra aplicación escale, necesitaremos que ciertas opciones de </a:t>
            </a:r>
            <a:r>
              <a:rPr lang="en" sz="1500">
                <a:solidFill>
                  <a:schemeClr val="dk1"/>
                </a:solidFill>
                <a:highlight>
                  <a:srgbClr val="00FFFF"/>
                </a:highlight>
                <a:latin typeface="Helvetica Neue Light"/>
                <a:ea typeface="Helvetica Neue Light"/>
                <a:cs typeface="Helvetica Neue Light"/>
                <a:sym typeface="Helvetica Neue Light"/>
              </a:rPr>
              <a:t>configuración global sean accesibles en todos los módulos.</a:t>
            </a:r>
            <a:endParaRPr sz="1500">
              <a:solidFill>
                <a:schemeClr val="dk1"/>
              </a:solidFill>
              <a:highlight>
                <a:srgbClr val="00FFFF"/>
              </a:highlight>
              <a:latin typeface="Helvetica Neue Light"/>
              <a:ea typeface="Helvetica Neue Light"/>
              <a:cs typeface="Helvetica Neue Light"/>
              <a:sym typeface="Helvetica Neue Light"/>
            </a:endParaRPr>
          </a:p>
          <a:p>
            <a:pPr indent="-323850" lvl="0" marL="457200" rtl="0" algn="l">
              <a:lnSpc>
                <a:spcPct val="115000"/>
              </a:lnSpc>
              <a:spcBef>
                <a:spcPts val="130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Siempre es una buena práctica almacenar estas opciones juntas en un archivo separado dentro de una </a:t>
            </a:r>
            <a:r>
              <a:rPr b="1" lang="en" sz="1500">
                <a:solidFill>
                  <a:schemeClr val="dk1"/>
                </a:solidFill>
                <a:highlight>
                  <a:srgbClr val="00FFFF"/>
                </a:highlight>
                <a:latin typeface="Helvetica Neue"/>
                <a:ea typeface="Helvetica Neue"/>
                <a:cs typeface="Helvetica Neue"/>
                <a:sym typeface="Helvetica Neue"/>
              </a:rPr>
              <a:t>carpeta de configuración</a:t>
            </a:r>
            <a:r>
              <a:rPr lang="en" sz="1500">
                <a:solidFill>
                  <a:schemeClr val="dk1"/>
                </a:solidFill>
                <a:highlight>
                  <a:schemeClr val="lt1"/>
                </a:highlight>
                <a:latin typeface="Helvetica Neue Light"/>
                <a:ea typeface="Helvetica Neue Light"/>
                <a:cs typeface="Helvetica Neue Light"/>
                <a:sym typeface="Helvetica Neue Light"/>
              </a:rPr>
              <a:t> en nuestro proyecto. Esta carpeta puede contener todas sus diferentes opciones de configuración agrupadas en archivos según su uso.</a:t>
            </a:r>
            <a:br>
              <a:rPr lang="en" sz="1500">
                <a:solidFill>
                  <a:schemeClr val="dk1"/>
                </a:solidFill>
                <a:highlight>
                  <a:schemeClr val="lt1"/>
                </a:highlight>
                <a:latin typeface="Helvetica Neue Light"/>
                <a:ea typeface="Helvetica Neue Light"/>
                <a:cs typeface="Helvetica Neue Light"/>
                <a:sym typeface="Helvetica Neue Light"/>
              </a:rPr>
            </a:b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300"/>
              </a:spcBef>
              <a:spcAft>
                <a:spcPts val="1000"/>
              </a:spcAft>
              <a:buClr>
                <a:srgbClr val="3CEFAB"/>
              </a:buClr>
              <a:buSzPts val="1500"/>
              <a:buFont typeface="Helvetica Neue Light"/>
              <a:buChar char="●"/>
            </a:pPr>
            <a:r>
              <a:rPr lang="en" sz="1500">
                <a:solidFill>
                  <a:schemeClr val="dk1"/>
                </a:solidFill>
                <a:highlight>
                  <a:srgbClr val="00FFFF"/>
                </a:highlight>
                <a:latin typeface="Helvetica Neue Light"/>
                <a:ea typeface="Helvetica Neue Light"/>
                <a:cs typeface="Helvetica Neue Light"/>
                <a:sym typeface="Helvetica Neue Light"/>
              </a:rPr>
              <a:t>Las URLs de conexión a la base de datos se almacenan en archivos </a:t>
            </a:r>
            <a:r>
              <a:rPr b="1" i="1" lang="en" sz="1500">
                <a:solidFill>
                  <a:schemeClr val="dk1"/>
                </a:solidFill>
                <a:highlight>
                  <a:srgbClr val="00FFFF"/>
                </a:highlight>
                <a:latin typeface="Helvetica Neue"/>
                <a:ea typeface="Helvetica Neue"/>
                <a:cs typeface="Helvetica Neue"/>
                <a:sym typeface="Helvetica Neue"/>
              </a:rPr>
              <a:t>.env</a:t>
            </a:r>
            <a:r>
              <a:rPr lang="en" sz="1500">
                <a:solidFill>
                  <a:schemeClr val="dk1"/>
                </a:solidFill>
                <a:highlight>
                  <a:srgbClr val="00FFFF"/>
                </a:highlight>
                <a:latin typeface="Helvetica Neue Light"/>
                <a:ea typeface="Helvetica Neue Light"/>
                <a:cs typeface="Helvetica Neue Light"/>
                <a:sym typeface="Helvetica Neue Light"/>
              </a:rPr>
              <a:t> como variables de entorno. Así es como un archivo .env almacena datos en forma de pares clave-valor. Es un archivo secreto que no se agrega a Git.</a:t>
            </a:r>
            <a:endParaRPr sz="1500">
              <a:solidFill>
                <a:schemeClr val="dk1"/>
              </a:solidFill>
              <a:highlight>
                <a:srgbClr val="00FFFF"/>
              </a:highlight>
              <a:latin typeface="Helvetica Neue Light"/>
              <a:ea typeface="Helvetica Neue Light"/>
              <a:cs typeface="Helvetica Neue Light"/>
              <a:sym typeface="Helvetica Neue Light"/>
            </a:endParaRPr>
          </a:p>
        </p:txBody>
      </p:sp>
      <p:pic>
        <p:nvPicPr>
          <p:cNvPr id="247" name="Google Shape;247;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8" name="Google Shape;248;p41"/>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49" name="Google Shape;249;p41"/>
          <p:cNvSpPr txBox="1"/>
          <p:nvPr/>
        </p:nvSpPr>
        <p:spPr>
          <a:xfrm>
            <a:off x="939925" y="151825"/>
            <a:ext cx="71886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2800">
                <a:latin typeface="Anton"/>
                <a:ea typeface="Anton"/>
                <a:cs typeface="Anton"/>
                <a:sym typeface="Anton"/>
              </a:rPr>
              <a:t>Archivos de configuración y variables de entorno</a:t>
            </a:r>
            <a:endParaRPr i="1" sz="2800">
              <a:latin typeface="Anton"/>
              <a:ea typeface="Anton"/>
              <a:cs typeface="Anton"/>
              <a:sym typeface="Anton"/>
            </a:endParaRPr>
          </a:p>
        </p:txBody>
      </p:sp>
      <p:pic>
        <p:nvPicPr>
          <p:cNvPr id="250" name="Google Shape;250;p41"/>
          <p:cNvPicPr preferRelativeResize="0"/>
          <p:nvPr/>
        </p:nvPicPr>
        <p:blipFill>
          <a:blip r:embed="rId5">
            <a:alphaModFix/>
          </a:blip>
          <a:stretch>
            <a:fillRect/>
          </a:stretch>
        </p:blipFill>
        <p:spPr>
          <a:xfrm>
            <a:off x="4827200" y="2705024"/>
            <a:ext cx="1546300" cy="669025"/>
          </a:xfrm>
          <a:prstGeom prst="rect">
            <a:avLst/>
          </a:prstGeom>
          <a:noFill/>
          <a:ln cap="flat" cmpd="sng" w="9525">
            <a:solidFill>
              <a:schemeClr val="dk2"/>
            </a:solidFill>
            <a:prstDash val="solid"/>
            <a:round/>
            <a:headEnd len="sm" w="sm" type="none"/>
            <a:tailEnd len="sm" w="sm" type="none"/>
          </a:ln>
        </p:spPr>
      </p:pic>
      <p:pic>
        <p:nvPicPr>
          <p:cNvPr id="251" name="Google Shape;251;p41"/>
          <p:cNvPicPr preferRelativeResize="0"/>
          <p:nvPr/>
        </p:nvPicPr>
        <p:blipFill>
          <a:blip r:embed="rId6">
            <a:alphaModFix/>
          </a:blip>
          <a:stretch>
            <a:fillRect/>
          </a:stretch>
        </p:blipFill>
        <p:spPr>
          <a:xfrm>
            <a:off x="4827188" y="3970225"/>
            <a:ext cx="2407081" cy="762900"/>
          </a:xfrm>
          <a:prstGeom prst="rect">
            <a:avLst/>
          </a:prstGeom>
          <a:noFill/>
          <a:ln cap="flat" cmpd="sng" w="9525">
            <a:solidFill>
              <a:schemeClr val="dk2"/>
            </a:solidFill>
            <a:prstDash val="solid"/>
            <a:round/>
            <a:headEnd len="sm" w="sm" type="none"/>
            <a:tailEnd len="sm" w="sm" type="none"/>
          </a:ln>
        </p:spPr>
      </p:pic>
      <p:pic>
        <p:nvPicPr>
          <p:cNvPr id="252" name="Google Shape;252;p41"/>
          <p:cNvPicPr preferRelativeResize="0"/>
          <p:nvPr/>
        </p:nvPicPr>
        <p:blipFill>
          <a:blip r:embed="rId7">
            <a:alphaModFix/>
          </a:blip>
          <a:stretch>
            <a:fillRect/>
          </a:stretch>
        </p:blipFill>
        <p:spPr>
          <a:xfrm>
            <a:off x="442175" y="186450"/>
            <a:ext cx="762900" cy="762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nvSpPr>
        <p:spPr>
          <a:xfrm>
            <a:off x="291925" y="1091675"/>
            <a:ext cx="8484600" cy="2111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Una práctica de desarrollo muy común </a:t>
            </a:r>
            <a:r>
              <a:rPr lang="en" sz="1600">
                <a:solidFill>
                  <a:schemeClr val="dk1"/>
                </a:solidFill>
                <a:highlight>
                  <a:srgbClr val="00FFFF"/>
                </a:highlight>
                <a:latin typeface="Helvetica Neue Light"/>
                <a:ea typeface="Helvetica Neue Light"/>
                <a:cs typeface="Helvetica Neue Light"/>
                <a:sym typeface="Helvetica Neue Light"/>
              </a:rPr>
              <a:t>es importar todas las variables del </a:t>
            </a:r>
            <a:r>
              <a:rPr i="1" lang="en" sz="1600">
                <a:solidFill>
                  <a:schemeClr val="dk1"/>
                </a:solidFill>
                <a:highlight>
                  <a:srgbClr val="00FFFF"/>
                </a:highlight>
                <a:latin typeface="Helvetica Neue Light"/>
                <a:ea typeface="Helvetica Neue Light"/>
                <a:cs typeface="Helvetica Neue Light"/>
                <a:sym typeface="Helvetica Neue Light"/>
              </a:rPr>
              <a:t>.env</a:t>
            </a:r>
            <a:r>
              <a:rPr lang="en" sz="1600">
                <a:solidFill>
                  <a:schemeClr val="dk1"/>
                </a:solidFill>
                <a:highlight>
                  <a:srgbClr val="00FFFF"/>
                </a:highlight>
                <a:latin typeface="Helvetica Neue Light"/>
                <a:ea typeface="Helvetica Neue Light"/>
                <a:cs typeface="Helvetica Neue Light"/>
                <a:sym typeface="Helvetica Neue Light"/>
              </a:rPr>
              <a:t> (junto con otras opciones y configuraciones predefinidas)</a:t>
            </a:r>
            <a:r>
              <a:rPr lang="en" sz="1600">
                <a:solidFill>
                  <a:schemeClr val="dk1"/>
                </a:solidFill>
                <a:highlight>
                  <a:schemeClr val="lt1"/>
                </a:highlight>
                <a:latin typeface="Helvetica Neue Light"/>
                <a:ea typeface="Helvetica Neue Light"/>
                <a:cs typeface="Helvetica Neue Light"/>
                <a:sym typeface="Helvetica Neue Light"/>
              </a:rPr>
              <a:t> en los archivos de configuración y exponerlos como un objeto al resto de la aplicación. </a:t>
            </a:r>
            <a:r>
              <a:rPr lang="en" sz="800">
                <a:solidFill>
                  <a:schemeClr val="dk1"/>
                </a:solidFill>
                <a:highlight>
                  <a:srgbClr val="00FFFF"/>
                </a:highlight>
                <a:latin typeface="Helvetica Neue Light"/>
                <a:ea typeface="Helvetica Neue Light"/>
                <a:cs typeface="Helvetica Neue Light"/>
                <a:sym typeface="Helvetica Neue Light"/>
              </a:rPr>
              <a:t>(*nunca lo hice de esta forma pero me parece una muy buena forma)</a:t>
            </a:r>
            <a:endParaRPr sz="800">
              <a:solidFill>
                <a:schemeClr val="dk1"/>
              </a:solidFill>
              <a:highlight>
                <a:srgbClr val="00FFFF"/>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De esta manera, si es necesario hacer cambios, solo los realizamos en una configuración común en un lugar y eso se refleja en toda su aplicación.</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258" name="Google Shape;258;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9" name="Google Shape;259;p4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60" name="Google Shape;260;p42"/>
          <p:cNvPicPr preferRelativeResize="0"/>
          <p:nvPr/>
        </p:nvPicPr>
        <p:blipFill>
          <a:blip r:embed="rId5">
            <a:alphaModFix/>
          </a:blip>
          <a:stretch>
            <a:fillRect/>
          </a:stretch>
        </p:blipFill>
        <p:spPr>
          <a:xfrm>
            <a:off x="3244651" y="3309975"/>
            <a:ext cx="2448351" cy="1586900"/>
          </a:xfrm>
          <a:prstGeom prst="rect">
            <a:avLst/>
          </a:prstGeom>
          <a:noFill/>
          <a:ln cap="flat" cmpd="sng" w="9525">
            <a:solidFill>
              <a:schemeClr val="dk2"/>
            </a:solidFill>
            <a:prstDash val="solid"/>
            <a:round/>
            <a:headEnd len="sm" w="sm" type="none"/>
            <a:tailEnd len="sm" w="sm" type="none"/>
          </a:ln>
        </p:spPr>
      </p:pic>
      <p:sp>
        <p:nvSpPr>
          <p:cNvPr id="261" name="Google Shape;261;p42"/>
          <p:cNvSpPr txBox="1"/>
          <p:nvPr/>
        </p:nvSpPr>
        <p:spPr>
          <a:xfrm>
            <a:off x="939925" y="151825"/>
            <a:ext cx="71886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2800">
                <a:latin typeface="Anton"/>
                <a:ea typeface="Anton"/>
                <a:cs typeface="Anton"/>
                <a:sym typeface="Anton"/>
              </a:rPr>
              <a:t>Archivos de configuración y variables de entorno</a:t>
            </a:r>
            <a:endParaRPr i="1" sz="2800">
              <a:latin typeface="Anton"/>
              <a:ea typeface="Anton"/>
              <a:cs typeface="Anton"/>
              <a:sym typeface="Anton"/>
            </a:endParaRPr>
          </a:p>
        </p:txBody>
      </p:sp>
      <p:pic>
        <p:nvPicPr>
          <p:cNvPr id="262" name="Google Shape;262;p42"/>
          <p:cNvPicPr preferRelativeResize="0"/>
          <p:nvPr/>
        </p:nvPicPr>
        <p:blipFill>
          <a:blip r:embed="rId6">
            <a:alphaModFix/>
          </a:blip>
          <a:stretch>
            <a:fillRect/>
          </a:stretch>
        </p:blipFill>
        <p:spPr>
          <a:xfrm>
            <a:off x="442175" y="186450"/>
            <a:ext cx="762900" cy="762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66" name="Shape 266"/>
        <p:cNvGrpSpPr/>
        <p:nvPr/>
      </p:nvGrpSpPr>
      <p:grpSpPr>
        <a:xfrm>
          <a:off x="0" y="0"/>
          <a:ext cx="0" cy="0"/>
          <a:chOff x="0" y="0"/>
          <a:chExt cx="0" cy="0"/>
        </a:xfrm>
      </p:grpSpPr>
      <p:sp>
        <p:nvSpPr>
          <p:cNvPr id="267" name="Google Shape;267;p43"/>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TESTING, LOGGING Y MANEJO DE ERRORES</a:t>
            </a:r>
            <a:endParaRPr i="1" sz="3600">
              <a:latin typeface="Anton"/>
              <a:ea typeface="Anton"/>
              <a:cs typeface="Anton"/>
              <a:sym typeface="Anton"/>
            </a:endParaRPr>
          </a:p>
        </p:txBody>
      </p:sp>
      <p:pic>
        <p:nvPicPr>
          <p:cNvPr id="268" name="Google Shape;268;p4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5" name="Shape 105"/>
        <p:cNvGrpSpPr/>
        <p:nvPr/>
      </p:nvGrpSpPr>
      <p:grpSpPr>
        <a:xfrm>
          <a:off x="0" y="0"/>
          <a:ext cx="0" cy="0"/>
          <a:chOff x="0" y="0"/>
          <a:chExt cx="0" cy="0"/>
        </a:xfrm>
      </p:grpSpPr>
      <p:sp>
        <p:nvSpPr>
          <p:cNvPr id="106" name="Google Shape;106;p26"/>
          <p:cNvSpPr txBox="1"/>
          <p:nvPr/>
        </p:nvSpPr>
        <p:spPr>
          <a:xfrm>
            <a:off x="4082750" y="1638000"/>
            <a:ext cx="4465200" cy="2172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Conocer acerca de las </a:t>
            </a:r>
            <a:r>
              <a:rPr lang="en" sz="1800">
                <a:solidFill>
                  <a:schemeClr val="dk1"/>
                </a:solidFill>
                <a:highlight>
                  <a:srgbClr val="00FFFF"/>
                </a:highlight>
                <a:latin typeface="Helvetica Neue Light"/>
                <a:ea typeface="Helvetica Neue Light"/>
                <a:cs typeface="Helvetica Neue Light"/>
                <a:sym typeface="Helvetica Neue Light"/>
              </a:rPr>
              <a:t>buenas prácticas</a:t>
            </a:r>
            <a:r>
              <a:rPr lang="en" sz="1800">
                <a:solidFill>
                  <a:schemeClr val="dk1"/>
                </a:solidFill>
                <a:latin typeface="Helvetica Neue Light"/>
                <a:ea typeface="Helvetica Neue Light"/>
                <a:cs typeface="Helvetica Neue Light"/>
                <a:sym typeface="Helvetica Neue Light"/>
              </a:rPr>
              <a:t> al desarrollar proyectos de Node.</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Comprender las diferencias entre patrón </a:t>
            </a:r>
            <a:r>
              <a:rPr lang="en" sz="1800">
                <a:solidFill>
                  <a:schemeClr val="dk1"/>
                </a:solidFill>
                <a:highlight>
                  <a:srgbClr val="00FFFF"/>
                </a:highlight>
                <a:latin typeface="Helvetica Neue Light"/>
                <a:ea typeface="Helvetica Neue Light"/>
                <a:cs typeface="Helvetica Neue Light"/>
                <a:sym typeface="Helvetica Neue Light"/>
              </a:rPr>
              <a:t>MVC: HTML on wire y Data on wire.</a:t>
            </a:r>
            <a:endParaRPr sz="1800">
              <a:solidFill>
                <a:schemeClr val="dk1"/>
              </a:solidFill>
              <a:highlight>
                <a:srgbClr val="00FFFF"/>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Conocer acerca de los</a:t>
            </a:r>
            <a:r>
              <a:rPr lang="en" sz="1800">
                <a:solidFill>
                  <a:schemeClr val="dk1"/>
                </a:solidFill>
                <a:highlight>
                  <a:srgbClr val="00FFFF"/>
                </a:highlight>
                <a:latin typeface="Helvetica Neue Light"/>
                <a:ea typeface="Helvetica Neue Light"/>
                <a:cs typeface="Helvetica Neue Light"/>
                <a:sym typeface="Helvetica Neue Light"/>
              </a:rPr>
              <a:t> patrones de diseño.</a:t>
            </a:r>
            <a:endParaRPr sz="1800">
              <a:solidFill>
                <a:schemeClr val="dk1"/>
              </a:solidFill>
              <a:highlight>
                <a:srgbClr val="00FFFF"/>
              </a:highlight>
              <a:latin typeface="Helvetica Neue Light"/>
              <a:ea typeface="Helvetica Neue Light"/>
              <a:cs typeface="Helvetica Neue Light"/>
              <a:sym typeface="Helvetica Neue Light"/>
            </a:endParaRPr>
          </a:p>
        </p:txBody>
      </p:sp>
      <p:pic>
        <p:nvPicPr>
          <p:cNvPr id="107" name="Google Shape;107;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08" name="Google Shape;108;p2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000000"/>
                </a:solidFill>
                <a:latin typeface="Anton"/>
                <a:ea typeface="Anton"/>
                <a:cs typeface="Anton"/>
                <a:sym typeface="Anton"/>
              </a:rPr>
              <a:t>OBJETIVOS </a:t>
            </a:r>
            <a:r>
              <a:rPr i="1" lang="en" sz="3000">
                <a:latin typeface="Anton"/>
                <a:ea typeface="Anton"/>
                <a:cs typeface="Anton"/>
                <a:sym typeface="Anton"/>
              </a:rPr>
              <a:t>DE LA CLASE</a:t>
            </a:r>
            <a:endParaRPr i="1" sz="3000">
              <a:latin typeface="Anton"/>
              <a:ea typeface="Anton"/>
              <a:cs typeface="Anton"/>
              <a:sym typeface="Anton"/>
            </a:endParaRPr>
          </a:p>
        </p:txBody>
      </p:sp>
      <p:pic>
        <p:nvPicPr>
          <p:cNvPr id="109" name="Google Shape;109;p2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nvSpPr>
        <p:spPr>
          <a:xfrm>
            <a:off x="329700" y="1627764"/>
            <a:ext cx="8484600" cy="3290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rgbClr val="00FFFF"/>
                </a:highlight>
                <a:latin typeface="Helvetica Neue Light"/>
                <a:ea typeface="Helvetica Neue Light"/>
                <a:cs typeface="Helvetica Neue Light"/>
                <a:sym typeface="Helvetica Neue Light"/>
              </a:rPr>
              <a:t>El </a:t>
            </a:r>
            <a:r>
              <a:rPr b="1" i="1" lang="en" sz="1800">
                <a:solidFill>
                  <a:schemeClr val="dk1"/>
                </a:solidFill>
                <a:highlight>
                  <a:srgbClr val="00FFFF"/>
                </a:highlight>
                <a:latin typeface="Helvetica Neue"/>
                <a:ea typeface="Helvetica Neue"/>
                <a:cs typeface="Helvetica Neue"/>
                <a:sym typeface="Helvetica Neue"/>
              </a:rPr>
              <a:t>testing</a:t>
            </a:r>
            <a:r>
              <a:rPr lang="en" sz="1800">
                <a:solidFill>
                  <a:schemeClr val="dk1"/>
                </a:solidFill>
                <a:highlight>
                  <a:srgbClr val="00FFFF"/>
                </a:highlight>
                <a:latin typeface="Helvetica Neue Light"/>
                <a:ea typeface="Helvetica Neue Light"/>
                <a:cs typeface="Helvetica Neue Light"/>
                <a:sym typeface="Helvetica Neue Light"/>
              </a:rPr>
              <a:t> es parte integral de cualquier aplicación de software. Nos permite probar la validez, precisión y solidez de nuestro código al sacar a la luz incluso las inexactitudes más pequeñas, no solo en el sistema en conjunto, sino también en sus componentes de forma aislada. Lo hacen de una forma automatizada. </a:t>
            </a:r>
            <a:endParaRPr sz="1800">
              <a:solidFill>
                <a:schemeClr val="dk1"/>
              </a:solidFill>
              <a:highlight>
                <a:srgbClr val="00FFFF"/>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74" name="Google Shape;274;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5" name="Google Shape;275;p44"/>
          <p:cNvPicPr preferRelativeResize="0"/>
          <p:nvPr/>
        </p:nvPicPr>
        <p:blipFill>
          <a:blip r:embed="rId4">
            <a:alphaModFix/>
          </a:blip>
          <a:stretch>
            <a:fillRect/>
          </a:stretch>
        </p:blipFill>
        <p:spPr>
          <a:xfrm>
            <a:off x="8237825" y="693589"/>
            <a:ext cx="762900" cy="762900"/>
          </a:xfrm>
          <a:prstGeom prst="rect">
            <a:avLst/>
          </a:prstGeom>
          <a:noFill/>
          <a:ln>
            <a:noFill/>
          </a:ln>
        </p:spPr>
      </p:pic>
      <p:sp>
        <p:nvSpPr>
          <p:cNvPr id="276" name="Google Shape;276;p44"/>
          <p:cNvSpPr txBox="1"/>
          <p:nvPr/>
        </p:nvSpPr>
        <p:spPr>
          <a:xfrm>
            <a:off x="1345475" y="793589"/>
            <a:ext cx="6524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300">
                <a:latin typeface="Anton"/>
                <a:ea typeface="Anton"/>
                <a:cs typeface="Anton"/>
                <a:sym typeface="Anton"/>
              </a:rPr>
              <a:t>Testing, Logging y manejo de errores</a:t>
            </a:r>
            <a:endParaRPr i="1" sz="3300">
              <a:latin typeface="Anton"/>
              <a:ea typeface="Anton"/>
              <a:cs typeface="Anton"/>
              <a:sym typeface="Anton"/>
            </a:endParaRPr>
          </a:p>
        </p:txBody>
      </p:sp>
      <p:pic>
        <p:nvPicPr>
          <p:cNvPr id="277" name="Google Shape;277;p44"/>
          <p:cNvPicPr preferRelativeResize="0"/>
          <p:nvPr/>
        </p:nvPicPr>
        <p:blipFill>
          <a:blip r:embed="rId5">
            <a:alphaModFix/>
          </a:blip>
          <a:stretch>
            <a:fillRect/>
          </a:stretch>
        </p:blipFill>
        <p:spPr>
          <a:xfrm>
            <a:off x="442175" y="788664"/>
            <a:ext cx="762900" cy="762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nvSpPr>
        <p:spPr>
          <a:xfrm>
            <a:off x="593750" y="1330350"/>
            <a:ext cx="7883400" cy="24495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rgbClr val="00FFFF"/>
                </a:highlight>
                <a:latin typeface="Helvetica Neue Light"/>
                <a:ea typeface="Helvetica Neue Light"/>
                <a:cs typeface="Helvetica Neue Light"/>
                <a:sym typeface="Helvetica Neue Light"/>
              </a:rPr>
              <a:t>El </a:t>
            </a:r>
            <a:r>
              <a:rPr b="1" i="1" lang="en" sz="1900">
                <a:solidFill>
                  <a:schemeClr val="dk1"/>
                </a:solidFill>
                <a:highlight>
                  <a:srgbClr val="00FFFF"/>
                </a:highlight>
                <a:latin typeface="Helvetica Neue"/>
                <a:ea typeface="Helvetica Neue"/>
                <a:cs typeface="Helvetica Neue"/>
                <a:sym typeface="Helvetica Neue"/>
              </a:rPr>
              <a:t>Logging</a:t>
            </a:r>
            <a:r>
              <a:rPr lang="en" sz="1900">
                <a:solidFill>
                  <a:schemeClr val="dk1"/>
                </a:solidFill>
                <a:highlight>
                  <a:srgbClr val="00FFFF"/>
                </a:highlight>
                <a:latin typeface="Helvetica Neue Light"/>
                <a:ea typeface="Helvetica Neue Light"/>
                <a:cs typeface="Helvetica Neue Light"/>
                <a:sym typeface="Helvetica Neue Light"/>
              </a:rPr>
              <a:t> juega un papel importante en todo el proceso de cualquier aplicación de software. </a:t>
            </a:r>
            <a:endParaRPr sz="1900">
              <a:solidFill>
                <a:schemeClr val="dk1"/>
              </a:solidFill>
              <a:highlight>
                <a:srgbClr val="00FFFF"/>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U</a:t>
            </a:r>
            <a:r>
              <a:rPr lang="en" sz="1900">
                <a:solidFill>
                  <a:schemeClr val="dk1"/>
                </a:solidFill>
                <a:highlight>
                  <a:schemeClr val="lt1"/>
                </a:highlight>
                <a:latin typeface="Helvetica Neue Light"/>
                <a:ea typeface="Helvetica Neue Light"/>
                <a:cs typeface="Helvetica Neue Light"/>
                <a:sym typeface="Helvetica Neue Light"/>
              </a:rPr>
              <a:t>n sistema de </a:t>
            </a:r>
            <a:r>
              <a:rPr i="1" lang="en" sz="1900">
                <a:solidFill>
                  <a:schemeClr val="dk1"/>
                </a:solidFill>
                <a:highlight>
                  <a:schemeClr val="lt1"/>
                </a:highlight>
                <a:latin typeface="Helvetica Neue Light"/>
                <a:ea typeface="Helvetica Neue Light"/>
                <a:cs typeface="Helvetica Neue Light"/>
                <a:sym typeface="Helvetica Neue Light"/>
              </a:rPr>
              <a:t>logging </a:t>
            </a:r>
            <a:r>
              <a:rPr lang="en" sz="1900">
                <a:solidFill>
                  <a:schemeClr val="dk1"/>
                </a:solidFill>
                <a:highlight>
                  <a:schemeClr val="lt1"/>
                </a:highlight>
                <a:latin typeface="Helvetica Neue Light"/>
                <a:ea typeface="Helvetica Neue Light"/>
                <a:cs typeface="Helvetica Neue Light"/>
                <a:sym typeface="Helvetica Neue Light"/>
              </a:rPr>
              <a:t>bien implementado </a:t>
            </a:r>
            <a:r>
              <a:rPr lang="en" sz="1900">
                <a:solidFill>
                  <a:schemeClr val="dk1"/>
                </a:solidFill>
                <a:highlight>
                  <a:srgbClr val="00FFFF"/>
                </a:highlight>
                <a:latin typeface="Helvetica Neue Light"/>
                <a:ea typeface="Helvetica Neue Light"/>
                <a:cs typeface="Helvetica Neue Light"/>
                <a:sym typeface="Helvetica Neue Light"/>
              </a:rPr>
              <a:t>nos permite registrar información importante y comprender</a:t>
            </a:r>
            <a:r>
              <a:rPr lang="en" sz="1900">
                <a:solidFill>
                  <a:schemeClr val="dk1"/>
                </a:solidFill>
                <a:highlight>
                  <a:schemeClr val="lt1"/>
                </a:highlight>
                <a:latin typeface="Helvetica Neue Light"/>
                <a:ea typeface="Helvetica Neue Light"/>
                <a:cs typeface="Helvetica Neue Light"/>
                <a:sym typeface="Helvetica Neue Light"/>
              </a:rPr>
              <a:t> los diversos aspectos de la precisión y las métricas de rendimiento de nuestra aplicación. También facilita mucho la depuración.</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283" name="Google Shape;283;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4" name="Google Shape;284;p45"/>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85" name="Google Shape;285;p45"/>
          <p:cNvSpPr txBox="1"/>
          <p:nvPr/>
        </p:nvSpPr>
        <p:spPr>
          <a:xfrm>
            <a:off x="1365200" y="186450"/>
            <a:ext cx="67125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300">
                <a:latin typeface="Anton"/>
                <a:ea typeface="Anton"/>
                <a:cs typeface="Anton"/>
                <a:sym typeface="Anton"/>
              </a:rPr>
              <a:t>Testing, Logging y manejo de errores</a:t>
            </a:r>
            <a:endParaRPr i="1" sz="3300">
              <a:latin typeface="Anton"/>
              <a:ea typeface="Anton"/>
              <a:cs typeface="Anton"/>
              <a:sym typeface="Anton"/>
            </a:endParaRPr>
          </a:p>
        </p:txBody>
      </p:sp>
      <p:pic>
        <p:nvPicPr>
          <p:cNvPr id="286" name="Google Shape;286;p45"/>
          <p:cNvPicPr preferRelativeResize="0"/>
          <p:nvPr/>
        </p:nvPicPr>
        <p:blipFill>
          <a:blip r:embed="rId5">
            <a:alphaModFix/>
          </a:blip>
          <a:stretch>
            <a:fillRect/>
          </a:stretch>
        </p:blipFill>
        <p:spPr>
          <a:xfrm>
            <a:off x="442175" y="186450"/>
            <a:ext cx="762900" cy="76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nvSpPr>
        <p:spPr>
          <a:xfrm>
            <a:off x="236550" y="949350"/>
            <a:ext cx="8670900" cy="3869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rgbClr val="00FFFF"/>
                </a:highlight>
                <a:latin typeface="Helvetica Neue Light"/>
                <a:ea typeface="Helvetica Neue Light"/>
                <a:cs typeface="Helvetica Neue Light"/>
                <a:sym typeface="Helvetica Neue Light"/>
              </a:rPr>
              <a:t>La verdad contradictoria es que los errores son buenos para los desarrolladores.</a:t>
            </a:r>
            <a:r>
              <a:rPr lang="en" sz="1600">
                <a:solidFill>
                  <a:schemeClr val="dk1"/>
                </a:solidFill>
                <a:highlight>
                  <a:schemeClr val="lt1"/>
                </a:highlight>
                <a:latin typeface="Helvetica Neue Light"/>
                <a:ea typeface="Helvetica Neue Light"/>
                <a:cs typeface="Helvetica Neue Light"/>
                <a:sym typeface="Helvetica Neue Light"/>
              </a:rPr>
              <a:t> Nos permiten comprender las inexactitudes y vulnerabilidades en nuestro código al alertarnos cuando el código se rompe. También brindan información relevante sobre lo que salió mal, dónde y qué se debe hacer para reparar el problema.</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rgbClr val="00FFFF"/>
                </a:highlight>
                <a:latin typeface="Helvetica Neue Light"/>
                <a:ea typeface="Helvetica Neue Light"/>
                <a:cs typeface="Helvetica Neue Light"/>
                <a:sym typeface="Helvetica Neue Light"/>
              </a:rPr>
              <a:t>Pero en lugar de permitir que Node arroje errores, interrumpa la ejecución del código e incluso falle a veces, preferimos hacernos cargo del flujo de control de nuestra aplicación manejando estas condiciones de error. Esto es lo que podemos lograr mediante el </a:t>
            </a:r>
            <a:r>
              <a:rPr b="1" lang="en" sz="1600">
                <a:solidFill>
                  <a:schemeClr val="dk1"/>
                </a:solidFill>
                <a:highlight>
                  <a:srgbClr val="00FFFF"/>
                </a:highlight>
                <a:latin typeface="Helvetica Neue"/>
                <a:ea typeface="Helvetica Neue"/>
                <a:cs typeface="Helvetica Neue"/>
                <a:sym typeface="Helvetica Neue"/>
              </a:rPr>
              <a:t>manejo de excepciones</a:t>
            </a:r>
            <a:r>
              <a:rPr lang="en" sz="1600">
                <a:solidFill>
                  <a:schemeClr val="dk1"/>
                </a:solidFill>
                <a:highlight>
                  <a:srgbClr val="00FFFF"/>
                </a:highlight>
                <a:latin typeface="Helvetica Neue Light"/>
                <a:ea typeface="Helvetica Neue Light"/>
                <a:cs typeface="Helvetica Neue Light"/>
                <a:sym typeface="Helvetica Neue Light"/>
              </a:rPr>
              <a:t> usando bloques try/catch. </a:t>
            </a:r>
            <a:endParaRPr sz="1600">
              <a:solidFill>
                <a:schemeClr val="dk1"/>
              </a:solidFill>
              <a:highlight>
                <a:srgbClr val="00FFFF"/>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rgbClr val="00FFFF"/>
                </a:highlight>
                <a:latin typeface="Helvetica Neue Light"/>
                <a:ea typeface="Helvetica Neue Light"/>
                <a:cs typeface="Helvetica Neue Light"/>
                <a:sym typeface="Helvetica Neue Light"/>
              </a:rPr>
              <a:t>Al permitir a los desarrolladores administrar de manera programática tales excepciones, mantiene las cosas estables, facilita la depuración y también evita una mala experiencia para el usuario final.</a:t>
            </a:r>
            <a:endParaRPr sz="1600">
              <a:solidFill>
                <a:schemeClr val="dk1"/>
              </a:solidFill>
              <a:highlight>
                <a:srgbClr val="00FFFF"/>
              </a:highlight>
              <a:latin typeface="Helvetica Neue Light"/>
              <a:ea typeface="Helvetica Neue Light"/>
              <a:cs typeface="Helvetica Neue Light"/>
              <a:sym typeface="Helvetica Neue Light"/>
            </a:endParaRPr>
          </a:p>
        </p:txBody>
      </p:sp>
      <p:pic>
        <p:nvPicPr>
          <p:cNvPr id="292" name="Google Shape;292;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3" name="Google Shape;293;p46"/>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94" name="Google Shape;294;p46"/>
          <p:cNvSpPr txBox="1"/>
          <p:nvPr/>
        </p:nvSpPr>
        <p:spPr>
          <a:xfrm>
            <a:off x="1315800" y="191375"/>
            <a:ext cx="65541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300">
                <a:latin typeface="Anton"/>
                <a:ea typeface="Anton"/>
                <a:cs typeface="Anton"/>
                <a:sym typeface="Anton"/>
              </a:rPr>
              <a:t>Testing, Logging y manejo de errores</a:t>
            </a:r>
            <a:endParaRPr i="1" sz="3300">
              <a:latin typeface="Anton"/>
              <a:ea typeface="Anton"/>
              <a:cs typeface="Anton"/>
              <a:sym typeface="Anton"/>
            </a:endParaRPr>
          </a:p>
        </p:txBody>
      </p:sp>
      <p:pic>
        <p:nvPicPr>
          <p:cNvPr id="295" name="Google Shape;295;p46"/>
          <p:cNvPicPr preferRelativeResize="0"/>
          <p:nvPr/>
        </p:nvPicPr>
        <p:blipFill>
          <a:blip r:embed="rId5">
            <a:alphaModFix/>
          </a:blip>
          <a:stretch>
            <a:fillRect/>
          </a:stretch>
        </p:blipFill>
        <p:spPr>
          <a:xfrm>
            <a:off x="442175" y="186450"/>
            <a:ext cx="762900" cy="762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7"/>
          <p:cNvSpPr txBox="1"/>
          <p:nvPr/>
        </p:nvSpPr>
        <p:spPr>
          <a:xfrm>
            <a:off x="78850" y="1142213"/>
            <a:ext cx="8808300" cy="3688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b="1" i="1" lang="en" sz="1600">
                <a:solidFill>
                  <a:schemeClr val="dk1"/>
                </a:solidFill>
                <a:highlight>
                  <a:srgbClr val="00FFFF"/>
                </a:highlight>
                <a:latin typeface="Helvetica Neue"/>
                <a:ea typeface="Helvetica Neue"/>
                <a:cs typeface="Helvetica Neue"/>
                <a:sym typeface="Helvetica Neue"/>
              </a:rPr>
              <a:t>Gzip </a:t>
            </a:r>
            <a:r>
              <a:rPr lang="en" sz="1600">
                <a:solidFill>
                  <a:schemeClr val="dk1"/>
                </a:solidFill>
                <a:highlight>
                  <a:schemeClr val="lt1"/>
                </a:highlight>
                <a:latin typeface="Helvetica Neue Light"/>
                <a:ea typeface="Helvetica Neue Light"/>
                <a:cs typeface="Helvetica Neue Light"/>
                <a:sym typeface="Helvetica Neue Light"/>
              </a:rPr>
              <a:t>es un formato de archivo sin pérdidas que se utiliza para comprimir (y descomprimir) archivos para una transferencia de red más rápida. Por lo tanto, puede ser extremadamente beneficioso para comprimir las páginas web que sirven nuestros servidores Node, como vimos hace algunas clases.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También es importante controlar el código de la interfaz para estar al tanto de los tamaños de las páginas web que se sirven. Por lo tanto, debemos asegurarnos de minimizar el código HTML, CSS y Javascript de la interfaz utilizando herramientas como HTMLMinifier, CSSNano y UglifyJS antes de servir.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Estos </a:t>
            </a:r>
            <a:r>
              <a:rPr b="1" i="1" lang="en" sz="1600">
                <a:solidFill>
                  <a:schemeClr val="dk1"/>
                </a:solidFill>
                <a:highlight>
                  <a:srgbClr val="00FFFF"/>
                </a:highlight>
                <a:latin typeface="Helvetica Neue"/>
                <a:ea typeface="Helvetica Neue"/>
                <a:cs typeface="Helvetica Neue"/>
                <a:sym typeface="Helvetica Neue"/>
              </a:rPr>
              <a:t>minificadores </a:t>
            </a:r>
            <a:r>
              <a:rPr lang="en" sz="1600">
                <a:solidFill>
                  <a:schemeClr val="dk1"/>
                </a:solidFill>
                <a:highlight>
                  <a:schemeClr val="lt1"/>
                </a:highlight>
                <a:latin typeface="Helvetica Neue Light"/>
                <a:ea typeface="Helvetica Neue Light"/>
                <a:cs typeface="Helvetica Neue Light"/>
                <a:sym typeface="Helvetica Neue Light"/>
              </a:rPr>
              <a:t>eliminan los espacios en blanco innecesarios y los comentarios de los archivos y realizan algunas optimizaciones triviales del compilador, lo que en general resulta en un tamaño de archivo reducido.</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301" name="Google Shape;301;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2" name="Google Shape;302;p47"/>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03" name="Google Shape;303;p47"/>
          <p:cNvSpPr txBox="1"/>
          <p:nvPr/>
        </p:nvSpPr>
        <p:spPr>
          <a:xfrm>
            <a:off x="769800" y="154750"/>
            <a:ext cx="76044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200">
                <a:latin typeface="Anton"/>
                <a:ea typeface="Anton"/>
                <a:cs typeface="Anton"/>
                <a:sym typeface="Anton"/>
              </a:rPr>
              <a:t>Compresión de código y tamaño de </a:t>
            </a:r>
            <a:endParaRPr i="1" sz="3200">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 sz="3200">
                <a:latin typeface="Anton"/>
                <a:ea typeface="Anton"/>
                <a:cs typeface="Anton"/>
                <a:sym typeface="Anton"/>
              </a:rPr>
              <a:t>archivo</a:t>
            </a:r>
            <a:endParaRPr i="1" sz="3200">
              <a:latin typeface="Anton"/>
              <a:ea typeface="Anton"/>
              <a:cs typeface="Anton"/>
              <a:sym typeface="Anton"/>
            </a:endParaRPr>
          </a:p>
        </p:txBody>
      </p:sp>
      <p:pic>
        <p:nvPicPr>
          <p:cNvPr id="304" name="Google Shape;304;p47"/>
          <p:cNvPicPr preferRelativeResize="0"/>
          <p:nvPr/>
        </p:nvPicPr>
        <p:blipFill>
          <a:blip r:embed="rId5">
            <a:alphaModFix/>
          </a:blip>
          <a:stretch>
            <a:fillRect/>
          </a:stretch>
        </p:blipFill>
        <p:spPr>
          <a:xfrm>
            <a:off x="204775" y="196350"/>
            <a:ext cx="762900" cy="762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8"/>
          <p:cNvSpPr txBox="1"/>
          <p:nvPr/>
        </p:nvSpPr>
        <p:spPr>
          <a:xfrm>
            <a:off x="269850" y="1144000"/>
            <a:ext cx="8484600" cy="3225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0"/>
              </a:spcAft>
              <a:buNone/>
            </a:pPr>
            <a:r>
              <a:rPr lang="en" sz="1600">
                <a:solidFill>
                  <a:schemeClr val="dk1"/>
                </a:solidFill>
                <a:highlight>
                  <a:srgbClr val="00FFFF"/>
                </a:highlight>
                <a:latin typeface="Helvetica Neue Light"/>
                <a:ea typeface="Helvetica Neue Light"/>
                <a:cs typeface="Helvetica Neue Light"/>
                <a:sym typeface="Helvetica Neue Light"/>
              </a:rPr>
              <a:t>NPM</a:t>
            </a:r>
            <a:endParaRPr sz="1600">
              <a:solidFill>
                <a:schemeClr val="dk1"/>
              </a:solidFill>
              <a:highlight>
                <a:srgbClr val="00FFFF"/>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Si bien estas bibliotecas y herramientas alivian gran parte de la carga, </a:t>
            </a:r>
            <a:r>
              <a:rPr lang="en" sz="1600">
                <a:solidFill>
                  <a:schemeClr val="dk1"/>
                </a:solidFill>
                <a:highlight>
                  <a:srgbClr val="00FFFF"/>
                </a:highlight>
                <a:latin typeface="Helvetica Neue Light"/>
                <a:ea typeface="Helvetica Neue Light"/>
                <a:cs typeface="Helvetica Neue Light"/>
                <a:sym typeface="Helvetica Neue Light"/>
              </a:rPr>
              <a:t>es importante ser inteligente y responsable con cada paquete que importamos</a:t>
            </a:r>
            <a:r>
              <a:rPr lang="en" sz="1600">
                <a:solidFill>
                  <a:schemeClr val="dk1"/>
                </a:solidFill>
                <a:highlight>
                  <a:schemeClr val="lt1"/>
                </a:highlight>
                <a:latin typeface="Helvetica Neue Light"/>
                <a:ea typeface="Helvetica Neue Light"/>
                <a:cs typeface="Helvetica Neue Light"/>
                <a:sym typeface="Helvetica Neue Light"/>
              </a:rPr>
              <a:t>. Debemos conocer el propósito, las fortalezas y las debilidades de cada uno y asegurarnos de no depender demasiado de ellos.</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310" name="Google Shape;310;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1" name="Google Shape;311;p48"/>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12" name="Google Shape;312;p48"/>
          <p:cNvSpPr txBox="1"/>
          <p:nvPr/>
        </p:nvSpPr>
        <p:spPr>
          <a:xfrm>
            <a:off x="1681775" y="191375"/>
            <a:ext cx="61884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Soluciones de terceros</a:t>
            </a:r>
            <a:endParaRPr i="1" sz="3600">
              <a:latin typeface="Anton"/>
              <a:ea typeface="Anton"/>
              <a:cs typeface="Anton"/>
              <a:sym typeface="Anton"/>
            </a:endParaRPr>
          </a:p>
        </p:txBody>
      </p:sp>
      <p:pic>
        <p:nvPicPr>
          <p:cNvPr id="313" name="Google Shape;313;p48"/>
          <p:cNvPicPr preferRelativeResize="0"/>
          <p:nvPr/>
        </p:nvPicPr>
        <p:blipFill>
          <a:blip r:embed="rId5">
            <a:alphaModFix/>
          </a:blip>
          <a:stretch>
            <a:fillRect/>
          </a:stretch>
        </p:blipFill>
        <p:spPr>
          <a:xfrm>
            <a:off x="442175" y="186450"/>
            <a:ext cx="762900" cy="762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9"/>
          <p:cNvSpPr txBox="1"/>
          <p:nvPr/>
        </p:nvSpPr>
        <p:spPr>
          <a:xfrm>
            <a:off x="274650" y="1130325"/>
            <a:ext cx="8594700" cy="34599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Para aplicaciones a gran escala en producción, uno de los principales objetivos es </a:t>
            </a:r>
            <a:r>
              <a:rPr lang="en" sz="1600">
                <a:solidFill>
                  <a:schemeClr val="dk1"/>
                </a:solidFill>
                <a:highlight>
                  <a:srgbClr val="00FFFF"/>
                </a:highlight>
                <a:latin typeface="Helvetica Neue Light"/>
                <a:ea typeface="Helvetica Neue Light"/>
                <a:cs typeface="Helvetica Neue Light"/>
                <a:sym typeface="Helvetica Neue Light"/>
              </a:rPr>
              <a:t>comprender mejor cómo los usuarios interactúan con la aplicación: sobre qué rutas o características se utilizan con más frecuencia, sobre las operaciones que se realizan con más frecuencia, etc. evaluar métricas de desempeño, problemas de calidad, cuellos de botella, errores comunes, etc. y usar esa información para realizar los cambios y mejoras necesarios.</a:t>
            </a:r>
            <a:endParaRPr sz="1600">
              <a:solidFill>
                <a:schemeClr val="dk1"/>
              </a:solidFill>
              <a:highlight>
                <a:srgbClr val="00FFFF"/>
              </a:highlight>
              <a:latin typeface="Helvetica Neue Light"/>
              <a:ea typeface="Helvetica Neue Light"/>
              <a:cs typeface="Helvetica Neue Light"/>
              <a:sym typeface="Helvetica Neue Light"/>
            </a:endParaRPr>
          </a:p>
          <a:p>
            <a:pPr indent="-330200" lvl="0" marL="457200" rtl="0" algn="l">
              <a:lnSpc>
                <a:spcPct val="100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Nos brinda información en tiempo real para que podamos identificar y resolver rápidamente los problemas antes de que el cliente los vea.</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319" name="Google Shape;319;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0" name="Google Shape;320;p49"/>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21" name="Google Shape;321;p49"/>
          <p:cNvSpPr txBox="1"/>
          <p:nvPr/>
        </p:nvSpPr>
        <p:spPr>
          <a:xfrm>
            <a:off x="1088300" y="191375"/>
            <a:ext cx="71496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2800">
                <a:latin typeface="Anton"/>
                <a:ea typeface="Anton"/>
                <a:cs typeface="Anton"/>
                <a:sym typeface="Anton"/>
              </a:rPr>
              <a:t>Usar herramientas de monitoreo</a:t>
            </a:r>
            <a:endParaRPr i="1" sz="2800">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 sz="2800">
                <a:latin typeface="Anton"/>
                <a:ea typeface="Anton"/>
                <a:cs typeface="Anton"/>
                <a:sym typeface="Anton"/>
              </a:rPr>
              <a:t> de aplicaciones</a:t>
            </a:r>
            <a:endParaRPr i="1" sz="2800">
              <a:latin typeface="Anton"/>
              <a:ea typeface="Anton"/>
              <a:cs typeface="Anton"/>
              <a:sym typeface="Anton"/>
            </a:endParaRPr>
          </a:p>
        </p:txBody>
      </p:sp>
      <p:pic>
        <p:nvPicPr>
          <p:cNvPr id="322" name="Google Shape;322;p49"/>
          <p:cNvPicPr preferRelativeResize="0"/>
          <p:nvPr/>
        </p:nvPicPr>
        <p:blipFill>
          <a:blip r:embed="rId5">
            <a:alphaModFix/>
          </a:blip>
          <a:stretch>
            <a:fillRect/>
          </a:stretch>
        </p:blipFill>
        <p:spPr>
          <a:xfrm>
            <a:off x="442175" y="186450"/>
            <a:ext cx="762900" cy="762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26" name="Shape 326"/>
        <p:cNvGrpSpPr/>
        <p:nvPr/>
      </p:nvGrpSpPr>
      <p:grpSpPr>
        <a:xfrm>
          <a:off x="0" y="0"/>
          <a:ext cx="0" cy="0"/>
          <a:chOff x="0" y="0"/>
          <a:chExt cx="0" cy="0"/>
        </a:xfrm>
      </p:grpSpPr>
      <p:sp>
        <p:nvSpPr>
          <p:cNvPr id="327" name="Google Shape;327;p50"/>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ANTES DE ARRANCAR CON EL EJEMPLO VAMOS A VER EL </a:t>
            </a:r>
            <a:r>
              <a:rPr i="1" lang="en" sz="3600">
                <a:highlight>
                  <a:srgbClr val="00FFFF"/>
                </a:highlight>
                <a:latin typeface="Anton"/>
                <a:ea typeface="Anton"/>
                <a:cs typeface="Anton"/>
                <a:sym typeface="Anton"/>
              </a:rPr>
              <a:t>PATRÓN SINGLETON</a:t>
            </a:r>
            <a:endParaRPr i="1" sz="3600">
              <a:highlight>
                <a:srgbClr val="00FFFF"/>
              </a:highlight>
              <a:latin typeface="Anton"/>
              <a:ea typeface="Anton"/>
              <a:cs typeface="Anton"/>
              <a:sym typeface="Anton"/>
            </a:endParaRPr>
          </a:p>
        </p:txBody>
      </p:sp>
      <p:pic>
        <p:nvPicPr>
          <p:cNvPr id="328" name="Google Shape;328;p5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1"/>
          <p:cNvSpPr txBox="1"/>
          <p:nvPr/>
        </p:nvSpPr>
        <p:spPr>
          <a:xfrm>
            <a:off x="942750" y="1154700"/>
            <a:ext cx="7376100" cy="28341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rgbClr val="00FFFF"/>
                </a:highlight>
                <a:latin typeface="Helvetica Neue Light"/>
                <a:ea typeface="Helvetica Neue Light"/>
                <a:cs typeface="Helvetica Neue Light"/>
                <a:sym typeface="Helvetica Neue Light"/>
              </a:rPr>
              <a:t>Son una solución general y reutilizable para un problema común.</a:t>
            </a:r>
            <a:endParaRPr sz="1700">
              <a:solidFill>
                <a:schemeClr val="dk1"/>
              </a:solidFill>
              <a:highlight>
                <a:srgbClr val="00FFFF"/>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rgbClr val="00FFFF"/>
                </a:highlight>
                <a:latin typeface="Helvetica Neue Light"/>
                <a:ea typeface="Helvetica Neue Light"/>
                <a:cs typeface="Helvetica Neue Light"/>
                <a:sym typeface="Helvetica Neue Light"/>
              </a:rPr>
              <a:t>No es obligatorio utilizar los patrones de diseño. </a:t>
            </a:r>
            <a:r>
              <a:rPr lang="en" sz="1700">
                <a:solidFill>
                  <a:schemeClr val="dk1"/>
                </a:solidFill>
                <a:highlight>
                  <a:schemeClr val="lt1"/>
                </a:highlight>
                <a:latin typeface="Helvetica Neue Light"/>
                <a:ea typeface="Helvetica Neue Light"/>
                <a:cs typeface="Helvetica Neue Light"/>
                <a:sym typeface="Helvetica Neue Light"/>
              </a:rPr>
              <a:t>Solo es aconsejable en el caso de tener el mismo problema o similar, siempre teniendo en cuenta que en un caso particular puede no ser aplicable.</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rPr b="1" lang="en" sz="1350">
                <a:solidFill>
                  <a:schemeClr val="dk1"/>
                </a:solidFill>
                <a:highlight>
                  <a:srgbClr val="00FFFF"/>
                </a:highlight>
              </a:rPr>
              <a:t>* a design pattern is a general repeatable solution to a commonly occurring problem in software design</a:t>
            </a:r>
            <a:endParaRPr b="1" sz="2000">
              <a:solidFill>
                <a:schemeClr val="dk1"/>
              </a:solidFill>
              <a:highlight>
                <a:srgbClr val="00FFFF"/>
              </a:highlight>
              <a:latin typeface="Helvetica Neue"/>
              <a:ea typeface="Helvetica Neue"/>
              <a:cs typeface="Helvetica Neue"/>
              <a:sym typeface="Helvetica Neue"/>
            </a:endParaRPr>
          </a:p>
        </p:txBody>
      </p:sp>
      <p:sp>
        <p:nvSpPr>
          <p:cNvPr id="334" name="Google Shape;334;p51"/>
          <p:cNvSpPr txBox="1"/>
          <p:nvPr/>
        </p:nvSpPr>
        <p:spPr>
          <a:xfrm>
            <a:off x="1180500" y="2484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highlight>
                  <a:srgbClr val="00FFFF"/>
                </a:highlight>
                <a:latin typeface="Anton"/>
                <a:ea typeface="Anton"/>
                <a:cs typeface="Anton"/>
                <a:sym typeface="Anton"/>
              </a:rPr>
              <a:t>PATRON DE DISENO</a:t>
            </a:r>
            <a:r>
              <a:rPr i="1" lang="en" sz="3600">
                <a:latin typeface="Anton"/>
                <a:ea typeface="Anton"/>
                <a:cs typeface="Anton"/>
                <a:sym typeface="Anton"/>
              </a:rPr>
              <a:t>: </a:t>
            </a: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335" name="Google Shape;335;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6" name="Google Shape;336;p5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37" name="Google Shape;337;p51"/>
          <p:cNvPicPr preferRelativeResize="0"/>
          <p:nvPr/>
        </p:nvPicPr>
        <p:blipFill>
          <a:blip r:embed="rId5">
            <a:alphaModFix/>
          </a:blip>
          <a:stretch>
            <a:fillRect/>
          </a:stretch>
        </p:blipFill>
        <p:spPr>
          <a:xfrm>
            <a:off x="274025" y="172900"/>
            <a:ext cx="762900" cy="762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txBox="1"/>
          <p:nvPr/>
        </p:nvSpPr>
        <p:spPr>
          <a:xfrm>
            <a:off x="329525" y="1001475"/>
            <a:ext cx="8292000" cy="3253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Es un patrón bastante simple pero nos ayuda a realizar un seguimiento de cuántas instancias de una clase estamos instanciando. De hecho, nos ayuda a mantener ese número en uno solo, todo el tiempo.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Básicamente, el patrón Singleton nos permite crear una instancia de un objeto una vez y luego usarlo cada vez que lo necesite, en lugar de crear uno nuevo sin tener que realizar un seguimiento de una referencia a este, ya sea globalmente o simplemente pasándolo como un dependencia en todas partes.</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343" name="Google Shape;343;p52"/>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highlight>
                  <a:srgbClr val="00FFFF"/>
                </a:highlight>
                <a:latin typeface="Anton"/>
                <a:ea typeface="Anton"/>
                <a:cs typeface="Anton"/>
                <a:sym typeface="Anton"/>
              </a:rPr>
              <a:t>SINGLETON</a:t>
            </a:r>
            <a:r>
              <a:rPr i="1" lang="en" sz="3600">
                <a:latin typeface="Anton"/>
                <a:ea typeface="Anton"/>
                <a:cs typeface="Anton"/>
                <a:sym typeface="Anton"/>
              </a:rPr>
              <a:t>: </a:t>
            </a: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344" name="Google Shape;344;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5" name="Google Shape;345;p5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46" name="Google Shape;346;p52"/>
          <p:cNvPicPr preferRelativeResize="0"/>
          <p:nvPr/>
        </p:nvPicPr>
        <p:blipFill>
          <a:blip r:embed="rId5">
            <a:alphaModFix/>
          </a:blip>
          <a:stretch>
            <a:fillRect/>
          </a:stretch>
        </p:blipFill>
        <p:spPr>
          <a:xfrm>
            <a:off x="274025" y="172900"/>
            <a:ext cx="762900" cy="762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3"/>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¿Cómo lo implementamos?</a:t>
            </a:r>
            <a:endParaRPr i="1" sz="3600">
              <a:latin typeface="Anton"/>
              <a:ea typeface="Anton"/>
              <a:cs typeface="Anton"/>
              <a:sym typeface="Anton"/>
            </a:endParaRPr>
          </a:p>
        </p:txBody>
      </p:sp>
      <p:pic>
        <p:nvPicPr>
          <p:cNvPr id="352" name="Google Shape;352;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3" name="Google Shape;353;p5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54" name="Google Shape;354;p53"/>
          <p:cNvPicPr preferRelativeResize="0"/>
          <p:nvPr/>
        </p:nvPicPr>
        <p:blipFill>
          <a:blip r:embed="rId5">
            <a:alphaModFix/>
          </a:blip>
          <a:stretch>
            <a:fillRect/>
          </a:stretch>
        </p:blipFill>
        <p:spPr>
          <a:xfrm>
            <a:off x="4622061" y="1001463"/>
            <a:ext cx="2094525" cy="3509625"/>
          </a:xfrm>
          <a:prstGeom prst="rect">
            <a:avLst/>
          </a:prstGeom>
          <a:noFill/>
          <a:ln cap="flat" cmpd="sng" w="9525">
            <a:solidFill>
              <a:schemeClr val="dk2"/>
            </a:solidFill>
            <a:prstDash val="solid"/>
            <a:round/>
            <a:headEnd len="sm" w="sm" type="none"/>
            <a:tailEnd len="sm" w="sm" type="none"/>
          </a:ln>
        </p:spPr>
      </p:pic>
      <p:pic>
        <p:nvPicPr>
          <p:cNvPr id="355" name="Google Shape;355;p53"/>
          <p:cNvPicPr preferRelativeResize="0"/>
          <p:nvPr/>
        </p:nvPicPr>
        <p:blipFill>
          <a:blip r:embed="rId6">
            <a:alphaModFix/>
          </a:blip>
          <a:stretch>
            <a:fillRect/>
          </a:stretch>
        </p:blipFill>
        <p:spPr>
          <a:xfrm>
            <a:off x="274025" y="172900"/>
            <a:ext cx="762900" cy="762900"/>
          </a:xfrm>
          <a:prstGeom prst="rect">
            <a:avLst/>
          </a:prstGeom>
          <a:noFill/>
          <a:ln>
            <a:noFill/>
          </a:ln>
        </p:spPr>
      </p:pic>
      <p:sp>
        <p:nvSpPr>
          <p:cNvPr id="356" name="Google Shape;356;p53"/>
          <p:cNvSpPr txBox="1"/>
          <p:nvPr/>
        </p:nvSpPr>
        <p:spPr>
          <a:xfrm>
            <a:off x="-639225" y="38850"/>
            <a:ext cx="7315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highlight>
                  <a:srgbClr val="00FFFF"/>
                </a:highlight>
              </a:rPr>
              <a:t>*https://stackoverflow.com/questions/1479319/simplest-cleanest-way-to-implement-a-singleton-in-javascript</a:t>
            </a:r>
            <a:endParaRPr sz="1200">
              <a:highlight>
                <a:srgbClr val="00FFFF"/>
              </a:highlight>
            </a:endParaRPr>
          </a:p>
        </p:txBody>
      </p:sp>
      <p:sp>
        <p:nvSpPr>
          <p:cNvPr id="357" name="Google Shape;357;p53"/>
          <p:cNvSpPr txBox="1"/>
          <p:nvPr/>
        </p:nvSpPr>
        <p:spPr>
          <a:xfrm>
            <a:off x="1828825" y="1205425"/>
            <a:ext cx="2428500" cy="3156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urier New"/>
                <a:ea typeface="Courier New"/>
                <a:cs typeface="Courier New"/>
                <a:sym typeface="Courier New"/>
              </a:rPr>
              <a:t>      </a:t>
            </a:r>
            <a:r>
              <a:rPr lang="en" sz="850">
                <a:solidFill>
                  <a:srgbClr val="569CD6"/>
                </a:solidFill>
                <a:highlight>
                  <a:srgbClr val="1E1E1E"/>
                </a:highlight>
                <a:latin typeface="Courier New"/>
                <a:ea typeface="Courier New"/>
                <a:cs typeface="Courier New"/>
                <a:sym typeface="Courier New"/>
              </a:rPr>
              <a:t>let</a:t>
            </a:r>
            <a:r>
              <a:rPr lang="en" sz="850">
                <a:solidFill>
                  <a:srgbClr val="D4D4D4"/>
                </a:solidFill>
                <a:highlight>
                  <a:srgbClr val="1E1E1E"/>
                </a:highlight>
                <a:latin typeface="Courier New"/>
                <a:ea typeface="Courier New"/>
                <a:cs typeface="Courier New"/>
                <a:sym typeface="Courier New"/>
              </a:rPr>
              <a:t> </a:t>
            </a:r>
            <a:r>
              <a:rPr lang="en" sz="850">
                <a:solidFill>
                  <a:srgbClr val="9CDCFE"/>
                </a:solidFill>
                <a:highlight>
                  <a:srgbClr val="1E1E1E"/>
                </a:highlight>
                <a:latin typeface="Courier New"/>
                <a:ea typeface="Courier New"/>
                <a:cs typeface="Courier New"/>
                <a:sym typeface="Courier New"/>
              </a:rPr>
              <a:t>instance</a:t>
            </a:r>
            <a:r>
              <a:rPr lang="en" sz="850">
                <a:solidFill>
                  <a:srgbClr val="D4D4D4"/>
                </a:solidFill>
                <a:highlight>
                  <a:srgbClr val="1E1E1E"/>
                </a:highlight>
                <a:latin typeface="Courier New"/>
                <a:ea typeface="Courier New"/>
                <a:cs typeface="Courier New"/>
                <a:sym typeface="Courier New"/>
              </a:rPr>
              <a:t> = </a:t>
            </a:r>
            <a:r>
              <a:rPr lang="en" sz="850">
                <a:solidFill>
                  <a:srgbClr val="569CD6"/>
                </a:solidFill>
                <a:highlight>
                  <a:srgbClr val="1E1E1E"/>
                </a:highlight>
                <a:latin typeface="Courier New"/>
                <a:ea typeface="Courier New"/>
                <a:cs typeface="Courier New"/>
                <a:sym typeface="Courier New"/>
              </a:rPr>
              <a:t>null</a:t>
            </a:r>
            <a:r>
              <a:rPr lang="en"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urier New"/>
                <a:ea typeface="Courier New"/>
                <a:cs typeface="Courier New"/>
                <a:sym typeface="Courier New"/>
              </a:rPr>
              <a:t>      </a:t>
            </a:r>
            <a:r>
              <a:rPr lang="en" sz="850">
                <a:solidFill>
                  <a:srgbClr val="569CD6"/>
                </a:solidFill>
                <a:highlight>
                  <a:srgbClr val="1E1E1E"/>
                </a:highlight>
                <a:latin typeface="Courier New"/>
                <a:ea typeface="Courier New"/>
                <a:cs typeface="Courier New"/>
                <a:sym typeface="Courier New"/>
              </a:rPr>
              <a:t>class</a:t>
            </a:r>
            <a:r>
              <a:rPr lang="en" sz="850">
                <a:solidFill>
                  <a:srgbClr val="D4D4D4"/>
                </a:solidFill>
                <a:highlight>
                  <a:srgbClr val="1E1E1E"/>
                </a:highlight>
                <a:latin typeface="Courier New"/>
                <a:ea typeface="Courier New"/>
                <a:cs typeface="Courier New"/>
                <a:sym typeface="Courier New"/>
              </a:rPr>
              <a:t> </a:t>
            </a:r>
            <a:r>
              <a:rPr lang="en" sz="850">
                <a:solidFill>
                  <a:srgbClr val="4EC9B0"/>
                </a:solidFill>
                <a:highlight>
                  <a:srgbClr val="1E1E1E"/>
                </a:highlight>
                <a:latin typeface="Courier New"/>
                <a:ea typeface="Courier New"/>
                <a:cs typeface="Courier New"/>
                <a:sym typeface="Courier New"/>
              </a:rPr>
              <a:t>Singleton</a:t>
            </a:r>
            <a:r>
              <a:rPr lang="en" sz="850">
                <a:solidFill>
                  <a:srgbClr val="D4D4D4"/>
                </a:solidFill>
                <a:highlight>
                  <a:srgbClr val="1E1E1E"/>
                </a:highlight>
                <a:latin typeface="Courier New"/>
                <a:ea typeface="Courier New"/>
                <a:cs typeface="Courier New"/>
                <a:sym typeface="Courier New"/>
              </a:rPr>
              <a:t> </a:t>
            </a:r>
            <a:r>
              <a:rPr lang="en"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urier New"/>
                <a:ea typeface="Courier New"/>
                <a:cs typeface="Courier New"/>
                <a:sym typeface="Courier New"/>
              </a:rPr>
              <a:t>        </a:t>
            </a:r>
            <a:r>
              <a:rPr lang="en" sz="850">
                <a:solidFill>
                  <a:srgbClr val="569CD6"/>
                </a:solidFill>
                <a:highlight>
                  <a:srgbClr val="1E1E1E"/>
                </a:highlight>
                <a:latin typeface="Courier New"/>
                <a:ea typeface="Courier New"/>
                <a:cs typeface="Courier New"/>
                <a:sym typeface="Courier New"/>
              </a:rPr>
              <a:t>constructor</a:t>
            </a:r>
            <a:r>
              <a:rPr lang="en" sz="850">
                <a:solidFill>
                  <a:srgbClr val="D4D4D4"/>
                </a:solidFill>
                <a:highlight>
                  <a:srgbClr val="1E1E1E"/>
                </a:highlight>
                <a:latin typeface="Courier New"/>
                <a:ea typeface="Courier New"/>
                <a:cs typeface="Courier New"/>
                <a:sym typeface="Courier New"/>
              </a:rPr>
              <a:t>() {</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urier New"/>
                <a:ea typeface="Courier New"/>
                <a:cs typeface="Courier New"/>
                <a:sym typeface="Courier New"/>
              </a:rPr>
              <a:t>          </a:t>
            </a:r>
            <a:r>
              <a:rPr lang="en" sz="850">
                <a:solidFill>
                  <a:srgbClr val="569CD6"/>
                </a:solidFill>
                <a:highlight>
                  <a:srgbClr val="1E1E1E"/>
                </a:highlight>
                <a:latin typeface="Courier New"/>
                <a:ea typeface="Courier New"/>
                <a:cs typeface="Courier New"/>
                <a:sym typeface="Courier New"/>
              </a:rPr>
              <a:t>this</a:t>
            </a:r>
            <a:r>
              <a:rPr lang="en" sz="850">
                <a:solidFill>
                  <a:srgbClr val="D4D4D4"/>
                </a:solidFill>
                <a:highlight>
                  <a:srgbClr val="1E1E1E"/>
                </a:highlight>
                <a:latin typeface="Courier New"/>
                <a:ea typeface="Courier New"/>
                <a:cs typeface="Courier New"/>
                <a:sym typeface="Courier New"/>
              </a:rPr>
              <a:t>.</a:t>
            </a:r>
            <a:r>
              <a:rPr lang="en" sz="850">
                <a:solidFill>
                  <a:srgbClr val="9CDCFE"/>
                </a:solidFill>
                <a:highlight>
                  <a:srgbClr val="1E1E1E"/>
                </a:highlight>
                <a:latin typeface="Courier New"/>
                <a:ea typeface="Courier New"/>
                <a:cs typeface="Courier New"/>
                <a:sym typeface="Courier New"/>
              </a:rPr>
              <a:t>value</a:t>
            </a:r>
            <a:r>
              <a:rPr lang="en" sz="850">
                <a:solidFill>
                  <a:srgbClr val="D4D4D4"/>
                </a:solidFill>
                <a:highlight>
                  <a:srgbClr val="1E1E1E"/>
                </a:highlight>
                <a:latin typeface="Courier New"/>
                <a:ea typeface="Courier New"/>
                <a:cs typeface="Courier New"/>
                <a:sym typeface="Courier New"/>
              </a:rPr>
              <a:t> = </a:t>
            </a:r>
            <a:r>
              <a:rPr lang="en" sz="850">
                <a:solidFill>
                  <a:srgbClr val="9CDCFE"/>
                </a:solidFill>
                <a:highlight>
                  <a:srgbClr val="1E1E1E"/>
                </a:highlight>
                <a:latin typeface="Courier New"/>
                <a:ea typeface="Courier New"/>
                <a:cs typeface="Courier New"/>
                <a:sym typeface="Courier New"/>
              </a:rPr>
              <a:t>Math</a:t>
            </a:r>
            <a:r>
              <a:rPr lang="en" sz="850">
                <a:solidFill>
                  <a:srgbClr val="D4D4D4"/>
                </a:solidFill>
                <a:highlight>
                  <a:srgbClr val="1E1E1E"/>
                </a:highlight>
                <a:latin typeface="Courier New"/>
                <a:ea typeface="Courier New"/>
                <a:cs typeface="Courier New"/>
                <a:sym typeface="Courier New"/>
              </a:rPr>
              <a:t>.</a:t>
            </a:r>
            <a:r>
              <a:rPr lang="en" sz="850">
                <a:solidFill>
                  <a:srgbClr val="DCDCAA"/>
                </a:solidFill>
                <a:highlight>
                  <a:srgbClr val="1E1E1E"/>
                </a:highlight>
                <a:latin typeface="Courier New"/>
                <a:ea typeface="Courier New"/>
                <a:cs typeface="Courier New"/>
                <a:sym typeface="Courier New"/>
              </a:rPr>
              <a:t>random</a:t>
            </a:r>
            <a:r>
              <a:rPr lang="en"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urier New"/>
                <a:ea typeface="Courier New"/>
                <a:cs typeface="Courier New"/>
                <a:sym typeface="Courier New"/>
              </a:rPr>
              <a:t>        }</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urier New"/>
                <a:ea typeface="Courier New"/>
                <a:cs typeface="Courier New"/>
                <a:sym typeface="Courier New"/>
              </a:rPr>
              <a:t>        </a:t>
            </a:r>
            <a:r>
              <a:rPr lang="en" sz="850">
                <a:solidFill>
                  <a:srgbClr val="DCDCAA"/>
                </a:solidFill>
                <a:highlight>
                  <a:srgbClr val="1E1E1E"/>
                </a:highlight>
                <a:latin typeface="Courier New"/>
                <a:ea typeface="Courier New"/>
                <a:cs typeface="Courier New"/>
                <a:sym typeface="Courier New"/>
              </a:rPr>
              <a:t>printValue</a:t>
            </a:r>
            <a:r>
              <a:rPr lang="en" sz="850">
                <a:solidFill>
                  <a:srgbClr val="D4D4D4"/>
                </a:solidFill>
                <a:highlight>
                  <a:srgbClr val="1E1E1E"/>
                </a:highlight>
                <a:latin typeface="Courier New"/>
                <a:ea typeface="Courier New"/>
                <a:cs typeface="Courier New"/>
                <a:sym typeface="Courier New"/>
              </a:rPr>
              <a:t>() {</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urier New"/>
                <a:ea typeface="Courier New"/>
                <a:cs typeface="Courier New"/>
                <a:sym typeface="Courier New"/>
              </a:rPr>
              <a:t>          </a:t>
            </a:r>
            <a:r>
              <a:rPr lang="en" sz="850">
                <a:solidFill>
                  <a:srgbClr val="9CDCFE"/>
                </a:solidFill>
                <a:highlight>
                  <a:srgbClr val="1E1E1E"/>
                </a:highlight>
                <a:latin typeface="Courier New"/>
                <a:ea typeface="Courier New"/>
                <a:cs typeface="Courier New"/>
                <a:sym typeface="Courier New"/>
              </a:rPr>
              <a:t>console</a:t>
            </a:r>
            <a:r>
              <a:rPr lang="en" sz="850">
                <a:solidFill>
                  <a:srgbClr val="D4D4D4"/>
                </a:solidFill>
                <a:highlight>
                  <a:srgbClr val="1E1E1E"/>
                </a:highlight>
                <a:latin typeface="Courier New"/>
                <a:ea typeface="Courier New"/>
                <a:cs typeface="Courier New"/>
                <a:sym typeface="Courier New"/>
              </a:rPr>
              <a:t>.</a:t>
            </a:r>
            <a:r>
              <a:rPr lang="en" sz="850">
                <a:solidFill>
                  <a:srgbClr val="DCDCAA"/>
                </a:solidFill>
                <a:highlight>
                  <a:srgbClr val="1E1E1E"/>
                </a:highlight>
                <a:latin typeface="Courier New"/>
                <a:ea typeface="Courier New"/>
                <a:cs typeface="Courier New"/>
                <a:sym typeface="Courier New"/>
              </a:rPr>
              <a:t>log</a:t>
            </a:r>
            <a:r>
              <a:rPr lang="en" sz="850">
                <a:solidFill>
                  <a:srgbClr val="D4D4D4"/>
                </a:solidFill>
                <a:highlight>
                  <a:srgbClr val="1E1E1E"/>
                </a:highlight>
                <a:latin typeface="Courier New"/>
                <a:ea typeface="Courier New"/>
                <a:cs typeface="Courier New"/>
                <a:sym typeface="Courier New"/>
              </a:rPr>
              <a:t>(</a:t>
            </a:r>
            <a:r>
              <a:rPr lang="en" sz="850">
                <a:solidFill>
                  <a:srgbClr val="569CD6"/>
                </a:solidFill>
                <a:highlight>
                  <a:srgbClr val="1E1E1E"/>
                </a:highlight>
                <a:latin typeface="Courier New"/>
                <a:ea typeface="Courier New"/>
                <a:cs typeface="Courier New"/>
                <a:sym typeface="Courier New"/>
              </a:rPr>
              <a:t>this</a:t>
            </a:r>
            <a:r>
              <a:rPr lang="en" sz="850">
                <a:solidFill>
                  <a:srgbClr val="D4D4D4"/>
                </a:solidFill>
                <a:highlight>
                  <a:srgbClr val="1E1E1E"/>
                </a:highlight>
                <a:latin typeface="Courier New"/>
                <a:ea typeface="Courier New"/>
                <a:cs typeface="Courier New"/>
                <a:sym typeface="Courier New"/>
              </a:rPr>
              <a:t>.</a:t>
            </a:r>
            <a:r>
              <a:rPr lang="en" sz="850">
                <a:solidFill>
                  <a:srgbClr val="9CDCFE"/>
                </a:solidFill>
                <a:highlight>
                  <a:srgbClr val="1E1E1E"/>
                </a:highlight>
                <a:latin typeface="Courier New"/>
                <a:ea typeface="Courier New"/>
                <a:cs typeface="Courier New"/>
                <a:sym typeface="Courier New"/>
              </a:rPr>
              <a:t>value</a:t>
            </a:r>
            <a:r>
              <a:rPr lang="en"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urier New"/>
                <a:ea typeface="Courier New"/>
                <a:cs typeface="Courier New"/>
                <a:sym typeface="Courier New"/>
              </a:rPr>
              <a:t>        }</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urier New"/>
                <a:ea typeface="Courier New"/>
                <a:cs typeface="Courier New"/>
                <a:sym typeface="Courier New"/>
              </a:rPr>
              <a:t>        </a:t>
            </a:r>
            <a:r>
              <a:rPr lang="en" sz="850">
                <a:solidFill>
                  <a:srgbClr val="569CD6"/>
                </a:solidFill>
                <a:highlight>
                  <a:srgbClr val="1E1E1E"/>
                </a:highlight>
                <a:latin typeface="Courier New"/>
                <a:ea typeface="Courier New"/>
                <a:cs typeface="Courier New"/>
                <a:sym typeface="Courier New"/>
              </a:rPr>
              <a:t>static</a:t>
            </a:r>
            <a:r>
              <a:rPr lang="en" sz="850">
                <a:solidFill>
                  <a:srgbClr val="D4D4D4"/>
                </a:solidFill>
                <a:highlight>
                  <a:srgbClr val="1E1E1E"/>
                </a:highlight>
                <a:latin typeface="Courier New"/>
                <a:ea typeface="Courier New"/>
                <a:cs typeface="Courier New"/>
                <a:sym typeface="Courier New"/>
              </a:rPr>
              <a:t> </a:t>
            </a:r>
            <a:r>
              <a:rPr lang="en" sz="850">
                <a:solidFill>
                  <a:srgbClr val="DCDCAA"/>
                </a:solidFill>
                <a:highlight>
                  <a:srgbClr val="1E1E1E"/>
                </a:highlight>
                <a:latin typeface="Courier New"/>
                <a:ea typeface="Courier New"/>
                <a:cs typeface="Courier New"/>
                <a:sym typeface="Courier New"/>
              </a:rPr>
              <a:t>getInstance</a:t>
            </a:r>
            <a:r>
              <a:rPr lang="en" sz="850">
                <a:solidFill>
                  <a:srgbClr val="D4D4D4"/>
                </a:solidFill>
                <a:highlight>
                  <a:srgbClr val="1E1E1E"/>
                </a:highlight>
                <a:latin typeface="Courier New"/>
                <a:ea typeface="Courier New"/>
                <a:cs typeface="Courier New"/>
                <a:sym typeface="Courier New"/>
              </a:rPr>
              <a:t>() {</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urier New"/>
                <a:ea typeface="Courier New"/>
                <a:cs typeface="Courier New"/>
                <a:sym typeface="Courier New"/>
              </a:rPr>
              <a:t>          </a:t>
            </a:r>
            <a:r>
              <a:rPr lang="en" sz="850">
                <a:solidFill>
                  <a:srgbClr val="C586C0"/>
                </a:solidFill>
                <a:highlight>
                  <a:srgbClr val="1E1E1E"/>
                </a:highlight>
                <a:latin typeface="Courier New"/>
                <a:ea typeface="Courier New"/>
                <a:cs typeface="Courier New"/>
                <a:sym typeface="Courier New"/>
              </a:rPr>
              <a:t>if</a:t>
            </a:r>
            <a:r>
              <a:rPr lang="en" sz="850">
                <a:solidFill>
                  <a:srgbClr val="D4D4D4"/>
                </a:solidFill>
                <a:highlight>
                  <a:srgbClr val="1E1E1E"/>
                </a:highlight>
                <a:latin typeface="Courier New"/>
                <a:ea typeface="Courier New"/>
                <a:cs typeface="Courier New"/>
                <a:sym typeface="Courier New"/>
              </a:rPr>
              <a:t> (!</a:t>
            </a:r>
            <a:r>
              <a:rPr lang="en" sz="850">
                <a:solidFill>
                  <a:srgbClr val="9CDCFE"/>
                </a:solidFill>
                <a:highlight>
                  <a:srgbClr val="1E1E1E"/>
                </a:highlight>
                <a:latin typeface="Courier New"/>
                <a:ea typeface="Courier New"/>
                <a:cs typeface="Courier New"/>
                <a:sym typeface="Courier New"/>
              </a:rPr>
              <a:t>instance</a:t>
            </a:r>
            <a:r>
              <a:rPr lang="en" sz="850">
                <a:solidFill>
                  <a:srgbClr val="D4D4D4"/>
                </a:solidFill>
                <a:highlight>
                  <a:srgbClr val="1E1E1E"/>
                </a:highlight>
                <a:latin typeface="Courier New"/>
                <a:ea typeface="Courier New"/>
                <a:cs typeface="Courier New"/>
                <a:sym typeface="Courier New"/>
              </a:rPr>
              <a:t>) {</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urier New"/>
                <a:ea typeface="Courier New"/>
                <a:cs typeface="Courier New"/>
                <a:sym typeface="Courier New"/>
              </a:rPr>
              <a:t>            </a:t>
            </a:r>
            <a:r>
              <a:rPr lang="en" sz="850">
                <a:solidFill>
                  <a:srgbClr val="9CDCFE"/>
                </a:solidFill>
                <a:highlight>
                  <a:srgbClr val="1E1E1E"/>
                </a:highlight>
                <a:latin typeface="Courier New"/>
                <a:ea typeface="Courier New"/>
                <a:cs typeface="Courier New"/>
                <a:sym typeface="Courier New"/>
              </a:rPr>
              <a:t>instance</a:t>
            </a:r>
            <a:r>
              <a:rPr lang="en" sz="850">
                <a:solidFill>
                  <a:srgbClr val="D4D4D4"/>
                </a:solidFill>
                <a:highlight>
                  <a:srgbClr val="1E1E1E"/>
                </a:highlight>
                <a:latin typeface="Courier New"/>
                <a:ea typeface="Courier New"/>
                <a:cs typeface="Courier New"/>
                <a:sym typeface="Courier New"/>
              </a:rPr>
              <a:t> = </a:t>
            </a:r>
            <a:r>
              <a:rPr lang="en" sz="850">
                <a:solidFill>
                  <a:srgbClr val="569CD6"/>
                </a:solidFill>
                <a:highlight>
                  <a:srgbClr val="1E1E1E"/>
                </a:highlight>
                <a:latin typeface="Courier New"/>
                <a:ea typeface="Courier New"/>
                <a:cs typeface="Courier New"/>
                <a:sym typeface="Courier New"/>
              </a:rPr>
              <a:t>new</a:t>
            </a:r>
            <a:r>
              <a:rPr lang="en" sz="850">
                <a:solidFill>
                  <a:srgbClr val="D4D4D4"/>
                </a:solidFill>
                <a:highlight>
                  <a:srgbClr val="1E1E1E"/>
                </a:highlight>
                <a:latin typeface="Courier New"/>
                <a:ea typeface="Courier New"/>
                <a:cs typeface="Courier New"/>
                <a:sym typeface="Courier New"/>
              </a:rPr>
              <a:t> </a:t>
            </a:r>
            <a:r>
              <a:rPr lang="en" sz="850">
                <a:solidFill>
                  <a:srgbClr val="4EC9B0"/>
                </a:solidFill>
                <a:highlight>
                  <a:srgbClr val="1E1E1E"/>
                </a:highlight>
                <a:latin typeface="Courier New"/>
                <a:ea typeface="Courier New"/>
                <a:cs typeface="Courier New"/>
                <a:sym typeface="Courier New"/>
              </a:rPr>
              <a:t>Singleton</a:t>
            </a:r>
            <a:r>
              <a:rPr lang="en"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urier New"/>
                <a:ea typeface="Courier New"/>
                <a:cs typeface="Courier New"/>
                <a:sym typeface="Courier New"/>
              </a:rPr>
              <a:t>          }</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urier New"/>
                <a:ea typeface="Courier New"/>
                <a:cs typeface="Courier New"/>
                <a:sym typeface="Courier New"/>
              </a:rPr>
              <a:t>          </a:t>
            </a:r>
            <a:r>
              <a:rPr lang="en" sz="850">
                <a:solidFill>
                  <a:srgbClr val="C586C0"/>
                </a:solidFill>
                <a:highlight>
                  <a:srgbClr val="1E1E1E"/>
                </a:highlight>
                <a:latin typeface="Courier New"/>
                <a:ea typeface="Courier New"/>
                <a:cs typeface="Courier New"/>
                <a:sym typeface="Courier New"/>
              </a:rPr>
              <a:t>return</a:t>
            </a:r>
            <a:r>
              <a:rPr lang="en" sz="850">
                <a:solidFill>
                  <a:srgbClr val="D4D4D4"/>
                </a:solidFill>
                <a:highlight>
                  <a:srgbClr val="1E1E1E"/>
                </a:highlight>
                <a:latin typeface="Courier New"/>
                <a:ea typeface="Courier New"/>
                <a:cs typeface="Courier New"/>
                <a:sym typeface="Courier New"/>
              </a:rPr>
              <a:t> </a:t>
            </a:r>
            <a:r>
              <a:rPr lang="en" sz="850">
                <a:solidFill>
                  <a:srgbClr val="9CDCFE"/>
                </a:solidFill>
                <a:highlight>
                  <a:srgbClr val="1E1E1E"/>
                </a:highlight>
                <a:latin typeface="Courier New"/>
                <a:ea typeface="Courier New"/>
                <a:cs typeface="Courier New"/>
                <a:sym typeface="Courier New"/>
              </a:rPr>
              <a:t>instance</a:t>
            </a:r>
            <a:r>
              <a:rPr lang="en"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urier New"/>
                <a:ea typeface="Courier New"/>
                <a:cs typeface="Courier New"/>
                <a:sym typeface="Courier New"/>
              </a:rPr>
              <a:t>        }</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urier New"/>
                <a:ea typeface="Courier New"/>
                <a:cs typeface="Courier New"/>
                <a:sym typeface="Courier New"/>
              </a:rPr>
              <a:t>      }</a:t>
            </a:r>
            <a:endParaRPr sz="1200"/>
          </a:p>
        </p:txBody>
      </p:sp>
      <p:cxnSp>
        <p:nvCxnSpPr>
          <p:cNvPr id="358" name="Google Shape;358;p53"/>
          <p:cNvCxnSpPr/>
          <p:nvPr/>
        </p:nvCxnSpPr>
        <p:spPr>
          <a:xfrm flipH="1">
            <a:off x="5708050" y="1881675"/>
            <a:ext cx="1875900" cy="1017000"/>
          </a:xfrm>
          <a:prstGeom prst="straightConnector1">
            <a:avLst/>
          </a:prstGeom>
          <a:noFill/>
          <a:ln cap="flat" cmpd="sng" w="9525">
            <a:solidFill>
              <a:schemeClr val="dk2"/>
            </a:solidFill>
            <a:prstDash val="solid"/>
            <a:round/>
            <a:headEnd len="med" w="med" type="none"/>
            <a:tailEnd len="med" w="med" type="none"/>
          </a:ln>
        </p:spPr>
      </p:cxnSp>
      <p:sp>
        <p:nvSpPr>
          <p:cNvPr id="359" name="Google Shape;359;p53"/>
          <p:cNvSpPr txBox="1"/>
          <p:nvPr/>
        </p:nvSpPr>
        <p:spPr>
          <a:xfrm>
            <a:off x="7485225" y="1703975"/>
            <a:ext cx="158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Esta es la funcion a la que tenemos que llamar.</a:t>
            </a:r>
            <a:endParaRPr/>
          </a:p>
        </p:txBody>
      </p:sp>
      <p:pic>
        <p:nvPicPr>
          <p:cNvPr id="360" name="Google Shape;360;p53"/>
          <p:cNvPicPr preferRelativeResize="0"/>
          <p:nvPr/>
        </p:nvPicPr>
        <p:blipFill>
          <a:blip r:embed="rId7">
            <a:alphaModFix/>
          </a:blip>
          <a:stretch>
            <a:fillRect/>
          </a:stretch>
        </p:blipFill>
        <p:spPr>
          <a:xfrm>
            <a:off x="-1466650" y="744750"/>
            <a:ext cx="3095602" cy="17412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 name="Google Shape;115;p27"/>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7" name="Google Shape;117;p27"/>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39</a:t>
            </a:r>
            <a:endParaRPr>
              <a:latin typeface="Helvetica Neue"/>
              <a:ea typeface="Helvetica Neue"/>
              <a:cs typeface="Helvetica Neue"/>
              <a:sym typeface="Helvetica Neue"/>
            </a:endParaRPr>
          </a:p>
        </p:txBody>
      </p:sp>
      <p:sp>
        <p:nvSpPr>
          <p:cNvPr id="119" name="Google Shape;119;p27"/>
          <p:cNvSpPr txBox="1"/>
          <p:nvPr/>
        </p:nvSpPr>
        <p:spPr>
          <a:xfrm>
            <a:off x="3720965" y="1758000"/>
            <a:ext cx="20133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Arquitectura del servidor: Diseño</a:t>
            </a:r>
            <a:endParaRPr b="1" sz="1200">
              <a:solidFill>
                <a:schemeClr val="dk1"/>
              </a:solidFill>
              <a:highlight>
                <a:schemeClr val="lt1"/>
              </a:highlight>
            </a:endParaRPr>
          </a:p>
        </p:txBody>
      </p:sp>
      <p:pic>
        <p:nvPicPr>
          <p:cNvPr id="120" name="Google Shape;120;p27"/>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121" name="Google Shape;121;p27"/>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38</a:t>
            </a:r>
            <a:endParaRPr>
              <a:latin typeface="Helvetica Neue"/>
              <a:ea typeface="Helvetica Neue"/>
              <a:cs typeface="Helvetica Neue"/>
              <a:sym typeface="Helvetica Neue"/>
            </a:endParaRPr>
          </a:p>
        </p:txBody>
      </p:sp>
      <p:sp>
        <p:nvSpPr>
          <p:cNvPr id="123" name="Google Shape;123;p27"/>
          <p:cNvSpPr txBox="1"/>
          <p:nvPr/>
        </p:nvSpPr>
        <p:spPr>
          <a:xfrm>
            <a:off x="1337785" y="1834200"/>
            <a:ext cx="20622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Arquitectura de capas</a:t>
            </a:r>
            <a:endParaRPr b="1" sz="1200">
              <a:solidFill>
                <a:schemeClr val="dk1"/>
              </a:solidFill>
              <a:highlight>
                <a:schemeClr val="lt1"/>
              </a:highlight>
            </a:endParaRPr>
          </a:p>
        </p:txBody>
      </p:sp>
      <p:cxnSp>
        <p:nvCxnSpPr>
          <p:cNvPr id="124" name="Google Shape;124;p27"/>
          <p:cNvCxnSpPr/>
          <p:nvPr/>
        </p:nvCxnSpPr>
        <p:spPr>
          <a:xfrm>
            <a:off x="1380550" y="2374313"/>
            <a:ext cx="1854900" cy="0"/>
          </a:xfrm>
          <a:prstGeom prst="straightConnector1">
            <a:avLst/>
          </a:prstGeom>
          <a:noFill/>
          <a:ln cap="flat" cmpd="sng" w="9525">
            <a:solidFill>
              <a:srgbClr val="EFEFEF"/>
            </a:solidFill>
            <a:prstDash val="solid"/>
            <a:round/>
            <a:headEnd len="med" w="med" type="none"/>
            <a:tailEnd len="med" w="med" type="none"/>
          </a:ln>
        </p:spPr>
      </p:cxnSp>
      <p:pic>
        <p:nvPicPr>
          <p:cNvPr id="125" name="Google Shape;125;p27"/>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126" name="Google Shape;126;p27"/>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7" name="Google Shape;127;p27"/>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7"/>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40</a:t>
            </a:r>
            <a:endParaRPr>
              <a:latin typeface="Helvetica Neue"/>
              <a:ea typeface="Helvetica Neue"/>
              <a:cs typeface="Helvetica Neue"/>
              <a:sym typeface="Helvetica Neue"/>
            </a:endParaRPr>
          </a:p>
        </p:txBody>
      </p:sp>
      <p:sp>
        <p:nvSpPr>
          <p:cNvPr id="129" name="Google Shape;129;p27"/>
          <p:cNvSpPr txBox="1"/>
          <p:nvPr/>
        </p:nvSpPr>
        <p:spPr>
          <a:xfrm>
            <a:off x="6146750" y="1758000"/>
            <a:ext cx="20133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Arquitectura del servidor: Persistencia</a:t>
            </a:r>
            <a:endParaRPr b="1" sz="1200">
              <a:latin typeface="Helvetica Neue"/>
              <a:ea typeface="Helvetica Neue"/>
              <a:cs typeface="Helvetica Neue"/>
              <a:sym typeface="Helvetica Neue"/>
            </a:endParaRPr>
          </a:p>
        </p:txBody>
      </p:sp>
      <p:pic>
        <p:nvPicPr>
          <p:cNvPr id="130" name="Google Shape;130;p27"/>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31" name="Google Shape;131;p27"/>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cxnSp>
        <p:nvCxnSpPr>
          <p:cNvPr id="132" name="Google Shape;132;p27"/>
          <p:cNvCxnSpPr/>
          <p:nvPr/>
        </p:nvCxnSpPr>
        <p:spPr>
          <a:xfrm>
            <a:off x="3771200" y="2330588"/>
            <a:ext cx="1854900" cy="0"/>
          </a:xfrm>
          <a:prstGeom prst="straightConnector1">
            <a:avLst/>
          </a:prstGeom>
          <a:noFill/>
          <a:ln cap="flat" cmpd="sng" w="9525">
            <a:solidFill>
              <a:srgbClr val="EFEFEF"/>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4"/>
          <p:cNvSpPr txBox="1"/>
          <p:nvPr/>
        </p:nvSpPr>
        <p:spPr>
          <a:xfrm>
            <a:off x="329525" y="849075"/>
            <a:ext cx="8292000" cy="3728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Al intentar decidir si necesitamos una implementación tipo Singleton o no, debemos considerar algo: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 ¿Cuántas instancias de nuestras clases necesitaremos realmente? Si la respuesta es 2 o más, este no es el patrón a elegir.</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Sin embargo, por ejemplo, puede haber ocasiones en las que tengamos que lidiar con conexiones de bases de datos que deseemos considerar. En este caso, una vez que nos hayamos conectado a la base de datos, podría ser una buena idea mantener viva esa conexión y accesible a través del código. Y esto lo podemos resolver, entre otras opciones, con el patrón Singleton.</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366" name="Google Shape;366;p54"/>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Casos de uso</a:t>
            </a:r>
            <a:endParaRPr i="1" sz="3600">
              <a:latin typeface="Anton"/>
              <a:ea typeface="Anton"/>
              <a:cs typeface="Anton"/>
              <a:sym typeface="Anton"/>
            </a:endParaRPr>
          </a:p>
        </p:txBody>
      </p:sp>
      <p:pic>
        <p:nvPicPr>
          <p:cNvPr id="367" name="Google Shape;367;p5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8" name="Google Shape;368;p5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69" name="Google Shape;369;p54"/>
          <p:cNvPicPr preferRelativeResize="0"/>
          <p:nvPr/>
        </p:nvPicPr>
        <p:blipFill>
          <a:blip r:embed="rId5">
            <a:alphaModFix/>
          </a:blip>
          <a:stretch>
            <a:fillRect/>
          </a:stretch>
        </p:blipFill>
        <p:spPr>
          <a:xfrm>
            <a:off x="274025" y="172900"/>
            <a:ext cx="762900" cy="762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73" name="Shape 373"/>
        <p:cNvGrpSpPr/>
        <p:nvPr/>
      </p:nvGrpSpPr>
      <p:grpSpPr>
        <a:xfrm>
          <a:off x="0" y="0"/>
          <a:ext cx="0" cy="0"/>
          <a:chOff x="0" y="0"/>
          <a:chExt cx="0" cy="0"/>
        </a:xfrm>
      </p:grpSpPr>
      <p:sp>
        <p:nvSpPr>
          <p:cNvPr id="374" name="Google Shape;374;p55"/>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HTML ON WIRE</a:t>
            </a:r>
            <a:endParaRPr i="1" sz="3600">
              <a:latin typeface="Anton"/>
              <a:ea typeface="Anton"/>
              <a:cs typeface="Anton"/>
              <a:sym typeface="Anton"/>
            </a:endParaRPr>
          </a:p>
        </p:txBody>
      </p:sp>
      <p:pic>
        <p:nvPicPr>
          <p:cNvPr id="375" name="Google Shape;375;p5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6"/>
          <p:cNvSpPr txBox="1"/>
          <p:nvPr/>
        </p:nvSpPr>
        <p:spPr>
          <a:xfrm>
            <a:off x="291525" y="849075"/>
            <a:ext cx="8310300" cy="3558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Hay diferentes formas de generar las vistas en un patrón </a:t>
            </a:r>
            <a:r>
              <a:rPr lang="en" sz="1900">
                <a:solidFill>
                  <a:schemeClr val="dk1"/>
                </a:solidFill>
                <a:highlight>
                  <a:srgbClr val="00FFFF"/>
                </a:highlight>
                <a:latin typeface="Helvetica Neue Light"/>
                <a:ea typeface="Helvetica Neue Light"/>
                <a:cs typeface="Helvetica Neue Light"/>
                <a:sym typeface="Helvetica Neue Light"/>
              </a:rPr>
              <a:t>MVC</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b="1" lang="en" sz="1900">
                <a:solidFill>
                  <a:schemeClr val="dk1"/>
                </a:solidFill>
                <a:highlight>
                  <a:srgbClr val="00FFFF"/>
                </a:highlight>
                <a:latin typeface="Helvetica Neue"/>
                <a:ea typeface="Helvetica Neue"/>
                <a:cs typeface="Helvetica Neue"/>
                <a:sym typeface="Helvetica Neue"/>
              </a:rPr>
              <a:t>HTML on wire</a:t>
            </a:r>
            <a:r>
              <a:rPr lang="en" sz="1900">
                <a:solidFill>
                  <a:schemeClr val="dk1"/>
                </a:solidFill>
                <a:highlight>
                  <a:srgbClr val="00FFFF"/>
                </a:highlight>
                <a:latin typeface="Helvetica Neue Light"/>
                <a:ea typeface="Helvetica Neue Light"/>
                <a:cs typeface="Helvetica Neue Light"/>
                <a:sym typeface="Helvetica Neue Light"/>
              </a:rPr>
              <a:t> </a:t>
            </a:r>
            <a:r>
              <a:rPr lang="en" sz="1900">
                <a:solidFill>
                  <a:schemeClr val="dk1"/>
                </a:solidFill>
                <a:highlight>
                  <a:schemeClr val="lt1"/>
                </a:highlight>
                <a:latin typeface="Helvetica Neue Light"/>
                <a:ea typeface="Helvetica Neue Light"/>
                <a:cs typeface="Helvetica Neue Light"/>
                <a:sym typeface="Helvetica Neue Light"/>
              </a:rPr>
              <a:t> genera las vistas en el backend, por ejemplo, con un motor de plantillas con Pug.</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rgbClr val="00FFFF"/>
                </a:highlight>
                <a:latin typeface="Helvetica Neue Light"/>
                <a:ea typeface="Helvetica Neue Light"/>
                <a:cs typeface="Helvetica Neue Light"/>
                <a:sym typeface="Helvetica Neue Light"/>
              </a:rPr>
              <a:t>De esta forma, no se tiene una API REST por un lado y un frontend por el otro, sino que dentro de un mismo proyecto tenemos toda la aplicación, solo en backend, incluídas las vistas.</a:t>
            </a:r>
            <a:endParaRPr sz="1900">
              <a:solidFill>
                <a:schemeClr val="dk1"/>
              </a:solidFill>
              <a:highlight>
                <a:srgbClr val="00FFFF"/>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rgbClr val="00FFFF"/>
                </a:highlight>
                <a:latin typeface="Helvetica Neue Light"/>
                <a:ea typeface="Helvetica Neue Light"/>
                <a:cs typeface="Helvetica Neue Light"/>
                <a:sym typeface="Helvetica Neue Light"/>
              </a:rPr>
              <a:t>Estas vistas, son renderizadas en el controlador, como respuesta a las solicitudes que realiza el usuario de la aplicación.</a:t>
            </a:r>
            <a:endParaRPr sz="1800">
              <a:solidFill>
                <a:schemeClr val="dk1"/>
              </a:solidFill>
              <a:highlight>
                <a:srgbClr val="00FFFF"/>
              </a:highlight>
              <a:latin typeface="Helvetica Neue Light"/>
              <a:ea typeface="Helvetica Neue Light"/>
              <a:cs typeface="Helvetica Neue Light"/>
              <a:sym typeface="Helvetica Neue Light"/>
            </a:endParaRPr>
          </a:p>
        </p:txBody>
      </p:sp>
      <p:sp>
        <p:nvSpPr>
          <p:cNvPr id="381" name="Google Shape;381;p56"/>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HTML ON WIRE</a:t>
            </a:r>
            <a:endParaRPr i="1" sz="3600">
              <a:latin typeface="Anton"/>
              <a:ea typeface="Anton"/>
              <a:cs typeface="Anton"/>
              <a:sym typeface="Anton"/>
            </a:endParaRPr>
          </a:p>
        </p:txBody>
      </p:sp>
      <p:pic>
        <p:nvPicPr>
          <p:cNvPr id="382" name="Google Shape;382;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3" name="Google Shape;383;p5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84" name="Google Shape;384;p56"/>
          <p:cNvPicPr preferRelativeResize="0"/>
          <p:nvPr/>
        </p:nvPicPr>
        <p:blipFill>
          <a:blip r:embed="rId5">
            <a:alphaModFix/>
          </a:blip>
          <a:stretch>
            <a:fillRect/>
          </a:stretch>
        </p:blipFill>
        <p:spPr>
          <a:xfrm>
            <a:off x="412500" y="174488"/>
            <a:ext cx="596675" cy="596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7"/>
          <p:cNvSpPr txBox="1"/>
          <p:nvPr/>
        </p:nvSpPr>
        <p:spPr>
          <a:xfrm>
            <a:off x="346450" y="1182450"/>
            <a:ext cx="5865600" cy="2962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Para crear una aplicación usando MVC con HTML on wire, y Express, empezamos con la siguiente estructura principal de carpetas en nuestro proyecto: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Tenemos las 3 carpetas de los componentes de MVC en los archivos de rutas, en la carpeta homónima. Desde dentro, ejecutan al método correspondiente del controlador. De esta forma queda mejor separada la responsabilidad de cada uno.</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390" name="Google Shape;390;p57"/>
          <p:cNvSpPr txBox="1"/>
          <p:nvPr/>
        </p:nvSpPr>
        <p:spPr>
          <a:xfrm>
            <a:off x="1131650" y="326750"/>
            <a:ext cx="6983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2400">
                <a:latin typeface="Anton"/>
                <a:ea typeface="Anton"/>
                <a:cs typeface="Anton"/>
                <a:sym typeface="Anton"/>
              </a:rPr>
              <a:t>Estructura de carpetas en </a:t>
            </a:r>
            <a:r>
              <a:rPr i="1" lang="en" sz="2400">
                <a:latin typeface="Anton"/>
                <a:ea typeface="Anton"/>
                <a:cs typeface="Anton"/>
                <a:sym typeface="Anton"/>
              </a:rPr>
              <a:t>una app con MVC y Express</a:t>
            </a:r>
            <a:endParaRPr i="1" sz="2400">
              <a:latin typeface="Anton"/>
              <a:ea typeface="Anton"/>
              <a:cs typeface="Anton"/>
              <a:sym typeface="Anton"/>
            </a:endParaRPr>
          </a:p>
        </p:txBody>
      </p:sp>
      <p:pic>
        <p:nvPicPr>
          <p:cNvPr id="391" name="Google Shape;391;p5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2" name="Google Shape;392;p5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93" name="Google Shape;393;p57"/>
          <p:cNvPicPr preferRelativeResize="0"/>
          <p:nvPr/>
        </p:nvPicPr>
        <p:blipFill>
          <a:blip r:embed="rId5">
            <a:alphaModFix/>
          </a:blip>
          <a:stretch>
            <a:fillRect/>
          </a:stretch>
        </p:blipFill>
        <p:spPr>
          <a:xfrm>
            <a:off x="6616223" y="1441673"/>
            <a:ext cx="1906350" cy="1140750"/>
          </a:xfrm>
          <a:prstGeom prst="rect">
            <a:avLst/>
          </a:prstGeom>
          <a:noFill/>
          <a:ln cap="flat" cmpd="sng" w="9525">
            <a:solidFill>
              <a:schemeClr val="dk2"/>
            </a:solidFill>
            <a:prstDash val="solid"/>
            <a:round/>
            <a:headEnd len="sm" w="sm" type="none"/>
            <a:tailEnd len="sm" w="sm" type="none"/>
          </a:ln>
        </p:spPr>
      </p:pic>
      <p:pic>
        <p:nvPicPr>
          <p:cNvPr id="394" name="Google Shape;394;p57"/>
          <p:cNvPicPr preferRelativeResize="0"/>
          <p:nvPr/>
        </p:nvPicPr>
        <p:blipFill>
          <a:blip r:embed="rId6">
            <a:alphaModFix/>
          </a:blip>
          <a:stretch>
            <a:fillRect/>
          </a:stretch>
        </p:blipFill>
        <p:spPr>
          <a:xfrm>
            <a:off x="412500" y="257613"/>
            <a:ext cx="596675" cy="596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8"/>
          <p:cNvSpPr txBox="1"/>
          <p:nvPr/>
        </p:nvSpPr>
        <p:spPr>
          <a:xfrm>
            <a:off x="1009100" y="943050"/>
            <a:ext cx="7228800" cy="3257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Vemos en el siguiente código un ejemplo de un </a:t>
            </a:r>
            <a:r>
              <a:rPr b="1" lang="en" sz="1800">
                <a:solidFill>
                  <a:schemeClr val="dk1"/>
                </a:solidFill>
                <a:highlight>
                  <a:schemeClr val="lt1"/>
                </a:highlight>
                <a:latin typeface="Helvetica Neue"/>
                <a:ea typeface="Helvetica Neue"/>
                <a:cs typeface="Helvetica Neue"/>
                <a:sym typeface="Helvetica Neue"/>
              </a:rPr>
              <a:t>modelo </a:t>
            </a:r>
            <a:r>
              <a:rPr lang="en" sz="1800">
                <a:solidFill>
                  <a:schemeClr val="dk1"/>
                </a:solidFill>
                <a:highlight>
                  <a:schemeClr val="lt1"/>
                </a:highlight>
                <a:latin typeface="Helvetica Neue Light"/>
                <a:ea typeface="Helvetica Neue Light"/>
                <a:cs typeface="Helvetica Neue Light"/>
                <a:sym typeface="Helvetica Neue Light"/>
              </a:rPr>
              <a:t>para una colección de comidas en una base de datos de MongoDB.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Usamos </a:t>
            </a:r>
            <a:r>
              <a:rPr b="1" lang="en" sz="1700">
                <a:solidFill>
                  <a:schemeClr val="dk1"/>
                </a:solidFill>
                <a:highlight>
                  <a:schemeClr val="lt1"/>
                </a:highlight>
                <a:latin typeface="Helvetica Neue"/>
                <a:ea typeface="Helvetica Neue"/>
                <a:cs typeface="Helvetica Neue"/>
                <a:sym typeface="Helvetica Neue"/>
              </a:rPr>
              <a:t>Mongoose</a:t>
            </a:r>
            <a:r>
              <a:rPr lang="en" sz="1700">
                <a:solidFill>
                  <a:schemeClr val="dk1"/>
                </a:solidFill>
                <a:highlight>
                  <a:schemeClr val="lt1"/>
                </a:highlight>
                <a:latin typeface="Helvetica Neue Light"/>
                <a:ea typeface="Helvetica Neue Light"/>
                <a:cs typeface="Helvetica Neue Light"/>
                <a:sym typeface="Helvetica Neue Light"/>
              </a:rPr>
              <a:t> para definir el modelo y poder usar nuestra base de datos en nuestro proyecto de Node.</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00" name="Google Shape;400;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1" name="Google Shape;401;p5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02" name="Google Shape;402;p58"/>
          <p:cNvPicPr preferRelativeResize="0"/>
          <p:nvPr/>
        </p:nvPicPr>
        <p:blipFill>
          <a:blip r:embed="rId5">
            <a:alphaModFix/>
          </a:blip>
          <a:stretch>
            <a:fillRect/>
          </a:stretch>
        </p:blipFill>
        <p:spPr>
          <a:xfrm>
            <a:off x="412500" y="174488"/>
            <a:ext cx="596675" cy="596675"/>
          </a:xfrm>
          <a:prstGeom prst="rect">
            <a:avLst/>
          </a:prstGeom>
          <a:noFill/>
          <a:ln>
            <a:noFill/>
          </a:ln>
        </p:spPr>
      </p:pic>
      <p:sp>
        <p:nvSpPr>
          <p:cNvPr id="403" name="Google Shape;403;p58"/>
          <p:cNvSpPr txBox="1"/>
          <p:nvPr/>
        </p:nvSpPr>
        <p:spPr>
          <a:xfrm>
            <a:off x="1131650" y="310750"/>
            <a:ext cx="6983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Creando una app con MVC y Express</a:t>
            </a:r>
            <a:endParaRPr i="1" sz="3600">
              <a:latin typeface="Anton"/>
              <a:ea typeface="Anton"/>
              <a:cs typeface="Anton"/>
              <a:sym typeface="Anton"/>
            </a:endParaRPr>
          </a:p>
        </p:txBody>
      </p:sp>
      <p:pic>
        <p:nvPicPr>
          <p:cNvPr id="404" name="Google Shape;404;p58"/>
          <p:cNvPicPr preferRelativeResize="0"/>
          <p:nvPr/>
        </p:nvPicPr>
        <p:blipFill>
          <a:blip r:embed="rId6">
            <a:alphaModFix/>
          </a:blip>
          <a:stretch>
            <a:fillRect/>
          </a:stretch>
        </p:blipFill>
        <p:spPr>
          <a:xfrm>
            <a:off x="2563675" y="2103550"/>
            <a:ext cx="4016650" cy="1647050"/>
          </a:xfrm>
          <a:prstGeom prst="rect">
            <a:avLst/>
          </a:prstGeom>
          <a:noFill/>
          <a:ln cap="flat" cmpd="sng" w="9525">
            <a:solidFill>
              <a:schemeClr val="dk2"/>
            </a:solidFill>
            <a:prstDash val="solid"/>
            <a:round/>
            <a:headEnd len="sm" w="sm" type="none"/>
            <a:tailEnd len="sm" w="sm" type="none"/>
          </a:ln>
        </p:spPr>
      </p:pic>
      <p:sp>
        <p:nvSpPr>
          <p:cNvPr id="405" name="Google Shape;405;p58"/>
          <p:cNvSpPr txBox="1"/>
          <p:nvPr/>
        </p:nvSpPr>
        <p:spPr>
          <a:xfrm>
            <a:off x="0" y="0"/>
            <a:ext cx="668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*buscar el starter repo de mongoose </a:t>
            </a:r>
            <a:r>
              <a:rPr lang="en">
                <a:highlight>
                  <a:srgbClr val="00FFFF"/>
                </a:highlight>
              </a:rPr>
              <a:t>https://github.com/profeguille/</a:t>
            </a:r>
            <a:endParaRPr>
              <a:highlight>
                <a:srgbClr val="00FFFF"/>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9"/>
          <p:cNvSpPr txBox="1"/>
          <p:nvPr/>
        </p:nvSpPr>
        <p:spPr>
          <a:xfrm>
            <a:off x="214325" y="772875"/>
            <a:ext cx="8710200" cy="2487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Te presentamos un </a:t>
            </a:r>
            <a:r>
              <a:rPr b="1" lang="en" sz="1900">
                <a:solidFill>
                  <a:schemeClr val="dk1"/>
                </a:solidFill>
                <a:highlight>
                  <a:schemeClr val="lt1"/>
                </a:highlight>
                <a:latin typeface="Helvetica Neue"/>
                <a:ea typeface="Helvetica Neue"/>
                <a:cs typeface="Helvetica Neue"/>
                <a:sym typeface="Helvetica Neue"/>
              </a:rPr>
              <a:t>controlador</a:t>
            </a:r>
            <a:r>
              <a:rPr lang="en" sz="1900">
                <a:solidFill>
                  <a:schemeClr val="dk1"/>
                </a:solidFill>
                <a:highlight>
                  <a:schemeClr val="lt1"/>
                </a:highlight>
                <a:latin typeface="Helvetica Neue Light"/>
                <a:ea typeface="Helvetica Neue Light"/>
                <a:cs typeface="Helvetica Neue Light"/>
                <a:sym typeface="Helvetica Neue Light"/>
              </a:rPr>
              <a:t>, asociado al modelo de comidas.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800">
                <a:solidFill>
                  <a:schemeClr val="dk1"/>
                </a:solidFill>
                <a:highlight>
                  <a:srgbClr val="00FFFF"/>
                </a:highlight>
                <a:latin typeface="Helvetica Neue Light"/>
                <a:ea typeface="Helvetica Neue Light"/>
                <a:cs typeface="Helvetica Neue Light"/>
                <a:sym typeface="Helvetica Neue Light"/>
              </a:rPr>
              <a:t>El ejemplo muestra al método para traer todas las comidas que estén en la base de datos. También podríamos tener métodos para crear, modificar o eliminar una comida.</a:t>
            </a:r>
            <a:endParaRPr sz="1800">
              <a:solidFill>
                <a:schemeClr val="dk1"/>
              </a:solidFill>
              <a:highlight>
                <a:srgbClr val="00FFFF"/>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Como retorno del método, usamos </a:t>
            </a:r>
            <a:r>
              <a:rPr i="1" lang="en" sz="1800">
                <a:solidFill>
                  <a:schemeClr val="lt2"/>
                </a:solidFill>
                <a:highlight>
                  <a:schemeClr val="dk2"/>
                </a:highlight>
                <a:latin typeface="Helvetica Neue Light"/>
                <a:ea typeface="Helvetica Neue Light"/>
                <a:cs typeface="Helvetica Neue Light"/>
                <a:sym typeface="Helvetica Neue Light"/>
              </a:rPr>
              <a:t>res.render()</a:t>
            </a:r>
            <a:r>
              <a:rPr lang="en" sz="1800">
                <a:solidFill>
                  <a:schemeClr val="dk1"/>
                </a:solidFill>
                <a:highlight>
                  <a:schemeClr val="lt1"/>
                </a:highlight>
                <a:latin typeface="Helvetica Neue Light"/>
                <a:ea typeface="Helvetica Neue Light"/>
                <a:cs typeface="Helvetica Neue Light"/>
                <a:sym typeface="Helvetica Neue Light"/>
              </a:rPr>
              <a:t> para renderizar la vista.</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11" name="Google Shape;411;p59"/>
          <p:cNvSpPr txBox="1"/>
          <p:nvPr/>
        </p:nvSpPr>
        <p:spPr>
          <a:xfrm>
            <a:off x="1254125" y="174500"/>
            <a:ext cx="6983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Creando una app con MVC y Express</a:t>
            </a:r>
            <a:endParaRPr i="1" sz="3600">
              <a:latin typeface="Anton"/>
              <a:ea typeface="Anton"/>
              <a:cs typeface="Anton"/>
              <a:sym typeface="Anton"/>
            </a:endParaRPr>
          </a:p>
        </p:txBody>
      </p:sp>
      <p:pic>
        <p:nvPicPr>
          <p:cNvPr id="412" name="Google Shape;412;p5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3" name="Google Shape;413;p5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14" name="Google Shape;414;p59"/>
          <p:cNvPicPr preferRelativeResize="0"/>
          <p:nvPr/>
        </p:nvPicPr>
        <p:blipFill>
          <a:blip r:embed="rId5">
            <a:alphaModFix/>
          </a:blip>
          <a:stretch>
            <a:fillRect/>
          </a:stretch>
        </p:blipFill>
        <p:spPr>
          <a:xfrm>
            <a:off x="2523100" y="3189650"/>
            <a:ext cx="3825731" cy="1724450"/>
          </a:xfrm>
          <a:prstGeom prst="rect">
            <a:avLst/>
          </a:prstGeom>
          <a:noFill/>
          <a:ln cap="flat" cmpd="sng" w="9525">
            <a:solidFill>
              <a:schemeClr val="dk2"/>
            </a:solidFill>
            <a:prstDash val="solid"/>
            <a:round/>
            <a:headEnd len="sm" w="sm" type="none"/>
            <a:tailEnd len="sm" w="sm" type="none"/>
          </a:ln>
        </p:spPr>
      </p:pic>
      <p:pic>
        <p:nvPicPr>
          <p:cNvPr id="415" name="Google Shape;415;p59"/>
          <p:cNvPicPr preferRelativeResize="0"/>
          <p:nvPr/>
        </p:nvPicPr>
        <p:blipFill>
          <a:blip r:embed="rId6">
            <a:alphaModFix/>
          </a:blip>
          <a:stretch>
            <a:fillRect/>
          </a:stretch>
        </p:blipFill>
        <p:spPr>
          <a:xfrm>
            <a:off x="412500" y="174488"/>
            <a:ext cx="596675" cy="596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0"/>
          <p:cNvSpPr txBox="1"/>
          <p:nvPr/>
        </p:nvSpPr>
        <p:spPr>
          <a:xfrm>
            <a:off x="137775" y="772875"/>
            <a:ext cx="8787000" cy="1741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 el archivo de </a:t>
            </a:r>
            <a:r>
              <a:rPr b="1" lang="en" sz="1800">
                <a:solidFill>
                  <a:schemeClr val="dk1"/>
                </a:solidFill>
                <a:highlight>
                  <a:schemeClr val="lt1"/>
                </a:highlight>
                <a:latin typeface="Helvetica Neue"/>
                <a:ea typeface="Helvetica Neue"/>
                <a:cs typeface="Helvetica Neue"/>
                <a:sym typeface="Helvetica Neue"/>
              </a:rPr>
              <a:t>rutas</a:t>
            </a:r>
            <a:r>
              <a:rPr lang="en" sz="1800">
                <a:solidFill>
                  <a:schemeClr val="dk1"/>
                </a:solidFill>
                <a:highlight>
                  <a:schemeClr val="lt1"/>
                </a:highlight>
                <a:latin typeface="Helvetica Neue Light"/>
                <a:ea typeface="Helvetica Neue Light"/>
                <a:cs typeface="Helvetica Neue Light"/>
                <a:sym typeface="Helvetica Neue Light"/>
              </a:rPr>
              <a:t>, encontramos las mismas, con el método de controlador que corresponda ejecutar en cada una.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En este caso, vemos que la ruta por GET que corresponde al método de controlador que vimos antes, es </a:t>
            </a:r>
            <a:r>
              <a:rPr i="1" lang="en" sz="1700">
                <a:solidFill>
                  <a:schemeClr val="dk1"/>
                </a:solidFill>
                <a:highlight>
                  <a:schemeClr val="lt1"/>
                </a:highlight>
                <a:latin typeface="Helvetica Neue Light"/>
                <a:ea typeface="Helvetica Neue Light"/>
                <a:cs typeface="Helvetica Neue Light"/>
                <a:sym typeface="Helvetica Neue Light"/>
              </a:rPr>
              <a:t>“/menu”</a:t>
            </a:r>
            <a:r>
              <a:rPr lang="en"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421" name="Google Shape;421;p60"/>
          <p:cNvSpPr txBox="1"/>
          <p:nvPr/>
        </p:nvSpPr>
        <p:spPr>
          <a:xfrm>
            <a:off x="979725" y="162375"/>
            <a:ext cx="6983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Creando una app con MVC y Express</a:t>
            </a:r>
            <a:endParaRPr i="1" sz="3600">
              <a:latin typeface="Anton"/>
              <a:ea typeface="Anton"/>
              <a:cs typeface="Anton"/>
              <a:sym typeface="Anton"/>
            </a:endParaRPr>
          </a:p>
        </p:txBody>
      </p:sp>
      <p:pic>
        <p:nvPicPr>
          <p:cNvPr id="422" name="Google Shape;422;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3" name="Google Shape;423;p6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24" name="Google Shape;424;p60"/>
          <p:cNvPicPr preferRelativeResize="0"/>
          <p:nvPr/>
        </p:nvPicPr>
        <p:blipFill>
          <a:blip r:embed="rId5">
            <a:alphaModFix/>
          </a:blip>
          <a:stretch>
            <a:fillRect/>
          </a:stretch>
        </p:blipFill>
        <p:spPr>
          <a:xfrm>
            <a:off x="1495425" y="2666650"/>
            <a:ext cx="5994778" cy="1741500"/>
          </a:xfrm>
          <a:prstGeom prst="rect">
            <a:avLst/>
          </a:prstGeom>
          <a:noFill/>
          <a:ln>
            <a:noFill/>
          </a:ln>
        </p:spPr>
      </p:pic>
      <p:pic>
        <p:nvPicPr>
          <p:cNvPr id="425" name="Google Shape;425;p60"/>
          <p:cNvPicPr preferRelativeResize="0"/>
          <p:nvPr/>
        </p:nvPicPr>
        <p:blipFill>
          <a:blip r:embed="rId6">
            <a:alphaModFix/>
          </a:blip>
          <a:stretch>
            <a:fillRect/>
          </a:stretch>
        </p:blipFill>
        <p:spPr>
          <a:xfrm>
            <a:off x="412500" y="174488"/>
            <a:ext cx="596675" cy="596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1"/>
          <p:cNvSpPr txBox="1"/>
          <p:nvPr/>
        </p:nvSpPr>
        <p:spPr>
          <a:xfrm>
            <a:off x="214325" y="925275"/>
            <a:ext cx="8710200" cy="1844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Finalmente, vamos a la carpeta de </a:t>
            </a:r>
            <a:r>
              <a:rPr b="1" lang="en" sz="1900">
                <a:solidFill>
                  <a:schemeClr val="dk1"/>
                </a:solidFill>
                <a:highlight>
                  <a:schemeClr val="lt1"/>
                </a:highlight>
                <a:latin typeface="Helvetica Neue"/>
                <a:ea typeface="Helvetica Neue"/>
                <a:cs typeface="Helvetica Neue"/>
                <a:sym typeface="Helvetica Neue"/>
              </a:rPr>
              <a:t>vistas </a:t>
            </a:r>
            <a:r>
              <a:rPr lang="en" sz="1900">
                <a:solidFill>
                  <a:schemeClr val="dk1"/>
                </a:solidFill>
                <a:highlight>
                  <a:schemeClr val="lt1"/>
                </a:highlight>
                <a:latin typeface="Helvetica Neue Light"/>
                <a:ea typeface="Helvetica Neue Light"/>
                <a:cs typeface="Helvetica Neue Light"/>
                <a:sym typeface="Helvetica Neue Light"/>
              </a:rPr>
              <a:t>y creamos el archivo de </a:t>
            </a:r>
            <a:r>
              <a:rPr i="1" lang="en" sz="1900">
                <a:solidFill>
                  <a:schemeClr val="dk1"/>
                </a:solidFill>
                <a:highlight>
                  <a:schemeClr val="lt1"/>
                </a:highlight>
                <a:latin typeface="Helvetica Neue Light"/>
                <a:ea typeface="Helvetica Neue Light"/>
                <a:cs typeface="Helvetica Neue Light"/>
                <a:sym typeface="Helvetica Neue Light"/>
              </a:rPr>
              <a:t>menu.pug</a:t>
            </a:r>
            <a:r>
              <a:rPr lang="en" sz="1900">
                <a:solidFill>
                  <a:schemeClr val="dk1"/>
                </a:solidFill>
                <a:highlight>
                  <a:schemeClr val="lt1"/>
                </a:highlight>
                <a:latin typeface="Helvetica Neue Light"/>
                <a:ea typeface="Helvetica Neue Light"/>
                <a:cs typeface="Helvetica Neue Light"/>
                <a:sym typeface="Helvetica Neue Light"/>
              </a:rPr>
              <a:t> que es el que renderizamos en el controlador.</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Escribimos, en este caso, un código simple, con el motor de vistas Pug, para que muestre un listado de las comidas que trae de la base de datos con su nombre y su precio.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31" name="Google Shape;431;p61"/>
          <p:cNvSpPr txBox="1"/>
          <p:nvPr/>
        </p:nvSpPr>
        <p:spPr>
          <a:xfrm>
            <a:off x="979725" y="162375"/>
            <a:ext cx="6983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Creando una app con MVC y Express</a:t>
            </a:r>
            <a:endParaRPr i="1" sz="3600">
              <a:latin typeface="Anton"/>
              <a:ea typeface="Anton"/>
              <a:cs typeface="Anton"/>
              <a:sym typeface="Anton"/>
            </a:endParaRPr>
          </a:p>
        </p:txBody>
      </p:sp>
      <p:pic>
        <p:nvPicPr>
          <p:cNvPr id="432" name="Google Shape;432;p6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3" name="Google Shape;433;p6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34" name="Google Shape;434;p61"/>
          <p:cNvPicPr preferRelativeResize="0"/>
          <p:nvPr/>
        </p:nvPicPr>
        <p:blipFill>
          <a:blip r:embed="rId5">
            <a:alphaModFix/>
          </a:blip>
          <a:stretch>
            <a:fillRect/>
          </a:stretch>
        </p:blipFill>
        <p:spPr>
          <a:xfrm>
            <a:off x="2188025" y="2998875"/>
            <a:ext cx="5068888" cy="1578225"/>
          </a:xfrm>
          <a:prstGeom prst="rect">
            <a:avLst/>
          </a:prstGeom>
          <a:noFill/>
          <a:ln cap="flat" cmpd="sng" w="9525">
            <a:solidFill>
              <a:schemeClr val="dk2"/>
            </a:solidFill>
            <a:prstDash val="solid"/>
            <a:round/>
            <a:headEnd len="sm" w="sm" type="none"/>
            <a:tailEnd len="sm" w="sm" type="none"/>
          </a:ln>
        </p:spPr>
      </p:pic>
      <p:pic>
        <p:nvPicPr>
          <p:cNvPr id="435" name="Google Shape;435;p61"/>
          <p:cNvPicPr preferRelativeResize="0"/>
          <p:nvPr/>
        </p:nvPicPr>
        <p:blipFill>
          <a:blip r:embed="rId6">
            <a:alphaModFix/>
          </a:blip>
          <a:stretch>
            <a:fillRect/>
          </a:stretch>
        </p:blipFill>
        <p:spPr>
          <a:xfrm>
            <a:off x="412500" y="174488"/>
            <a:ext cx="596675" cy="596675"/>
          </a:xfrm>
          <a:prstGeom prst="rect">
            <a:avLst/>
          </a:prstGeom>
          <a:noFill/>
          <a:ln>
            <a:noFill/>
          </a:ln>
        </p:spPr>
      </p:pic>
      <p:sp>
        <p:nvSpPr>
          <p:cNvPr id="436" name="Google Shape;436;p61"/>
          <p:cNvSpPr txBox="1"/>
          <p:nvPr/>
        </p:nvSpPr>
        <p:spPr>
          <a:xfrm>
            <a:off x="-1273512" y="-59225"/>
            <a:ext cx="39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highlight>
                <a:srgbClr val="00FFFF"/>
              </a:highlight>
            </a:endParaRPr>
          </a:p>
        </p:txBody>
      </p:sp>
      <p:sp>
        <p:nvSpPr>
          <p:cNvPr id="437" name="Google Shape;437;p61"/>
          <p:cNvSpPr txBox="1"/>
          <p:nvPr/>
        </p:nvSpPr>
        <p:spPr>
          <a:xfrm>
            <a:off x="-1243925" y="681200"/>
            <a:ext cx="271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41" name="Shape 441"/>
        <p:cNvGrpSpPr/>
        <p:nvPr/>
      </p:nvGrpSpPr>
      <p:grpSpPr>
        <a:xfrm>
          <a:off x="0" y="0"/>
          <a:ext cx="0" cy="0"/>
          <a:chOff x="0" y="0"/>
          <a:chExt cx="0" cy="0"/>
        </a:xfrm>
      </p:grpSpPr>
      <p:sp>
        <p:nvSpPr>
          <p:cNvPr id="442" name="Google Shape;442;p62"/>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PATRÓN MVC - DATA ON WIRE</a:t>
            </a:r>
            <a:endParaRPr i="1" sz="3600">
              <a:latin typeface="Anton"/>
              <a:ea typeface="Anton"/>
              <a:cs typeface="Anton"/>
              <a:sym typeface="Anton"/>
            </a:endParaRPr>
          </a:p>
        </p:txBody>
      </p:sp>
      <p:pic>
        <p:nvPicPr>
          <p:cNvPr id="443" name="Google Shape;443;p6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3"/>
          <p:cNvSpPr txBox="1"/>
          <p:nvPr/>
        </p:nvSpPr>
        <p:spPr>
          <a:xfrm>
            <a:off x="329525" y="1001475"/>
            <a:ext cx="8292000" cy="3014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La diferencia con HTML on wire, es que en este caso, las vistas se realizan por separado, en un frontend, que puede ser realizado por ejemplo con React.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Entonces, lo que devuelve el backend, desde el controlador, es un json, en lugar de un HTML.</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el backend, seguimos teniendo las rutas, modelos y controladores. Lo único que cambia es la forma en que llega a los usuarios la respuesta de sus solicitudes.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49" name="Google Shape;449;p63"/>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450" name="Google Shape;450;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1" name="Google Shape;451;p63"/>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28"/>
          <p:cNvSpPr txBox="1"/>
          <p:nvPr/>
        </p:nvSpPr>
        <p:spPr>
          <a:xfrm>
            <a:off x="2142600" y="1944250"/>
            <a:ext cx="47736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BUENAS</a:t>
            </a:r>
            <a:r>
              <a:rPr i="1" lang="en" sz="3600">
                <a:solidFill>
                  <a:srgbClr val="E0FF00"/>
                </a:solidFill>
                <a:latin typeface="Anton"/>
                <a:ea typeface="Anton"/>
                <a:cs typeface="Anton"/>
                <a:sym typeface="Anton"/>
              </a:rPr>
              <a:t> PRÁCTICAS EN EL DESARROLLO DE SERVIDORES NODE</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55" name="Shape 455"/>
        <p:cNvGrpSpPr/>
        <p:nvPr/>
      </p:nvGrpSpPr>
      <p:grpSpPr>
        <a:xfrm>
          <a:off x="0" y="0"/>
          <a:ext cx="0" cy="0"/>
          <a:chOff x="0" y="0"/>
          <a:chExt cx="0" cy="0"/>
        </a:xfrm>
      </p:grpSpPr>
      <p:sp>
        <p:nvSpPr>
          <p:cNvPr id="456" name="Google Shape;456;p64"/>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COMUNICACIÓN ENTRE FRONT Y BACK</a:t>
            </a:r>
            <a:endParaRPr i="1" sz="3600">
              <a:latin typeface="Anton"/>
              <a:ea typeface="Anton"/>
              <a:cs typeface="Anton"/>
              <a:sym typeface="Anton"/>
            </a:endParaRPr>
          </a:p>
        </p:txBody>
      </p:sp>
      <p:pic>
        <p:nvPicPr>
          <p:cNvPr id="457" name="Google Shape;457;p6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5"/>
          <p:cNvSpPr txBox="1"/>
          <p:nvPr/>
        </p:nvSpPr>
        <p:spPr>
          <a:xfrm>
            <a:off x="398000" y="854275"/>
            <a:ext cx="8451900" cy="2317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La estructura de carpetas en el backend, es similar al que teníamos con HTML on wire, con la diferencia que no tenemos la carpeta de vistas.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Los archivos de rutas y los de modelos son iguales a los que vimos antes.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Sin embargo, el controlador cambia en su retorno. En lugar de renderizar una vista, devuelve un json con la información de la respuesta de la solicitud HTTP que realizó el usuario. El mismo del ejemplo anterior queda:</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463" name="Google Shape;463;p65"/>
          <p:cNvSpPr txBox="1"/>
          <p:nvPr/>
        </p:nvSpPr>
        <p:spPr>
          <a:xfrm>
            <a:off x="1180500" y="228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Estructura en el backend</a:t>
            </a:r>
            <a:endParaRPr i="1" sz="3600">
              <a:latin typeface="Anton"/>
              <a:ea typeface="Anton"/>
              <a:cs typeface="Anton"/>
              <a:sym typeface="Anton"/>
            </a:endParaRPr>
          </a:p>
        </p:txBody>
      </p:sp>
      <p:pic>
        <p:nvPicPr>
          <p:cNvPr id="464" name="Google Shape;464;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65" name="Google Shape;465;p6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66" name="Google Shape;466;p65"/>
          <p:cNvPicPr preferRelativeResize="0"/>
          <p:nvPr/>
        </p:nvPicPr>
        <p:blipFill>
          <a:blip r:embed="rId5">
            <a:alphaModFix/>
          </a:blip>
          <a:stretch>
            <a:fillRect/>
          </a:stretch>
        </p:blipFill>
        <p:spPr>
          <a:xfrm>
            <a:off x="2679325" y="3274125"/>
            <a:ext cx="3596625" cy="1662825"/>
          </a:xfrm>
          <a:prstGeom prst="rect">
            <a:avLst/>
          </a:prstGeom>
          <a:noFill/>
          <a:ln cap="flat" cmpd="sng" w="9525">
            <a:solidFill>
              <a:schemeClr val="dk2"/>
            </a:solidFill>
            <a:prstDash val="solid"/>
            <a:round/>
            <a:headEnd len="sm" w="sm" type="none"/>
            <a:tailEnd len="sm" w="sm" type="none"/>
          </a:ln>
        </p:spPr>
      </p:pic>
      <p:sp>
        <p:nvSpPr>
          <p:cNvPr id="467" name="Google Shape;467;p65"/>
          <p:cNvSpPr/>
          <p:nvPr/>
        </p:nvSpPr>
        <p:spPr>
          <a:xfrm>
            <a:off x="3138150" y="4332175"/>
            <a:ext cx="1974600" cy="198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8" name="Google Shape;468;p65"/>
          <p:cNvPicPr preferRelativeResize="0"/>
          <p:nvPr/>
        </p:nvPicPr>
        <p:blipFill>
          <a:blip r:embed="rId6">
            <a:alphaModFix/>
          </a:blip>
          <a:stretch>
            <a:fillRect/>
          </a:stretch>
        </p:blipFill>
        <p:spPr>
          <a:xfrm>
            <a:off x="398000" y="168225"/>
            <a:ext cx="762900" cy="762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6"/>
          <p:cNvSpPr txBox="1"/>
          <p:nvPr/>
        </p:nvSpPr>
        <p:spPr>
          <a:xfrm>
            <a:off x="398000" y="771775"/>
            <a:ext cx="8451900" cy="2542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En el frontend, debemos consumir el json que nos envía la API REST para poder mostrar los datos al usuario.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Para eso, podemos usar un cliente HTTP, como vimos la clase pasada. Por ejemplo, usamos Axios para consumir los datos del ejemplo de comidas.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En result.data tenemos el array con los objetos de cada una de las comidas. Podemos con Javascript entonces, pasar esa información a un HTML para mostrarla finalmente al usuario.</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474" name="Google Shape;474;p66"/>
          <p:cNvSpPr txBox="1"/>
          <p:nvPr/>
        </p:nvSpPr>
        <p:spPr>
          <a:xfrm>
            <a:off x="1047950" y="91375"/>
            <a:ext cx="7152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¿Cómo utiliza el front la respuesta?</a:t>
            </a:r>
            <a:endParaRPr i="1" sz="3600">
              <a:latin typeface="Anton"/>
              <a:ea typeface="Anton"/>
              <a:cs typeface="Anton"/>
              <a:sym typeface="Anton"/>
            </a:endParaRPr>
          </a:p>
        </p:txBody>
      </p:sp>
      <p:pic>
        <p:nvPicPr>
          <p:cNvPr id="475" name="Google Shape;475;p6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6" name="Google Shape;476;p6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77" name="Google Shape;477;p66"/>
          <p:cNvPicPr preferRelativeResize="0"/>
          <p:nvPr/>
        </p:nvPicPr>
        <p:blipFill>
          <a:blip r:embed="rId5">
            <a:alphaModFix/>
          </a:blip>
          <a:stretch>
            <a:fillRect/>
          </a:stretch>
        </p:blipFill>
        <p:spPr>
          <a:xfrm>
            <a:off x="2400025" y="3455775"/>
            <a:ext cx="4795401" cy="1534525"/>
          </a:xfrm>
          <a:prstGeom prst="rect">
            <a:avLst/>
          </a:prstGeom>
          <a:noFill/>
          <a:ln cap="flat" cmpd="sng" w="9525">
            <a:solidFill>
              <a:schemeClr val="dk2"/>
            </a:solidFill>
            <a:prstDash val="solid"/>
            <a:round/>
            <a:headEnd len="sm" w="sm" type="none"/>
            <a:tailEnd len="sm" w="sm" type="none"/>
          </a:ln>
        </p:spPr>
      </p:pic>
      <p:sp>
        <p:nvSpPr>
          <p:cNvPr id="478" name="Google Shape;478;p66"/>
          <p:cNvSpPr/>
          <p:nvPr/>
        </p:nvSpPr>
        <p:spPr>
          <a:xfrm>
            <a:off x="3765775" y="4179100"/>
            <a:ext cx="918600" cy="183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9" name="Google Shape;479;p66"/>
          <p:cNvPicPr preferRelativeResize="0"/>
          <p:nvPr/>
        </p:nvPicPr>
        <p:blipFill>
          <a:blip r:embed="rId6">
            <a:alphaModFix/>
          </a:blip>
          <a:stretch>
            <a:fillRect/>
          </a:stretch>
        </p:blipFill>
        <p:spPr>
          <a:xfrm>
            <a:off x="398000" y="168225"/>
            <a:ext cx="762900" cy="7629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3" name="Shape 483"/>
        <p:cNvGrpSpPr/>
        <p:nvPr/>
      </p:nvGrpSpPr>
      <p:grpSpPr>
        <a:xfrm>
          <a:off x="0" y="0"/>
          <a:ext cx="0" cy="0"/>
          <a:chOff x="0" y="0"/>
          <a:chExt cx="0" cy="0"/>
        </a:xfrm>
      </p:grpSpPr>
      <p:sp>
        <p:nvSpPr>
          <p:cNvPr id="484" name="Google Shape;484;p67"/>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85" name="Google Shape;485;p67"/>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9" name="Shape 489"/>
        <p:cNvGrpSpPr/>
        <p:nvPr/>
      </p:nvGrpSpPr>
      <p:grpSpPr>
        <a:xfrm>
          <a:off x="0" y="0"/>
          <a:ext cx="0" cy="0"/>
          <a:chOff x="0" y="0"/>
          <a:chExt cx="0" cy="0"/>
        </a:xfrm>
      </p:grpSpPr>
      <p:sp>
        <p:nvSpPr>
          <p:cNvPr id="490" name="Google Shape;490;p68"/>
          <p:cNvSpPr txBox="1"/>
          <p:nvPr/>
        </p:nvSpPr>
        <p:spPr>
          <a:xfrm>
            <a:off x="1956450" y="872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91" name="Google Shape;491;p68"/>
          <p:cNvSpPr txBox="1"/>
          <p:nvPr/>
        </p:nvSpPr>
        <p:spPr>
          <a:xfrm>
            <a:off x="2104200" y="1784975"/>
            <a:ext cx="55494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Buenas prácticas en proyectos de Node</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Patrón MVC - HTML on wire</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Patrón MVC - Data on wire</a:t>
            </a:r>
            <a:endParaRPr sz="17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5" name="Shape 495"/>
        <p:cNvGrpSpPr/>
        <p:nvPr/>
      </p:nvGrpSpPr>
      <p:grpSpPr>
        <a:xfrm>
          <a:off x="0" y="0"/>
          <a:ext cx="0" cy="0"/>
          <a:chOff x="0" y="0"/>
          <a:chExt cx="0" cy="0"/>
        </a:xfrm>
      </p:grpSpPr>
      <p:sp>
        <p:nvSpPr>
          <p:cNvPr id="496" name="Google Shape;496;p69"/>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97" name="Google Shape;497;p69"/>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01" name="Shape 501"/>
        <p:cNvGrpSpPr/>
        <p:nvPr/>
      </p:nvGrpSpPr>
      <p:grpSpPr>
        <a:xfrm>
          <a:off x="0" y="0"/>
          <a:ext cx="0" cy="0"/>
          <a:chOff x="0" y="0"/>
          <a:chExt cx="0" cy="0"/>
        </a:xfrm>
      </p:grpSpPr>
      <p:sp>
        <p:nvSpPr>
          <p:cNvPr id="502" name="Google Shape;502;p70"/>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503" name="Google Shape;503;p7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9"/>
          <p:cNvSpPr txBox="1"/>
          <p:nvPr/>
        </p:nvSpPr>
        <p:spPr>
          <a:xfrm>
            <a:off x="329700" y="954275"/>
            <a:ext cx="8484600" cy="38496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rgbClr val="00FFFF"/>
                </a:highlight>
                <a:latin typeface="Helvetica Neue Light"/>
                <a:ea typeface="Helvetica Neue Light"/>
                <a:cs typeface="Helvetica Neue Light"/>
                <a:sym typeface="Helvetica Neue Light"/>
              </a:rPr>
              <a:t>Una arquitectura de proyecto mala y desordenada suele llevar a:</a:t>
            </a:r>
            <a:endParaRPr sz="1700">
              <a:solidFill>
                <a:schemeClr val="dk1"/>
              </a:solidFill>
              <a:highlight>
                <a:srgbClr val="00FFFF"/>
              </a:highlight>
              <a:latin typeface="Helvetica Neue Light"/>
              <a:ea typeface="Helvetica Neue Light"/>
              <a:cs typeface="Helvetica Neue Light"/>
              <a:sym typeface="Helvetica Neue Light"/>
            </a:endParaRPr>
          </a:p>
          <a:p>
            <a:pPr indent="-336550" lvl="1" marL="9144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rgbClr val="00FFFF"/>
                </a:highlight>
                <a:latin typeface="Helvetica Neue Light"/>
                <a:ea typeface="Helvetica Neue Light"/>
                <a:cs typeface="Helvetica Neue Light"/>
                <a:sym typeface="Helvetica Neue Light"/>
              </a:rPr>
              <a:t>Código ilegible y desordenado,</a:t>
            </a:r>
            <a:r>
              <a:rPr lang="en" sz="1700">
                <a:solidFill>
                  <a:schemeClr val="dk1"/>
                </a:solidFill>
                <a:highlight>
                  <a:schemeClr val="lt1"/>
                </a:highlight>
                <a:latin typeface="Helvetica Neue Light"/>
                <a:ea typeface="Helvetica Neue Light"/>
                <a:cs typeface="Helvetica Neue Light"/>
                <a:sym typeface="Helvetica Neue Light"/>
              </a:rPr>
              <a:t> que prolonga el proceso de desarrollo y hace que el producto sea más difícil de probar.</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1" marL="9144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rgbClr val="FF0000"/>
                </a:highlight>
                <a:latin typeface="Helvetica Neue Light"/>
                <a:ea typeface="Helvetica Neue Light"/>
                <a:cs typeface="Helvetica Neue Light"/>
                <a:sym typeface="Helvetica Neue Light"/>
              </a:rPr>
              <a:t>Repetición inútil, que hace que el código sea más difícil de mantener y administrar.</a:t>
            </a:r>
            <a:endParaRPr sz="1700">
              <a:solidFill>
                <a:schemeClr val="dk1"/>
              </a:solidFill>
              <a:highlight>
                <a:srgbClr val="FF0000"/>
              </a:highlight>
              <a:latin typeface="Helvetica Neue Light"/>
              <a:ea typeface="Helvetica Neue Light"/>
              <a:cs typeface="Helvetica Neue Light"/>
              <a:sym typeface="Helvetica Neue Light"/>
            </a:endParaRPr>
          </a:p>
          <a:p>
            <a:pPr indent="-336550" lvl="1" marL="9144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rgbClr val="00FFFF"/>
                </a:highlight>
                <a:latin typeface="Helvetica Neue Light"/>
                <a:ea typeface="Helvetica Neue Light"/>
                <a:cs typeface="Helvetica Neue Light"/>
                <a:sym typeface="Helvetica Neue Light"/>
              </a:rPr>
              <a:t>Dificultad para implementar nuevas funciones</a:t>
            </a:r>
            <a:r>
              <a:rPr lang="en" sz="1700">
                <a:solidFill>
                  <a:schemeClr val="dk1"/>
                </a:solidFill>
                <a:highlight>
                  <a:schemeClr val="lt1"/>
                </a:highlight>
                <a:latin typeface="Helvetica Neue Light"/>
                <a:ea typeface="Helvetica Neue Light"/>
                <a:cs typeface="Helvetica Neue Light"/>
                <a:sym typeface="Helvetica Neue Light"/>
              </a:rPr>
              <a:t> sin estropear el código existente.</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143" name="Google Shape;143;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4" name="Google Shape;144;p29"/>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145" name="Google Shape;145;p29"/>
          <p:cNvSpPr txBox="1"/>
          <p:nvPr/>
        </p:nvSpPr>
        <p:spPr>
          <a:xfrm>
            <a:off x="1106750" y="1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Arquitectura del proyecto</a:t>
            </a:r>
            <a:endParaRPr i="1" sz="3600">
              <a:latin typeface="Anton"/>
              <a:ea typeface="Anton"/>
              <a:cs typeface="Anton"/>
              <a:sym typeface="Anton"/>
            </a:endParaRPr>
          </a:p>
        </p:txBody>
      </p:sp>
      <p:pic>
        <p:nvPicPr>
          <p:cNvPr id="146" name="Google Shape;146;p29"/>
          <p:cNvPicPr preferRelativeResize="0"/>
          <p:nvPr/>
        </p:nvPicPr>
        <p:blipFill>
          <a:blip r:embed="rId5">
            <a:alphaModFix/>
          </a:blip>
          <a:stretch>
            <a:fillRect/>
          </a:stretch>
        </p:blipFill>
        <p:spPr>
          <a:xfrm>
            <a:off x="329700" y="139673"/>
            <a:ext cx="714620" cy="71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nvSpPr>
        <p:spPr>
          <a:xfrm>
            <a:off x="722325" y="1101750"/>
            <a:ext cx="7586700" cy="3198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El principal objetivo de cualquier estructura de proyecto de Node es ayudarnos 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1" marL="9144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Escribir código limpio y legible.</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1" marL="9144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rgbClr val="00FFFF"/>
                </a:highlight>
                <a:latin typeface="Helvetica Neue Light"/>
                <a:ea typeface="Helvetica Neue Light"/>
                <a:cs typeface="Helvetica Neue Light"/>
                <a:sym typeface="Helvetica Neue Light"/>
              </a:rPr>
              <a:t>Escribir fragmentos de código reutilizables en nuestra aplicación.</a:t>
            </a:r>
            <a:endParaRPr sz="1800">
              <a:solidFill>
                <a:schemeClr val="dk1"/>
              </a:solidFill>
              <a:highlight>
                <a:srgbClr val="00FFFF"/>
              </a:highlight>
              <a:latin typeface="Helvetica Neue Light"/>
              <a:ea typeface="Helvetica Neue Light"/>
              <a:cs typeface="Helvetica Neue Light"/>
              <a:sym typeface="Helvetica Neue Light"/>
            </a:endParaRPr>
          </a:p>
          <a:p>
            <a:pPr indent="-342900" lvl="1" marL="9144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Evitar la repetición.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1" marL="9144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rgbClr val="00FFFF"/>
                </a:highlight>
                <a:latin typeface="Helvetica Neue Light"/>
                <a:ea typeface="Helvetica Neue Light"/>
                <a:cs typeface="Helvetica Neue Light"/>
                <a:sym typeface="Helvetica Neue Light"/>
              </a:rPr>
              <a:t>Agregar nuevas funciones sin interrumpir el código existente.</a:t>
            </a:r>
            <a:endParaRPr sz="1800">
              <a:solidFill>
                <a:schemeClr val="dk1"/>
              </a:solidFill>
              <a:highlight>
                <a:srgbClr val="00FFFF"/>
              </a:highlight>
              <a:latin typeface="Helvetica Neue Light"/>
              <a:ea typeface="Helvetica Neue Light"/>
              <a:cs typeface="Helvetica Neue Light"/>
              <a:sym typeface="Helvetica Neue Light"/>
            </a:endParaRPr>
          </a:p>
        </p:txBody>
      </p:sp>
      <p:pic>
        <p:nvPicPr>
          <p:cNvPr id="152" name="Google Shape;152;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3" name="Google Shape;153;p30"/>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154" name="Google Shape;154;p30"/>
          <p:cNvSpPr txBox="1"/>
          <p:nvPr/>
        </p:nvSpPr>
        <p:spPr>
          <a:xfrm>
            <a:off x="1086975" y="1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Arquitectura del proyecto</a:t>
            </a:r>
            <a:endParaRPr i="1" sz="3600">
              <a:latin typeface="Anton"/>
              <a:ea typeface="Anton"/>
              <a:cs typeface="Anton"/>
              <a:sym typeface="Anton"/>
            </a:endParaRPr>
          </a:p>
        </p:txBody>
      </p:sp>
      <p:pic>
        <p:nvPicPr>
          <p:cNvPr id="155" name="Google Shape;155;p30"/>
          <p:cNvPicPr preferRelativeResize="0"/>
          <p:nvPr/>
        </p:nvPicPr>
        <p:blipFill>
          <a:blip r:embed="rId5">
            <a:alphaModFix/>
          </a:blip>
          <a:stretch>
            <a:fillRect/>
          </a:stretch>
        </p:blipFill>
        <p:spPr>
          <a:xfrm>
            <a:off x="329700" y="139673"/>
            <a:ext cx="714620" cy="71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59" name="Shape 159"/>
        <p:cNvGrpSpPr/>
        <p:nvPr/>
      </p:nvGrpSpPr>
      <p:grpSpPr>
        <a:xfrm>
          <a:off x="0" y="0"/>
          <a:ext cx="0" cy="0"/>
          <a:chOff x="0" y="0"/>
          <a:chExt cx="0" cy="0"/>
        </a:xfrm>
      </p:grpSpPr>
      <p:sp>
        <p:nvSpPr>
          <p:cNvPr id="160" name="Google Shape;160;p31"/>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PROYECTOS DE NODE</a:t>
            </a:r>
            <a:endParaRPr i="1" sz="3600">
              <a:latin typeface="Anton"/>
              <a:ea typeface="Anton"/>
              <a:cs typeface="Anton"/>
              <a:sym typeface="Anton"/>
            </a:endParaRPr>
          </a:p>
        </p:txBody>
      </p:sp>
      <p:pic>
        <p:nvPicPr>
          <p:cNvPr id="161" name="Google Shape;161;p3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nvSpPr>
        <p:spPr>
          <a:xfrm>
            <a:off x="329700" y="1185625"/>
            <a:ext cx="8484600" cy="3474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3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Internet está lleno de documentación que cubre los conceptos básicos del desarrollo web. </a:t>
            </a:r>
            <a:r>
              <a:rPr lang="en" sz="2000">
                <a:solidFill>
                  <a:schemeClr val="dk1"/>
                </a:solidFill>
                <a:highlight>
                  <a:srgbClr val="00FFFF"/>
                </a:highlight>
                <a:latin typeface="Helvetica Neue Light"/>
                <a:ea typeface="Helvetica Neue Light"/>
                <a:cs typeface="Helvetica Neue Light"/>
                <a:sym typeface="Helvetica Neue Light"/>
              </a:rPr>
              <a:t>Pero por lo general, la información sobre las mejores prácticas es algo que aprendemos a lo largo del camino, a medida que creamos más aplicaciones, fallamos y tenemos éxito en el camino (*fundamental!!!).</a:t>
            </a:r>
            <a:endParaRPr sz="2000">
              <a:solidFill>
                <a:schemeClr val="dk1"/>
              </a:solidFill>
              <a:highlight>
                <a:srgbClr val="00FFFF"/>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100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167" name="Google Shape;167;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8" name="Google Shape;168;p32"/>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169" name="Google Shape;169;p32"/>
          <p:cNvSpPr txBox="1"/>
          <p:nvPr/>
        </p:nvSpPr>
        <p:spPr>
          <a:xfrm>
            <a:off x="1086975" y="1864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170" name="Google Shape;170;p32"/>
          <p:cNvPicPr preferRelativeResize="0"/>
          <p:nvPr/>
        </p:nvPicPr>
        <p:blipFill>
          <a:blip r:embed="rId5">
            <a:alphaModFix/>
          </a:blip>
          <a:stretch>
            <a:fillRect/>
          </a:stretch>
        </p:blipFill>
        <p:spPr>
          <a:xfrm>
            <a:off x="442175" y="186450"/>
            <a:ext cx="762900" cy="76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74" name="Shape 174"/>
        <p:cNvGrpSpPr/>
        <p:nvPr/>
      </p:nvGrpSpPr>
      <p:grpSpPr>
        <a:xfrm>
          <a:off x="0" y="0"/>
          <a:ext cx="0" cy="0"/>
          <a:chOff x="0" y="0"/>
          <a:chExt cx="0" cy="0"/>
        </a:xfrm>
      </p:grpSpPr>
      <p:sp>
        <p:nvSpPr>
          <p:cNvPr id="175" name="Google Shape;175;p33"/>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ENFOQUE POR CAPAS</a:t>
            </a:r>
            <a:endParaRPr i="1" sz="3600">
              <a:latin typeface="Anton"/>
              <a:ea typeface="Anton"/>
              <a:cs typeface="Anton"/>
              <a:sym typeface="Anton"/>
            </a:endParaRPr>
          </a:p>
        </p:txBody>
      </p:sp>
      <p:pic>
        <p:nvPicPr>
          <p:cNvPr id="176" name="Google Shape;176;p3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