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Anton"/>
      <p:regular r:id="rId76"/>
    </p:embeddedFont>
    <p:embeddedFont>
      <p:font typeface="Lato"/>
      <p:regular r:id="rId77"/>
      <p:bold r:id="rId78"/>
      <p:italic r:id="rId79"/>
      <p:boldItalic r:id="rId80"/>
    </p:embeddedFont>
    <p:embeddedFont>
      <p:font typeface="Didact Gothic"/>
      <p:regular r:id="rId81"/>
    </p:embeddedFont>
    <p:embeddedFont>
      <p:font typeface="Helvetica Neue"/>
      <p:regular r:id="rId82"/>
      <p:bold r:id="rId83"/>
      <p:italic r:id="rId84"/>
      <p:boldItalic r:id="rId85"/>
    </p:embeddedFont>
    <p:embeddedFont>
      <p:font typeface="Helvetica Neue Ligh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29C5C0-AFD8-44BD-AD97-422554D7C87E}">
  <a:tblStyle styleId="{EE29C5C0-AFD8-44BD-AD97-422554D7C8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HelveticaNeue-italic.fntdata"/><Relationship Id="rId83" Type="http://schemas.openxmlformats.org/officeDocument/2006/relationships/font" Target="fonts/HelveticaNeue-bold.fntdata"/><Relationship Id="rId42" Type="http://schemas.openxmlformats.org/officeDocument/2006/relationships/slide" Target="slides/slide35.xml"/><Relationship Id="rId86" Type="http://schemas.openxmlformats.org/officeDocument/2006/relationships/font" Target="fonts/HelveticaNeueLight-regular.fntdata"/><Relationship Id="rId41" Type="http://schemas.openxmlformats.org/officeDocument/2006/relationships/slide" Target="slides/slide34.xml"/><Relationship Id="rId85" Type="http://schemas.openxmlformats.org/officeDocument/2006/relationships/font" Target="fonts/HelveticaNeue-boldItalic.fntdata"/><Relationship Id="rId44" Type="http://schemas.openxmlformats.org/officeDocument/2006/relationships/slide" Target="slides/slide37.xml"/><Relationship Id="rId88" Type="http://schemas.openxmlformats.org/officeDocument/2006/relationships/font" Target="fonts/HelveticaNeueLight-italic.fntdata"/><Relationship Id="rId43" Type="http://schemas.openxmlformats.org/officeDocument/2006/relationships/slide" Target="slides/slide36.xml"/><Relationship Id="rId87" Type="http://schemas.openxmlformats.org/officeDocument/2006/relationships/font" Target="fonts/HelveticaNeueLight-bold.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HelveticaNeueLight-boldItalic.fntdata"/><Relationship Id="rId80" Type="http://schemas.openxmlformats.org/officeDocument/2006/relationships/font" Target="fonts/Lato-boldItalic.fntdata"/><Relationship Id="rId82" Type="http://schemas.openxmlformats.org/officeDocument/2006/relationships/font" Target="fonts/HelveticaNeue-regular.fntdata"/><Relationship Id="rId81"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Lato-regular.fntdata"/><Relationship Id="rId32" Type="http://schemas.openxmlformats.org/officeDocument/2006/relationships/slide" Target="slides/slide25.xml"/><Relationship Id="rId76" Type="http://schemas.openxmlformats.org/officeDocument/2006/relationships/font" Target="fonts/Anton-regular.fntdata"/><Relationship Id="rId35" Type="http://schemas.openxmlformats.org/officeDocument/2006/relationships/slide" Target="slides/slide28.xml"/><Relationship Id="rId79" Type="http://schemas.openxmlformats.org/officeDocument/2006/relationships/font" Target="fonts/Lato-italic.fntdata"/><Relationship Id="rId34" Type="http://schemas.openxmlformats.org/officeDocument/2006/relationships/slide" Target="slides/slide27.xml"/><Relationship Id="rId78" Type="http://schemas.openxmlformats.org/officeDocument/2006/relationships/font" Target="fonts/Lato-bold.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92494914_0_3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792494914_0_3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792494914_0_4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792494914_0_4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792494914_0_4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792494914_0_4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792494914_0_4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792494914_0_4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792494914_0_4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792494914_0_4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792494914_0_4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792494914_0_4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792494914_0_4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792494914_0_4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792494914_0_4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792494914_0_4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792494914_0_4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f792494914_0_4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792494914_0_4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792494914_0_4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792494914_0_4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792494914_0_4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92494914_0_4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92494914_0_4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792494914_0_4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792494914_0_4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792494914_0_4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792494914_0_4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792494914_0_4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792494914_0_4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792494914_0_4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792494914_0_4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792494914_0_4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792494914_0_4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792494914_0_4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792494914_0_4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792494914_0_4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792494914_0_4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792494914_0_4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792494914_0_4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792494914_0_4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f792494914_0_4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792494914_0_4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792494914_0_4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792494914_0_4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792494914_0_4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792494914_0_4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792494914_0_4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a1b74c39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a1b74c39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a1b74c3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a1b74c3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a1b74c39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a1b74c39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a1b74c39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a1b74c39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a1b74c39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a1b74c39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a1b74c39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a1b74c39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a1b74c39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a1b74c39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a1b74c399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fa1b74c399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a1b74c39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a1b74c39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792494914_0_4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792494914_0_4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a1b74c39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a1b74c39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792494914_0_4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792494914_0_4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792494914_0_4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792494914_0_4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792494914_0_4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792494914_0_4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792494914_0_4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792494914_0_4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f792494914_0_4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f792494914_0_4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792494914_0_4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f792494914_0_4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fa74ce80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fa74ce80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f792494914_0_4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f792494914_0_4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f792494914_0_4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f792494914_0_4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Revisar lo del mongo client</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792494914_0_4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792494914_0_4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792494914_0_4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792494914_0_4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f792494914_0_4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f792494914_0_4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792494914_0_4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792494914_0_4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792494914_0_4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f792494914_0_4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f792494914_0_4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f792494914_0_4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f792494914_0_4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f792494914_0_4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792494914_0_4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f792494914_0_4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f792494914_0_4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f792494914_0_4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f792494914_0_4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f792494914_0_4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f792494914_0_4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f792494914_0_4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792494914_0_4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792494914_0_4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f792494914_0_4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f792494914_0_4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f792494914_0_4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f792494914_0_4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f792494914_0_4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f792494914_0_4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f792494914_0_4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f792494914_0_4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f792494914_0_4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f792494914_0_4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f792494914_0_4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f792494914_0_4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f792494914_0_4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f792494914_0_4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f792494914_0_4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f792494914_0_4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f792494914_0_4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f792494914_0_4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792494914_0_4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792494914_0_4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792494914_0_4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792494914_0_4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792494914_0_4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792494914_0_4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9.png"/><Relationship Id="rId5" Type="http://schemas.openxmlformats.org/officeDocument/2006/relationships/image" Target="../media/image19.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17.png"/><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30.png"/><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3.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31.png"/><Relationship Id="rId6"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10.png"/><Relationship Id="rId6"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5.png"/><Relationship Id="rId6" Type="http://schemas.openxmlformats.org/officeDocument/2006/relationships/image" Target="../media/image40.png"/><Relationship Id="rId7"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9.png"/><Relationship Id="rId6"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8.png"/><Relationship Id="rId6"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4.png"/><Relationship Id="rId6"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1.png"/><Relationship Id="rId6"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3.png"/><Relationship Id="rId6"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3.png"/><Relationship Id="rId6"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43.png"/><Relationship Id="rId5"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43.png"/><Relationship Id="rId5"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3.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8.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53.png"/><Relationship Id="rId6" Type="http://schemas.openxmlformats.org/officeDocument/2006/relationships/image" Target="../media/image50.png"/><Relationship Id="rId7"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5.png"/><Relationship Id="rId6"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1.png"/><Relationship Id="rId6" Type="http://schemas.openxmlformats.org/officeDocument/2006/relationships/image" Target="../media/image5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0.png"/><Relationship Id="rId6"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3.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8.png"/><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3.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3.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Arquitectura del servidor: </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Persistencia</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40.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61425" y="925275"/>
            <a:ext cx="8598000" cy="303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BusinessObject</a:t>
            </a:r>
            <a:r>
              <a:rPr lang="en" sz="1900">
                <a:solidFill>
                  <a:schemeClr val="dk1"/>
                </a:solidFill>
                <a:highlight>
                  <a:schemeClr val="lt1"/>
                </a:highlight>
                <a:latin typeface="Helvetica Neue Light"/>
                <a:ea typeface="Helvetica Neue Light"/>
                <a:cs typeface="Helvetica Neue Light"/>
                <a:sym typeface="Helvetica Neue Light"/>
              </a:rPr>
              <a:t>: representa un objeto con la lógica de negocio.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DataAccessObject (DAO)</a:t>
            </a:r>
            <a:r>
              <a:rPr lang="en" sz="1900">
                <a:solidFill>
                  <a:schemeClr val="dk1"/>
                </a:solidFill>
                <a:highlight>
                  <a:schemeClr val="lt1"/>
                </a:highlight>
                <a:latin typeface="Helvetica Neue Light"/>
                <a:ea typeface="Helvetica Neue Light"/>
                <a:cs typeface="Helvetica Neue Light"/>
                <a:sym typeface="Helvetica Neue Light"/>
              </a:rPr>
              <a:t>: representa </a:t>
            </a:r>
            <a:r>
              <a:rPr lang="en" sz="1900">
                <a:solidFill>
                  <a:schemeClr val="dk1"/>
                </a:solidFill>
                <a:highlight>
                  <a:schemeClr val="lt1"/>
                </a:highlight>
                <a:latin typeface="Helvetica Neue Light"/>
                <a:ea typeface="Helvetica Neue Light"/>
                <a:cs typeface="Helvetica Neue Light"/>
                <a:sym typeface="Helvetica Neue Light"/>
              </a:rPr>
              <a:t>una elemento de </a:t>
            </a:r>
            <a:r>
              <a:rPr lang="en" sz="1900">
                <a:solidFill>
                  <a:schemeClr val="dk1"/>
                </a:solidFill>
                <a:highlight>
                  <a:schemeClr val="lt1"/>
                </a:highlight>
                <a:latin typeface="Helvetica Neue Light"/>
                <a:ea typeface="Helvetica Neue Light"/>
                <a:cs typeface="Helvetica Neue Light"/>
                <a:sym typeface="Helvetica Neue Light"/>
              </a:rPr>
              <a:t>la capa de acceso a datos que oculta la fuente y los detalles técnicos para recuperar los datos.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DataTransferObject (DTO)</a:t>
            </a:r>
            <a:r>
              <a:rPr lang="en" sz="1900">
                <a:solidFill>
                  <a:schemeClr val="dk1"/>
                </a:solidFill>
                <a:highlight>
                  <a:schemeClr val="lt1"/>
                </a:highlight>
                <a:latin typeface="Helvetica Neue Light"/>
                <a:ea typeface="Helvetica Neue Light"/>
                <a:cs typeface="Helvetica Neue Light"/>
                <a:sym typeface="Helvetica Neue Light"/>
              </a:rPr>
              <a:t>: es un objeto plano </a:t>
            </a:r>
            <a:r>
              <a:rPr lang="en" sz="1900">
                <a:solidFill>
                  <a:schemeClr val="dk1"/>
                </a:solidFill>
                <a:highlight>
                  <a:schemeClr val="lt1"/>
                </a:highlight>
                <a:latin typeface="Helvetica Neue Light"/>
                <a:ea typeface="Helvetica Neue Light"/>
                <a:cs typeface="Helvetica Neue Light"/>
                <a:sym typeface="Helvetica Neue Light"/>
              </a:rPr>
              <a:t>que implementa el patrón de diseño homónimo, </a:t>
            </a:r>
            <a:r>
              <a:rPr lang="en" sz="1900">
                <a:solidFill>
                  <a:schemeClr val="dk1"/>
                </a:solidFill>
                <a:highlight>
                  <a:schemeClr val="lt1"/>
                </a:highlight>
                <a:latin typeface="Helvetica Neue Light"/>
                <a:ea typeface="Helvetica Neue Light"/>
                <a:cs typeface="Helvetica Neue Light"/>
                <a:sym typeface="Helvetica Neue Light"/>
              </a:rPr>
              <a:t>el cual sirve para transmitir la información entre la capa de negocio y la capa de persistencia.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DataSource</a:t>
            </a:r>
            <a:r>
              <a:rPr lang="en" sz="1900">
                <a:solidFill>
                  <a:schemeClr val="dk1"/>
                </a:solidFill>
                <a:highlight>
                  <a:schemeClr val="lt1"/>
                </a:highlight>
                <a:latin typeface="Helvetica Neue Light"/>
                <a:ea typeface="Helvetica Neue Light"/>
                <a:cs typeface="Helvetica Neue Light"/>
                <a:sym typeface="Helvetica Neue Light"/>
              </a:rPr>
              <a:t>: representa de forma abstracta la fuente de datos, la cual puede ser una base de datos, un web service, un archivo de texto, etc.</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16" name="Google Shape;216;p3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Vocabulario relacionado</a:t>
            </a:r>
            <a:endParaRPr i="1" sz="3600">
              <a:latin typeface="Anton"/>
              <a:ea typeface="Anton"/>
              <a:cs typeface="Anton"/>
              <a:sym typeface="Anton"/>
            </a:endParaRPr>
          </a:p>
        </p:txBody>
      </p:sp>
      <p:pic>
        <p:nvPicPr>
          <p:cNvPr id="217" name="Google Shape;217;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8" name="Google Shape;218;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9" name="Google Shape;219;p34"/>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5" name="Google Shape;225;p35"/>
          <p:cNvSpPr txBox="1"/>
          <p:nvPr/>
        </p:nvSpPr>
        <p:spPr>
          <a:xfrm>
            <a:off x="1180500" y="1838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DAO y el patrón Abstract Factory</a:t>
            </a:r>
            <a:endParaRPr i="1" sz="36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570750" y="1077675"/>
            <a:ext cx="8002500" cy="3650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Como vimos, el DAO nos es útil cuando tenemos una sola fuente de datos, sin importar de qué tipo sea.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Sin embargo, e</a:t>
            </a:r>
            <a:r>
              <a:rPr lang="en" sz="1700">
                <a:solidFill>
                  <a:schemeClr val="dk1"/>
                </a:solidFill>
                <a:highlight>
                  <a:schemeClr val="lt1"/>
                </a:highlight>
                <a:latin typeface="Helvetica Neue Light"/>
                <a:ea typeface="Helvetica Neue Light"/>
                <a:cs typeface="Helvetica Neue Light"/>
                <a:sym typeface="Helvetica Neue Light"/>
              </a:rPr>
              <a:t>s común que tengamos que requerir datos de diferentes fuentes. </a:t>
            </a:r>
            <a:r>
              <a:rPr lang="en" sz="1700">
                <a:solidFill>
                  <a:schemeClr val="dk1"/>
                </a:solidFill>
                <a:highlight>
                  <a:schemeClr val="lt1"/>
                </a:highlight>
                <a:latin typeface="Helvetica Neue Light"/>
                <a:ea typeface="Helvetica Neue Light"/>
                <a:cs typeface="Helvetica Neue Light"/>
                <a:sym typeface="Helvetica Neue Light"/>
              </a:rPr>
              <a:t>Y es a</a:t>
            </a:r>
            <a:r>
              <a:rPr lang="en" sz="1700">
                <a:solidFill>
                  <a:schemeClr val="dk1"/>
                </a:solidFill>
                <a:highlight>
                  <a:schemeClr val="lt1"/>
                </a:highlight>
                <a:latin typeface="Helvetica Neue Light"/>
                <a:ea typeface="Helvetica Neue Light"/>
                <a:cs typeface="Helvetica Neue Light"/>
                <a:sym typeface="Helvetica Neue Light"/>
              </a:rPr>
              <a:t>hí d</a:t>
            </a:r>
            <a:r>
              <a:rPr lang="en" sz="1700">
                <a:solidFill>
                  <a:schemeClr val="dk1"/>
                </a:solidFill>
                <a:highlight>
                  <a:schemeClr val="lt1"/>
                </a:highlight>
                <a:latin typeface="Helvetica Neue Light"/>
                <a:ea typeface="Helvetica Neue Light"/>
                <a:cs typeface="Helvetica Neue Light"/>
                <a:sym typeface="Helvetica Neue Light"/>
              </a:rPr>
              <a:t>ó</a:t>
            </a:r>
            <a:r>
              <a:rPr lang="en" sz="1700">
                <a:solidFill>
                  <a:schemeClr val="dk1"/>
                </a:solidFill>
                <a:highlight>
                  <a:schemeClr val="lt1"/>
                </a:highlight>
                <a:latin typeface="Helvetica Neue Light"/>
                <a:ea typeface="Helvetica Neue Light"/>
                <a:cs typeface="Helvetica Neue Light"/>
                <a:sym typeface="Helvetica Neue Light"/>
              </a:rPr>
              <a:t>nde usamos el patrón </a:t>
            </a:r>
            <a:r>
              <a:rPr b="1" lang="en" sz="1700">
                <a:solidFill>
                  <a:schemeClr val="dk1"/>
                </a:solidFill>
                <a:highlight>
                  <a:schemeClr val="lt1"/>
                </a:highlight>
                <a:latin typeface="Helvetica Neue"/>
                <a:ea typeface="Helvetica Neue"/>
                <a:cs typeface="Helvetica Neue"/>
                <a:sym typeface="Helvetica Neue"/>
              </a:rPr>
              <a:t>Abstract Factory.</a:t>
            </a:r>
            <a:endParaRPr b="1" sz="1700">
              <a:solidFill>
                <a:schemeClr val="dk1"/>
              </a:solidFill>
              <a:highlight>
                <a:schemeClr val="lt1"/>
              </a:highlight>
              <a:latin typeface="Helvetica Neue"/>
              <a:ea typeface="Helvetica Neue"/>
              <a:cs typeface="Helvetica Neue"/>
              <a:sym typeface="Helvetica Neue"/>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Mediante este patrón podemos definir una serie de familias de clases que permitan conectarnos a las diferentes fuentes de datos.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Entonces, vamos a tener un DAO por cada fuente de datos diferente que tengamos, de modo de poder usarlo de “traductor” en cada una de ellas y no tener que modificar la lógica de negocio si alguna cambia.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31" name="Google Shape;231;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2" name="Google Shape;232;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3" name="Google Shape;233;p36"/>
          <p:cNvPicPr preferRelativeResize="0"/>
          <p:nvPr/>
        </p:nvPicPr>
        <p:blipFill>
          <a:blip r:embed="rId5">
            <a:alphaModFix/>
          </a:blip>
          <a:stretch>
            <a:fillRect/>
          </a:stretch>
        </p:blipFill>
        <p:spPr>
          <a:xfrm flipH="1">
            <a:off x="294374" y="171450"/>
            <a:ext cx="677626" cy="677626"/>
          </a:xfrm>
          <a:prstGeom prst="rect">
            <a:avLst/>
          </a:prstGeom>
          <a:noFill/>
          <a:ln>
            <a:noFill/>
          </a:ln>
        </p:spPr>
      </p:pic>
      <p:sp>
        <p:nvSpPr>
          <p:cNvPr id="234" name="Google Shape;234;p3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4191000" y="983105"/>
            <a:ext cx="4886400" cy="2450700"/>
          </a:xfrm>
          <a:prstGeom prst="rect">
            <a:avLst/>
          </a:prstGeom>
          <a:noFill/>
          <a:ln>
            <a:noFill/>
          </a:ln>
        </p:spPr>
        <p:txBody>
          <a:bodyPr anchorCtr="0" anchor="t" bIns="91425" lIns="91425" spcFirstLastPara="1" rIns="91425" wrap="square" tIns="91425">
            <a:noAutofit/>
          </a:bodyPr>
          <a:lstStyle/>
          <a:p>
            <a:pPr indent="-197949" lvl="0" marL="179999"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comenzar, creamos la clase </a:t>
            </a:r>
            <a:r>
              <a:rPr b="1" i="1" lang="en" sz="1700">
                <a:solidFill>
                  <a:schemeClr val="dk1"/>
                </a:solidFill>
                <a:highlight>
                  <a:schemeClr val="lt1"/>
                </a:highlight>
                <a:latin typeface="Helvetica Neue"/>
                <a:ea typeface="Helvetica Neue"/>
                <a:cs typeface="Helvetica Neue"/>
                <a:sym typeface="Helvetica Neue"/>
              </a:rPr>
              <a:t>ProductosDao</a:t>
            </a:r>
            <a:r>
              <a:rPr lang="en" sz="1700">
                <a:solidFill>
                  <a:schemeClr val="dk1"/>
                </a:solidFill>
                <a:highlight>
                  <a:schemeClr val="lt1"/>
                </a:highlight>
                <a:latin typeface="Helvetica Neue Light"/>
                <a:ea typeface="Helvetica Neue Light"/>
                <a:cs typeface="Helvetica Neue Light"/>
                <a:sym typeface="Helvetica Neue Light"/>
              </a:rPr>
              <a:t>, que va a ser la clase base.</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179999"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DAO es un objeto que tiene los métodos necesarios para acceder al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179999"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clase de CustomError es simplemente: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40" name="Google Shape;24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1" name="Google Shape;241;p37"/>
          <p:cNvPicPr preferRelativeResize="0"/>
          <p:nvPr/>
        </p:nvPicPr>
        <p:blipFill>
          <a:blip r:embed="rId4">
            <a:alphaModFix/>
          </a:blip>
          <a:stretch>
            <a:fillRect/>
          </a:stretch>
        </p:blipFill>
        <p:spPr>
          <a:xfrm>
            <a:off x="285750" y="419100"/>
            <a:ext cx="3571875" cy="4343400"/>
          </a:xfrm>
          <a:prstGeom prst="rect">
            <a:avLst/>
          </a:prstGeom>
          <a:noFill/>
          <a:ln cap="flat" cmpd="sng" w="9525">
            <a:solidFill>
              <a:schemeClr val="dk2"/>
            </a:solidFill>
            <a:prstDash val="solid"/>
            <a:round/>
            <a:headEnd len="sm" w="sm" type="none"/>
            <a:tailEnd len="sm" w="sm" type="none"/>
          </a:ln>
        </p:spPr>
      </p:pic>
      <p:pic>
        <p:nvPicPr>
          <p:cNvPr id="242" name="Google Shape;242;p37"/>
          <p:cNvPicPr preferRelativeResize="0"/>
          <p:nvPr/>
        </p:nvPicPr>
        <p:blipFill>
          <a:blip r:embed="rId5">
            <a:alphaModFix/>
          </a:blip>
          <a:stretch>
            <a:fillRect/>
          </a:stretch>
        </p:blipFill>
        <p:spPr>
          <a:xfrm>
            <a:off x="4277788" y="3405236"/>
            <a:ext cx="3067526" cy="1396725"/>
          </a:xfrm>
          <a:prstGeom prst="rect">
            <a:avLst/>
          </a:prstGeom>
          <a:noFill/>
          <a:ln cap="flat" cmpd="sng" w="9525">
            <a:solidFill>
              <a:schemeClr val="dk2"/>
            </a:solidFill>
            <a:prstDash val="solid"/>
            <a:round/>
            <a:headEnd len="sm" w="sm" type="none"/>
            <a:tailEnd len="sm" w="sm" type="none"/>
          </a:ln>
        </p:spPr>
      </p:pic>
      <p:pic>
        <p:nvPicPr>
          <p:cNvPr id="243" name="Google Shape;243;p37"/>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
        <p:nvSpPr>
          <p:cNvPr id="244" name="Google Shape;244;p37"/>
          <p:cNvSpPr txBox="1"/>
          <p:nvPr/>
        </p:nvSpPr>
        <p:spPr>
          <a:xfrm>
            <a:off x="40100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Usando DAO</a:t>
            </a:r>
            <a:endParaRPr i="1" sz="3600">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nvSpPr>
        <p:spPr>
          <a:xfrm>
            <a:off x="183125" y="696675"/>
            <a:ext cx="8817600" cy="2450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i="1" lang="en" sz="1900">
                <a:solidFill>
                  <a:schemeClr val="dk1"/>
                </a:solidFill>
                <a:highlight>
                  <a:schemeClr val="lt1"/>
                </a:highlight>
                <a:latin typeface="Helvetica Neue Light"/>
                <a:ea typeface="Helvetica Neue Light"/>
                <a:cs typeface="Helvetica Neue Light"/>
                <a:sym typeface="Helvetica Neue Light"/>
              </a:rPr>
              <a:t>ProductosDao</a:t>
            </a:r>
            <a:r>
              <a:rPr lang="en" sz="1900">
                <a:solidFill>
                  <a:schemeClr val="dk1"/>
                </a:solidFill>
                <a:highlight>
                  <a:schemeClr val="lt1"/>
                </a:highlight>
                <a:latin typeface="Helvetica Neue Light"/>
                <a:ea typeface="Helvetica Neue Light"/>
                <a:cs typeface="Helvetica Neue Light"/>
                <a:sym typeface="Helvetica Neue Light"/>
              </a:rPr>
              <a:t> utiliza estas dos clases (</a:t>
            </a:r>
            <a:r>
              <a:rPr b="1" i="1" lang="en" sz="1900">
                <a:solidFill>
                  <a:schemeClr val="dk1"/>
                </a:solidFill>
                <a:highlight>
                  <a:schemeClr val="lt1"/>
                </a:highlight>
                <a:latin typeface="Helvetica Neue"/>
                <a:ea typeface="Helvetica Neue"/>
                <a:cs typeface="Helvetica Neue"/>
                <a:sym typeface="Helvetica Neue"/>
              </a:rPr>
              <a:t>DbClient</a:t>
            </a:r>
            <a:r>
              <a:rPr i="1" lang="en" sz="1900">
                <a:solidFill>
                  <a:schemeClr val="dk1"/>
                </a:solidFill>
                <a:highlight>
                  <a:schemeClr val="lt1"/>
                </a:highlight>
                <a:latin typeface="Helvetica Neue Light"/>
                <a:ea typeface="Helvetica Neue Light"/>
                <a:cs typeface="Helvetica Neue Light"/>
                <a:sym typeface="Helvetica Neue Light"/>
              </a:rPr>
              <a:t> y </a:t>
            </a:r>
            <a:r>
              <a:rPr b="1" i="1" lang="en" sz="1900">
                <a:solidFill>
                  <a:schemeClr val="dk1"/>
                </a:solidFill>
                <a:highlight>
                  <a:schemeClr val="lt1"/>
                </a:highlight>
                <a:latin typeface="Helvetica Neue"/>
                <a:ea typeface="Helvetica Neue"/>
                <a:cs typeface="Helvetica Neue"/>
                <a:sym typeface="Helvetica Neue"/>
              </a:rPr>
              <a:t>DbClientMongo</a:t>
            </a:r>
            <a:r>
              <a:rPr lang="en" sz="1900">
                <a:solidFill>
                  <a:schemeClr val="dk1"/>
                </a:solidFill>
                <a:highlight>
                  <a:schemeClr val="lt1"/>
                </a:highlight>
                <a:latin typeface="Helvetica Neue Light"/>
                <a:ea typeface="Helvetica Neue Light"/>
                <a:cs typeface="Helvetica Neue Light"/>
                <a:sym typeface="Helvetica Neue Light"/>
              </a:rPr>
              <a:t>) para conectarse a la base de datos, que en este caso es de MongoDB.</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50" name="Google Shape;250;p3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DAO</a:t>
            </a:r>
            <a:endParaRPr i="1" sz="3600">
              <a:latin typeface="Anton"/>
              <a:ea typeface="Anton"/>
              <a:cs typeface="Anton"/>
              <a:sym typeface="Anton"/>
            </a:endParaRPr>
          </a:p>
        </p:txBody>
      </p:sp>
      <p:pic>
        <p:nvPicPr>
          <p:cNvPr id="251" name="Google Shape;25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2" name="Google Shape;252;p38"/>
          <p:cNvPicPr preferRelativeResize="0"/>
          <p:nvPr/>
        </p:nvPicPr>
        <p:blipFill>
          <a:blip r:embed="rId4">
            <a:alphaModFix/>
          </a:blip>
          <a:stretch>
            <a:fillRect/>
          </a:stretch>
        </p:blipFill>
        <p:spPr>
          <a:xfrm>
            <a:off x="1093150" y="1836538"/>
            <a:ext cx="3267303" cy="1349950"/>
          </a:xfrm>
          <a:prstGeom prst="rect">
            <a:avLst/>
          </a:prstGeom>
          <a:noFill/>
          <a:ln cap="flat" cmpd="sng" w="9525">
            <a:solidFill>
              <a:schemeClr val="dk2"/>
            </a:solidFill>
            <a:prstDash val="solid"/>
            <a:round/>
            <a:headEnd len="sm" w="sm" type="none"/>
            <a:tailEnd len="sm" w="sm" type="none"/>
          </a:ln>
        </p:spPr>
      </p:pic>
      <p:pic>
        <p:nvPicPr>
          <p:cNvPr id="253" name="Google Shape;253;p38"/>
          <p:cNvPicPr preferRelativeResize="0"/>
          <p:nvPr/>
        </p:nvPicPr>
        <p:blipFill>
          <a:blip r:embed="rId5">
            <a:alphaModFix/>
          </a:blip>
          <a:stretch>
            <a:fillRect/>
          </a:stretch>
        </p:blipFill>
        <p:spPr>
          <a:xfrm>
            <a:off x="4664150" y="1797425"/>
            <a:ext cx="2831987" cy="3262105"/>
          </a:xfrm>
          <a:prstGeom prst="rect">
            <a:avLst/>
          </a:prstGeom>
          <a:noFill/>
          <a:ln cap="flat" cmpd="sng" w="9525">
            <a:solidFill>
              <a:schemeClr val="dk2"/>
            </a:solidFill>
            <a:prstDash val="solid"/>
            <a:round/>
            <a:headEnd len="sm" w="sm" type="none"/>
            <a:tailEnd len="sm" w="sm" type="none"/>
          </a:ln>
        </p:spPr>
      </p:pic>
      <p:pic>
        <p:nvPicPr>
          <p:cNvPr id="254" name="Google Shape;254;p38"/>
          <p:cNvPicPr preferRelativeResize="0"/>
          <p:nvPr/>
        </p:nvPicPr>
        <p:blipFill>
          <a:blip r:embed="rId6">
            <a:alphaModFix/>
          </a:blip>
          <a:stretch>
            <a:fillRect/>
          </a:stretch>
        </p:blipFill>
        <p:spPr>
          <a:xfrm>
            <a:off x="2303850" y="3374400"/>
            <a:ext cx="2056600" cy="1524200"/>
          </a:xfrm>
          <a:prstGeom prst="rect">
            <a:avLst/>
          </a:prstGeom>
          <a:noFill/>
          <a:ln cap="flat" cmpd="sng" w="9525">
            <a:solidFill>
              <a:schemeClr val="dk2"/>
            </a:solidFill>
            <a:prstDash val="solid"/>
            <a:round/>
            <a:headEnd len="sm" w="sm" type="none"/>
            <a:tailEnd len="sm" w="sm" type="none"/>
          </a:ln>
        </p:spPr>
      </p:pic>
      <p:sp>
        <p:nvSpPr>
          <p:cNvPr id="255" name="Google Shape;255;p38"/>
          <p:cNvSpPr txBox="1"/>
          <p:nvPr/>
        </p:nvSpPr>
        <p:spPr>
          <a:xfrm>
            <a:off x="121700" y="4021550"/>
            <a:ext cx="23349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Archivo Config:</a:t>
            </a:r>
            <a:endParaRPr/>
          </a:p>
        </p:txBody>
      </p:sp>
      <p:cxnSp>
        <p:nvCxnSpPr>
          <p:cNvPr id="256" name="Google Shape;256;p38"/>
          <p:cNvCxnSpPr/>
          <p:nvPr/>
        </p:nvCxnSpPr>
        <p:spPr>
          <a:xfrm>
            <a:off x="1181100" y="1949925"/>
            <a:ext cx="583500" cy="0"/>
          </a:xfrm>
          <a:prstGeom prst="straightConnector1">
            <a:avLst/>
          </a:prstGeom>
          <a:noFill/>
          <a:ln cap="flat" cmpd="sng" w="19050">
            <a:solidFill>
              <a:srgbClr val="FF0000"/>
            </a:solidFill>
            <a:prstDash val="solid"/>
            <a:round/>
            <a:headEnd len="med" w="med" type="none"/>
            <a:tailEnd len="med" w="med" type="none"/>
          </a:ln>
        </p:spPr>
      </p:cxnSp>
      <p:cxnSp>
        <p:nvCxnSpPr>
          <p:cNvPr id="257" name="Google Shape;257;p38"/>
          <p:cNvCxnSpPr/>
          <p:nvPr/>
        </p:nvCxnSpPr>
        <p:spPr>
          <a:xfrm>
            <a:off x="4762500" y="2330925"/>
            <a:ext cx="1225500" cy="0"/>
          </a:xfrm>
          <a:prstGeom prst="straightConnector1">
            <a:avLst/>
          </a:prstGeom>
          <a:noFill/>
          <a:ln cap="flat" cmpd="sng" w="9525">
            <a:solidFill>
              <a:srgbClr val="FF0000"/>
            </a:solidFill>
            <a:prstDash val="solid"/>
            <a:round/>
            <a:headEnd len="med" w="med" type="none"/>
            <a:tailEnd len="med" w="med" type="none"/>
          </a:ln>
        </p:spPr>
      </p:cxnSp>
      <p:pic>
        <p:nvPicPr>
          <p:cNvPr id="258" name="Google Shape;258;p38"/>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4391025" y="854275"/>
            <a:ext cx="4610100" cy="3963000"/>
          </a:xfrm>
          <a:prstGeom prst="rect">
            <a:avLst/>
          </a:prstGeom>
          <a:noFill/>
          <a:ln>
            <a:noFill/>
          </a:ln>
        </p:spPr>
        <p:txBody>
          <a:bodyPr anchorCtr="0" anchor="t" bIns="91425" lIns="91425" spcFirstLastPara="1" rIns="91425" wrap="square" tIns="91425">
            <a:noAutofit/>
          </a:bodyPr>
          <a:lstStyle/>
          <a:p>
            <a:pPr indent="-191599" lvl="0" marL="8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un archivo llamado </a:t>
            </a:r>
            <a:r>
              <a:rPr b="1" lang="en" sz="1600">
                <a:solidFill>
                  <a:schemeClr val="dk1"/>
                </a:solidFill>
                <a:highlight>
                  <a:schemeClr val="lt1"/>
                </a:highlight>
                <a:latin typeface="Helvetica Neue"/>
                <a:ea typeface="Helvetica Neue"/>
                <a:cs typeface="Helvetica Neue"/>
                <a:sym typeface="Helvetica Neue"/>
              </a:rPr>
              <a:t>index.js</a:t>
            </a:r>
            <a:r>
              <a:rPr lang="en" sz="1600">
                <a:solidFill>
                  <a:schemeClr val="dk1"/>
                </a:solidFill>
                <a:highlight>
                  <a:schemeClr val="lt1"/>
                </a:highlight>
                <a:latin typeface="Helvetica Neue Light"/>
                <a:ea typeface="Helvetica Neue Light"/>
                <a:cs typeface="Helvetica Neue Light"/>
                <a:sym typeface="Helvetica Neue Light"/>
              </a:rPr>
              <a:t> tenemos entonces la lógica de nuestra aplicación, lo que sería la lógica de negocio.</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8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clase </a:t>
            </a:r>
            <a:r>
              <a:rPr b="1" lang="en" sz="1600">
                <a:solidFill>
                  <a:schemeClr val="dk1"/>
                </a:solidFill>
                <a:highlight>
                  <a:schemeClr val="lt1"/>
                </a:highlight>
                <a:latin typeface="Helvetica Neue"/>
                <a:ea typeface="Helvetica Neue"/>
                <a:cs typeface="Helvetica Neue"/>
                <a:sym typeface="Helvetica Neue"/>
              </a:rPr>
              <a:t>ProductosApi</a:t>
            </a:r>
            <a:r>
              <a:rPr lang="en" sz="1600">
                <a:solidFill>
                  <a:schemeClr val="dk1"/>
                </a:solidFill>
                <a:highlight>
                  <a:schemeClr val="lt1"/>
                </a:highlight>
                <a:latin typeface="Helvetica Neue Light"/>
                <a:ea typeface="Helvetica Neue Light"/>
                <a:cs typeface="Helvetica Neue Light"/>
                <a:sym typeface="Helvetica Neue Light"/>
              </a:rPr>
              <a:t> utiliza la clase </a:t>
            </a:r>
            <a:r>
              <a:rPr b="1" lang="en" sz="1600">
                <a:solidFill>
                  <a:schemeClr val="dk1"/>
                </a:solidFill>
                <a:highlight>
                  <a:schemeClr val="lt1"/>
                </a:highlight>
                <a:latin typeface="Helvetica Neue"/>
                <a:ea typeface="Helvetica Neue"/>
                <a:cs typeface="Helvetica Neue"/>
                <a:sym typeface="Helvetica Neue"/>
              </a:rPr>
              <a:t>ProductosDaoDB</a:t>
            </a:r>
            <a:r>
              <a:rPr lang="en" sz="1600">
                <a:solidFill>
                  <a:schemeClr val="dk1"/>
                </a:solidFill>
                <a:highlight>
                  <a:schemeClr val="lt1"/>
                </a:highlight>
                <a:latin typeface="Helvetica Neue Light"/>
                <a:ea typeface="Helvetica Neue Light"/>
                <a:cs typeface="Helvetica Neue Light"/>
                <a:sym typeface="Helvetica Neue Light"/>
              </a:rPr>
              <a:t> para realizar los métodos de un CRUD sobre el modelo de productos que tenemos en este ejemplo.</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8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Vemos entonces, que si se modifica el tipo de persistencia, solo va a cambiar lo que hacen los métodos de la clase ProductosDaoDB, sin necesidad de modificar nuestra lógica de negocio.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64" name="Google Shape;264;p39"/>
          <p:cNvPicPr preferRelativeResize="0"/>
          <p:nvPr/>
        </p:nvPicPr>
        <p:blipFill>
          <a:blip r:embed="rId3">
            <a:alphaModFix/>
          </a:blip>
          <a:stretch>
            <a:fillRect/>
          </a:stretch>
        </p:blipFill>
        <p:spPr>
          <a:xfrm>
            <a:off x="7567925" y="4697725"/>
            <a:ext cx="1186526" cy="330675"/>
          </a:xfrm>
          <a:prstGeom prst="rect">
            <a:avLst/>
          </a:prstGeom>
          <a:noFill/>
          <a:ln>
            <a:noFill/>
          </a:ln>
        </p:spPr>
      </p:pic>
      <p:pic>
        <p:nvPicPr>
          <p:cNvPr id="265" name="Google Shape;265;p39"/>
          <p:cNvPicPr preferRelativeResize="0"/>
          <p:nvPr/>
        </p:nvPicPr>
        <p:blipFill>
          <a:blip r:embed="rId4">
            <a:alphaModFix/>
          </a:blip>
          <a:stretch>
            <a:fillRect/>
          </a:stretch>
        </p:blipFill>
        <p:spPr>
          <a:xfrm>
            <a:off x="190500" y="295725"/>
            <a:ext cx="3971924" cy="4467075"/>
          </a:xfrm>
          <a:prstGeom prst="rect">
            <a:avLst/>
          </a:prstGeom>
          <a:noFill/>
          <a:ln cap="flat" cmpd="sng" w="9525">
            <a:solidFill>
              <a:schemeClr val="dk2"/>
            </a:solidFill>
            <a:prstDash val="solid"/>
            <a:round/>
            <a:headEnd len="sm" w="sm" type="none"/>
            <a:tailEnd len="sm" w="sm" type="none"/>
          </a:ln>
        </p:spPr>
      </p:pic>
      <p:pic>
        <p:nvPicPr>
          <p:cNvPr id="266" name="Google Shape;266;p39"/>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267" name="Google Shape;267;p39"/>
          <p:cNvSpPr txBox="1"/>
          <p:nvPr/>
        </p:nvSpPr>
        <p:spPr>
          <a:xfrm>
            <a:off x="42386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Usando DAO</a:t>
            </a:r>
            <a:endParaRPr i="1" sz="3600">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3870275" y="854275"/>
            <a:ext cx="4972200" cy="3248700"/>
          </a:xfrm>
          <a:prstGeom prst="rect">
            <a:avLst/>
          </a:prstGeom>
          <a:noFill/>
          <a:ln>
            <a:noFill/>
          </a:ln>
        </p:spPr>
        <p:txBody>
          <a:bodyPr anchorCtr="0" anchor="t" bIns="91425" lIns="91425" spcFirstLastPara="1" rIns="91425" wrap="square" tIns="91425">
            <a:noAutofit/>
          </a:bodyPr>
          <a:lstStyle/>
          <a:p>
            <a:pPr indent="-187325" lvl="0" marL="17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Finalmente, para poder ejecutar los métodos de </a:t>
            </a:r>
            <a:r>
              <a:rPr i="1" lang="en" sz="1600">
                <a:solidFill>
                  <a:schemeClr val="dk1"/>
                </a:solidFill>
                <a:highlight>
                  <a:schemeClr val="lt1"/>
                </a:highlight>
                <a:latin typeface="Helvetica Neue Light"/>
                <a:ea typeface="Helvetica Neue Light"/>
                <a:cs typeface="Helvetica Neue Light"/>
                <a:sym typeface="Helvetica Neue Light"/>
              </a:rPr>
              <a:t>ProductosApi</a:t>
            </a:r>
            <a:r>
              <a:rPr lang="en" sz="1600">
                <a:solidFill>
                  <a:schemeClr val="dk1"/>
                </a:solidFill>
                <a:highlight>
                  <a:schemeClr val="lt1"/>
                </a:highlight>
                <a:latin typeface="Helvetica Neue Light"/>
                <a:ea typeface="Helvetica Neue Light"/>
                <a:cs typeface="Helvetica Neue Light"/>
                <a:sym typeface="Helvetica Neue Light"/>
              </a:rPr>
              <a:t>, vamos a usar un </a:t>
            </a:r>
            <a:r>
              <a:rPr b="1" i="1" lang="en" sz="1600">
                <a:solidFill>
                  <a:schemeClr val="dk1"/>
                </a:solidFill>
                <a:highlight>
                  <a:schemeClr val="lt1"/>
                </a:highlight>
                <a:latin typeface="Helvetica Neue"/>
                <a:ea typeface="Helvetica Neue"/>
                <a:cs typeface="Helvetica Neue"/>
                <a:sym typeface="Helvetica Neue"/>
              </a:rPr>
              <a:t>minimist</a:t>
            </a:r>
            <a:r>
              <a:rPr lang="en" sz="1600">
                <a:solidFill>
                  <a:schemeClr val="dk1"/>
                </a:solidFill>
                <a:highlight>
                  <a:schemeClr val="lt1"/>
                </a:highlight>
                <a:latin typeface="Helvetica Neue Light"/>
                <a:ea typeface="Helvetica Neue Light"/>
                <a:cs typeface="Helvetica Neue Light"/>
                <a:sym typeface="Helvetica Neue Light"/>
              </a:rPr>
              <a:t> (visto en clases anteriores)</a:t>
            </a:r>
            <a:r>
              <a:rPr i="1" lang="en" sz="1600">
                <a:solidFill>
                  <a:schemeClr val="dk1"/>
                </a:solidFill>
                <a:highlight>
                  <a:schemeClr val="lt1"/>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con el que podemos ejecutar los métodos con simples comandos por consola. De esta forma no tenemos la necesidad de crear un servidor y hacer algunas vistas. Lo vamos a ver en detalle más adelante.</a:t>
            </a:r>
            <a:endParaRPr sz="1600">
              <a:solidFill>
                <a:schemeClr val="dk1"/>
              </a:solidFill>
              <a:highlight>
                <a:schemeClr val="lt1"/>
              </a:highlight>
              <a:latin typeface="Helvetica Neue Light"/>
              <a:ea typeface="Helvetica Neue Light"/>
              <a:cs typeface="Helvetica Neue Light"/>
              <a:sym typeface="Helvetica Neue Light"/>
            </a:endParaRPr>
          </a:p>
          <a:p>
            <a:pPr indent="-187325" lvl="0" marL="17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ejecutar cada método, en consola escribimos por ejemplo estos comandos para agregar nuevo producto y listar todos los que haya: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73" name="Google Shape;273;p40"/>
          <p:cNvSpPr txBox="1"/>
          <p:nvPr/>
        </p:nvSpPr>
        <p:spPr>
          <a:xfrm>
            <a:off x="39338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Usando DAO</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247650" y="381325"/>
            <a:ext cx="3467100" cy="4483575"/>
          </a:xfrm>
          <a:prstGeom prst="rect">
            <a:avLst/>
          </a:prstGeom>
          <a:noFill/>
          <a:ln cap="flat" cmpd="sng" w="9525">
            <a:solidFill>
              <a:schemeClr val="dk2"/>
            </a:solidFill>
            <a:prstDash val="solid"/>
            <a:round/>
            <a:headEnd len="sm" w="sm" type="none"/>
            <a:tailEnd len="sm" w="sm" type="none"/>
          </a:ln>
        </p:spPr>
      </p:pic>
      <p:pic>
        <p:nvPicPr>
          <p:cNvPr id="276" name="Google Shape;276;p40"/>
          <p:cNvPicPr preferRelativeResize="0"/>
          <p:nvPr/>
        </p:nvPicPr>
        <p:blipFill>
          <a:blip r:embed="rId5">
            <a:alphaModFix/>
          </a:blip>
          <a:stretch>
            <a:fillRect/>
          </a:stretch>
        </p:blipFill>
        <p:spPr>
          <a:xfrm>
            <a:off x="3946475" y="4313825"/>
            <a:ext cx="4830408" cy="205275"/>
          </a:xfrm>
          <a:prstGeom prst="rect">
            <a:avLst/>
          </a:prstGeom>
          <a:noFill/>
          <a:ln cap="flat" cmpd="sng" w="9525">
            <a:solidFill>
              <a:schemeClr val="dk2"/>
            </a:solidFill>
            <a:prstDash val="solid"/>
            <a:round/>
            <a:headEnd len="sm" w="sm" type="none"/>
            <a:tailEnd len="sm" w="sm" type="none"/>
          </a:ln>
        </p:spPr>
      </p:pic>
      <p:pic>
        <p:nvPicPr>
          <p:cNvPr id="277" name="Google Shape;277;p40"/>
          <p:cNvPicPr preferRelativeResize="0"/>
          <p:nvPr/>
        </p:nvPicPr>
        <p:blipFill>
          <a:blip r:embed="rId6">
            <a:alphaModFix/>
          </a:blip>
          <a:stretch>
            <a:fillRect/>
          </a:stretch>
        </p:blipFill>
        <p:spPr>
          <a:xfrm>
            <a:off x="3946475" y="4659625"/>
            <a:ext cx="2250854" cy="205275"/>
          </a:xfrm>
          <a:prstGeom prst="rect">
            <a:avLst/>
          </a:prstGeom>
          <a:noFill/>
          <a:ln cap="flat" cmpd="sng" w="9525">
            <a:solidFill>
              <a:schemeClr val="dk2"/>
            </a:solidFill>
            <a:prstDash val="solid"/>
            <a:round/>
            <a:headEnd len="sm" w="sm" type="none"/>
            <a:tailEnd len="sm" w="sm" type="none"/>
          </a:ln>
        </p:spPr>
      </p:pic>
      <p:pic>
        <p:nvPicPr>
          <p:cNvPr id="278" name="Google Shape;278;p40"/>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PATRÓN</a:t>
            </a:r>
            <a:r>
              <a:rPr i="1" lang="en" sz="4000">
                <a:latin typeface="Anton"/>
                <a:ea typeface="Anton"/>
                <a:cs typeface="Anton"/>
                <a:sym typeface="Anton"/>
              </a:rPr>
              <a:t> DAO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84" name="Google Shape;284;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5" name="Google Shape;285;p4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1" name="Google Shape;291;p42"/>
          <p:cNvSpPr txBox="1"/>
          <p:nvPr/>
        </p:nvSpPr>
        <p:spPr>
          <a:xfrm>
            <a:off x="609600" y="1311775"/>
            <a:ext cx="8020200" cy="30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Crear una clase DAO (Data Access Object) llamada PersonasDaoMem que permita almacenar, obtener en forma total y leer/modificar/borrar por id los datos de personas recibidas (nombre, apellido, dni) utilizando la memoria RAM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Debe proveer los métodos necesarios para interactuar con una estructura tipo array de objetos que contenga toda la información.</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Realizar las pruebas necesarias por código para comprobar el correcto funcionamiento.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nueva clase creada debe estar en un archivo separado cuyo nombre será similar al de su clase contenida.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92" name="Google Shape;292;p4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93" name="Google Shape;293;p42"/>
          <p:cNvSpPr txBox="1"/>
          <p:nvPr/>
        </p:nvSpPr>
        <p:spPr>
          <a:xfrm>
            <a:off x="3663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PATRÓN</a:t>
            </a:r>
            <a:r>
              <a:rPr i="1" lang="en" sz="3300">
                <a:latin typeface="Anton"/>
                <a:ea typeface="Anton"/>
                <a:cs typeface="Anton"/>
                <a:sym typeface="Anton"/>
              </a:rPr>
              <a:t> DAO</a:t>
            </a:r>
            <a:endParaRPr i="1" sz="3200">
              <a:latin typeface="Helvetica Neue Light"/>
              <a:ea typeface="Helvetica Neue Light"/>
              <a:cs typeface="Helvetica Neue Light"/>
              <a:sym typeface="Helvetica Neue Light"/>
            </a:endParaRPr>
          </a:p>
        </p:txBody>
      </p:sp>
      <p:sp>
        <p:nvSpPr>
          <p:cNvPr id="294" name="Google Shape;294;p42"/>
          <p:cNvSpPr txBox="1"/>
          <p:nvPr/>
        </p:nvSpPr>
        <p:spPr>
          <a:xfrm>
            <a:off x="3810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43"/>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PATRÓN DTO </a:t>
            </a:r>
            <a:endParaRPr i="1" sz="3600">
              <a:solidFill>
                <a:srgbClr val="E0FF00"/>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(DATA TRANSFER OBJECT)</a:t>
            </a:r>
            <a:endParaRPr i="1" sz="36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Aplicar los patrones de la capa de persistencia DAO, DTO y Repository, en conjunto con el patrón Factory.</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cada uno de ellos con ejemplos y diferencias.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Presentar ORM y ODM como técnicas para la conversión de datos.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nvSpPr>
        <p:spPr>
          <a:xfrm>
            <a:off x="209550" y="1030050"/>
            <a:ext cx="8634900" cy="3551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Una de las problemáticas más comunes cuando desarrollamos aplicaciones, es diseñar la forma en que la información debe viajar desde la capa de servicios a las aplicaciones o capa de presentación.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Muchas veces utilizamos las clases de entidades para retornar los datos, lo que ocasiona que retornemos más datos de los necesarios o incluso, tengamos que ir en más de una ocasión a la capa de servicios para recuperar los datos requeridos.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a:t>
            </a:r>
            <a:r>
              <a:rPr b="1" lang="en" sz="1600">
                <a:solidFill>
                  <a:schemeClr val="dk1"/>
                </a:solidFill>
                <a:highlight>
                  <a:schemeClr val="lt1"/>
                </a:highlight>
                <a:latin typeface="Helvetica Neue"/>
                <a:ea typeface="Helvetica Neue"/>
                <a:cs typeface="Helvetica Neue"/>
                <a:sym typeface="Helvetica Neue"/>
              </a:rPr>
              <a:t>patrón DTO</a:t>
            </a:r>
            <a:r>
              <a:rPr lang="en" sz="1600">
                <a:solidFill>
                  <a:schemeClr val="dk1"/>
                </a:solidFill>
                <a:highlight>
                  <a:schemeClr val="lt1"/>
                </a:highlight>
                <a:latin typeface="Helvetica Neue Light"/>
                <a:ea typeface="Helvetica Neue Light"/>
                <a:cs typeface="Helvetica Neue Light"/>
                <a:sym typeface="Helvetica Neue Light"/>
              </a:rPr>
              <a:t> tiene como finalidad crear un objeto plano (POJO: Plain Old Javascript Object) con una serie de atributos que puedan ser enviados o recuperados del servidor en una sola invocación, de tal forma que un DTO puede contener información de múltiples fuentes o tablas y concentrarlas en una única clase simple.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05" name="Google Shape;305;p4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06" name="Google Shape;30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7" name="Google Shape;307;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8" name="Google Shape;308;p44"/>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Diagrama</a:t>
            </a:r>
            <a:endParaRPr i="1" sz="3600">
              <a:latin typeface="Anton"/>
              <a:ea typeface="Anton"/>
              <a:cs typeface="Anton"/>
              <a:sym typeface="Anton"/>
            </a:endParaRPr>
          </a:p>
        </p:txBody>
      </p:sp>
      <p:pic>
        <p:nvPicPr>
          <p:cNvPr id="314" name="Google Shape;314;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5" name="Google Shape;315;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6" name="Google Shape;316;p45"/>
          <p:cNvPicPr preferRelativeResize="0"/>
          <p:nvPr/>
        </p:nvPicPr>
        <p:blipFill>
          <a:blip r:embed="rId5">
            <a:alphaModFix/>
          </a:blip>
          <a:stretch>
            <a:fillRect/>
          </a:stretch>
        </p:blipFill>
        <p:spPr>
          <a:xfrm>
            <a:off x="1180500" y="762125"/>
            <a:ext cx="6189884" cy="3989626"/>
          </a:xfrm>
          <a:prstGeom prst="rect">
            <a:avLst/>
          </a:prstGeom>
          <a:noFill/>
          <a:ln cap="flat" cmpd="sng" w="9525">
            <a:solidFill>
              <a:schemeClr val="dk2"/>
            </a:solidFill>
            <a:prstDash val="solid"/>
            <a:round/>
            <a:headEnd len="sm" w="sm" type="none"/>
            <a:tailEnd len="sm" w="sm" type="none"/>
          </a:ln>
        </p:spPr>
      </p:pic>
      <p:pic>
        <p:nvPicPr>
          <p:cNvPr id="317" name="Google Shape;317;p45"/>
          <p:cNvPicPr preferRelativeResize="0"/>
          <p:nvPr/>
        </p:nvPicPr>
        <p:blipFill>
          <a:blip r:embed="rId6">
            <a:alphaModFix/>
          </a:blip>
          <a:stretch>
            <a:fillRect/>
          </a:stretch>
        </p:blipFill>
        <p:spPr>
          <a:xfrm>
            <a:off x="381000" y="133350"/>
            <a:ext cx="720925" cy="72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nvSpPr>
        <p:spPr>
          <a:xfrm>
            <a:off x="504825" y="1077675"/>
            <a:ext cx="8181900" cy="344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el diagrama podemos ver gráficamente cómo es que un DTO se conforma de una serie de atributos que pueden o no, estar conformados por más de una fuente de datos.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esto, el servidor obtiene la información de las tablas customer y address (izquierda) y realiza un mapeo o correspondencia con el DTO (derecha).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Otra de las ventajas que podemos observar en el diagrama, es que nos permite omitir información que el usuario no requiere, como es el caso de password. No solo que no lo requiere, sino que además podría ser una gran falla de seguridad, es por ello que en el DTO lo omitimos.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23" name="Google Shape;323;p46"/>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Diagrama</a:t>
            </a:r>
            <a:endParaRPr i="1" sz="3600">
              <a:latin typeface="Anton"/>
              <a:ea typeface="Anton"/>
              <a:cs typeface="Anton"/>
              <a:sym typeface="Anton"/>
            </a:endParaRPr>
          </a:p>
        </p:txBody>
      </p:sp>
      <p:pic>
        <p:nvPicPr>
          <p:cNvPr id="324" name="Google Shape;324;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5" name="Google Shape;325;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6" name="Google Shape;326;p46"/>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nvSpPr>
        <p:spPr>
          <a:xfrm>
            <a:off x="324550" y="886900"/>
            <a:ext cx="8229000" cy="3740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bien un DTO es simplemente un objeto plano, tiene que cumplir algunas reglas para poder considerar que hemos creado un DTO correctamente implementado: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 sz="1600">
                <a:solidFill>
                  <a:schemeClr val="dk1"/>
                </a:solidFill>
                <a:highlight>
                  <a:schemeClr val="lt1"/>
                </a:highlight>
                <a:latin typeface="Helvetica Neue"/>
                <a:ea typeface="Helvetica Neue"/>
                <a:cs typeface="Helvetica Neue"/>
                <a:sym typeface="Helvetica Neue"/>
              </a:rPr>
              <a:t>Sin lógica</a:t>
            </a:r>
            <a:r>
              <a:rPr lang="en" sz="1600">
                <a:solidFill>
                  <a:schemeClr val="dk1"/>
                </a:solidFill>
                <a:highlight>
                  <a:schemeClr val="lt1"/>
                </a:highlight>
                <a:latin typeface="Helvetica Neue Light"/>
                <a:ea typeface="Helvetica Neue Light"/>
                <a:cs typeface="Helvetica Neue Light"/>
                <a:sym typeface="Helvetica Neue Light"/>
              </a:rPr>
              <a:t>: Dado que el objetivo de un DTO es utilizarlo como un objeto de transferencia entre el cliente y el servidor, es importante evitar tener operaciones de negocio o métodos que realicen cálculos sobre los datos, es por ello que solo deberemos de tener los métodos GET y SET de los respectivos atributos del DTO.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1000"/>
              </a:spcAft>
              <a:buClr>
                <a:srgbClr val="3CEFAB"/>
              </a:buClr>
              <a:buSzPts val="1600"/>
              <a:buFont typeface="Helvetica Neue Light"/>
              <a:buChar char="○"/>
            </a:pPr>
            <a:r>
              <a:rPr b="1" lang="en" sz="1600">
                <a:solidFill>
                  <a:schemeClr val="dk1"/>
                </a:solidFill>
                <a:highlight>
                  <a:schemeClr val="lt1"/>
                </a:highlight>
                <a:latin typeface="Helvetica Neue"/>
                <a:ea typeface="Helvetica Neue"/>
                <a:cs typeface="Helvetica Neue"/>
                <a:sym typeface="Helvetica Neue"/>
              </a:rPr>
              <a:t>Serializable</a:t>
            </a:r>
            <a:r>
              <a:rPr lang="en" sz="1600">
                <a:solidFill>
                  <a:schemeClr val="dk1"/>
                </a:solidFill>
                <a:highlight>
                  <a:schemeClr val="lt1"/>
                </a:highlight>
                <a:latin typeface="Helvetica Neue Light"/>
                <a:ea typeface="Helvetica Neue Light"/>
                <a:cs typeface="Helvetica Neue Light"/>
                <a:sym typeface="Helvetica Neue Light"/>
              </a:rPr>
              <a:t>: Es claro que, si los objetos tendrán que viajar por la red, deberán de poder ser serializables, pero no hablamos solamente de la clase en sí, sino que también todos los atributos que contenga el DTO deberán ser fácilmente serializables.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2" name="Google Shape;332;p4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333" name="Google Shape;333;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4" name="Google Shape;334;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5" name="Google Shape;335;p47"/>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nvSpPr>
        <p:spPr>
          <a:xfrm>
            <a:off x="4970350" y="1013400"/>
            <a:ext cx="3936600" cy="4031100"/>
          </a:xfrm>
          <a:prstGeom prst="rect">
            <a:avLst/>
          </a:prstGeom>
          <a:noFill/>
          <a:ln>
            <a:noFill/>
          </a:ln>
        </p:spPr>
        <p:txBody>
          <a:bodyPr anchorCtr="0" anchor="t" bIns="91425" lIns="91425" spcFirstLastPara="1" rIns="91425" wrap="square" tIns="91425">
            <a:noAutofit/>
          </a:bodyPr>
          <a:lstStyle/>
          <a:p>
            <a:pPr indent="-180975" lvl="0" marL="179999"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Continuando con el ejemplo que vimos en DAO, vamos a sumarle un método más para usar DTO.</a:t>
            </a:r>
            <a:endParaRPr sz="1500">
              <a:solidFill>
                <a:schemeClr val="dk1"/>
              </a:solidFill>
              <a:highlight>
                <a:schemeClr val="lt1"/>
              </a:highlight>
              <a:latin typeface="Helvetica Neue Light"/>
              <a:ea typeface="Helvetica Neue Light"/>
              <a:cs typeface="Helvetica Neue Light"/>
              <a:sym typeface="Helvetica Neue Light"/>
            </a:endParaRPr>
          </a:p>
          <a:p>
            <a:pPr indent="-180975" lvl="0" marL="179999"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DTO es un objeto que se crea para reunir la información de varios objetos o modificar uno existente para crear 'vistas' de información y devolverle al cliente datos adaptados.</a:t>
            </a:r>
            <a:endParaRPr sz="1500">
              <a:solidFill>
                <a:schemeClr val="dk1"/>
              </a:solidFill>
              <a:highlight>
                <a:schemeClr val="lt1"/>
              </a:highlight>
              <a:latin typeface="Helvetica Neue Light"/>
              <a:ea typeface="Helvetica Neue Light"/>
              <a:cs typeface="Helvetica Neue Light"/>
              <a:sym typeface="Helvetica Neue Light"/>
            </a:endParaRPr>
          </a:p>
          <a:p>
            <a:pPr indent="-180975" lvl="0" marL="179999"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Creamos un archivo con el código del DTO, y otro con un componente capaz de calcular precios en otras monedas.</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341" name="Google Shape;341;p48"/>
          <p:cNvSpPr txBox="1"/>
          <p:nvPr/>
        </p:nvSpPr>
        <p:spPr>
          <a:xfrm>
            <a:off x="1180500" y="9536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DTO</a:t>
            </a:r>
            <a:endParaRPr i="1" sz="3600">
              <a:latin typeface="Anton"/>
              <a:ea typeface="Anton"/>
              <a:cs typeface="Anton"/>
              <a:sym typeface="Anton"/>
            </a:endParaRPr>
          </a:p>
        </p:txBody>
      </p:sp>
      <p:pic>
        <p:nvPicPr>
          <p:cNvPr id="342" name="Google Shape;342;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3" name="Google Shape;343;p48"/>
          <p:cNvPicPr preferRelativeResize="0"/>
          <p:nvPr/>
        </p:nvPicPr>
        <p:blipFill>
          <a:blip r:embed="rId4">
            <a:alphaModFix/>
          </a:blip>
          <a:stretch>
            <a:fillRect/>
          </a:stretch>
        </p:blipFill>
        <p:spPr>
          <a:xfrm>
            <a:off x="381000" y="133350"/>
            <a:ext cx="720925" cy="720925"/>
          </a:xfrm>
          <a:prstGeom prst="rect">
            <a:avLst/>
          </a:prstGeom>
          <a:noFill/>
          <a:ln>
            <a:noFill/>
          </a:ln>
        </p:spPr>
      </p:pic>
      <p:pic>
        <p:nvPicPr>
          <p:cNvPr id="344" name="Google Shape;344;p48"/>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345" name="Google Shape;345;p48"/>
          <p:cNvSpPr txBox="1"/>
          <p:nvPr/>
        </p:nvSpPr>
        <p:spPr>
          <a:xfrm>
            <a:off x="183325" y="2918400"/>
            <a:ext cx="3279600" cy="202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class</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Cotizador</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static</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VALOR_DOLAR</a:t>
            </a:r>
            <a:r>
              <a:rPr lang="en" sz="750">
                <a:solidFill>
                  <a:srgbClr val="D4D4D4"/>
                </a:solidFill>
                <a:highlight>
                  <a:srgbClr val="1E1E1E"/>
                </a:highlight>
                <a:latin typeface="Courier New"/>
                <a:ea typeface="Courier New"/>
                <a:cs typeface="Courier New"/>
                <a:sym typeface="Courier New"/>
              </a:rPr>
              <a:t> = </a:t>
            </a:r>
            <a:r>
              <a:rPr lang="en" sz="750">
                <a:solidFill>
                  <a:srgbClr val="B5CEA8"/>
                </a:solidFill>
                <a:highlight>
                  <a:srgbClr val="1E1E1E"/>
                </a:highlight>
                <a:latin typeface="Courier New"/>
                <a:ea typeface="Courier New"/>
                <a:cs typeface="Courier New"/>
                <a:sym typeface="Courier New"/>
              </a:rPr>
              <a:t>100</a:t>
            </a:r>
            <a:endParaRPr sz="7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getPrecioSegunMoneda</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precio</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moneda</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switch</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moneda</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case</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'USD'</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return</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precio</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Cotizador</a:t>
            </a:r>
            <a:r>
              <a:rPr lang="en" sz="750">
                <a:solidFill>
                  <a:srgbClr val="D4D4D4"/>
                </a:solidFill>
                <a:highlight>
                  <a:srgbClr val="1E1E1E"/>
                </a:highlight>
                <a:latin typeface="Courier New"/>
                <a:ea typeface="Courier New"/>
                <a:cs typeface="Courier New"/>
                <a:sym typeface="Courier New"/>
              </a:rPr>
              <a:t>.</a:t>
            </a:r>
            <a:r>
              <a:rPr lang="en" sz="750">
                <a:solidFill>
                  <a:srgbClr val="4FC1FF"/>
                </a:solidFill>
                <a:highlight>
                  <a:srgbClr val="1E1E1E"/>
                </a:highlight>
                <a:latin typeface="Courier New"/>
                <a:ea typeface="Courier New"/>
                <a:cs typeface="Courier New"/>
                <a:sym typeface="Courier New"/>
              </a:rPr>
              <a:t>VALOR_DOLAR</a:t>
            </a:r>
            <a:endParaRPr sz="7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default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return</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precio</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a:t>
            </a:r>
            <a:endParaRPr sz="1100"/>
          </a:p>
        </p:txBody>
      </p:sp>
      <p:sp>
        <p:nvSpPr>
          <p:cNvPr id="346" name="Google Shape;346;p48"/>
          <p:cNvSpPr txBox="1"/>
          <p:nvPr/>
        </p:nvSpPr>
        <p:spPr>
          <a:xfrm>
            <a:off x="183325" y="982250"/>
            <a:ext cx="4552800" cy="1710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class</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ProductoDto</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constructor</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cotizaciones</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nombre</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nombre</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precio</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precio</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stock</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stock</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for</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 </a:t>
            </a:r>
            <a:r>
              <a:rPr lang="en" sz="750">
                <a:solidFill>
                  <a:srgbClr val="4FC1FF"/>
                </a:solidFill>
                <a:highlight>
                  <a:srgbClr val="1E1E1E"/>
                </a:highlight>
                <a:latin typeface="Courier New"/>
                <a:ea typeface="Courier New"/>
                <a:cs typeface="Courier New"/>
                <a:sym typeface="Courier New"/>
              </a:rPr>
              <a:t>denominacion</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valor</a:t>
            </a:r>
            <a:r>
              <a:rPr lang="en" sz="750">
                <a:solidFill>
                  <a:srgbClr val="D4D4D4"/>
                </a:solidFill>
                <a:highlight>
                  <a:srgbClr val="1E1E1E"/>
                </a:highlight>
                <a:latin typeface="Courier New"/>
                <a:ea typeface="Courier New"/>
                <a:cs typeface="Courier New"/>
                <a:sym typeface="Courier New"/>
              </a:rPr>
              <a:t> ] </a:t>
            </a:r>
            <a:r>
              <a:rPr lang="en" sz="750">
                <a:solidFill>
                  <a:srgbClr val="569CD6"/>
                </a:solidFill>
                <a:highlight>
                  <a:srgbClr val="1E1E1E"/>
                </a:highlight>
                <a:latin typeface="Courier New"/>
                <a:ea typeface="Courier New"/>
                <a:cs typeface="Courier New"/>
                <a:sym typeface="Courier New"/>
              </a:rPr>
              <a:t>of</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Object</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entries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cotizaciones</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denominacion</a:t>
            </a:r>
            <a:r>
              <a:rPr lang="en" sz="750">
                <a:solidFill>
                  <a:srgbClr val="D4D4D4"/>
                </a:solidFill>
                <a:highlight>
                  <a:srgbClr val="1E1E1E"/>
                </a:highlight>
                <a:latin typeface="Courier New"/>
                <a:ea typeface="Courier New"/>
                <a:cs typeface="Courier New"/>
                <a:sym typeface="Courier New"/>
              </a:rPr>
              <a:t> ] = </a:t>
            </a:r>
            <a:r>
              <a:rPr lang="en" sz="750">
                <a:solidFill>
                  <a:srgbClr val="9CDCFE"/>
                </a:solidFill>
                <a:highlight>
                  <a:srgbClr val="1E1E1E"/>
                </a:highlight>
                <a:latin typeface="Courier New"/>
                <a:ea typeface="Courier New"/>
                <a:cs typeface="Courier New"/>
                <a:sym typeface="Courier New"/>
              </a:rPr>
              <a:t>valor</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nvSpPr>
        <p:spPr>
          <a:xfrm>
            <a:off x="183325" y="1210850"/>
            <a:ext cx="4552800" cy="1710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50">
                <a:solidFill>
                  <a:srgbClr val="569CD6"/>
                </a:solidFill>
                <a:highlight>
                  <a:srgbClr val="1E1E1E"/>
                </a:highlight>
                <a:latin typeface="Courier New"/>
                <a:ea typeface="Courier New"/>
                <a:cs typeface="Courier New"/>
                <a:sym typeface="Courier New"/>
              </a:rPr>
              <a:t>class</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ProductoDto</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constructor</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cotizaciones</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nombre</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nombre</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precio</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precio</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stock</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datos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stock</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for</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 </a:t>
            </a:r>
            <a:r>
              <a:rPr lang="en" sz="750">
                <a:solidFill>
                  <a:srgbClr val="4FC1FF"/>
                </a:solidFill>
                <a:highlight>
                  <a:srgbClr val="1E1E1E"/>
                </a:highlight>
                <a:latin typeface="Courier New"/>
                <a:ea typeface="Courier New"/>
                <a:cs typeface="Courier New"/>
                <a:sym typeface="Courier New"/>
              </a:rPr>
              <a:t>denominacion</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valor</a:t>
            </a:r>
            <a:r>
              <a:rPr lang="en" sz="750">
                <a:solidFill>
                  <a:srgbClr val="D4D4D4"/>
                </a:solidFill>
                <a:highlight>
                  <a:srgbClr val="1E1E1E"/>
                </a:highlight>
                <a:latin typeface="Courier New"/>
                <a:ea typeface="Courier New"/>
                <a:cs typeface="Courier New"/>
                <a:sym typeface="Courier New"/>
              </a:rPr>
              <a:t> ] </a:t>
            </a:r>
            <a:r>
              <a:rPr lang="en" sz="750">
                <a:solidFill>
                  <a:srgbClr val="569CD6"/>
                </a:solidFill>
                <a:highlight>
                  <a:srgbClr val="1E1E1E"/>
                </a:highlight>
                <a:latin typeface="Courier New"/>
                <a:ea typeface="Courier New"/>
                <a:cs typeface="Courier New"/>
                <a:sym typeface="Courier New"/>
              </a:rPr>
              <a:t>of</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Object</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entries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cotizaciones</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this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denominacion</a:t>
            </a:r>
            <a:r>
              <a:rPr lang="en" sz="750">
                <a:solidFill>
                  <a:srgbClr val="D4D4D4"/>
                </a:solidFill>
                <a:highlight>
                  <a:srgbClr val="1E1E1E"/>
                </a:highlight>
                <a:latin typeface="Courier New"/>
                <a:ea typeface="Courier New"/>
                <a:cs typeface="Courier New"/>
                <a:sym typeface="Courier New"/>
              </a:rPr>
              <a:t> ] = </a:t>
            </a:r>
            <a:r>
              <a:rPr lang="en" sz="750">
                <a:solidFill>
                  <a:srgbClr val="9CDCFE"/>
                </a:solidFill>
                <a:highlight>
                  <a:srgbClr val="1E1E1E"/>
                </a:highlight>
                <a:latin typeface="Courier New"/>
                <a:ea typeface="Courier New"/>
                <a:cs typeface="Courier New"/>
                <a:sym typeface="Courier New"/>
              </a:rPr>
              <a:t>valor</a:t>
            </a:r>
            <a:endParaRPr sz="7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a:t>
            </a:r>
            <a:endParaRPr sz="1100"/>
          </a:p>
        </p:txBody>
      </p:sp>
      <p:sp>
        <p:nvSpPr>
          <p:cNvPr id="352" name="Google Shape;352;p49"/>
          <p:cNvSpPr txBox="1"/>
          <p:nvPr/>
        </p:nvSpPr>
        <p:spPr>
          <a:xfrm>
            <a:off x="5000900" y="1268175"/>
            <a:ext cx="3980700" cy="2008500"/>
          </a:xfrm>
          <a:prstGeom prst="rect">
            <a:avLst/>
          </a:prstGeom>
          <a:noFill/>
          <a:ln>
            <a:noFill/>
          </a:ln>
        </p:spPr>
        <p:txBody>
          <a:bodyPr anchorCtr="0" anchor="t" bIns="91425" lIns="91425" spcFirstLastPara="1" rIns="91425" wrap="square" tIns="91425">
            <a:noAutofit/>
          </a:bodyPr>
          <a:lstStyle/>
          <a:p>
            <a:pPr indent="-191599" lvl="0" marL="17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Vemos que, en este caso, el producto no presenta su _id, y en cambio, incluye las cotizaciones que hayamos elegido al momento de instanciarlo.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53" name="Google Shape;353;p49"/>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DTO</a:t>
            </a:r>
            <a:endParaRPr i="1" sz="3600">
              <a:latin typeface="Anton"/>
              <a:ea typeface="Anton"/>
              <a:cs typeface="Anton"/>
              <a:sym typeface="Anton"/>
            </a:endParaRPr>
          </a:p>
        </p:txBody>
      </p:sp>
      <p:pic>
        <p:nvPicPr>
          <p:cNvPr id="354" name="Google Shape;35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5" name="Google Shape;355;p49"/>
          <p:cNvSpPr/>
          <p:nvPr/>
        </p:nvSpPr>
        <p:spPr>
          <a:xfrm>
            <a:off x="637698" y="2069475"/>
            <a:ext cx="3980700" cy="457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txBox="1"/>
          <p:nvPr/>
        </p:nvSpPr>
        <p:spPr>
          <a:xfrm>
            <a:off x="723900" y="3581400"/>
            <a:ext cx="7962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 De esta forma, cuando busquemos un producto por su id, nos va a devolver un objeto con estas propiedades del producto, a diferencia del método anterior de Buscar que nos devolvía _id, nombre, precio y stock, tal cual figura en la base de datos.</a:t>
            </a:r>
            <a:endParaRPr sz="1200"/>
          </a:p>
        </p:txBody>
      </p:sp>
      <p:pic>
        <p:nvPicPr>
          <p:cNvPr id="357" name="Google Shape;357;p49"/>
          <p:cNvPicPr preferRelativeResize="0"/>
          <p:nvPr/>
        </p:nvPicPr>
        <p:blipFill>
          <a:blip r:embed="rId4">
            <a:alphaModFix/>
          </a:blip>
          <a:stretch>
            <a:fillRect/>
          </a:stretch>
        </p:blipFill>
        <p:spPr>
          <a:xfrm>
            <a:off x="266700" y="3724275"/>
            <a:ext cx="457201" cy="457201"/>
          </a:xfrm>
          <a:prstGeom prst="rect">
            <a:avLst/>
          </a:prstGeom>
          <a:noFill/>
          <a:ln>
            <a:noFill/>
          </a:ln>
        </p:spPr>
      </p:pic>
      <p:pic>
        <p:nvPicPr>
          <p:cNvPr id="358" name="Google Shape;358;p49"/>
          <p:cNvPicPr preferRelativeResize="0"/>
          <p:nvPr/>
        </p:nvPicPr>
        <p:blipFill>
          <a:blip r:embed="rId5">
            <a:alphaModFix/>
          </a:blip>
          <a:stretch>
            <a:fillRect/>
          </a:stretch>
        </p:blipFill>
        <p:spPr>
          <a:xfrm>
            <a:off x="185250" y="91375"/>
            <a:ext cx="720925" cy="720925"/>
          </a:xfrm>
          <a:prstGeom prst="rect">
            <a:avLst/>
          </a:prstGeom>
          <a:noFill/>
          <a:ln>
            <a:noFill/>
          </a:ln>
        </p:spPr>
      </p:pic>
      <p:pic>
        <p:nvPicPr>
          <p:cNvPr id="359" name="Google Shape;359;p49"/>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nvSpPr>
        <p:spPr>
          <a:xfrm>
            <a:off x="5836103" y="659125"/>
            <a:ext cx="2984100" cy="4000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 sz="1300">
                <a:solidFill>
                  <a:schemeClr val="dk1"/>
                </a:solidFill>
                <a:highlight>
                  <a:schemeClr val="lt1"/>
                </a:highlight>
                <a:latin typeface="Helvetica Neue Light"/>
                <a:ea typeface="Helvetica Neue Light"/>
                <a:cs typeface="Helvetica Neue Light"/>
                <a:sym typeface="Helvetica Neue Light"/>
              </a:rPr>
              <a:t>Luego, en el archivo </a:t>
            </a:r>
            <a:r>
              <a:rPr i="1" lang="en" sz="1300">
                <a:solidFill>
                  <a:schemeClr val="dk1"/>
                </a:solidFill>
                <a:highlight>
                  <a:schemeClr val="lt1"/>
                </a:highlight>
                <a:latin typeface="Helvetica Neue Light"/>
                <a:ea typeface="Helvetica Neue Light"/>
                <a:cs typeface="Helvetica Neue Light"/>
                <a:sym typeface="Helvetica Neue Light"/>
              </a:rPr>
              <a:t>index.js</a:t>
            </a:r>
            <a:r>
              <a:rPr lang="en" sz="1300">
                <a:solidFill>
                  <a:schemeClr val="dk1"/>
                </a:solidFill>
                <a:highlight>
                  <a:schemeClr val="lt1"/>
                </a:highlight>
                <a:latin typeface="Helvetica Neue Light"/>
                <a:ea typeface="Helvetica Neue Light"/>
                <a:cs typeface="Helvetica Neue Light"/>
                <a:sym typeface="Helvetica Neue Light"/>
              </a:rPr>
              <a:t> importamos y agregamos un nuevo método en la clase </a:t>
            </a:r>
            <a:r>
              <a:rPr i="1" lang="en" sz="1300">
                <a:solidFill>
                  <a:schemeClr val="dk1"/>
                </a:solidFill>
                <a:highlight>
                  <a:schemeClr val="lt1"/>
                </a:highlight>
                <a:latin typeface="Helvetica Neue Light"/>
                <a:ea typeface="Helvetica Neue Light"/>
                <a:cs typeface="Helvetica Neue Light"/>
                <a:sym typeface="Helvetica Neue Light"/>
              </a:rPr>
              <a:t>ProductosApi</a:t>
            </a:r>
            <a:r>
              <a:rPr lang="en" sz="1300">
                <a:solidFill>
                  <a:schemeClr val="dk1"/>
                </a:solidFill>
                <a:highlight>
                  <a:schemeClr val="lt1"/>
                </a:highlight>
                <a:latin typeface="Helvetica Neue Light"/>
                <a:ea typeface="Helvetica Neue Light"/>
                <a:cs typeface="Helvetica Neue Light"/>
                <a:sym typeface="Helvetica Neue Light"/>
              </a:rPr>
              <a:t>.</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Este método busca todos los productos o un producto por su id, agregando su precio en dólares.</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Agregamos un comando en nuestros scripts para probarlo.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Y obtenemos lo siguiente como respuesta.</a:t>
            </a:r>
            <a:endParaRPr sz="1300">
              <a:solidFill>
                <a:schemeClr val="dk1"/>
              </a:solidFill>
              <a:highlight>
                <a:schemeClr val="lt1"/>
              </a:highlight>
              <a:latin typeface="Helvetica Neue Light"/>
              <a:ea typeface="Helvetica Neue Light"/>
              <a:cs typeface="Helvetica Neue Light"/>
              <a:sym typeface="Helvetica Neue Light"/>
            </a:endParaRPr>
          </a:p>
        </p:txBody>
      </p:sp>
      <p:sp>
        <p:nvSpPr>
          <p:cNvPr id="365" name="Google Shape;365;p50"/>
          <p:cNvSpPr txBox="1"/>
          <p:nvPr/>
        </p:nvSpPr>
        <p:spPr>
          <a:xfrm>
            <a:off x="1180500" y="9536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DTO</a:t>
            </a:r>
            <a:endParaRPr i="1" sz="3600">
              <a:latin typeface="Anton"/>
              <a:ea typeface="Anton"/>
              <a:cs typeface="Anton"/>
              <a:sym typeface="Anton"/>
            </a:endParaRPr>
          </a:p>
        </p:txBody>
      </p:sp>
      <p:pic>
        <p:nvPicPr>
          <p:cNvPr id="366" name="Google Shape;366;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7" name="Google Shape;367;p50"/>
          <p:cNvSpPr/>
          <p:nvPr/>
        </p:nvSpPr>
        <p:spPr>
          <a:xfrm>
            <a:off x="5852700" y="4189875"/>
            <a:ext cx="370500" cy="330600"/>
          </a:xfrm>
          <a:prstGeom prst="lef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68" name="Google Shape;368;p50"/>
          <p:cNvSpPr/>
          <p:nvPr/>
        </p:nvSpPr>
        <p:spPr>
          <a:xfrm>
            <a:off x="5862218" y="1218075"/>
            <a:ext cx="242100" cy="330600"/>
          </a:xfrm>
          <a:prstGeom prst="lef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pic>
        <p:nvPicPr>
          <p:cNvPr id="369" name="Google Shape;369;p50"/>
          <p:cNvPicPr preferRelativeResize="0"/>
          <p:nvPr/>
        </p:nvPicPr>
        <p:blipFill>
          <a:blip r:embed="rId4">
            <a:alphaModFix/>
          </a:blip>
          <a:stretch>
            <a:fillRect/>
          </a:stretch>
        </p:blipFill>
        <p:spPr>
          <a:xfrm>
            <a:off x="185250" y="91375"/>
            <a:ext cx="720925" cy="720925"/>
          </a:xfrm>
          <a:prstGeom prst="rect">
            <a:avLst/>
          </a:prstGeom>
          <a:noFill/>
          <a:ln>
            <a:noFill/>
          </a:ln>
        </p:spPr>
      </p:pic>
      <p:pic>
        <p:nvPicPr>
          <p:cNvPr id="370" name="Google Shape;370;p50"/>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371" name="Google Shape;371;p50"/>
          <p:cNvSpPr txBox="1"/>
          <p:nvPr/>
        </p:nvSpPr>
        <p:spPr>
          <a:xfrm>
            <a:off x="204075" y="811050"/>
            <a:ext cx="4368000" cy="3136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650">
                <a:solidFill>
                  <a:srgbClr val="569CD6"/>
                </a:solidFill>
                <a:highlight>
                  <a:srgbClr val="1E1E1E"/>
                </a:highlight>
                <a:latin typeface="Courier New"/>
                <a:ea typeface="Courier New"/>
                <a:cs typeface="Courier New"/>
                <a:sym typeface="Courier New"/>
              </a:rPr>
              <a:t>async</a:t>
            </a:r>
            <a:r>
              <a:rPr lang="en" sz="650">
                <a:solidFill>
                  <a:srgbClr val="D4D4D4"/>
                </a:solidFill>
                <a:highlight>
                  <a:srgbClr val="1E1E1E"/>
                </a:highlight>
                <a:latin typeface="Courier New"/>
                <a:ea typeface="Courier New"/>
                <a:cs typeface="Courier New"/>
                <a:sym typeface="Courier New"/>
              </a:rPr>
              <a:t> </a:t>
            </a:r>
            <a:r>
              <a:rPr lang="en" sz="650">
                <a:solidFill>
                  <a:srgbClr val="DCDCAA"/>
                </a:solidFill>
                <a:highlight>
                  <a:srgbClr val="1E1E1E"/>
                </a:highlight>
                <a:latin typeface="Courier New"/>
                <a:ea typeface="Courier New"/>
                <a:cs typeface="Courier New"/>
                <a:sym typeface="Courier New"/>
              </a:rPr>
              <a:t>buscarConCotizacionEnDolares</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id</a:t>
            </a: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C586C0"/>
                </a:solidFill>
                <a:highlight>
                  <a:srgbClr val="1E1E1E"/>
                </a:highlight>
                <a:latin typeface="Courier New"/>
                <a:ea typeface="Courier New"/>
                <a:cs typeface="Courier New"/>
                <a:sym typeface="Courier New"/>
              </a:rPr>
              <a:t>if</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id</a:t>
            </a: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 = </a:t>
            </a:r>
            <a:r>
              <a:rPr lang="en" sz="650">
                <a:solidFill>
                  <a:srgbClr val="C586C0"/>
                </a:solidFill>
                <a:highlight>
                  <a:srgbClr val="1E1E1E"/>
                </a:highlight>
                <a:latin typeface="Courier New"/>
                <a:ea typeface="Courier New"/>
                <a:cs typeface="Courier New"/>
                <a:sym typeface="Courier New"/>
              </a:rPr>
              <a:t>await</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this</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productosDao</a:t>
            </a:r>
            <a:r>
              <a:rPr lang="en" sz="650">
                <a:solidFill>
                  <a:srgbClr val="D4D4D4"/>
                </a:solidFill>
                <a:highlight>
                  <a:srgbClr val="1E1E1E"/>
                </a:highlight>
                <a:latin typeface="Courier New"/>
                <a:ea typeface="Courier New"/>
                <a:cs typeface="Courier New"/>
                <a:sym typeface="Courier New"/>
              </a:rPr>
              <a:t>.</a:t>
            </a:r>
            <a:r>
              <a:rPr lang="en" sz="650">
                <a:solidFill>
                  <a:srgbClr val="DCDCAA"/>
                </a:solidFill>
                <a:highlight>
                  <a:srgbClr val="1E1E1E"/>
                </a:highlight>
                <a:latin typeface="Courier New"/>
                <a:ea typeface="Courier New"/>
                <a:cs typeface="Courier New"/>
                <a:sym typeface="Courier New"/>
              </a:rPr>
              <a:t>getById</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id</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cotizaciones</a:t>
            </a:r>
            <a:r>
              <a:rPr lang="en" sz="650">
                <a:solidFill>
                  <a:srgbClr val="D4D4D4"/>
                </a:solidFill>
                <a:highlight>
                  <a:srgbClr val="1E1E1E"/>
                </a:highlight>
                <a:latin typeface="Courier New"/>
                <a:ea typeface="Courier New"/>
                <a:cs typeface="Courier New"/>
                <a:sym typeface="Courier New"/>
              </a:rPr>
              <a:t> =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9CDCFE"/>
                </a:solidFill>
                <a:highlight>
                  <a:srgbClr val="1E1E1E"/>
                </a:highlight>
                <a:latin typeface="Courier New"/>
                <a:ea typeface="Courier New"/>
                <a:cs typeface="Courier New"/>
                <a:sym typeface="Courier New"/>
              </a:rPr>
              <a:t>            precioDolar:</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this</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cotizador</a:t>
            </a:r>
            <a:endParaRPr sz="6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                .</a:t>
            </a:r>
            <a:r>
              <a:rPr lang="en" sz="650">
                <a:solidFill>
                  <a:srgbClr val="DCDCAA"/>
                </a:solidFill>
                <a:highlight>
                  <a:srgbClr val="1E1E1E"/>
                </a:highlight>
                <a:latin typeface="Courier New"/>
                <a:ea typeface="Courier New"/>
                <a:cs typeface="Courier New"/>
                <a:sym typeface="Courier New"/>
              </a:rPr>
              <a:t>getPrecioSegunMoneda</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precio</a:t>
            </a:r>
            <a:r>
              <a:rPr lang="en" sz="650">
                <a:solidFill>
                  <a:srgbClr val="D4D4D4"/>
                </a:solidFill>
                <a:highlight>
                  <a:srgbClr val="1E1E1E"/>
                </a:highlight>
                <a:latin typeface="Courier New"/>
                <a:ea typeface="Courier New"/>
                <a:cs typeface="Courier New"/>
                <a:sym typeface="Courier New"/>
              </a:rPr>
              <a:t>, </a:t>
            </a:r>
            <a:r>
              <a:rPr lang="en" sz="650">
                <a:solidFill>
                  <a:srgbClr val="CE9178"/>
                </a:solidFill>
                <a:highlight>
                  <a:srgbClr val="1E1E1E"/>
                </a:highlight>
                <a:latin typeface="Courier New"/>
                <a:ea typeface="Courier New"/>
                <a:cs typeface="Courier New"/>
                <a:sym typeface="Courier New"/>
              </a:rPr>
              <a:t>'USD'</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productoDto</a:t>
            </a:r>
            <a:r>
              <a:rPr lang="en" sz="650">
                <a:solidFill>
                  <a:srgbClr val="D4D4D4"/>
                </a:solidFill>
                <a:highlight>
                  <a:srgbClr val="1E1E1E"/>
                </a:highlight>
                <a:latin typeface="Courier New"/>
                <a:ea typeface="Courier New"/>
                <a:cs typeface="Courier New"/>
                <a:sym typeface="Courier New"/>
              </a:rPr>
              <a:t> = </a:t>
            </a:r>
            <a:r>
              <a:rPr lang="en" sz="650">
                <a:solidFill>
                  <a:srgbClr val="569CD6"/>
                </a:solidFill>
                <a:highlight>
                  <a:srgbClr val="1E1E1E"/>
                </a:highlight>
                <a:latin typeface="Courier New"/>
                <a:ea typeface="Courier New"/>
                <a:cs typeface="Courier New"/>
                <a:sym typeface="Courier New"/>
              </a:rPr>
              <a:t>new</a:t>
            </a:r>
            <a:r>
              <a:rPr lang="en" sz="650">
                <a:solidFill>
                  <a:srgbClr val="D4D4D4"/>
                </a:solidFill>
                <a:highlight>
                  <a:srgbClr val="1E1E1E"/>
                </a:highlight>
                <a:latin typeface="Courier New"/>
                <a:ea typeface="Courier New"/>
                <a:cs typeface="Courier New"/>
                <a:sym typeface="Courier New"/>
              </a:rPr>
              <a:t> </a:t>
            </a:r>
            <a:r>
              <a:rPr lang="en" sz="650">
                <a:solidFill>
                  <a:srgbClr val="DCDCAA"/>
                </a:solidFill>
                <a:highlight>
                  <a:srgbClr val="1E1E1E"/>
                </a:highlight>
                <a:latin typeface="Courier New"/>
                <a:ea typeface="Courier New"/>
                <a:cs typeface="Courier New"/>
                <a:sym typeface="Courier New"/>
              </a:rPr>
              <a:t>ProductoDto</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cotizaciones</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C586C0"/>
                </a:solidFill>
                <a:highlight>
                  <a:srgbClr val="1E1E1E"/>
                </a:highlight>
                <a:latin typeface="Courier New"/>
                <a:ea typeface="Courier New"/>
                <a:cs typeface="Courier New"/>
                <a:sym typeface="Courier New"/>
              </a:rPr>
              <a:t>return</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productoDto</a:t>
            </a:r>
            <a:endParaRPr sz="6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 </a:t>
            </a:r>
            <a:r>
              <a:rPr lang="en" sz="650">
                <a:solidFill>
                  <a:srgbClr val="C586C0"/>
                </a:solidFill>
                <a:highlight>
                  <a:srgbClr val="1E1E1E"/>
                </a:highlight>
                <a:latin typeface="Courier New"/>
                <a:ea typeface="Courier New"/>
                <a:cs typeface="Courier New"/>
                <a:sym typeface="Courier New"/>
              </a:rPr>
              <a:t>else</a:t>
            </a: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productos</a:t>
            </a:r>
            <a:r>
              <a:rPr lang="en" sz="650">
                <a:solidFill>
                  <a:srgbClr val="D4D4D4"/>
                </a:solidFill>
                <a:highlight>
                  <a:srgbClr val="1E1E1E"/>
                </a:highlight>
                <a:latin typeface="Courier New"/>
                <a:ea typeface="Courier New"/>
                <a:cs typeface="Courier New"/>
                <a:sym typeface="Courier New"/>
              </a:rPr>
              <a:t> = </a:t>
            </a:r>
            <a:r>
              <a:rPr lang="en" sz="650">
                <a:solidFill>
                  <a:srgbClr val="C586C0"/>
                </a:solidFill>
                <a:highlight>
                  <a:srgbClr val="1E1E1E"/>
                </a:highlight>
                <a:latin typeface="Courier New"/>
                <a:ea typeface="Courier New"/>
                <a:cs typeface="Courier New"/>
                <a:sym typeface="Courier New"/>
              </a:rPr>
              <a:t>await</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this</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productosDao</a:t>
            </a:r>
            <a:r>
              <a:rPr lang="en" sz="650">
                <a:solidFill>
                  <a:srgbClr val="D4D4D4"/>
                </a:solidFill>
                <a:highlight>
                  <a:srgbClr val="1E1E1E"/>
                </a:highlight>
                <a:latin typeface="Courier New"/>
                <a:ea typeface="Courier New"/>
                <a:cs typeface="Courier New"/>
                <a:sym typeface="Courier New"/>
              </a:rPr>
              <a:t>.</a:t>
            </a:r>
            <a:r>
              <a:rPr lang="en" sz="650">
                <a:solidFill>
                  <a:srgbClr val="DCDCAA"/>
                </a:solidFill>
                <a:highlight>
                  <a:srgbClr val="1E1E1E"/>
                </a:highlight>
                <a:latin typeface="Courier New"/>
                <a:ea typeface="Courier New"/>
                <a:cs typeface="Courier New"/>
                <a:sym typeface="Courier New"/>
              </a:rPr>
              <a:t>getAll</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productosDtos</a:t>
            </a:r>
            <a:r>
              <a:rPr lang="en" sz="650">
                <a:solidFill>
                  <a:srgbClr val="D4D4D4"/>
                </a:solidFill>
                <a:highlight>
                  <a:srgbClr val="1E1E1E"/>
                </a:highlight>
                <a:latin typeface="Courier New"/>
                <a:ea typeface="Courier New"/>
                <a:cs typeface="Courier New"/>
                <a:sym typeface="Courier New"/>
              </a:rPr>
              <a:t> = </a:t>
            </a:r>
            <a:r>
              <a:rPr lang="en" sz="650">
                <a:solidFill>
                  <a:srgbClr val="9CDCFE"/>
                </a:solidFill>
                <a:highlight>
                  <a:srgbClr val="1E1E1E"/>
                </a:highlight>
                <a:latin typeface="Courier New"/>
                <a:ea typeface="Courier New"/>
                <a:cs typeface="Courier New"/>
                <a:sym typeface="Courier New"/>
              </a:rPr>
              <a:t>productos</a:t>
            </a:r>
            <a:r>
              <a:rPr lang="en" sz="650">
                <a:solidFill>
                  <a:srgbClr val="D4D4D4"/>
                </a:solidFill>
                <a:highlight>
                  <a:srgbClr val="1E1E1E"/>
                </a:highlight>
                <a:latin typeface="Courier New"/>
                <a:ea typeface="Courier New"/>
                <a:cs typeface="Courier New"/>
                <a:sym typeface="Courier New"/>
              </a:rPr>
              <a:t>.</a:t>
            </a:r>
            <a:r>
              <a:rPr lang="en" sz="650">
                <a:solidFill>
                  <a:srgbClr val="DCDCAA"/>
                </a:solidFill>
                <a:highlight>
                  <a:srgbClr val="1E1E1E"/>
                </a:highlight>
                <a:latin typeface="Courier New"/>
                <a:ea typeface="Courier New"/>
                <a:cs typeface="Courier New"/>
                <a:sym typeface="Courier New"/>
              </a:rPr>
              <a:t>map</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=&gt;</a:t>
            </a: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cotizaciones</a:t>
            </a:r>
            <a:r>
              <a:rPr lang="en" sz="650">
                <a:solidFill>
                  <a:srgbClr val="D4D4D4"/>
                </a:solidFill>
                <a:highlight>
                  <a:srgbClr val="1E1E1E"/>
                </a:highlight>
                <a:latin typeface="Courier New"/>
                <a:ea typeface="Courier New"/>
                <a:cs typeface="Courier New"/>
                <a:sym typeface="Courier New"/>
              </a:rPr>
              <a:t> =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precioDolar:</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this</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cotizador</a:t>
            </a:r>
            <a:endParaRPr sz="6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                    .</a:t>
            </a:r>
            <a:r>
              <a:rPr lang="en" sz="650">
                <a:solidFill>
                  <a:srgbClr val="DCDCAA"/>
                </a:solidFill>
                <a:highlight>
                  <a:srgbClr val="1E1E1E"/>
                </a:highlight>
                <a:latin typeface="Courier New"/>
                <a:ea typeface="Courier New"/>
                <a:cs typeface="Courier New"/>
                <a:sym typeface="Courier New"/>
              </a:rPr>
              <a:t>getPrecioSegunMoneda</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precio</a:t>
            </a:r>
            <a:r>
              <a:rPr lang="en" sz="650">
                <a:solidFill>
                  <a:srgbClr val="D4D4D4"/>
                </a:solidFill>
                <a:highlight>
                  <a:srgbClr val="1E1E1E"/>
                </a:highlight>
                <a:latin typeface="Courier New"/>
                <a:ea typeface="Courier New"/>
                <a:cs typeface="Courier New"/>
                <a:sym typeface="Courier New"/>
              </a:rPr>
              <a:t>, </a:t>
            </a:r>
            <a:r>
              <a:rPr lang="en" sz="650">
                <a:solidFill>
                  <a:srgbClr val="CE9178"/>
                </a:solidFill>
                <a:highlight>
                  <a:srgbClr val="1E1E1E"/>
                </a:highlight>
                <a:latin typeface="Courier New"/>
                <a:ea typeface="Courier New"/>
                <a:cs typeface="Courier New"/>
                <a:sym typeface="Courier New"/>
              </a:rPr>
              <a:t>'USD'</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const</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productoDto</a:t>
            </a:r>
            <a:r>
              <a:rPr lang="en" sz="650">
                <a:solidFill>
                  <a:srgbClr val="D4D4D4"/>
                </a:solidFill>
                <a:highlight>
                  <a:srgbClr val="1E1E1E"/>
                </a:highlight>
                <a:latin typeface="Courier New"/>
                <a:ea typeface="Courier New"/>
                <a:cs typeface="Courier New"/>
                <a:sym typeface="Courier New"/>
              </a:rPr>
              <a:t> = </a:t>
            </a:r>
            <a:r>
              <a:rPr lang="en" sz="650">
                <a:solidFill>
                  <a:srgbClr val="569CD6"/>
                </a:solidFill>
                <a:highlight>
                  <a:srgbClr val="1E1E1E"/>
                </a:highlight>
                <a:latin typeface="Courier New"/>
                <a:ea typeface="Courier New"/>
                <a:cs typeface="Courier New"/>
                <a:sym typeface="Courier New"/>
              </a:rPr>
              <a:t>new</a:t>
            </a:r>
            <a:r>
              <a:rPr lang="en" sz="650">
                <a:solidFill>
                  <a:srgbClr val="D4D4D4"/>
                </a:solidFill>
                <a:highlight>
                  <a:srgbClr val="1E1E1E"/>
                </a:highlight>
                <a:latin typeface="Courier New"/>
                <a:ea typeface="Courier New"/>
                <a:cs typeface="Courier New"/>
                <a:sym typeface="Courier New"/>
              </a:rPr>
              <a:t> </a:t>
            </a:r>
            <a:r>
              <a:rPr lang="en" sz="650">
                <a:solidFill>
                  <a:srgbClr val="DCDCAA"/>
                </a:solidFill>
                <a:highlight>
                  <a:srgbClr val="1E1E1E"/>
                </a:highlight>
                <a:latin typeface="Courier New"/>
                <a:ea typeface="Courier New"/>
                <a:cs typeface="Courier New"/>
                <a:sym typeface="Courier New"/>
              </a:rPr>
              <a:t>ProductoDto</a:t>
            </a:r>
            <a:r>
              <a:rPr lang="en" sz="650">
                <a:solidFill>
                  <a:srgbClr val="D4D4D4"/>
                </a:solidFill>
                <a:highlight>
                  <a:srgbClr val="1E1E1E"/>
                </a:highlight>
                <a:latin typeface="Courier New"/>
                <a:ea typeface="Courier New"/>
                <a:cs typeface="Courier New"/>
                <a:sym typeface="Courier New"/>
              </a:rPr>
              <a:t>(</a:t>
            </a:r>
            <a:r>
              <a:rPr lang="en" sz="650">
                <a:solidFill>
                  <a:srgbClr val="9CDCFE"/>
                </a:solidFill>
                <a:highlight>
                  <a:srgbClr val="1E1E1E"/>
                </a:highlight>
                <a:latin typeface="Courier New"/>
                <a:ea typeface="Courier New"/>
                <a:cs typeface="Courier New"/>
                <a:sym typeface="Courier New"/>
              </a:rPr>
              <a:t>producto</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cotizaciones</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C586C0"/>
                </a:solidFill>
                <a:highlight>
                  <a:srgbClr val="1E1E1E"/>
                </a:highlight>
                <a:latin typeface="Courier New"/>
                <a:ea typeface="Courier New"/>
                <a:cs typeface="Courier New"/>
                <a:sym typeface="Courier New"/>
              </a:rPr>
              <a:t>return</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productoDto</a:t>
            </a:r>
            <a:endParaRPr sz="6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C586C0"/>
                </a:solidFill>
                <a:highlight>
                  <a:srgbClr val="1E1E1E"/>
                </a:highlight>
                <a:latin typeface="Courier New"/>
                <a:ea typeface="Courier New"/>
                <a:cs typeface="Courier New"/>
                <a:sym typeface="Courier New"/>
              </a:rPr>
              <a:t>return</a:t>
            </a:r>
            <a:r>
              <a:rPr lang="en" sz="650">
                <a:solidFill>
                  <a:srgbClr val="D4D4D4"/>
                </a:solidFill>
                <a:highlight>
                  <a:srgbClr val="1E1E1E"/>
                </a:highlight>
                <a:latin typeface="Courier New"/>
                <a:ea typeface="Courier New"/>
                <a:cs typeface="Courier New"/>
                <a:sym typeface="Courier New"/>
              </a:rPr>
              <a:t> </a:t>
            </a:r>
            <a:r>
              <a:rPr lang="en" sz="650">
                <a:solidFill>
                  <a:srgbClr val="9CDCFE"/>
                </a:solidFill>
                <a:highlight>
                  <a:srgbClr val="1E1E1E"/>
                </a:highlight>
                <a:latin typeface="Courier New"/>
                <a:ea typeface="Courier New"/>
                <a:cs typeface="Courier New"/>
                <a:sym typeface="Courier New"/>
              </a:rPr>
              <a:t>productosDtos</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a:t>
            </a:r>
            <a:endParaRPr sz="1000"/>
          </a:p>
        </p:txBody>
      </p:sp>
      <p:pic>
        <p:nvPicPr>
          <p:cNvPr id="372" name="Google Shape;372;p50"/>
          <p:cNvPicPr preferRelativeResize="0"/>
          <p:nvPr/>
        </p:nvPicPr>
        <p:blipFill>
          <a:blip r:embed="rId6">
            <a:alphaModFix/>
          </a:blip>
          <a:stretch>
            <a:fillRect/>
          </a:stretch>
        </p:blipFill>
        <p:spPr>
          <a:xfrm>
            <a:off x="3915600" y="3028922"/>
            <a:ext cx="1768100" cy="200050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6" name="Shape 376"/>
        <p:cNvGrpSpPr/>
        <p:nvPr/>
      </p:nvGrpSpPr>
      <p:grpSpPr>
        <a:xfrm>
          <a:off x="0" y="0"/>
          <a:ext cx="0" cy="0"/>
          <a:chOff x="0" y="0"/>
          <a:chExt cx="0" cy="0"/>
        </a:xfrm>
      </p:grpSpPr>
      <p:sp>
        <p:nvSpPr>
          <p:cNvPr id="377" name="Google Shape;377;p51"/>
          <p:cNvSpPr txBox="1"/>
          <p:nvPr/>
        </p:nvSpPr>
        <p:spPr>
          <a:xfrm>
            <a:off x="429325" y="1306275"/>
            <a:ext cx="8152800" cy="322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rgbClr val="3CEFAB"/>
                </a:highlight>
                <a:latin typeface="Helvetica Neue Light"/>
                <a:ea typeface="Helvetica Neue Light"/>
                <a:cs typeface="Helvetica Neue Light"/>
                <a:sym typeface="Helvetica Neue Light"/>
              </a:rPr>
              <a:t>Como vimos, los DTO son un patrón muy efectivo para transmitir información entre un cliente y un servidor, pues nos permite crear estructuras de datos independientes de nuestro modelo de datos, lo que nos permite crear cuantas “vistas” sean necesarias de un conjunto de tablas u orígenes de datos.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highlight>
                  <a:srgbClr val="3CEFAB"/>
                </a:highlight>
                <a:latin typeface="Helvetica Neue Light"/>
                <a:ea typeface="Helvetica Neue Light"/>
                <a:cs typeface="Helvetica Neue Light"/>
                <a:sym typeface="Helvetica Neue Light"/>
              </a:rPr>
              <a:t>Además, nos permite controlar el formato, nombre y tipos de datos con los que transmitimos los datos para ajustarnos a un determinado requerimiento.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highlight>
                  <a:srgbClr val="3CEFAB"/>
                </a:highlight>
                <a:latin typeface="Helvetica Neue Light"/>
                <a:ea typeface="Helvetica Neue Light"/>
                <a:cs typeface="Helvetica Neue Light"/>
                <a:sym typeface="Helvetica Neue Light"/>
              </a:rPr>
              <a:t>Finalmente, si por alguna razón, el modelo de datos cambió el cliente no se afectará, pues seguirá recibiendo el mismo DTO.</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378" name="Google Shape;378;p51"/>
          <p:cNvSpPr txBox="1"/>
          <p:nvPr/>
        </p:nvSpPr>
        <p:spPr>
          <a:xfrm>
            <a:off x="1180500" y="2576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Resumiendo...</a:t>
            </a:r>
            <a:endParaRPr i="1" sz="3600">
              <a:latin typeface="Anton"/>
              <a:ea typeface="Anton"/>
              <a:cs typeface="Anton"/>
              <a:sym typeface="Anton"/>
            </a:endParaRPr>
          </a:p>
        </p:txBody>
      </p:sp>
      <p:pic>
        <p:nvPicPr>
          <p:cNvPr id="379" name="Google Shape;379;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0" name="Google Shape;380;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1" name="Google Shape;381;p51"/>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PATRÓN</a:t>
            </a:r>
            <a:r>
              <a:rPr i="1" lang="en" sz="4000">
                <a:latin typeface="Anton"/>
                <a:ea typeface="Anton"/>
                <a:cs typeface="Anton"/>
                <a:sym typeface="Anton"/>
              </a:rPr>
              <a:t> DTO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387" name="Google Shape;387;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8" name="Google Shape;388;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4" name="Google Shape;394;p53"/>
          <p:cNvSpPr txBox="1"/>
          <p:nvPr/>
        </p:nvSpPr>
        <p:spPr>
          <a:xfrm>
            <a:off x="704850" y="1159375"/>
            <a:ext cx="75819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Crear en base al desafío anterior, otro DAO llamado PersonasDaoFile que contenga los mismos métodos para interactuar con los datos de una persona, pero esta vez persistida en el file system (fs). Para asegurar el correcto funcionamiento del contenedor, agregar un método </a:t>
            </a:r>
            <a:r>
              <a:rPr i="1" lang="en" sz="1600">
                <a:solidFill>
                  <a:schemeClr val="dk1"/>
                </a:solidFill>
                <a:highlight>
                  <a:schemeClr val="lt1"/>
                </a:highlight>
                <a:latin typeface="Helvetica Neue Light"/>
                <a:ea typeface="Helvetica Neue Light"/>
                <a:cs typeface="Helvetica Neue Light"/>
                <a:sym typeface="Helvetica Neue Light"/>
              </a:rPr>
              <a:t>init</a:t>
            </a:r>
            <a:r>
              <a:rPr lang="en" sz="1600">
                <a:solidFill>
                  <a:schemeClr val="dk1"/>
                </a:solidFill>
                <a:highlight>
                  <a:schemeClr val="lt1"/>
                </a:highlight>
                <a:latin typeface="Helvetica Neue Light"/>
                <a:ea typeface="Helvetica Neue Light"/>
                <a:cs typeface="Helvetica Neue Light"/>
                <a:sym typeface="Helvetica Neue Light"/>
              </a:rPr>
              <a:t> que verifique que el archivo existe y sino que lo cree. Para mantener la consistencia entre las interfaces de ambos DAOs, agregar </a:t>
            </a:r>
            <a:r>
              <a:rPr lang="en" sz="1600">
                <a:solidFill>
                  <a:schemeClr val="dk1"/>
                </a:solidFill>
                <a:highlight>
                  <a:schemeClr val="lt1"/>
                </a:highlight>
                <a:latin typeface="Helvetica Neue Light"/>
                <a:ea typeface="Helvetica Neue Light"/>
                <a:cs typeface="Helvetica Neue Light"/>
                <a:sym typeface="Helvetica Neue Light"/>
              </a:rPr>
              <a:t>también</a:t>
            </a:r>
            <a:r>
              <a:rPr lang="en" sz="1600">
                <a:solidFill>
                  <a:schemeClr val="dk1"/>
                </a:solidFill>
                <a:highlight>
                  <a:schemeClr val="lt1"/>
                </a:highlight>
                <a:latin typeface="Helvetica Neue Light"/>
                <a:ea typeface="Helvetica Neue Light"/>
                <a:cs typeface="Helvetica Neue Light"/>
                <a:sym typeface="Helvetica Neue Light"/>
              </a:rPr>
              <a:t> este nuevo método al DAO de memoria.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En ambas clases (mem y file) en lugar de devolver objetos anónimos de javascript, instanciar y devolver objetos de la clase PersonaDto. Crear </a:t>
            </a:r>
            <a:r>
              <a:rPr lang="en" sz="1600">
                <a:solidFill>
                  <a:schemeClr val="dk1"/>
                </a:solidFill>
                <a:highlight>
                  <a:schemeClr val="lt1"/>
                </a:highlight>
                <a:latin typeface="Helvetica Neue Light"/>
                <a:ea typeface="Helvetica Neue Light"/>
                <a:cs typeface="Helvetica Neue Light"/>
                <a:sym typeface="Helvetica Neue Light"/>
              </a:rPr>
              <a:t>esta</a:t>
            </a:r>
            <a:r>
              <a:rPr lang="en" sz="1600">
                <a:solidFill>
                  <a:schemeClr val="dk1"/>
                </a:solidFill>
                <a:highlight>
                  <a:schemeClr val="lt1"/>
                </a:highlight>
                <a:latin typeface="Helvetica Neue Light"/>
                <a:ea typeface="Helvetica Neue Light"/>
                <a:cs typeface="Helvetica Neue Light"/>
                <a:sym typeface="Helvetica Neue Light"/>
              </a:rPr>
              <a:t> clase con los mismos campos que los almacenados para cada persona (ni uno </a:t>
            </a:r>
            <a:r>
              <a:rPr lang="en" sz="1600">
                <a:solidFill>
                  <a:schemeClr val="dk1"/>
                </a:solidFill>
                <a:highlight>
                  <a:schemeClr val="lt1"/>
                </a:highlight>
                <a:latin typeface="Helvetica Neue Light"/>
                <a:ea typeface="Helvetica Neue Light"/>
                <a:cs typeface="Helvetica Neue Light"/>
                <a:sym typeface="Helvetica Neue Light"/>
              </a:rPr>
              <a:t>más, ni uno menos). </a:t>
            </a:r>
            <a:r>
              <a:rPr lang="en" sz="1600">
                <a:solidFill>
                  <a:schemeClr val="dk1"/>
                </a:solidFill>
                <a:highlight>
                  <a:schemeClr val="lt1"/>
                </a:highlight>
                <a:latin typeface="Helvetica Neue Light"/>
                <a:ea typeface="Helvetica Neue Light"/>
                <a:cs typeface="Helvetica Neue Light"/>
                <a:sym typeface="Helvetica Neue Light"/>
              </a:rPr>
              <a:t>Las nuevas clases creadas deben estar en un archivo separado cuyo nombre será similar al de su clase contenida.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95" name="Google Shape;395;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96" name="Google Shape;396;p53"/>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PATRÓN</a:t>
            </a:r>
            <a:r>
              <a:rPr i="1" lang="en" sz="3300">
                <a:latin typeface="Anton"/>
                <a:ea typeface="Anton"/>
                <a:cs typeface="Anton"/>
                <a:sym typeface="Anton"/>
              </a:rPr>
              <a:t> DTO</a:t>
            </a:r>
            <a:endParaRPr i="1" sz="3200">
              <a:latin typeface="Helvetica Neue Light"/>
              <a:ea typeface="Helvetica Neue Light"/>
              <a:cs typeface="Helvetica Neue Light"/>
              <a:sym typeface="Helvetica Neue Light"/>
            </a:endParaRPr>
          </a:p>
        </p:txBody>
      </p:sp>
      <p:sp>
        <p:nvSpPr>
          <p:cNvPr id="397" name="Google Shape;397;p53"/>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40</a:t>
            </a:r>
            <a:endParaRPr>
              <a:latin typeface="Helvetica Neue"/>
              <a:ea typeface="Helvetica Neue"/>
              <a:cs typeface="Helvetica Neue"/>
              <a:sym typeface="Helvetica Neue"/>
            </a:endParaRPr>
          </a:p>
        </p:txBody>
      </p:sp>
      <p:sp>
        <p:nvSpPr>
          <p:cNvPr id="119" name="Google Shape;119;p27"/>
          <p:cNvSpPr txBox="1"/>
          <p:nvPr/>
        </p:nvSpPr>
        <p:spPr>
          <a:xfrm>
            <a:off x="372096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del servidor: Persistencia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39</a:t>
            </a:r>
            <a:endParaRPr>
              <a:latin typeface="Helvetica Neue"/>
              <a:ea typeface="Helvetica Neue"/>
              <a:cs typeface="Helvetica Neue"/>
              <a:sym typeface="Helvetica Neue"/>
            </a:endParaRPr>
          </a:p>
        </p:txBody>
      </p:sp>
      <p:sp>
        <p:nvSpPr>
          <p:cNvPr id="123" name="Google Shape;123;p27"/>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del servidor: Diseño</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124" name="Google Shape;124;p27"/>
          <p:cNvCxnSpPr/>
          <p:nvPr/>
        </p:nvCxnSpPr>
        <p:spPr>
          <a:xfrm>
            <a:off x="1380550" y="2374313"/>
            <a:ext cx="1854900" cy="0"/>
          </a:xfrm>
          <a:prstGeom prst="straightConnector1">
            <a:avLst/>
          </a:prstGeom>
          <a:noFill/>
          <a:ln cap="flat" cmpd="sng" w="9525">
            <a:solidFill>
              <a:srgbClr val="EFEFEF"/>
            </a:solidFill>
            <a:prstDash val="solid"/>
            <a:round/>
            <a:headEnd len="med" w="med" type="none"/>
            <a:tailEnd len="med" w="med" type="none"/>
          </a:ln>
        </p:spPr>
      </p:cxnSp>
      <p:pic>
        <p:nvPicPr>
          <p:cNvPr id="125" name="Google Shape;125;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6" name="Google Shape;126;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7" name="Google Shape;127;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41</a:t>
            </a:r>
            <a:endParaRPr>
              <a:latin typeface="Helvetica Neue"/>
              <a:ea typeface="Helvetica Neue"/>
              <a:cs typeface="Helvetica Neue"/>
              <a:sym typeface="Helvetica Neue"/>
            </a:endParaRPr>
          </a:p>
        </p:txBody>
      </p:sp>
      <p:sp>
        <p:nvSpPr>
          <p:cNvPr id="129" name="Google Shape;129;p27"/>
          <p:cNvSpPr txBox="1"/>
          <p:nvPr/>
        </p:nvSpPr>
        <p:spPr>
          <a:xfrm>
            <a:off x="6146750"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cliente servidor + Api REST</a:t>
            </a:r>
            <a:endParaRPr b="1" sz="1200">
              <a:latin typeface="Helvetica Neue"/>
              <a:ea typeface="Helvetica Neue"/>
              <a:cs typeface="Helvetica Neue"/>
              <a:sym typeface="Helvetica Neue"/>
            </a:endParaRPr>
          </a:p>
        </p:txBody>
      </p:sp>
      <p:pic>
        <p:nvPicPr>
          <p:cNvPr id="130" name="Google Shape;130;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1" name="Google Shape;131;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132" name="Google Shape;132;p27"/>
          <p:cNvCxnSpPr/>
          <p:nvPr/>
        </p:nvCxnSpPr>
        <p:spPr>
          <a:xfrm>
            <a:off x="3771200" y="2330588"/>
            <a:ext cx="18549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5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55"/>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PATRÓN FACTORY METHOD</a:t>
            </a:r>
            <a:endParaRPr i="1" sz="36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nvSpPr>
        <p:spPr>
          <a:xfrm>
            <a:off x="349300" y="910738"/>
            <a:ext cx="8292000" cy="373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Este patrón actúa como una herramienta que podemos implementar para limpiar un poco nuestro código.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esencia, el patrón </a:t>
            </a:r>
            <a:r>
              <a:rPr b="1" lang="en" sz="1600">
                <a:solidFill>
                  <a:schemeClr val="dk1"/>
                </a:solidFill>
                <a:highlight>
                  <a:schemeClr val="lt1"/>
                </a:highlight>
                <a:latin typeface="Helvetica Neue"/>
                <a:ea typeface="Helvetica Neue"/>
                <a:cs typeface="Helvetica Neue"/>
                <a:sym typeface="Helvetica Neue"/>
              </a:rPr>
              <a:t>Factory Method</a:t>
            </a:r>
            <a:r>
              <a:rPr lang="en" sz="1600">
                <a:solidFill>
                  <a:schemeClr val="dk1"/>
                </a:solidFill>
                <a:highlight>
                  <a:schemeClr val="lt1"/>
                </a:highlight>
                <a:latin typeface="Helvetica Neue Light"/>
                <a:ea typeface="Helvetica Neue Light"/>
                <a:cs typeface="Helvetica Neue Light"/>
                <a:sym typeface="Helvetica Neue Light"/>
              </a:rPr>
              <a:t> nos permite centralizar la lógica de crear objetos (es decir, qué objeto crear y por qué) en un solo lugar. Esto nos permite olvidarnos de esa parte y concentrarnos en simplemente solicitar el objeto que necesitamos y luego usarlo.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 un patrón de creación que no requiere que usemos un constructor, pero proporciona una interfaz genérica para crear objetos.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Este patrón puede resultar realmente útil cuando el proceso de creación es complejo.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13" name="Google Shape;413;p56"/>
          <p:cNvSpPr txBox="1"/>
          <p:nvPr/>
        </p:nvSpPr>
        <p:spPr>
          <a:xfrm>
            <a:off x="1226100" y="2682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414" name="Google Shape;414;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5" name="Google Shape;415;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6" name="Google Shape;416;p56"/>
          <p:cNvPicPr preferRelativeResize="0"/>
          <p:nvPr/>
        </p:nvPicPr>
        <p:blipFill>
          <a:blip r:embed="rId5">
            <a:alphaModFix/>
          </a:blip>
          <a:stretch>
            <a:fillRect/>
          </a:stretch>
        </p:blipFill>
        <p:spPr>
          <a:xfrm>
            <a:off x="234475" y="133350"/>
            <a:ext cx="762900" cy="76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nvSpPr>
        <p:spPr>
          <a:xfrm>
            <a:off x="329525" y="849075"/>
            <a:ext cx="5150700" cy="2625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este ejemplo, primero creamos una clase Employee.</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creamos 3 clases hijas de la clase Employee.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2" name="Google Shape;422;p5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lo implementamos?</a:t>
            </a:r>
            <a:endParaRPr i="1" sz="3600">
              <a:latin typeface="Anton"/>
              <a:ea typeface="Anton"/>
              <a:cs typeface="Anton"/>
              <a:sym typeface="Anton"/>
            </a:endParaRPr>
          </a:p>
        </p:txBody>
      </p:sp>
      <p:pic>
        <p:nvPicPr>
          <p:cNvPr id="423" name="Google Shape;423;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4" name="Google Shape;424;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25" name="Google Shape;425;p57"/>
          <p:cNvPicPr preferRelativeResize="0"/>
          <p:nvPr/>
        </p:nvPicPr>
        <p:blipFill>
          <a:blip r:embed="rId5">
            <a:alphaModFix/>
          </a:blip>
          <a:stretch>
            <a:fillRect/>
          </a:stretch>
        </p:blipFill>
        <p:spPr>
          <a:xfrm>
            <a:off x="1257070" y="1862500"/>
            <a:ext cx="3154125" cy="1338850"/>
          </a:xfrm>
          <a:prstGeom prst="rect">
            <a:avLst/>
          </a:prstGeom>
          <a:noFill/>
          <a:ln cap="flat" cmpd="sng" w="9525">
            <a:solidFill>
              <a:schemeClr val="dk2"/>
            </a:solidFill>
            <a:prstDash val="solid"/>
            <a:round/>
            <a:headEnd len="sm" w="sm" type="none"/>
            <a:tailEnd len="sm" w="sm" type="none"/>
          </a:ln>
        </p:spPr>
      </p:pic>
      <p:pic>
        <p:nvPicPr>
          <p:cNvPr id="426" name="Google Shape;426;p57"/>
          <p:cNvPicPr preferRelativeResize="0"/>
          <p:nvPr/>
        </p:nvPicPr>
        <p:blipFill>
          <a:blip r:embed="rId6">
            <a:alphaModFix/>
          </a:blip>
          <a:stretch>
            <a:fillRect/>
          </a:stretch>
        </p:blipFill>
        <p:spPr>
          <a:xfrm>
            <a:off x="6267900" y="1030200"/>
            <a:ext cx="1975575" cy="3477025"/>
          </a:xfrm>
          <a:prstGeom prst="rect">
            <a:avLst/>
          </a:prstGeom>
          <a:noFill/>
          <a:ln cap="flat" cmpd="sng" w="9525">
            <a:solidFill>
              <a:schemeClr val="dk2"/>
            </a:solidFill>
            <a:prstDash val="solid"/>
            <a:round/>
            <a:headEnd len="sm" w="sm" type="none"/>
            <a:tailEnd len="sm" w="sm" type="none"/>
          </a:ln>
        </p:spPr>
      </p:pic>
      <p:sp>
        <p:nvSpPr>
          <p:cNvPr id="427" name="Google Shape;427;p57"/>
          <p:cNvSpPr/>
          <p:nvPr/>
        </p:nvSpPr>
        <p:spPr>
          <a:xfrm>
            <a:off x="5036350" y="3796400"/>
            <a:ext cx="857400" cy="33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57"/>
          <p:cNvPicPr preferRelativeResize="0"/>
          <p:nvPr/>
        </p:nvPicPr>
        <p:blipFill>
          <a:blip r:embed="rId7">
            <a:alphaModFix/>
          </a:blip>
          <a:stretch>
            <a:fillRect/>
          </a:stretch>
        </p:blipFill>
        <p:spPr>
          <a:xfrm>
            <a:off x="234475" y="133350"/>
            <a:ext cx="762900" cy="76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nvSpPr>
        <p:spPr>
          <a:xfrm>
            <a:off x="352075" y="925275"/>
            <a:ext cx="8402400" cy="1860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patrón Factory Method, debemos crear otra clase, que instancie a la clase creada anteriormente.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este caso, tenemos 3 clases a instanciar, que según el valor pasado como parámetro, decidimos cuál instanciar, como vemos en el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34" name="Google Shape;434;p5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lo implementamos?</a:t>
            </a:r>
            <a:endParaRPr i="1" sz="3600">
              <a:latin typeface="Anton"/>
              <a:ea typeface="Anton"/>
              <a:cs typeface="Anton"/>
              <a:sym typeface="Anton"/>
            </a:endParaRPr>
          </a:p>
        </p:txBody>
      </p:sp>
      <p:pic>
        <p:nvPicPr>
          <p:cNvPr id="435" name="Google Shape;435;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6" name="Google Shape;436;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37" name="Google Shape;437;p58"/>
          <p:cNvPicPr preferRelativeResize="0"/>
          <p:nvPr/>
        </p:nvPicPr>
        <p:blipFill>
          <a:blip r:embed="rId5">
            <a:alphaModFix/>
          </a:blip>
          <a:stretch>
            <a:fillRect/>
          </a:stretch>
        </p:blipFill>
        <p:spPr>
          <a:xfrm>
            <a:off x="1990075" y="2953771"/>
            <a:ext cx="4568251" cy="1630600"/>
          </a:xfrm>
          <a:prstGeom prst="rect">
            <a:avLst/>
          </a:prstGeom>
          <a:noFill/>
          <a:ln cap="flat" cmpd="sng" w="9525">
            <a:solidFill>
              <a:schemeClr val="dk2"/>
            </a:solidFill>
            <a:prstDash val="solid"/>
            <a:round/>
            <a:headEnd len="sm" w="sm" type="none"/>
            <a:tailEnd len="sm" w="sm" type="none"/>
          </a:ln>
        </p:spPr>
      </p:pic>
      <p:pic>
        <p:nvPicPr>
          <p:cNvPr id="438" name="Google Shape;438;p58"/>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nvSpPr>
        <p:spPr>
          <a:xfrm>
            <a:off x="352075" y="925275"/>
            <a:ext cx="8402400" cy="1860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Vemos ahora un ejemplo de cómo usar las clases que desarrollamos.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conclusión clave del este código es el hecho de que está agregando objetos al mismo array, todos los cuales comparten la misma interfaz (en el sentido de que tienen el mismo conjunto de métodos) pero realmente no necesitamos preocuparnos por qué objeto crear y cuándo hacerlo.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44" name="Google Shape;444;p5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lo usamos?</a:t>
            </a:r>
            <a:endParaRPr i="1" sz="3600">
              <a:latin typeface="Anton"/>
              <a:ea typeface="Anton"/>
              <a:cs typeface="Anton"/>
              <a:sym typeface="Anton"/>
            </a:endParaRPr>
          </a:p>
        </p:txBody>
      </p:sp>
      <p:pic>
        <p:nvPicPr>
          <p:cNvPr id="445" name="Google Shape;44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6" name="Google Shape;446;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47" name="Google Shape;447;p59"/>
          <p:cNvPicPr preferRelativeResize="0"/>
          <p:nvPr/>
        </p:nvPicPr>
        <p:blipFill>
          <a:blip r:embed="rId5">
            <a:alphaModFix/>
          </a:blip>
          <a:stretch>
            <a:fillRect/>
          </a:stretch>
        </p:blipFill>
        <p:spPr>
          <a:xfrm>
            <a:off x="2642799" y="2902975"/>
            <a:ext cx="3858392" cy="1860300"/>
          </a:xfrm>
          <a:prstGeom prst="rect">
            <a:avLst/>
          </a:prstGeom>
          <a:noFill/>
          <a:ln cap="flat" cmpd="sng" w="9525">
            <a:solidFill>
              <a:schemeClr val="dk2"/>
            </a:solidFill>
            <a:prstDash val="solid"/>
            <a:round/>
            <a:headEnd len="sm" w="sm" type="none"/>
            <a:tailEnd len="sm" w="sm" type="none"/>
          </a:ln>
        </p:spPr>
      </p:pic>
      <p:pic>
        <p:nvPicPr>
          <p:cNvPr id="448" name="Google Shape;448;p59"/>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nvSpPr>
        <p:spPr>
          <a:xfrm>
            <a:off x="329525" y="861100"/>
            <a:ext cx="8292000" cy="379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Un caso de uso particular para este patrón es el manejo de la creación de objetos de error.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Imaginemos tener una aplicación Express con aproximadamente 10 puntos finales, en la que cada punto final necesita devolver entre dos o tres errores según la entrada del usuario. Estamos hablando de 30 frases como las siguientes: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br>
              <a:rPr lang="en" sz="1700">
                <a:solidFill>
                  <a:schemeClr val="dk1"/>
                </a:solidFill>
                <a:highlight>
                  <a:schemeClr val="lt1"/>
                </a:highlight>
                <a:latin typeface="Helvetica Neue Light"/>
                <a:ea typeface="Helvetica Neue Light"/>
                <a:cs typeface="Helvetica Neue Light"/>
                <a:sym typeface="Helvetica Neue Light"/>
              </a:rPr>
            </a:b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Ahora, eso no sería un problema, al menos hasta la próxima vez que tuviéramos que agregar repentinamente un nuevo atributo al objeto de error.</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54" name="Google Shape;454;p6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Casos de uso</a:t>
            </a:r>
            <a:endParaRPr i="1" sz="3600">
              <a:latin typeface="Anton"/>
              <a:ea typeface="Anton"/>
              <a:cs typeface="Anton"/>
              <a:sym typeface="Anton"/>
            </a:endParaRPr>
          </a:p>
        </p:txBody>
      </p:sp>
      <p:pic>
        <p:nvPicPr>
          <p:cNvPr id="455" name="Google Shape;455;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6" name="Google Shape;456;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7" name="Google Shape;457;p60"/>
          <p:cNvPicPr preferRelativeResize="0"/>
          <p:nvPr/>
        </p:nvPicPr>
        <p:blipFill>
          <a:blip r:embed="rId5">
            <a:alphaModFix/>
          </a:blip>
          <a:stretch>
            <a:fillRect/>
          </a:stretch>
        </p:blipFill>
        <p:spPr>
          <a:xfrm>
            <a:off x="2214348" y="2865948"/>
            <a:ext cx="4522345" cy="762900"/>
          </a:xfrm>
          <a:prstGeom prst="rect">
            <a:avLst/>
          </a:prstGeom>
          <a:noFill/>
          <a:ln cap="flat" cmpd="sng" w="9525">
            <a:solidFill>
              <a:schemeClr val="dk2"/>
            </a:solidFill>
            <a:prstDash val="solid"/>
            <a:round/>
            <a:headEnd len="sm" w="sm" type="none"/>
            <a:tailEnd len="sm" w="sm" type="none"/>
          </a:ln>
        </p:spPr>
      </p:pic>
      <p:pic>
        <p:nvPicPr>
          <p:cNvPr id="458" name="Google Shape;458;p60"/>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nvSpPr>
        <p:spPr>
          <a:xfrm>
            <a:off x="329525" y="746425"/>
            <a:ext cx="8292000" cy="3913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Ahora tenemos que repasar todo nuestro proyecto, modificando los 30 lugares. Ésto se resolvería moviendo la definición del objeto de error a una clase.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Esta acción funcionará, a menos que tuviéramos más de un objeto de error y, de nuevo, tenemos que decidir qué objeto instanciar en función de una lógica que solo nosotros conocemos.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tuviésemos que centralizar la lógica para crear el objeto de error, entonces todo lo que tendríamos que hacer a lo largo de nuestro código: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 Con esto solucionamos el problema, y tenemos un solo objeto para manejar los errores.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64" name="Google Shape;464;p61"/>
          <p:cNvSpPr txBox="1"/>
          <p:nvPr/>
        </p:nvSpPr>
        <p:spPr>
          <a:xfrm>
            <a:off x="1180500" y="1333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Casos de uso</a:t>
            </a:r>
            <a:endParaRPr i="1" sz="3600">
              <a:latin typeface="Anton"/>
              <a:ea typeface="Anton"/>
              <a:cs typeface="Anton"/>
              <a:sym typeface="Anton"/>
            </a:endParaRPr>
          </a:p>
        </p:txBody>
      </p:sp>
      <p:pic>
        <p:nvPicPr>
          <p:cNvPr id="465" name="Google Shape;465;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6" name="Google Shape;466;p6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67" name="Google Shape;467;p61"/>
          <p:cNvPicPr preferRelativeResize="0"/>
          <p:nvPr/>
        </p:nvPicPr>
        <p:blipFill>
          <a:blip r:embed="rId5">
            <a:alphaModFix/>
          </a:blip>
          <a:stretch>
            <a:fillRect/>
          </a:stretch>
        </p:blipFill>
        <p:spPr>
          <a:xfrm>
            <a:off x="3486525" y="3528250"/>
            <a:ext cx="2258475" cy="581725"/>
          </a:xfrm>
          <a:prstGeom prst="rect">
            <a:avLst/>
          </a:prstGeom>
          <a:noFill/>
          <a:ln cap="flat" cmpd="sng" w="9525">
            <a:solidFill>
              <a:schemeClr val="dk2"/>
            </a:solidFill>
            <a:prstDash val="solid"/>
            <a:round/>
            <a:headEnd len="sm" w="sm" type="none"/>
            <a:tailEnd len="sm" w="sm" type="none"/>
          </a:ln>
        </p:spPr>
      </p:pic>
      <p:pic>
        <p:nvPicPr>
          <p:cNvPr id="468" name="Google Shape;468;p61"/>
          <p:cNvPicPr preferRelativeResize="0"/>
          <p:nvPr/>
        </p:nvPicPr>
        <p:blipFill>
          <a:blip r:embed="rId6">
            <a:alphaModFix/>
          </a:blip>
          <a:stretch>
            <a:fillRect/>
          </a:stretch>
        </p:blipFill>
        <p:spPr>
          <a:xfrm>
            <a:off x="234475" y="133350"/>
            <a:ext cx="762900" cy="76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PATRÓN FACTORY</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74" name="Google Shape;47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75" name="Google Shape;475;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3"/>
          <p:cNvSpPr txBox="1"/>
          <p:nvPr/>
        </p:nvSpPr>
        <p:spPr>
          <a:xfrm>
            <a:off x="510100" y="1608425"/>
            <a:ext cx="7729500" cy="215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Agregar al ejemplo del último desafío: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Una clase PersonasDaoDb que realice la persistencia usando MongoDb (devolviendo instancias de PersonaDto). Debemos agregar a nuestra familia de DAOs un método para desconectar al DAO (aunque sólo realice algo útil en la versión para MongoDB).</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Una factory en donde se defina qué sistema de almacenamiento de datos se utilizará entre las tres opciones disponibles: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2" marL="13716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Memoria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2" marL="13716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Archivos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2" marL="13716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MongoDb</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83" name="Google Shape;483;p63"/>
          <p:cNvSpPr txBox="1"/>
          <p:nvPr/>
        </p:nvSpPr>
        <p:spPr>
          <a:xfrm>
            <a:off x="236625"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PATRÓN FACTORY</a:t>
            </a:r>
            <a:endParaRPr i="1" sz="3200">
              <a:latin typeface="Helvetica Neue Light"/>
              <a:ea typeface="Helvetica Neue Light"/>
              <a:cs typeface="Helvetica Neue Light"/>
              <a:sym typeface="Helvetica Neue Light"/>
            </a:endParaRPr>
          </a:p>
        </p:txBody>
      </p:sp>
      <p:sp>
        <p:nvSpPr>
          <p:cNvPr id="484" name="Google Shape;484;p63"/>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PATRÓN DAO </a:t>
            </a:r>
            <a:endParaRPr i="1" sz="3600">
              <a:solidFill>
                <a:srgbClr val="E0FF00"/>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(DATA ACCESS OBJECT)</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0" name="Google Shape;490;p64"/>
          <p:cNvSpPr txBox="1"/>
          <p:nvPr/>
        </p:nvSpPr>
        <p:spPr>
          <a:xfrm>
            <a:off x="791575" y="920575"/>
            <a:ext cx="7467900" cy="25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test no se debe enterar del cambio del sistema de persistencia. Ésta se establece a través de un parámetro que se pasa por línea de comandos con estas opciones: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1000"/>
              </a:spcBef>
              <a:spcAft>
                <a:spcPts val="0"/>
              </a:spcAft>
              <a:buClr>
                <a:srgbClr val="3CEFAB"/>
              </a:buClr>
              <a:buSzPts val="1700"/>
              <a:buFont typeface="Helvetica Neue Light"/>
              <a:buChar char="-"/>
            </a:pPr>
            <a:r>
              <a:rPr b="1" lang="en" sz="1700">
                <a:solidFill>
                  <a:schemeClr val="dk1"/>
                </a:solidFill>
                <a:highlight>
                  <a:schemeClr val="lt1"/>
                </a:highlight>
                <a:latin typeface="Helvetica Neue"/>
                <a:ea typeface="Helvetica Neue"/>
                <a:cs typeface="Helvetica Neue"/>
                <a:sym typeface="Helvetica Neue"/>
              </a:rPr>
              <a:t>'Mem'</a:t>
            </a:r>
            <a:r>
              <a:rPr lang="en" sz="1700">
                <a:solidFill>
                  <a:schemeClr val="dk1"/>
                </a:solidFill>
                <a:highlight>
                  <a:schemeClr val="lt1"/>
                </a:highlight>
                <a:latin typeface="Helvetica Neue Light"/>
                <a:ea typeface="Helvetica Neue Light"/>
                <a:cs typeface="Helvetica Neue Light"/>
                <a:sym typeface="Helvetica Neue Light"/>
              </a:rPr>
              <a:t>: selecciona Memory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b="1" lang="en" sz="1700">
                <a:solidFill>
                  <a:schemeClr val="dk1"/>
                </a:solidFill>
                <a:highlight>
                  <a:schemeClr val="lt1"/>
                </a:highlight>
                <a:latin typeface="Helvetica Neue"/>
                <a:ea typeface="Helvetica Neue"/>
                <a:cs typeface="Helvetica Neue"/>
                <a:sym typeface="Helvetica Neue"/>
              </a:rPr>
              <a:t>'File'</a:t>
            </a:r>
            <a:r>
              <a:rPr lang="en" sz="1700">
                <a:solidFill>
                  <a:schemeClr val="dk1"/>
                </a:solidFill>
                <a:highlight>
                  <a:schemeClr val="lt1"/>
                </a:highlight>
                <a:latin typeface="Helvetica Neue Light"/>
                <a:ea typeface="Helvetica Neue Light"/>
                <a:cs typeface="Helvetica Neue Light"/>
                <a:sym typeface="Helvetica Neue Light"/>
              </a:rPr>
              <a:t>: selecciona File System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b="1" lang="en" sz="1700">
                <a:solidFill>
                  <a:schemeClr val="dk1"/>
                </a:solidFill>
                <a:highlight>
                  <a:schemeClr val="lt1"/>
                </a:highlight>
                <a:latin typeface="Helvetica Neue"/>
                <a:ea typeface="Helvetica Neue"/>
                <a:cs typeface="Helvetica Neue"/>
                <a:sym typeface="Helvetica Neue"/>
              </a:rPr>
              <a:t>'Mongo'</a:t>
            </a:r>
            <a:r>
              <a:rPr lang="en" sz="1700">
                <a:solidFill>
                  <a:schemeClr val="dk1"/>
                </a:solidFill>
                <a:highlight>
                  <a:schemeClr val="lt1"/>
                </a:highlight>
                <a:latin typeface="Helvetica Neue Light"/>
                <a:ea typeface="Helvetica Neue Light"/>
                <a:cs typeface="Helvetica Neue Light"/>
                <a:sym typeface="Helvetica Neue Light"/>
              </a:rPr>
              <a:t>: selecciona MongoDB como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91" name="Google Shape;491;p6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92" name="Google Shape;492;p64"/>
          <p:cNvSpPr txBox="1"/>
          <p:nvPr/>
        </p:nvSpPr>
        <p:spPr>
          <a:xfrm>
            <a:off x="429325" y="86273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
        <p:nvSpPr>
          <p:cNvPr id="493" name="Google Shape;493;p64"/>
          <p:cNvSpPr txBox="1"/>
          <p:nvPr/>
        </p:nvSpPr>
        <p:spPr>
          <a:xfrm>
            <a:off x="236625"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PATRÓN FACTORY</a:t>
            </a:r>
            <a:endParaRPr i="1" sz="3200">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7" name="Shape 497"/>
        <p:cNvGrpSpPr/>
        <p:nvPr/>
      </p:nvGrpSpPr>
      <p:grpSpPr>
        <a:xfrm>
          <a:off x="0" y="0"/>
          <a:ext cx="0" cy="0"/>
          <a:chOff x="0" y="0"/>
          <a:chExt cx="0" cy="0"/>
        </a:xfrm>
      </p:grpSpPr>
      <p:sp>
        <p:nvSpPr>
          <p:cNvPr id="498" name="Google Shape;498;p65"/>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PATRON REPOSITORY</a:t>
            </a:r>
            <a:endParaRPr i="1" sz="36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nvSpPr>
        <p:spPr>
          <a:xfrm>
            <a:off x="200725" y="1238250"/>
            <a:ext cx="8491200" cy="342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Repository es un patrón que se utiliza para mantener una conexión débilmente acoplada entre el cliente y los procedimientos de almacenamiento de datos del servidor que ocultan toda implementación compleja.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Esto significa que el cliente no tendrá que preocuparse por cómo acceder a la base de datos, agregar o eliminar elementos de una colección,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Con este patrón realizamos una correspondencia entre los datos provenientes de la base de datos y los modelos del dominio del negocio.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Un repositorio se comporta como una colección de datos, con los métodos que esperamos de ella, abstrayéndonos de su implementación.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04" name="Google Shape;504;p6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505" name="Google Shape;505;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6" name="Google Shape;506;p6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07" name="Google Shape;507;p66"/>
          <p:cNvPicPr preferRelativeResize="0"/>
          <p:nvPr/>
        </p:nvPicPr>
        <p:blipFill>
          <a:blip r:embed="rId5">
            <a:alphaModFix/>
          </a:blip>
          <a:stretch>
            <a:fillRect/>
          </a:stretch>
        </p:blipFill>
        <p:spPr>
          <a:xfrm>
            <a:off x="228600" y="209550"/>
            <a:ext cx="514350" cy="514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7"/>
          <p:cNvSpPr txBox="1"/>
          <p:nvPr/>
        </p:nvSpPr>
        <p:spPr>
          <a:xfrm>
            <a:off x="200725" y="1001475"/>
            <a:ext cx="8491200" cy="337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 posible definir un repositorio genérico con las operaciones básicas, y luego mediante el mecanismo de herencia generar comportamientos personalizados para cada entidad según corresponda.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lógica empresarial está encapsulada en funciones dentro del Repositorio. Si la implementación cambia alguna vez, lo tenemos todo en un solo lugar para cambiarlo como deseemos.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13" name="Google Shape;513;p6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514" name="Google Shape;51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5" name="Google Shape;515;p6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16" name="Google Shape;516;p67"/>
          <p:cNvPicPr preferRelativeResize="0"/>
          <p:nvPr/>
        </p:nvPicPr>
        <p:blipFill>
          <a:blip r:embed="rId5">
            <a:alphaModFix/>
          </a:blip>
          <a:stretch>
            <a:fillRect/>
          </a:stretch>
        </p:blipFill>
        <p:spPr>
          <a:xfrm>
            <a:off x="228600" y="209550"/>
            <a:ext cx="514350" cy="514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20" name="Shape 520"/>
        <p:cNvGrpSpPr/>
        <p:nvPr/>
      </p:nvGrpSpPr>
      <p:grpSpPr>
        <a:xfrm>
          <a:off x="0" y="0"/>
          <a:ext cx="0" cy="0"/>
          <a:chOff x="0" y="0"/>
          <a:chExt cx="0" cy="0"/>
        </a:xfrm>
      </p:grpSpPr>
      <p:sp>
        <p:nvSpPr>
          <p:cNvPr id="521" name="Google Shape;521;p68"/>
          <p:cNvSpPr/>
          <p:nvPr/>
        </p:nvSpPr>
        <p:spPr>
          <a:xfrm>
            <a:off x="1696500" y="791575"/>
            <a:ext cx="838200" cy="7866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22" name="Google Shape;522;p68"/>
          <p:cNvSpPr txBox="1"/>
          <p:nvPr/>
        </p:nvSpPr>
        <p:spPr>
          <a:xfrm>
            <a:off x="1342625" y="362975"/>
            <a:ext cx="6520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chemeClr val="dk1"/>
                </a:solidFill>
                <a:latin typeface="Anton"/>
                <a:ea typeface="Anton"/>
                <a:cs typeface="Anton"/>
                <a:sym typeface="Anton"/>
              </a:rPr>
              <a:t>Diferencias </a:t>
            </a:r>
            <a:endParaRPr i="1" sz="3600">
              <a:latin typeface="Anton"/>
              <a:ea typeface="Anton"/>
              <a:cs typeface="Anton"/>
              <a:sym typeface="Anton"/>
            </a:endParaRPr>
          </a:p>
        </p:txBody>
      </p:sp>
      <p:sp>
        <p:nvSpPr>
          <p:cNvPr id="523" name="Google Shape;523;p68"/>
          <p:cNvSpPr txBox="1"/>
          <p:nvPr/>
        </p:nvSpPr>
        <p:spPr>
          <a:xfrm>
            <a:off x="1666960" y="2150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24" name="Google Shape;524;p68"/>
          <p:cNvSpPr txBox="1"/>
          <p:nvPr/>
        </p:nvSpPr>
        <p:spPr>
          <a:xfrm>
            <a:off x="4344713" y="1968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25" name="Google Shape;525;p68"/>
          <p:cNvSpPr txBox="1"/>
          <p:nvPr/>
        </p:nvSpPr>
        <p:spPr>
          <a:xfrm>
            <a:off x="6770600" y="1998251"/>
            <a:ext cx="516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pic>
        <p:nvPicPr>
          <p:cNvPr id="526" name="Google Shape;526;p6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7" name="Google Shape;527;p68"/>
          <p:cNvSpPr/>
          <p:nvPr/>
        </p:nvSpPr>
        <p:spPr>
          <a:xfrm>
            <a:off x="6477075" y="791575"/>
            <a:ext cx="838200" cy="7866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pic>
        <p:nvPicPr>
          <p:cNvPr id="528" name="Google Shape;528;p68"/>
          <p:cNvPicPr preferRelativeResize="0"/>
          <p:nvPr/>
        </p:nvPicPr>
        <p:blipFill>
          <a:blip r:embed="rId4">
            <a:alphaModFix/>
          </a:blip>
          <a:stretch>
            <a:fillRect/>
          </a:stretch>
        </p:blipFill>
        <p:spPr>
          <a:xfrm>
            <a:off x="6637877" y="926573"/>
            <a:ext cx="516600" cy="516600"/>
          </a:xfrm>
          <a:prstGeom prst="rect">
            <a:avLst/>
          </a:prstGeom>
          <a:noFill/>
          <a:ln>
            <a:noFill/>
          </a:ln>
        </p:spPr>
      </p:pic>
      <p:pic>
        <p:nvPicPr>
          <p:cNvPr id="529" name="Google Shape;529;p68"/>
          <p:cNvPicPr preferRelativeResize="0"/>
          <p:nvPr/>
        </p:nvPicPr>
        <p:blipFill>
          <a:blip r:embed="rId5">
            <a:alphaModFix/>
          </a:blip>
          <a:stretch>
            <a:fillRect/>
          </a:stretch>
        </p:blipFill>
        <p:spPr>
          <a:xfrm>
            <a:off x="1858425" y="927700"/>
            <a:ext cx="514350" cy="514350"/>
          </a:xfrm>
          <a:prstGeom prst="rect">
            <a:avLst/>
          </a:prstGeom>
          <a:noFill/>
          <a:ln>
            <a:noFill/>
          </a:ln>
        </p:spPr>
      </p:pic>
      <p:sp>
        <p:nvSpPr>
          <p:cNvPr id="530" name="Google Shape;530;p68"/>
          <p:cNvSpPr txBox="1"/>
          <p:nvPr/>
        </p:nvSpPr>
        <p:spPr>
          <a:xfrm>
            <a:off x="5991225" y="1650988"/>
            <a:ext cx="18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800">
                <a:solidFill>
                  <a:schemeClr val="dk1"/>
                </a:solidFill>
                <a:latin typeface="Anton"/>
                <a:ea typeface="Anton"/>
                <a:cs typeface="Anton"/>
                <a:sym typeface="Anton"/>
              </a:rPr>
              <a:t>DAO</a:t>
            </a:r>
            <a:endParaRPr sz="600"/>
          </a:p>
        </p:txBody>
      </p:sp>
      <p:sp>
        <p:nvSpPr>
          <p:cNvPr id="531" name="Google Shape;531;p68"/>
          <p:cNvSpPr txBox="1"/>
          <p:nvPr/>
        </p:nvSpPr>
        <p:spPr>
          <a:xfrm>
            <a:off x="583200" y="1643775"/>
            <a:ext cx="306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800">
                <a:solidFill>
                  <a:schemeClr val="dk1"/>
                </a:solidFill>
                <a:latin typeface="Anton"/>
                <a:ea typeface="Anton"/>
                <a:cs typeface="Anton"/>
                <a:sym typeface="Anton"/>
              </a:rPr>
              <a:t>Patron Repository</a:t>
            </a:r>
            <a:endParaRPr sz="600"/>
          </a:p>
        </p:txBody>
      </p:sp>
      <p:sp>
        <p:nvSpPr>
          <p:cNvPr id="532" name="Google Shape;532;p68"/>
          <p:cNvSpPr txBox="1"/>
          <p:nvPr/>
        </p:nvSpPr>
        <p:spPr>
          <a:xfrm>
            <a:off x="4772025" y="2225400"/>
            <a:ext cx="39825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0"/>
              </a:spcAft>
              <a:buClr>
                <a:schemeClr val="dk1"/>
              </a:buClr>
              <a:buSzPts val="1600"/>
              <a:buFont typeface="Helvetica Neue Light"/>
              <a:buChar char="●"/>
            </a:pPr>
            <a:r>
              <a:rPr lang="en" sz="1600">
                <a:solidFill>
                  <a:schemeClr val="dk1"/>
                </a:solidFill>
                <a:highlight>
                  <a:srgbClr val="3CEFAB"/>
                </a:highlight>
                <a:latin typeface="Helvetica Neue Light"/>
                <a:ea typeface="Helvetica Neue Light"/>
                <a:cs typeface="Helvetica Neue Light"/>
                <a:sym typeface="Helvetica Neue Light"/>
              </a:rPr>
              <a:t>DAO se ubica en un nivel más bajo, mucho más cerca a la fuente de datos.</a:t>
            </a:r>
            <a:endParaRPr sz="1100">
              <a:highlight>
                <a:srgbClr val="3CEFAB"/>
              </a:highlight>
            </a:endParaRPr>
          </a:p>
        </p:txBody>
      </p:sp>
      <p:sp>
        <p:nvSpPr>
          <p:cNvPr id="533" name="Google Shape;533;p68"/>
          <p:cNvSpPr txBox="1"/>
          <p:nvPr/>
        </p:nvSpPr>
        <p:spPr>
          <a:xfrm>
            <a:off x="130350" y="2250900"/>
            <a:ext cx="42672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chemeClr val="dk1"/>
              </a:buClr>
              <a:buSzPts val="1500"/>
              <a:buFont typeface="Helvetica Neue Light"/>
              <a:buChar char="●"/>
            </a:pPr>
            <a:r>
              <a:rPr lang="en" sz="1500">
                <a:solidFill>
                  <a:schemeClr val="dk1"/>
                </a:solidFill>
                <a:highlight>
                  <a:srgbClr val="3CEFAB"/>
                </a:highlight>
                <a:latin typeface="Helvetica Neue Light"/>
                <a:ea typeface="Helvetica Neue Light"/>
                <a:cs typeface="Helvetica Neue Light"/>
                <a:sym typeface="Helvetica Neue Light"/>
              </a:rPr>
              <a:t>Se ubica al mismo nivel de la capa de modelo de dominio, un poco más arriba que DAO.</a:t>
            </a:r>
            <a:endParaRPr sz="1000">
              <a:highlight>
                <a:srgbClr val="3CEFAB"/>
              </a:highlight>
            </a:endParaRPr>
          </a:p>
        </p:txBody>
      </p:sp>
      <p:sp>
        <p:nvSpPr>
          <p:cNvPr id="534" name="Google Shape;534;p68"/>
          <p:cNvSpPr txBox="1"/>
          <p:nvPr/>
        </p:nvSpPr>
        <p:spPr>
          <a:xfrm>
            <a:off x="4772025" y="3071225"/>
            <a:ext cx="35148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0"/>
              </a:spcAft>
              <a:buClr>
                <a:schemeClr val="dk1"/>
              </a:buClr>
              <a:buSzPts val="1600"/>
              <a:buFont typeface="Helvetica Neue Light"/>
              <a:buChar char="●"/>
            </a:pPr>
            <a:r>
              <a:rPr lang="en" sz="1600">
                <a:solidFill>
                  <a:schemeClr val="dk1"/>
                </a:solidFill>
                <a:highlight>
                  <a:srgbClr val="3CEFAB"/>
                </a:highlight>
                <a:latin typeface="Helvetica Neue Light"/>
                <a:ea typeface="Helvetica Neue Light"/>
                <a:cs typeface="Helvetica Neue Light"/>
                <a:sym typeface="Helvetica Neue Light"/>
              </a:rPr>
              <a:t>Un DAO usa y genera objetos portadores de información.</a:t>
            </a:r>
            <a:endParaRPr sz="1100">
              <a:highlight>
                <a:srgbClr val="3CEFAB"/>
              </a:highlight>
            </a:endParaRPr>
          </a:p>
        </p:txBody>
      </p:sp>
      <p:sp>
        <p:nvSpPr>
          <p:cNvPr id="535" name="Google Shape;535;p68"/>
          <p:cNvSpPr txBox="1"/>
          <p:nvPr/>
        </p:nvSpPr>
        <p:spPr>
          <a:xfrm>
            <a:off x="130350" y="3084225"/>
            <a:ext cx="4161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chemeClr val="dk1"/>
              </a:buClr>
              <a:buSzPts val="1500"/>
              <a:buFont typeface="Helvetica Neue Light"/>
              <a:buChar char="●"/>
            </a:pPr>
            <a:r>
              <a:rPr lang="en" sz="1500">
                <a:solidFill>
                  <a:schemeClr val="dk1"/>
                </a:solidFill>
                <a:highlight>
                  <a:srgbClr val="3CEFAB"/>
                </a:highlight>
                <a:latin typeface="Helvetica Neue Light"/>
                <a:ea typeface="Helvetica Neue Light"/>
                <a:cs typeface="Helvetica Neue Light"/>
                <a:sym typeface="Helvetica Neue Light"/>
              </a:rPr>
              <a:t>Un Repository usa y genera entidades del modelo de dominio completamente instanciadas. </a:t>
            </a:r>
            <a:endParaRPr sz="1000">
              <a:highlight>
                <a:srgbClr val="3CEFAB"/>
              </a:highlight>
            </a:endParaRPr>
          </a:p>
        </p:txBody>
      </p:sp>
      <p:sp>
        <p:nvSpPr>
          <p:cNvPr id="536" name="Google Shape;536;p68"/>
          <p:cNvSpPr txBox="1"/>
          <p:nvPr/>
        </p:nvSpPr>
        <p:spPr>
          <a:xfrm>
            <a:off x="1048425" y="4069830"/>
            <a:ext cx="72384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i="1" lang="en">
                <a:solidFill>
                  <a:schemeClr val="dk1"/>
                </a:solidFill>
                <a:highlight>
                  <a:srgbClr val="3CEFAB"/>
                </a:highlight>
                <a:latin typeface="Helvetica Neue Light"/>
                <a:ea typeface="Helvetica Neue Light"/>
                <a:cs typeface="Helvetica Neue Light"/>
                <a:sym typeface="Helvetica Neue Light"/>
              </a:rPr>
              <a:t>Un Repository puede ser implementado sobre una capa de DAO, sin embargo, la operación contraria supondría una destrucción de las definiciones formales de ambos conceptos.</a:t>
            </a:r>
            <a:endParaRPr i="1" sz="900">
              <a:highlight>
                <a:srgbClr val="3CEFAB"/>
              </a:highlight>
            </a:endParaRPr>
          </a:p>
        </p:txBody>
      </p:sp>
      <p:pic>
        <p:nvPicPr>
          <p:cNvPr id="537" name="Google Shape;537;p68"/>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41" name="Shape 541"/>
        <p:cNvGrpSpPr/>
        <p:nvPr/>
      </p:nvGrpSpPr>
      <p:grpSpPr>
        <a:xfrm>
          <a:off x="0" y="0"/>
          <a:ext cx="0" cy="0"/>
          <a:chOff x="0" y="0"/>
          <a:chExt cx="0" cy="0"/>
        </a:xfrm>
      </p:grpSpPr>
      <p:sp>
        <p:nvSpPr>
          <p:cNvPr id="542" name="Google Shape;542;p69"/>
          <p:cNvSpPr/>
          <p:nvPr/>
        </p:nvSpPr>
        <p:spPr>
          <a:xfrm>
            <a:off x="1696500" y="791575"/>
            <a:ext cx="838200" cy="786600"/>
          </a:xfrm>
          <a:prstGeom prst="ellipse">
            <a:avLst/>
          </a:prstGeom>
          <a:solidFill>
            <a:schemeClr val="lt1"/>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43" name="Google Shape;543;p69"/>
          <p:cNvSpPr txBox="1"/>
          <p:nvPr/>
        </p:nvSpPr>
        <p:spPr>
          <a:xfrm>
            <a:off x="1342625" y="362975"/>
            <a:ext cx="6520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chemeClr val="dk1"/>
                </a:solidFill>
                <a:latin typeface="Anton"/>
                <a:ea typeface="Anton"/>
                <a:cs typeface="Anton"/>
                <a:sym typeface="Anton"/>
              </a:rPr>
              <a:t>Diferencias </a:t>
            </a:r>
            <a:endParaRPr i="1" sz="3600">
              <a:latin typeface="Anton"/>
              <a:ea typeface="Anton"/>
              <a:cs typeface="Anton"/>
              <a:sym typeface="Anton"/>
            </a:endParaRPr>
          </a:p>
        </p:txBody>
      </p:sp>
      <p:sp>
        <p:nvSpPr>
          <p:cNvPr id="544" name="Google Shape;544;p69"/>
          <p:cNvSpPr txBox="1"/>
          <p:nvPr/>
        </p:nvSpPr>
        <p:spPr>
          <a:xfrm>
            <a:off x="1666960" y="19982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45" name="Google Shape;545;p69"/>
          <p:cNvSpPr txBox="1"/>
          <p:nvPr/>
        </p:nvSpPr>
        <p:spPr>
          <a:xfrm>
            <a:off x="4344713" y="1968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46" name="Google Shape;546;p69"/>
          <p:cNvSpPr txBox="1"/>
          <p:nvPr/>
        </p:nvSpPr>
        <p:spPr>
          <a:xfrm>
            <a:off x="6770600" y="1998251"/>
            <a:ext cx="516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pic>
        <p:nvPicPr>
          <p:cNvPr id="547" name="Google Shape;547;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48" name="Google Shape;548;p69"/>
          <p:cNvSpPr/>
          <p:nvPr/>
        </p:nvSpPr>
        <p:spPr>
          <a:xfrm>
            <a:off x="6477075" y="791575"/>
            <a:ext cx="838200" cy="786600"/>
          </a:xfrm>
          <a:prstGeom prst="ellipse">
            <a:avLst/>
          </a:prstGeom>
          <a:solidFill>
            <a:schemeClr val="lt1"/>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pic>
        <p:nvPicPr>
          <p:cNvPr id="549" name="Google Shape;549;p69"/>
          <p:cNvPicPr preferRelativeResize="0"/>
          <p:nvPr/>
        </p:nvPicPr>
        <p:blipFill>
          <a:blip r:embed="rId4">
            <a:alphaModFix/>
          </a:blip>
          <a:stretch>
            <a:fillRect/>
          </a:stretch>
        </p:blipFill>
        <p:spPr>
          <a:xfrm>
            <a:off x="6637877" y="926573"/>
            <a:ext cx="516600" cy="516600"/>
          </a:xfrm>
          <a:prstGeom prst="rect">
            <a:avLst/>
          </a:prstGeom>
          <a:noFill/>
          <a:ln>
            <a:noFill/>
          </a:ln>
        </p:spPr>
      </p:pic>
      <p:pic>
        <p:nvPicPr>
          <p:cNvPr id="550" name="Google Shape;550;p69"/>
          <p:cNvPicPr preferRelativeResize="0"/>
          <p:nvPr/>
        </p:nvPicPr>
        <p:blipFill>
          <a:blip r:embed="rId5">
            <a:alphaModFix/>
          </a:blip>
          <a:stretch>
            <a:fillRect/>
          </a:stretch>
        </p:blipFill>
        <p:spPr>
          <a:xfrm>
            <a:off x="1858425" y="927700"/>
            <a:ext cx="514350" cy="514350"/>
          </a:xfrm>
          <a:prstGeom prst="rect">
            <a:avLst/>
          </a:prstGeom>
          <a:noFill/>
          <a:ln>
            <a:noFill/>
          </a:ln>
        </p:spPr>
      </p:pic>
      <p:sp>
        <p:nvSpPr>
          <p:cNvPr id="551" name="Google Shape;551;p69"/>
          <p:cNvSpPr txBox="1"/>
          <p:nvPr/>
        </p:nvSpPr>
        <p:spPr>
          <a:xfrm>
            <a:off x="5991225" y="1650988"/>
            <a:ext cx="18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800">
                <a:solidFill>
                  <a:schemeClr val="dk1"/>
                </a:solidFill>
                <a:latin typeface="Anton"/>
                <a:ea typeface="Anton"/>
                <a:cs typeface="Anton"/>
                <a:sym typeface="Anton"/>
              </a:rPr>
              <a:t>DAO</a:t>
            </a:r>
            <a:endParaRPr sz="600"/>
          </a:p>
        </p:txBody>
      </p:sp>
      <p:sp>
        <p:nvSpPr>
          <p:cNvPr id="552" name="Google Shape;552;p69"/>
          <p:cNvSpPr txBox="1"/>
          <p:nvPr/>
        </p:nvSpPr>
        <p:spPr>
          <a:xfrm>
            <a:off x="583200" y="1643775"/>
            <a:ext cx="306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800">
                <a:solidFill>
                  <a:schemeClr val="dk1"/>
                </a:solidFill>
                <a:latin typeface="Anton"/>
                <a:ea typeface="Anton"/>
                <a:cs typeface="Anton"/>
                <a:sym typeface="Anton"/>
              </a:rPr>
              <a:t>Patron Repository</a:t>
            </a:r>
            <a:endParaRPr sz="600"/>
          </a:p>
        </p:txBody>
      </p:sp>
      <p:sp>
        <p:nvSpPr>
          <p:cNvPr id="553" name="Google Shape;553;p69"/>
          <p:cNvSpPr txBox="1"/>
          <p:nvPr/>
        </p:nvSpPr>
        <p:spPr>
          <a:xfrm>
            <a:off x="4771950" y="2336625"/>
            <a:ext cx="3982500" cy="240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highlight>
                  <a:srgbClr val="3CEFAB"/>
                </a:highlight>
                <a:latin typeface="Helvetica Neue Light"/>
                <a:ea typeface="Helvetica Neue Light"/>
                <a:cs typeface="Helvetica Neue Light"/>
                <a:sym typeface="Helvetica Neue Light"/>
              </a:rPr>
              <a:t>Entre tablas en una base de datos y DAO en la capa de acceso a datos suele existir una relación que tiende a ser directa, es decir, tiende a existir una relación uno a uno entre ambos.</a:t>
            </a:r>
            <a:endParaRPr sz="1500">
              <a:solidFill>
                <a:schemeClr val="dk1"/>
              </a:solidFill>
              <a:highlight>
                <a:srgbClr val="3CEFAB"/>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highlight>
                  <a:srgbClr val="3CEFAB"/>
                </a:highlight>
                <a:latin typeface="Helvetica Neue Light"/>
                <a:ea typeface="Helvetica Neue Light"/>
                <a:cs typeface="Helvetica Neue Light"/>
                <a:sym typeface="Helvetica Neue Light"/>
              </a:rPr>
              <a:t>DAO ha sido diseñado para obtener y guardar información de una base de datos</a:t>
            </a:r>
            <a:endParaRPr sz="1100">
              <a:solidFill>
                <a:schemeClr val="dk1"/>
              </a:solidFill>
              <a:highlight>
                <a:srgbClr val="3CEFAB"/>
              </a:highlight>
              <a:latin typeface="Helvetica Neue Light"/>
              <a:ea typeface="Helvetica Neue Light"/>
              <a:cs typeface="Helvetica Neue Light"/>
              <a:sym typeface="Helvetica Neue Light"/>
            </a:endParaRPr>
          </a:p>
        </p:txBody>
      </p:sp>
      <p:sp>
        <p:nvSpPr>
          <p:cNvPr id="554" name="Google Shape;554;p69"/>
          <p:cNvSpPr txBox="1"/>
          <p:nvPr/>
        </p:nvSpPr>
        <p:spPr>
          <a:xfrm>
            <a:off x="120825" y="2336625"/>
            <a:ext cx="4575000" cy="2169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highlight>
                  <a:srgbClr val="3CEFAB"/>
                </a:highlight>
                <a:latin typeface="Helvetica Neue Light"/>
                <a:ea typeface="Helvetica Neue Light"/>
                <a:cs typeface="Helvetica Neue Light"/>
                <a:sym typeface="Helvetica Neue Light"/>
              </a:rPr>
              <a:t>Sólo existe un repositorio para cada Agregado, solo algunas de las tablas en la base de datos pueden ser correspondidas con la existencia de un Repositorio en la capa de modelo de dominio.</a:t>
            </a:r>
            <a:endParaRPr sz="1500">
              <a:solidFill>
                <a:schemeClr val="dk1"/>
              </a:solidFill>
              <a:highlight>
                <a:srgbClr val="3CEFAB"/>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600">
                <a:solidFill>
                  <a:schemeClr val="dk1"/>
                </a:solidFill>
                <a:highlight>
                  <a:srgbClr val="3CEFAB"/>
                </a:highlight>
                <a:latin typeface="Helvetica Neue Light"/>
                <a:ea typeface="Helvetica Neue Light"/>
                <a:cs typeface="Helvetica Neue Light"/>
                <a:sym typeface="Helvetica Neue Light"/>
              </a:rPr>
              <a:t>Su intención es proveer entidades de la capa de dominio.</a:t>
            </a:r>
            <a:endParaRPr sz="1200">
              <a:solidFill>
                <a:schemeClr val="dk1"/>
              </a:solidFill>
              <a:highlight>
                <a:srgbClr val="3CEFAB"/>
              </a:highlight>
              <a:latin typeface="Helvetica Neue Light"/>
              <a:ea typeface="Helvetica Neue Light"/>
              <a:cs typeface="Helvetica Neue Light"/>
              <a:sym typeface="Helvetica Neue Light"/>
            </a:endParaRPr>
          </a:p>
        </p:txBody>
      </p:sp>
      <p:pic>
        <p:nvPicPr>
          <p:cNvPr id="555" name="Google Shape;555;p69"/>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Repository</a:t>
            </a:r>
            <a:endParaRPr i="1" sz="3600">
              <a:latin typeface="Anton"/>
              <a:ea typeface="Anton"/>
              <a:cs typeface="Anton"/>
              <a:sym typeface="Anton"/>
            </a:endParaRPr>
          </a:p>
        </p:txBody>
      </p:sp>
      <p:pic>
        <p:nvPicPr>
          <p:cNvPr id="561" name="Google Shape;561;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62" name="Google Shape;562;p70"/>
          <p:cNvSpPr txBox="1"/>
          <p:nvPr/>
        </p:nvSpPr>
        <p:spPr>
          <a:xfrm>
            <a:off x="326700" y="950288"/>
            <a:ext cx="8490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600">
                <a:latin typeface="Helvetica Neue Light"/>
                <a:ea typeface="Helvetica Neue Light"/>
                <a:cs typeface="Helvetica Neue Light"/>
                <a:sym typeface="Helvetica Neue Light"/>
              </a:rPr>
              <a:t>En este ejemplo desarrollaremos un repositorio de Personas. Para ello, crearemos primero la clase Persona, con sus correspondientes validaciones:</a:t>
            </a:r>
            <a:endParaRPr sz="1600">
              <a:latin typeface="Helvetica Neue Light"/>
              <a:ea typeface="Helvetica Neue Light"/>
              <a:cs typeface="Helvetica Neue Light"/>
              <a:sym typeface="Helvetica Neue Light"/>
            </a:endParaRPr>
          </a:p>
        </p:txBody>
      </p:sp>
      <p:pic>
        <p:nvPicPr>
          <p:cNvPr id="563" name="Google Shape;563;p70"/>
          <p:cNvPicPr preferRelativeResize="0"/>
          <p:nvPr/>
        </p:nvPicPr>
        <p:blipFill>
          <a:blip r:embed="rId4">
            <a:alphaModFix/>
          </a:blip>
          <a:stretch>
            <a:fillRect/>
          </a:stretch>
        </p:blipFill>
        <p:spPr>
          <a:xfrm>
            <a:off x="228600" y="209550"/>
            <a:ext cx="514350" cy="514350"/>
          </a:xfrm>
          <a:prstGeom prst="rect">
            <a:avLst/>
          </a:prstGeom>
          <a:noFill/>
          <a:ln>
            <a:noFill/>
          </a:ln>
        </p:spPr>
      </p:pic>
      <p:pic>
        <p:nvPicPr>
          <p:cNvPr id="564" name="Google Shape;564;p70"/>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565" name="Google Shape;565;p70"/>
          <p:cNvSpPr txBox="1"/>
          <p:nvPr/>
        </p:nvSpPr>
        <p:spPr>
          <a:xfrm>
            <a:off x="316525" y="1951900"/>
            <a:ext cx="3472800" cy="2783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00">
                <a:solidFill>
                  <a:srgbClr val="C586C0"/>
                </a:solidFill>
                <a:highlight>
                  <a:srgbClr val="1E1E1E"/>
                </a:highlight>
                <a:latin typeface="Courier New"/>
                <a:ea typeface="Courier New"/>
                <a:cs typeface="Courier New"/>
                <a:sym typeface="Courier New"/>
              </a:rPr>
              <a:t>export</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default</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class</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Producto</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constructor</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id</a:t>
            </a:r>
            <a:endParaRPr sz="6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get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 </a:t>
            </a:r>
            <a:r>
              <a:rPr lang="en" sz="600">
                <a:solidFill>
                  <a:srgbClr val="C586C0"/>
                </a:solidFill>
                <a:highlight>
                  <a:srgbClr val="1E1E1E"/>
                </a:highlight>
                <a:latin typeface="Courier New"/>
                <a:ea typeface="Courier New"/>
                <a:cs typeface="Courier New"/>
                <a:sym typeface="Courier New"/>
              </a:rPr>
              <a:t>return</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set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'"id" es un campo requerido'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id</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get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 </a:t>
            </a:r>
            <a:r>
              <a:rPr lang="en" sz="600">
                <a:solidFill>
                  <a:srgbClr val="C586C0"/>
                </a:solidFill>
                <a:highlight>
                  <a:srgbClr val="1E1E1E"/>
                </a:highlight>
                <a:latin typeface="Courier New"/>
                <a:ea typeface="Courier New"/>
                <a:cs typeface="Courier New"/>
                <a:sym typeface="Courier New"/>
              </a:rPr>
              <a:t>return</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a:t>
            </a:r>
            <a:endParaRPr sz="600">
              <a:solidFill>
                <a:srgbClr val="C586C0"/>
              </a:solidFill>
              <a:highlight>
                <a:srgbClr val="1E1E1E"/>
              </a:highlight>
              <a:latin typeface="Courier New"/>
              <a:ea typeface="Courier New"/>
              <a:cs typeface="Courier New"/>
              <a:sym typeface="Courier New"/>
            </a:endParaRPr>
          </a:p>
        </p:txBody>
      </p:sp>
      <p:sp>
        <p:nvSpPr>
          <p:cNvPr id="566" name="Google Shape;566;p70"/>
          <p:cNvSpPr txBox="1"/>
          <p:nvPr/>
        </p:nvSpPr>
        <p:spPr>
          <a:xfrm>
            <a:off x="4026875" y="1951900"/>
            <a:ext cx="3367500" cy="3034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set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'"nombre" es un campo requerido'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nombre</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get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 </a:t>
            </a:r>
            <a:r>
              <a:rPr lang="en" sz="600">
                <a:solidFill>
                  <a:srgbClr val="C586C0"/>
                </a:solidFill>
                <a:highlight>
                  <a:srgbClr val="1E1E1E"/>
                </a:highlight>
                <a:latin typeface="Courier New"/>
                <a:ea typeface="Courier New"/>
                <a:cs typeface="Courier New"/>
                <a:sym typeface="Courier New"/>
              </a:rPr>
              <a:t>return</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set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'"precio" es un campo requerido'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isNaN</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'"precio" debe ser numérico'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&lt; </a:t>
            </a:r>
            <a:r>
              <a:rPr lang="en" sz="600">
                <a:solidFill>
                  <a:srgbClr val="B5CEA8"/>
                </a:solidFill>
                <a:highlight>
                  <a:srgbClr val="1E1E1E"/>
                </a:highlight>
                <a:latin typeface="Courier New"/>
                <a:ea typeface="Courier New"/>
                <a:cs typeface="Courier New"/>
                <a:sym typeface="Courier New"/>
              </a:rPr>
              <a:t>0</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'"precio" debe ser positivo'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precio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get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 </a:t>
            </a:r>
            <a:r>
              <a:rPr lang="en" sz="600">
                <a:solidFill>
                  <a:srgbClr val="C586C0"/>
                </a:solidFill>
                <a:highlight>
                  <a:srgbClr val="1E1E1E"/>
                </a:highlight>
                <a:latin typeface="Courier New"/>
                <a:ea typeface="Courier New"/>
                <a:cs typeface="Courier New"/>
                <a:sym typeface="Courier New"/>
              </a:rPr>
              <a:t>return</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set</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'"stock" es un campo requerido'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DCDCAA"/>
                </a:solidFill>
                <a:highlight>
                  <a:srgbClr val="1E1E1E"/>
                </a:highlight>
                <a:latin typeface="Courier New"/>
                <a:ea typeface="Courier New"/>
                <a:cs typeface="Courier New"/>
                <a:sym typeface="Courier New"/>
              </a:rPr>
              <a:t>isNaN</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'"stock" debe ser numérico'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if</a:t>
            </a:r>
            <a:r>
              <a:rPr lang="en" sz="600">
                <a:solidFill>
                  <a:srgbClr val="D4D4D4"/>
                </a:solidFill>
                <a:highlight>
                  <a:srgbClr val="1E1E1E"/>
                </a:highlight>
                <a:latin typeface="Courier New"/>
                <a:ea typeface="Courier New"/>
                <a:cs typeface="Courier New"/>
                <a:sym typeface="Courier New"/>
              </a:rPr>
              <a:t>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&lt; </a:t>
            </a:r>
            <a:r>
              <a:rPr lang="en" sz="600">
                <a:solidFill>
                  <a:srgbClr val="B5CEA8"/>
                </a:solidFill>
                <a:highlight>
                  <a:srgbClr val="1E1E1E"/>
                </a:highlight>
                <a:latin typeface="Courier New"/>
                <a:ea typeface="Courier New"/>
                <a:cs typeface="Courier New"/>
                <a:sym typeface="Courier New"/>
              </a:rPr>
              <a:t>0</a:t>
            </a:r>
            <a:r>
              <a:rPr lang="en" sz="600">
                <a:solidFill>
                  <a:srgbClr val="D4D4D4"/>
                </a:solidFill>
                <a:highlight>
                  <a:srgbClr val="1E1E1E"/>
                </a:highlight>
                <a:latin typeface="Courier New"/>
                <a:ea typeface="Courier New"/>
                <a:cs typeface="Courier New"/>
                <a:sym typeface="Courier New"/>
              </a:rPr>
              <a:t>) </a:t>
            </a:r>
            <a:r>
              <a:rPr lang="en" sz="600">
                <a:solidFill>
                  <a:srgbClr val="C586C0"/>
                </a:solidFill>
                <a:highlight>
                  <a:srgbClr val="1E1E1E"/>
                </a:highlight>
                <a:latin typeface="Courier New"/>
                <a:ea typeface="Courier New"/>
                <a:cs typeface="Courier New"/>
                <a:sym typeface="Courier New"/>
              </a:rPr>
              <a:t>throw</a:t>
            </a: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new</a:t>
            </a:r>
            <a:r>
              <a:rPr lang="en" sz="600">
                <a:solidFill>
                  <a:srgbClr val="D4D4D4"/>
                </a:solidFill>
                <a:highlight>
                  <a:srgbClr val="1E1E1E"/>
                </a:highlight>
                <a:latin typeface="Courier New"/>
                <a:ea typeface="Courier New"/>
                <a:cs typeface="Courier New"/>
                <a:sym typeface="Courier New"/>
              </a:rPr>
              <a:t> </a:t>
            </a:r>
            <a:r>
              <a:rPr lang="en" sz="600">
                <a:solidFill>
                  <a:srgbClr val="4EC9B0"/>
                </a:solidFill>
                <a:highlight>
                  <a:srgbClr val="1E1E1E"/>
                </a:highlight>
                <a:latin typeface="Courier New"/>
                <a:ea typeface="Courier New"/>
                <a:cs typeface="Courier New"/>
                <a:sym typeface="Courier New"/>
              </a:rPr>
              <a:t>Error</a:t>
            </a:r>
            <a:r>
              <a:rPr lang="en" sz="600">
                <a:solidFill>
                  <a:srgbClr val="D4D4D4"/>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'"stock" debe ser positivo'</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r>
              <a:rPr lang="en" sz="600">
                <a:solidFill>
                  <a:srgbClr val="569CD6"/>
                </a:solidFill>
                <a:highlight>
                  <a:srgbClr val="1E1E1E"/>
                </a:highlight>
                <a:latin typeface="Courier New"/>
                <a:ea typeface="Courier New"/>
                <a:cs typeface="Courier New"/>
                <a:sym typeface="Courier New"/>
              </a:rPr>
              <a:t>this</a:t>
            </a:r>
            <a:r>
              <a:rPr lang="en" sz="600">
                <a:solidFill>
                  <a:srgbClr val="D4D4D4"/>
                </a:solidFill>
                <a:highlight>
                  <a:srgbClr val="1E1E1E"/>
                </a:highlight>
                <a:latin typeface="Courier New"/>
                <a:ea typeface="Courier New"/>
                <a:cs typeface="Courier New"/>
                <a:sym typeface="Courier New"/>
              </a:rPr>
              <a:t>.</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 = </a:t>
            </a:r>
            <a:r>
              <a:rPr lang="en" sz="600">
                <a:solidFill>
                  <a:srgbClr val="9CDCFE"/>
                </a:solidFill>
                <a:highlight>
                  <a:srgbClr val="1E1E1E"/>
                </a:highlight>
                <a:latin typeface="Courier New"/>
                <a:ea typeface="Courier New"/>
                <a:cs typeface="Courier New"/>
                <a:sym typeface="Courier New"/>
              </a:rPr>
              <a:t>stock</a:t>
            </a:r>
            <a:r>
              <a:rPr lang="en" sz="600">
                <a:solidFill>
                  <a:srgbClr val="D4D4D4"/>
                </a:solidFill>
                <a:highlight>
                  <a:srgbClr val="1E1E1E"/>
                </a:highlight>
                <a:latin typeface="Courier New"/>
                <a:ea typeface="Courier New"/>
                <a:cs typeface="Courier New"/>
                <a:sym typeface="Courier New"/>
              </a:rPr>
              <a:t>;</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00">
                <a:solidFill>
                  <a:srgbClr val="D4D4D4"/>
                </a:solidFill>
                <a:highlight>
                  <a:srgbClr val="1E1E1E"/>
                </a:highlight>
                <a:latin typeface="Courier New"/>
                <a:ea typeface="Courier New"/>
                <a:cs typeface="Courier New"/>
                <a:sym typeface="Courier New"/>
              </a:rPr>
              <a:t> }</a:t>
            </a:r>
            <a:endParaRPr sz="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Repository</a:t>
            </a:r>
            <a:endParaRPr i="1" sz="3600">
              <a:latin typeface="Anton"/>
              <a:ea typeface="Anton"/>
              <a:cs typeface="Anton"/>
              <a:sym typeface="Anton"/>
            </a:endParaRPr>
          </a:p>
        </p:txBody>
      </p:sp>
      <p:pic>
        <p:nvPicPr>
          <p:cNvPr id="572" name="Google Shape;572;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3" name="Google Shape;573;p71"/>
          <p:cNvSpPr txBox="1"/>
          <p:nvPr/>
        </p:nvSpPr>
        <p:spPr>
          <a:xfrm>
            <a:off x="326700" y="950288"/>
            <a:ext cx="8490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500">
                <a:latin typeface="Helvetica Neue Light"/>
                <a:ea typeface="Helvetica Neue Light"/>
                <a:cs typeface="Helvetica Neue Light"/>
                <a:sym typeface="Helvetica Neue Light"/>
              </a:rPr>
              <a:t>Luego creamos el repositorio, el cual generalmente tendrá las mismas operaciones que una colección de objetos: agregar, quitar, listar, buscar, contar (no se incluyen todas en este ejemplo):</a:t>
            </a:r>
            <a:endParaRPr sz="1500">
              <a:latin typeface="Helvetica Neue Light"/>
              <a:ea typeface="Helvetica Neue Light"/>
              <a:cs typeface="Helvetica Neue Light"/>
              <a:sym typeface="Helvetica Neue Light"/>
            </a:endParaRPr>
          </a:p>
        </p:txBody>
      </p:sp>
      <p:pic>
        <p:nvPicPr>
          <p:cNvPr id="574" name="Google Shape;574;p71"/>
          <p:cNvPicPr preferRelativeResize="0"/>
          <p:nvPr/>
        </p:nvPicPr>
        <p:blipFill>
          <a:blip r:embed="rId4">
            <a:alphaModFix/>
          </a:blip>
          <a:stretch>
            <a:fillRect/>
          </a:stretch>
        </p:blipFill>
        <p:spPr>
          <a:xfrm>
            <a:off x="228600" y="209550"/>
            <a:ext cx="514350" cy="514350"/>
          </a:xfrm>
          <a:prstGeom prst="rect">
            <a:avLst/>
          </a:prstGeom>
          <a:noFill/>
          <a:ln>
            <a:noFill/>
          </a:ln>
        </p:spPr>
      </p:pic>
      <p:pic>
        <p:nvPicPr>
          <p:cNvPr id="575" name="Google Shape;575;p71"/>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576" name="Google Shape;576;p71"/>
          <p:cNvSpPr txBox="1"/>
          <p:nvPr/>
        </p:nvSpPr>
        <p:spPr>
          <a:xfrm>
            <a:off x="392725" y="1723300"/>
            <a:ext cx="3472800" cy="3216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C586C0"/>
                </a:solidFill>
                <a:highlight>
                  <a:srgbClr val="1E1E1E"/>
                </a:highlight>
                <a:latin typeface="Courier New"/>
                <a:ea typeface="Courier New"/>
                <a:cs typeface="Courier New"/>
                <a:sym typeface="Courier New"/>
              </a:rPr>
              <a:t>export</a:t>
            </a: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default</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class</a:t>
            </a:r>
            <a:r>
              <a:rPr lang="en" sz="700">
                <a:solidFill>
                  <a:srgbClr val="D4D4D4"/>
                </a:solidFill>
                <a:highlight>
                  <a:srgbClr val="1E1E1E"/>
                </a:highlight>
                <a:latin typeface="Courier New"/>
                <a:ea typeface="Courier New"/>
                <a:cs typeface="Courier New"/>
                <a:sym typeface="Courier New"/>
              </a:rPr>
              <a:t> </a:t>
            </a:r>
            <a:r>
              <a:rPr lang="en" sz="700">
                <a:solidFill>
                  <a:srgbClr val="4EC9B0"/>
                </a:solidFill>
                <a:highlight>
                  <a:srgbClr val="1E1E1E"/>
                </a:highlight>
                <a:latin typeface="Courier New"/>
                <a:ea typeface="Courier New"/>
                <a:cs typeface="Courier New"/>
                <a:sym typeface="Courier New"/>
              </a:rPr>
              <a:t>ProductosRepo</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constructor</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this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dao</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getDao</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async</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getAll</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dtos</a:t>
            </a:r>
            <a:r>
              <a:rPr lang="en" sz="700">
                <a:solidFill>
                  <a:srgbClr val="D4D4D4"/>
                </a:solidFill>
                <a:highlight>
                  <a:srgbClr val="1E1E1E"/>
                </a:highlight>
                <a:latin typeface="Courier New"/>
                <a:ea typeface="Courier New"/>
                <a:cs typeface="Courier New"/>
                <a:sym typeface="Courier New"/>
              </a:rPr>
              <a:t> = </a:t>
            </a:r>
            <a:r>
              <a:rPr lang="en" sz="700">
                <a:solidFill>
                  <a:srgbClr val="C586C0"/>
                </a:solidFill>
                <a:highlight>
                  <a:srgbClr val="1E1E1E"/>
                </a:highlight>
                <a:latin typeface="Courier New"/>
                <a:ea typeface="Courier New"/>
                <a:cs typeface="Courier New"/>
                <a:sym typeface="Courier New"/>
              </a:rPr>
              <a:t>await</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this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dao</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getAll</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dtos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map</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dto</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Producto</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dto</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add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prod</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dto</a:t>
            </a:r>
            <a:r>
              <a:rPr lang="en" sz="700">
                <a:solidFill>
                  <a:srgbClr val="D4D4D4"/>
                </a:solidFill>
                <a:highlight>
                  <a:srgbClr val="1E1E1E"/>
                </a:highlight>
                <a:latin typeface="Courier New"/>
                <a:ea typeface="Courier New"/>
                <a:cs typeface="Courier New"/>
                <a:sym typeface="Courier New"/>
              </a:rPr>
              <a:t> =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ProductoDto</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this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dao</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save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dto</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addMany</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prods</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dtos</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prods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map</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ProductoDto</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this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dao</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saveMany</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dtos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C586C0"/>
              </a:solidFill>
              <a:highlight>
                <a:srgbClr val="1E1E1E"/>
              </a:highlight>
              <a:latin typeface="Courier New"/>
              <a:ea typeface="Courier New"/>
              <a:cs typeface="Courier New"/>
              <a:sym typeface="Courier New"/>
            </a:endParaRPr>
          </a:p>
        </p:txBody>
      </p:sp>
      <p:sp>
        <p:nvSpPr>
          <p:cNvPr id="577" name="Google Shape;577;p71"/>
          <p:cNvSpPr txBox="1"/>
          <p:nvPr/>
        </p:nvSpPr>
        <p:spPr>
          <a:xfrm>
            <a:off x="4325825" y="1788541"/>
            <a:ext cx="4644000" cy="28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n" sz="1500">
                <a:latin typeface="Helvetica Neue Light"/>
                <a:ea typeface="Helvetica Neue Light"/>
                <a:cs typeface="Helvetica Neue Light"/>
                <a:sym typeface="Helvetica Neue Light"/>
              </a:rPr>
              <a:t>Observen que el repositorio recibe Personas pero envía DTOs al DAO.</a:t>
            </a:r>
            <a:endParaRPr sz="1500">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500">
                <a:latin typeface="Helvetica Neue Light"/>
                <a:ea typeface="Helvetica Neue Light"/>
                <a:cs typeface="Helvetica Neue Light"/>
                <a:sym typeface="Helvetica Neue Light"/>
              </a:rPr>
              <a:t>De igual manera, el DAO devuelve DTOs, pero el repositorio los transforma en Personas antes de devolverlos.</a:t>
            </a:r>
            <a:endParaRPr sz="1500">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500">
                <a:latin typeface="Helvetica Neue Light"/>
                <a:ea typeface="Helvetica Neue Light"/>
                <a:cs typeface="Helvetica Neue Light"/>
                <a:sym typeface="Helvetica Neue Light"/>
              </a:rPr>
              <a:t>El repositorio cumple entonces la función de nexo entre la capa de negocio y la capa de persistencia (aunque más del lado del negocio, en cuanto a nivel de abstracción).</a:t>
            </a:r>
            <a:endParaRPr sz="1500">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PATRÓN REPOSITORY</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583" name="Google Shape;583;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84" name="Google Shape;584;p7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7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0" name="Google Shape;590;p73"/>
          <p:cNvSpPr txBox="1"/>
          <p:nvPr/>
        </p:nvSpPr>
        <p:spPr>
          <a:xfrm>
            <a:off x="476250" y="1311775"/>
            <a:ext cx="80772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Aplicar el patrón repositorio sobre el desafío anterior.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repositorio estará implementado en una clase PersonaRepository, y contará con métodos para realizar las operaciones de CRUD sobre instancias de la clase Persona (nuestro modelo de dominio). Dispondrá también de un método que indique la cantidad de personas almacenadas.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constructor de PersonaRepository obtendrá el DAO de personas que utilizará para la persistencia desde un factory.</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591" name="Google Shape;591;p7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92" name="Google Shape;592;p73"/>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PATRÓN REPOSITORY</a:t>
            </a:r>
            <a:endParaRPr i="1" sz="3200">
              <a:latin typeface="Helvetica Neue Light"/>
              <a:ea typeface="Helvetica Neue Light"/>
              <a:cs typeface="Helvetica Neue Light"/>
              <a:sym typeface="Helvetica Neue Light"/>
            </a:endParaRPr>
          </a:p>
        </p:txBody>
      </p:sp>
      <p:sp>
        <p:nvSpPr>
          <p:cNvPr id="593" name="Google Shape;593;p73"/>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320000" y="1001475"/>
            <a:ext cx="8292000" cy="332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Prácticamente todas las aplicaciones de hoy en día, requieren acceso al menos a una fuente de datos. Como suelen ser base de datos relacionales, muchas veces no tenemos problema en acceder a los datos.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Sin embargo, podemos necesitar más de una fuente de datos, o la que tenemos puede variar, lo que nos obligaría a refactorizar gran parte del código.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ésto, tenemos el patrón </a:t>
            </a:r>
            <a:r>
              <a:rPr b="1" lang="en" sz="1700">
                <a:solidFill>
                  <a:schemeClr val="dk1"/>
                </a:solidFill>
                <a:highlight>
                  <a:schemeClr val="lt1"/>
                </a:highlight>
                <a:latin typeface="Helvetica Neue"/>
                <a:ea typeface="Helvetica Neue"/>
                <a:cs typeface="Helvetica Neue"/>
                <a:sym typeface="Helvetica Neue"/>
              </a:rPr>
              <a:t>Arquitectónico Data Access Object (DAO)</a:t>
            </a:r>
            <a:r>
              <a:rPr lang="en" sz="1700">
                <a:solidFill>
                  <a:schemeClr val="dk1"/>
                </a:solidFill>
                <a:highlight>
                  <a:schemeClr val="lt1"/>
                </a:highlight>
                <a:latin typeface="Helvetica Neue Light"/>
                <a:ea typeface="Helvetica Neue Light"/>
                <a:cs typeface="Helvetica Neue Light"/>
                <a:sym typeface="Helvetica Neue Light"/>
              </a:rPr>
              <a:t>, que permite separar la lógica de acceso a datos de los </a:t>
            </a:r>
            <a:r>
              <a:rPr b="1" lang="en" sz="1700">
                <a:solidFill>
                  <a:schemeClr val="dk1"/>
                </a:solidFill>
                <a:highlight>
                  <a:schemeClr val="lt1"/>
                </a:highlight>
                <a:latin typeface="Helvetica Neue"/>
                <a:ea typeface="Helvetica Neue"/>
                <a:cs typeface="Helvetica Neue"/>
                <a:sym typeface="Helvetica Neue"/>
              </a:rPr>
              <a:t>Business Objects u Objetos de negocios</a:t>
            </a:r>
            <a:r>
              <a:rPr lang="en" sz="1700">
                <a:solidFill>
                  <a:schemeClr val="dk1"/>
                </a:solidFill>
                <a:highlight>
                  <a:schemeClr val="lt1"/>
                </a:highlight>
                <a:latin typeface="Helvetica Neue Light"/>
                <a:ea typeface="Helvetica Neue Light"/>
                <a:cs typeface="Helvetica Neue Light"/>
                <a:sym typeface="Helvetica Neue Light"/>
              </a:rPr>
              <a:t>, de tal forma que el DAO encapsula toda la lógica de acceso de datos al resto de la aplicación.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43" name="Google Shape;143;p2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4" name="Google Shape;144;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5" name="Google Shape;145;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6" name="Google Shape;146;p29"/>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7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9" name="Google Shape;599;p74"/>
          <p:cNvSpPr txBox="1"/>
          <p:nvPr/>
        </p:nvSpPr>
        <p:spPr>
          <a:xfrm>
            <a:off x="457200" y="1311775"/>
            <a:ext cx="7353300" cy="28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highlight>
                  <a:schemeClr val="lt1"/>
                </a:highlight>
                <a:latin typeface="Helvetica Neue Light"/>
                <a:ea typeface="Helvetica Neue Light"/>
                <a:cs typeface="Helvetica Neue Light"/>
                <a:sym typeface="Helvetica Neue Light"/>
              </a:rPr>
              <a:t>Probar el repositorio utilizando un código de test llamando a cada acción del repositorio con los datos apropiados ó mediante un menú de test que permita por línea de comandos ejecutar las distintas tareas implementadas en el repositorio, representando en todos los casos los resultados por consola.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Utilizar diferentes DAOs y verificar que el funcionamiento no se ve afectado de ninguna manera al cambiar entre uno y otro.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Verificar que los datos se persisten de forma correcta en cada persistencia.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00" name="Google Shape;600;p7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01" name="Google Shape;601;p74"/>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APLICANDO REPOSITORY</a:t>
            </a:r>
            <a:endParaRPr i="1" sz="3200">
              <a:latin typeface="Helvetica Neue Light"/>
              <a:ea typeface="Helvetica Neue Light"/>
              <a:cs typeface="Helvetica Neue Light"/>
              <a:sym typeface="Helvetica Neue Light"/>
            </a:endParaRPr>
          </a:p>
        </p:txBody>
      </p:sp>
      <p:sp>
        <p:nvSpPr>
          <p:cNvPr id="602" name="Google Shape;602;p74"/>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6" name="Shape 606"/>
        <p:cNvGrpSpPr/>
        <p:nvPr/>
      </p:nvGrpSpPr>
      <p:grpSpPr>
        <a:xfrm>
          <a:off x="0" y="0"/>
          <a:ext cx="0" cy="0"/>
          <a:chOff x="0" y="0"/>
          <a:chExt cx="0" cy="0"/>
        </a:xfrm>
      </p:grpSpPr>
      <p:sp>
        <p:nvSpPr>
          <p:cNvPr id="607" name="Google Shape;607;p75"/>
          <p:cNvSpPr txBox="1"/>
          <p:nvPr/>
        </p:nvSpPr>
        <p:spPr>
          <a:xfrm>
            <a:off x="1811750" y="1944250"/>
            <a:ext cx="54507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ORM</a:t>
            </a:r>
            <a:br>
              <a:rPr i="1" lang="en" sz="3600">
                <a:solidFill>
                  <a:srgbClr val="E0FF00"/>
                </a:solidFill>
                <a:latin typeface="Anton"/>
                <a:ea typeface="Anton"/>
                <a:cs typeface="Anton"/>
                <a:sym typeface="Anton"/>
              </a:rPr>
            </a:br>
            <a:r>
              <a:rPr i="1" lang="en" sz="3600">
                <a:solidFill>
                  <a:srgbClr val="E0FF00"/>
                </a:solidFill>
                <a:latin typeface="Anton"/>
                <a:ea typeface="Anton"/>
                <a:cs typeface="Anton"/>
                <a:sym typeface="Anton"/>
              </a:rPr>
              <a:t>(OBJECT RELATIONAL MAPPING)</a:t>
            </a:r>
            <a:endParaRPr i="1" sz="3600">
              <a:solidFill>
                <a:srgbClr val="E0FF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6"/>
          <p:cNvSpPr txBox="1"/>
          <p:nvPr/>
        </p:nvSpPr>
        <p:spPr>
          <a:xfrm>
            <a:off x="229175" y="849075"/>
            <a:ext cx="8923800" cy="390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una técnica para convertir datos entre el sistema de tipos del lenguaje de programación y la base de datos.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Va dirigido solamente a las bases de datos relacionales (SQL). Esto crea un efecto “objeto base de datos virtual” sobre la base de datos relacional, el cual es lo que nos permite manipular la base de datos a través del código.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Object</a:t>
            </a:r>
            <a:r>
              <a:rPr lang="en" sz="1800">
                <a:solidFill>
                  <a:schemeClr val="dk1"/>
                </a:solidFill>
                <a:highlight>
                  <a:schemeClr val="lt1"/>
                </a:highlight>
                <a:latin typeface="Helvetica Neue Light"/>
                <a:ea typeface="Helvetica Neue Light"/>
                <a:cs typeface="Helvetica Neue Light"/>
                <a:sym typeface="Helvetica Neue Light"/>
              </a:rPr>
              <a:t>: Hace referencia a los objetos que podemos usar en nuestro lenguaje.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Relational</a:t>
            </a:r>
            <a:r>
              <a:rPr lang="en" sz="1800">
                <a:solidFill>
                  <a:schemeClr val="dk1"/>
                </a:solidFill>
                <a:highlight>
                  <a:schemeClr val="lt1"/>
                </a:highlight>
                <a:latin typeface="Helvetica Neue Light"/>
                <a:ea typeface="Helvetica Neue Light"/>
                <a:cs typeface="Helvetica Neue Light"/>
                <a:sym typeface="Helvetica Neue Light"/>
              </a:rPr>
              <a:t>: Hace referencia a nuestro Sistema Gestor de Base de Datos (MySQL, MSSQL, PostgreSQL).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Mapping</a:t>
            </a:r>
            <a:r>
              <a:rPr lang="en" sz="1800">
                <a:solidFill>
                  <a:schemeClr val="dk1"/>
                </a:solidFill>
                <a:highlight>
                  <a:schemeClr val="lt1"/>
                </a:highlight>
                <a:latin typeface="Helvetica Neue Light"/>
                <a:ea typeface="Helvetica Neue Light"/>
                <a:cs typeface="Helvetica Neue Light"/>
                <a:sym typeface="Helvetica Neue Light"/>
              </a:rPr>
              <a:t>: Hace referencia a la conexión entre el los objetos y las tablas.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13" name="Google Shape;613;p7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614" name="Google Shape;614;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5" name="Google Shape;615;p76"/>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7"/>
          <p:cNvSpPr txBox="1"/>
          <p:nvPr/>
        </p:nvSpPr>
        <p:spPr>
          <a:xfrm>
            <a:off x="200725" y="849075"/>
            <a:ext cx="8491200" cy="3879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ORM es una técnica que nos permite hacer queries y manipular datos de la base de datos desde un lenguaje de programación.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Tiene las siguientes ventajas: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Abstracto</a:t>
            </a:r>
            <a:r>
              <a:rPr lang="en" sz="1900">
                <a:solidFill>
                  <a:schemeClr val="dk1"/>
                </a:solidFill>
                <a:highlight>
                  <a:schemeClr val="lt1"/>
                </a:highlight>
                <a:latin typeface="Helvetica Neue Light"/>
                <a:ea typeface="Helvetica Neue Light"/>
                <a:cs typeface="Helvetica Neue Light"/>
                <a:sym typeface="Helvetica Neue Light"/>
              </a:rPr>
              <a:t>: Diseño de una estructura o modelo aislado de la base de datos.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Portable</a:t>
            </a:r>
            <a:r>
              <a:rPr lang="en" sz="1900">
                <a:solidFill>
                  <a:schemeClr val="dk1"/>
                </a:solidFill>
                <a:highlight>
                  <a:schemeClr val="lt1"/>
                </a:highlight>
                <a:latin typeface="Helvetica Neue Light"/>
                <a:ea typeface="Helvetica Neue Light"/>
                <a:cs typeface="Helvetica Neue Light"/>
                <a:sym typeface="Helvetica Neue Light"/>
              </a:rPr>
              <a:t>: Nos permite transportar la estructura de nuestro ORM a cualquier DBMS.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Anidación de datos</a:t>
            </a:r>
            <a:r>
              <a:rPr lang="en" sz="1900">
                <a:solidFill>
                  <a:schemeClr val="dk1"/>
                </a:solidFill>
                <a:highlight>
                  <a:schemeClr val="lt1"/>
                </a:highlight>
                <a:latin typeface="Helvetica Neue Light"/>
                <a:ea typeface="Helvetica Neue Light"/>
                <a:cs typeface="Helvetica Neue Light"/>
                <a:sym typeface="Helvetica Neue Light"/>
              </a:rPr>
              <a:t>: En caso de que una tabla tenga una o varias relaciones con otras.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21" name="Google Shape;621;p7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622" name="Google Shape;622;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23" name="Google Shape;623;p7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8"/>
          <p:cNvSpPr txBox="1"/>
          <p:nvPr/>
        </p:nvSpPr>
        <p:spPr>
          <a:xfrm>
            <a:off x="200725" y="1153875"/>
            <a:ext cx="8491200" cy="2835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Tiene las siguientes desventajas: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Lento</a:t>
            </a:r>
            <a:r>
              <a:rPr lang="en" sz="1900">
                <a:solidFill>
                  <a:schemeClr val="dk1"/>
                </a:solidFill>
                <a:highlight>
                  <a:schemeClr val="lt1"/>
                </a:highlight>
                <a:latin typeface="Helvetica Neue Light"/>
                <a:ea typeface="Helvetica Neue Light"/>
                <a:cs typeface="Helvetica Neue Light"/>
                <a:sym typeface="Helvetica Neue Light"/>
              </a:rPr>
              <a:t>: Si se compara el tiempo de respuesta entre una raw query y un query hecho por objetos, raw query es mucho mas rápido debido a que no existe una capa intermedia (mapping).</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Complejidad</a:t>
            </a:r>
            <a:r>
              <a:rPr lang="en" sz="1900">
                <a:solidFill>
                  <a:schemeClr val="dk1"/>
                </a:solidFill>
                <a:highlight>
                  <a:schemeClr val="lt1"/>
                </a:highlight>
                <a:latin typeface="Helvetica Neue Light"/>
                <a:ea typeface="Helvetica Neue Light"/>
                <a:cs typeface="Helvetica Neue Light"/>
                <a:sym typeface="Helvetica Neue Light"/>
              </a:rPr>
              <a:t>: Algunas veces necesitaremos hacer queries complejas. Para eso, tenemos Sequelize que nos permite ejecutar raw queries.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29" name="Google Shape;629;p7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630" name="Google Shape;630;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31" name="Google Shape;631;p7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9"/>
          <p:cNvSpPr txBox="1"/>
          <p:nvPr/>
        </p:nvSpPr>
        <p:spPr>
          <a:xfrm>
            <a:off x="537375" y="925275"/>
            <a:ext cx="8137500" cy="3509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Sequelize es un ORM basado en promesas para Node.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Soporta PostgreSQL, MySQL, SQLite y MSSQL, y entrega características sólidas de transacciones, relaciones entre tablas, mecanismos de migraciones y carga de datos, etc.</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Sequelize maneja sus objetos como promesas, algo que va de la mano con el event loop de Node.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Tiene los mismos alcances que Mongoose y se usa para lo mismo, pero cuando trabajamos con bases de datos relacionales.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37" name="Google Shape;637;p7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Sequelize</a:t>
            </a:r>
            <a:endParaRPr i="1" sz="3600">
              <a:latin typeface="Anton"/>
              <a:ea typeface="Anton"/>
              <a:cs typeface="Anton"/>
              <a:sym typeface="Anton"/>
            </a:endParaRPr>
          </a:p>
        </p:txBody>
      </p:sp>
      <p:pic>
        <p:nvPicPr>
          <p:cNvPr id="638" name="Google Shape;638;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39" name="Google Shape;639;p7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3" name="Shape 643"/>
        <p:cNvGrpSpPr/>
        <p:nvPr/>
      </p:nvGrpSpPr>
      <p:grpSpPr>
        <a:xfrm>
          <a:off x="0" y="0"/>
          <a:ext cx="0" cy="0"/>
          <a:chOff x="0" y="0"/>
          <a:chExt cx="0" cy="0"/>
        </a:xfrm>
      </p:grpSpPr>
      <p:sp>
        <p:nvSpPr>
          <p:cNvPr id="644" name="Google Shape;644;p80"/>
          <p:cNvSpPr txBox="1"/>
          <p:nvPr/>
        </p:nvSpPr>
        <p:spPr>
          <a:xfrm>
            <a:off x="1811750" y="1944250"/>
            <a:ext cx="54507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ODM</a:t>
            </a:r>
            <a:br>
              <a:rPr i="1" lang="en" sz="3600">
                <a:solidFill>
                  <a:srgbClr val="E0FF00"/>
                </a:solidFill>
                <a:latin typeface="Anton"/>
                <a:ea typeface="Anton"/>
                <a:cs typeface="Anton"/>
                <a:sym typeface="Anton"/>
              </a:rPr>
            </a:br>
            <a:r>
              <a:rPr i="1" lang="en" sz="3600">
                <a:solidFill>
                  <a:srgbClr val="E0FF00"/>
                </a:solidFill>
                <a:latin typeface="Anton"/>
                <a:ea typeface="Anton"/>
                <a:cs typeface="Anton"/>
                <a:sym typeface="Anton"/>
              </a:rPr>
              <a:t>(OBJECT DOCUMENT MAPPER)</a:t>
            </a:r>
            <a:endParaRPr i="1" sz="3600">
              <a:solidFill>
                <a:srgbClr val="E0FF00"/>
              </a:solidFill>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1"/>
          <p:cNvSpPr txBox="1"/>
          <p:nvPr/>
        </p:nvSpPr>
        <p:spPr>
          <a:xfrm>
            <a:off x="417450" y="1101925"/>
            <a:ext cx="8309100" cy="3508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Es como un ORM para bases de datos no relacionales o bases de datos distribuidas como MongoDB.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Por ejemplo, mapea un modelo de objeto y una base de datos NoSQL (bases de datos de documentos, base de datos de gráficos,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MongoDB expresa los datos que se guardarán en un formato similar a JSON y los guarda como un documento. ODM es la función de asociar tal documento con un objeto en un lenguaje de programación.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b="1" lang="en" sz="1700">
                <a:solidFill>
                  <a:schemeClr val="dk1"/>
                </a:solidFill>
                <a:highlight>
                  <a:schemeClr val="lt1"/>
                </a:highlight>
                <a:latin typeface="Helvetica Neue"/>
                <a:ea typeface="Helvetica Neue"/>
                <a:cs typeface="Helvetica Neue"/>
                <a:sym typeface="Helvetica Neue"/>
              </a:rPr>
              <a:t>Mongoose </a:t>
            </a:r>
            <a:r>
              <a:rPr lang="en" sz="1700">
                <a:solidFill>
                  <a:schemeClr val="dk1"/>
                </a:solidFill>
                <a:highlight>
                  <a:schemeClr val="lt1"/>
                </a:highlight>
                <a:latin typeface="Helvetica Neue Light"/>
                <a:ea typeface="Helvetica Neue Light"/>
                <a:cs typeface="Helvetica Neue Light"/>
                <a:sym typeface="Helvetica Neue Light"/>
              </a:rPr>
              <a:t>es un ODM. Esto significa que nos permite definir objetos con un esquema fuertemente tipado que se asigna a un documento MongoDB.</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650" name="Google Shape;650;p8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651" name="Google Shape;651;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2" name="Google Shape;652;p8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53" name="Google Shape;653;p81"/>
          <p:cNvPicPr preferRelativeResize="0"/>
          <p:nvPr/>
        </p:nvPicPr>
        <p:blipFill>
          <a:blip r:embed="rId5">
            <a:alphaModFix/>
          </a:blip>
          <a:stretch>
            <a:fillRect/>
          </a:stretch>
        </p:blipFill>
        <p:spPr>
          <a:xfrm>
            <a:off x="238125" y="186625"/>
            <a:ext cx="762900" cy="762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2"/>
          <p:cNvSpPr txBox="1"/>
          <p:nvPr/>
        </p:nvSpPr>
        <p:spPr>
          <a:xfrm>
            <a:off x="388475" y="949525"/>
            <a:ext cx="8174400" cy="376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Un esquema en Mongoose es una estructura JSON que contiene información acerca de las propiedades de un documento. Puede también contener información acerca de la validación y de los valores por default y si una propiedad en particular es requerida. Los esquemas pueden contener lógica y otro tipo de información importante.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Sirven como guías de la estructura de los documentos. Estos son necesitados para la creación del modelo. Así que antes de utilizar los modelos de manera apropiada, es necesario definir sus esquemas.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Mongoose ignora todas las propiedades que no sean definidas dentro del modelo de un esquema.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Se pueden conectar entre sí. Lo que significa que cierta funcionalidad puede ser extendida a través de todos los esquemas de la aplicación.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59" name="Google Shape;659;p8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Mongoose - Schemas</a:t>
            </a:r>
            <a:endParaRPr i="1" sz="3600">
              <a:latin typeface="Anton"/>
              <a:ea typeface="Anton"/>
              <a:cs typeface="Anton"/>
              <a:sym typeface="Anton"/>
            </a:endParaRPr>
          </a:p>
        </p:txBody>
      </p:sp>
      <p:pic>
        <p:nvPicPr>
          <p:cNvPr id="660" name="Google Shape;660;p8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1" name="Google Shape;661;p8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62" name="Google Shape;662;p82"/>
          <p:cNvPicPr preferRelativeResize="0"/>
          <p:nvPr/>
        </p:nvPicPr>
        <p:blipFill>
          <a:blip r:embed="rId5">
            <a:alphaModFix/>
          </a:blip>
          <a:stretch>
            <a:fillRect/>
          </a:stretch>
        </p:blipFill>
        <p:spPr>
          <a:xfrm>
            <a:off x="238125" y="186625"/>
            <a:ext cx="762900" cy="762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3"/>
          <p:cNvSpPr txBox="1"/>
          <p:nvPr/>
        </p:nvSpPr>
        <p:spPr>
          <a:xfrm>
            <a:off x="6601525" y="849075"/>
            <a:ext cx="2463300" cy="4218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crear un esquema, lo requerimos de mongoose, e instanciamos la clase.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este caso creamos el esquema Comment, BlogPost y Person.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668" name="Google Shape;668;p83"/>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Mongoose - Schemas</a:t>
            </a:r>
            <a:endParaRPr i="1" sz="3600">
              <a:latin typeface="Anton"/>
              <a:ea typeface="Anton"/>
              <a:cs typeface="Anton"/>
              <a:sym typeface="Anton"/>
            </a:endParaRPr>
          </a:p>
        </p:txBody>
      </p:sp>
      <p:pic>
        <p:nvPicPr>
          <p:cNvPr id="669" name="Google Shape;669;p8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70" name="Google Shape;670;p8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71" name="Google Shape;671;p83"/>
          <p:cNvPicPr preferRelativeResize="0"/>
          <p:nvPr/>
        </p:nvPicPr>
        <p:blipFill>
          <a:blip r:embed="rId5">
            <a:alphaModFix/>
          </a:blip>
          <a:stretch>
            <a:fillRect/>
          </a:stretch>
        </p:blipFill>
        <p:spPr>
          <a:xfrm>
            <a:off x="152400" y="1047399"/>
            <a:ext cx="2178422" cy="3989624"/>
          </a:xfrm>
          <a:prstGeom prst="rect">
            <a:avLst/>
          </a:prstGeom>
          <a:noFill/>
          <a:ln cap="flat" cmpd="sng" w="9525">
            <a:solidFill>
              <a:schemeClr val="dk2"/>
            </a:solidFill>
            <a:prstDash val="solid"/>
            <a:round/>
            <a:headEnd len="sm" w="sm" type="none"/>
            <a:tailEnd len="sm" w="sm" type="none"/>
          </a:ln>
        </p:spPr>
      </p:pic>
      <p:pic>
        <p:nvPicPr>
          <p:cNvPr id="672" name="Google Shape;672;p83"/>
          <p:cNvPicPr preferRelativeResize="0"/>
          <p:nvPr/>
        </p:nvPicPr>
        <p:blipFill rotWithShape="1">
          <a:blip r:embed="rId6">
            <a:alphaModFix/>
          </a:blip>
          <a:srcRect b="50149" l="0" r="0" t="0"/>
          <a:stretch/>
        </p:blipFill>
        <p:spPr>
          <a:xfrm>
            <a:off x="2515275" y="1047399"/>
            <a:ext cx="1961700" cy="2564075"/>
          </a:xfrm>
          <a:prstGeom prst="rect">
            <a:avLst/>
          </a:prstGeom>
          <a:noFill/>
          <a:ln cap="flat" cmpd="sng" w="9525">
            <a:solidFill>
              <a:schemeClr val="dk2"/>
            </a:solidFill>
            <a:prstDash val="solid"/>
            <a:round/>
            <a:headEnd len="sm" w="sm" type="none"/>
            <a:tailEnd len="sm" w="sm" type="none"/>
          </a:ln>
        </p:spPr>
      </p:pic>
      <p:pic>
        <p:nvPicPr>
          <p:cNvPr id="673" name="Google Shape;673;p83"/>
          <p:cNvPicPr preferRelativeResize="0"/>
          <p:nvPr/>
        </p:nvPicPr>
        <p:blipFill rotWithShape="1">
          <a:blip r:embed="rId6">
            <a:alphaModFix/>
          </a:blip>
          <a:srcRect b="0" l="0" r="0" t="50149"/>
          <a:stretch/>
        </p:blipFill>
        <p:spPr>
          <a:xfrm>
            <a:off x="4661425" y="1047399"/>
            <a:ext cx="1961700" cy="2564075"/>
          </a:xfrm>
          <a:prstGeom prst="rect">
            <a:avLst/>
          </a:prstGeom>
          <a:noFill/>
          <a:ln cap="flat" cmpd="sng" w="9525">
            <a:solidFill>
              <a:schemeClr val="dk2"/>
            </a:solidFill>
            <a:prstDash val="solid"/>
            <a:round/>
            <a:headEnd len="sm" w="sm" type="none"/>
            <a:tailEnd len="sm" w="sm" type="none"/>
          </a:ln>
        </p:spPr>
      </p:pic>
      <p:pic>
        <p:nvPicPr>
          <p:cNvPr id="674" name="Google Shape;674;p83"/>
          <p:cNvPicPr preferRelativeResize="0"/>
          <p:nvPr/>
        </p:nvPicPr>
        <p:blipFill>
          <a:blip r:embed="rId7">
            <a:alphaModFix/>
          </a:blip>
          <a:stretch>
            <a:fillRect/>
          </a:stretch>
        </p:blipFill>
        <p:spPr>
          <a:xfrm>
            <a:off x="238125" y="18662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0" name="Shape 150"/>
        <p:cNvGrpSpPr/>
        <p:nvPr/>
      </p:nvGrpSpPr>
      <p:grpSpPr>
        <a:xfrm>
          <a:off x="0" y="0"/>
          <a:ext cx="0" cy="0"/>
          <a:chOff x="0" y="0"/>
          <a:chExt cx="0" cy="0"/>
        </a:xfrm>
      </p:grpSpPr>
      <p:sp>
        <p:nvSpPr>
          <p:cNvPr id="151" name="Google Shape;151;p30"/>
          <p:cNvSpPr txBox="1"/>
          <p:nvPr/>
        </p:nvSpPr>
        <p:spPr>
          <a:xfrm>
            <a:off x="320000" y="2457450"/>
            <a:ext cx="2632800" cy="114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300"/>
              </a:spcBef>
              <a:spcAft>
                <a:spcPts val="1000"/>
              </a:spcAft>
              <a:buNone/>
            </a:pPr>
            <a:r>
              <a:rPr lang="en">
                <a:solidFill>
                  <a:schemeClr val="dk1"/>
                </a:solidFill>
                <a:highlight>
                  <a:srgbClr val="3CEFAB"/>
                </a:highlight>
                <a:latin typeface="Helvetica Neue Light"/>
                <a:ea typeface="Helvetica Neue Light"/>
                <a:cs typeface="Helvetica Neue Light"/>
                <a:sym typeface="Helvetica Neue Light"/>
              </a:rPr>
              <a:t>La implementación y formato de la información pueden variar según la fuente de los datos.  </a:t>
            </a:r>
            <a:endParaRPr>
              <a:solidFill>
                <a:schemeClr val="dk1"/>
              </a:solidFill>
              <a:highlight>
                <a:srgbClr val="3CEFAB"/>
              </a:highlight>
              <a:latin typeface="Helvetica Neue Light"/>
              <a:ea typeface="Helvetica Neue Light"/>
              <a:cs typeface="Helvetica Neue Light"/>
              <a:sym typeface="Helvetica Neue Light"/>
            </a:endParaRPr>
          </a:p>
        </p:txBody>
      </p:sp>
      <p:sp>
        <p:nvSpPr>
          <p:cNvPr id="152" name="Google Shape;152;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Problemas de acceso a datos</a:t>
            </a:r>
            <a:endParaRPr i="1" sz="3600">
              <a:latin typeface="Anton"/>
              <a:ea typeface="Anton"/>
              <a:cs typeface="Anton"/>
              <a:sym typeface="Anton"/>
            </a:endParaRPr>
          </a:p>
        </p:txBody>
      </p:sp>
      <p:pic>
        <p:nvPicPr>
          <p:cNvPr id="153" name="Google Shape;153;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5" name="Google Shape;155;p30"/>
          <p:cNvPicPr preferRelativeResize="0"/>
          <p:nvPr/>
        </p:nvPicPr>
        <p:blipFill>
          <a:blip r:embed="rId5">
            <a:alphaModFix/>
          </a:blip>
          <a:stretch>
            <a:fillRect/>
          </a:stretch>
        </p:blipFill>
        <p:spPr>
          <a:xfrm>
            <a:off x="1293500" y="1724025"/>
            <a:ext cx="685800" cy="685800"/>
          </a:xfrm>
          <a:prstGeom prst="rect">
            <a:avLst/>
          </a:prstGeom>
          <a:noFill/>
          <a:ln>
            <a:noFill/>
          </a:ln>
        </p:spPr>
      </p:pic>
      <p:sp>
        <p:nvSpPr>
          <p:cNvPr id="156" name="Google Shape;156;p30"/>
          <p:cNvSpPr txBox="1"/>
          <p:nvPr/>
        </p:nvSpPr>
        <p:spPr>
          <a:xfrm>
            <a:off x="6248400" y="2524125"/>
            <a:ext cx="2556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rgbClr val="3CEFAB"/>
                </a:highlight>
                <a:latin typeface="Helvetica Neue Light"/>
                <a:ea typeface="Helvetica Neue Light"/>
                <a:cs typeface="Helvetica Neue Light"/>
                <a:sym typeface="Helvetica Neue Light"/>
              </a:rPr>
              <a:t>Además, si tenemos múltiples fuentes de datos o estas pueden variar, tendríamos que implementar las diferentes lógicas para acceder a las diferentes fuentes de datos.</a:t>
            </a:r>
            <a:endParaRPr>
              <a:latin typeface="Helvetica Neue Light"/>
              <a:ea typeface="Helvetica Neue Light"/>
              <a:cs typeface="Helvetica Neue Light"/>
              <a:sym typeface="Helvetica Neue Light"/>
            </a:endParaRPr>
          </a:p>
        </p:txBody>
      </p:sp>
      <p:sp>
        <p:nvSpPr>
          <p:cNvPr id="157" name="Google Shape;157;p30"/>
          <p:cNvSpPr txBox="1"/>
          <p:nvPr/>
        </p:nvSpPr>
        <p:spPr>
          <a:xfrm>
            <a:off x="3248450" y="2601675"/>
            <a:ext cx="2556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rgbClr val="3CEFAB"/>
                </a:highlight>
                <a:latin typeface="Helvetica Neue Light"/>
                <a:ea typeface="Helvetica Neue Light"/>
                <a:cs typeface="Helvetica Neue Light"/>
                <a:sym typeface="Helvetica Neue Light"/>
              </a:rPr>
              <a:t>Implementar la lógica de acceso a datos en la capa de lógica de negocio implicaría lidiar con dicha lógica en sí, más la implementación para acceder a los datos.</a:t>
            </a:r>
            <a:endParaRPr>
              <a:latin typeface="Helvetica Neue Light"/>
              <a:ea typeface="Helvetica Neue Light"/>
              <a:cs typeface="Helvetica Neue Light"/>
              <a:sym typeface="Helvetica Neue Light"/>
            </a:endParaRPr>
          </a:p>
        </p:txBody>
      </p:sp>
      <p:pic>
        <p:nvPicPr>
          <p:cNvPr id="158" name="Google Shape;158;p30"/>
          <p:cNvPicPr preferRelativeResize="0"/>
          <p:nvPr/>
        </p:nvPicPr>
        <p:blipFill>
          <a:blip r:embed="rId5">
            <a:alphaModFix/>
          </a:blip>
          <a:stretch>
            <a:fillRect/>
          </a:stretch>
        </p:blipFill>
        <p:spPr>
          <a:xfrm>
            <a:off x="4183550" y="1771650"/>
            <a:ext cx="685800" cy="685800"/>
          </a:xfrm>
          <a:prstGeom prst="rect">
            <a:avLst/>
          </a:prstGeom>
          <a:noFill/>
          <a:ln>
            <a:noFill/>
          </a:ln>
        </p:spPr>
      </p:pic>
      <p:pic>
        <p:nvPicPr>
          <p:cNvPr id="159" name="Google Shape;159;p30"/>
          <p:cNvPicPr preferRelativeResize="0"/>
          <p:nvPr/>
        </p:nvPicPr>
        <p:blipFill>
          <a:blip r:embed="rId5">
            <a:alphaModFix/>
          </a:blip>
          <a:stretch>
            <a:fillRect/>
          </a:stretch>
        </p:blipFill>
        <p:spPr>
          <a:xfrm>
            <a:off x="7183500" y="1771650"/>
            <a:ext cx="685800" cy="685800"/>
          </a:xfrm>
          <a:prstGeom prst="rect">
            <a:avLst/>
          </a:prstGeom>
          <a:noFill/>
          <a:ln>
            <a:noFill/>
          </a:ln>
        </p:spPr>
      </p:pic>
      <p:pic>
        <p:nvPicPr>
          <p:cNvPr id="160" name="Google Shape;160;p30"/>
          <p:cNvPicPr preferRelativeResize="0"/>
          <p:nvPr/>
        </p:nvPicPr>
        <p:blipFill>
          <a:blip r:embed="rId6">
            <a:alphaModFix/>
          </a:blip>
          <a:stretch>
            <a:fillRect/>
          </a:stretch>
        </p:blipFill>
        <p:spPr>
          <a:xfrm>
            <a:off x="361950" y="197050"/>
            <a:ext cx="657225" cy="6572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4"/>
          <p:cNvSpPr txBox="1"/>
          <p:nvPr/>
        </p:nvSpPr>
        <p:spPr>
          <a:xfrm>
            <a:off x="3639975" y="1382475"/>
            <a:ext cx="5272500" cy="2406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acceder a un tipo de esquema específico por el nombre de su key.</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este caso, accede a ‘date’ diciendo que el valor por default de este campo será la fecha actual.</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80" name="Google Shape;680;p8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Mongoose - Schemas</a:t>
            </a:r>
            <a:endParaRPr i="1" sz="3600">
              <a:latin typeface="Anton"/>
              <a:ea typeface="Anton"/>
              <a:cs typeface="Anton"/>
              <a:sym typeface="Anton"/>
            </a:endParaRPr>
          </a:p>
        </p:txBody>
      </p:sp>
      <p:pic>
        <p:nvPicPr>
          <p:cNvPr id="681" name="Google Shape;681;p8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2" name="Google Shape;682;p8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83" name="Google Shape;683;p84"/>
          <p:cNvPicPr preferRelativeResize="0"/>
          <p:nvPr/>
        </p:nvPicPr>
        <p:blipFill>
          <a:blip r:embed="rId5">
            <a:alphaModFix/>
          </a:blip>
          <a:stretch>
            <a:fillRect/>
          </a:stretch>
        </p:blipFill>
        <p:spPr>
          <a:xfrm>
            <a:off x="381000" y="925275"/>
            <a:ext cx="2937333" cy="3989625"/>
          </a:xfrm>
          <a:prstGeom prst="rect">
            <a:avLst/>
          </a:prstGeom>
          <a:noFill/>
          <a:ln cap="flat" cmpd="sng" w="9525">
            <a:solidFill>
              <a:schemeClr val="dk2"/>
            </a:solidFill>
            <a:prstDash val="solid"/>
            <a:round/>
            <a:headEnd len="sm" w="sm" type="none"/>
            <a:tailEnd len="sm" w="sm" type="none"/>
          </a:ln>
        </p:spPr>
      </p:pic>
      <p:pic>
        <p:nvPicPr>
          <p:cNvPr id="684" name="Google Shape;684;p84"/>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5"/>
          <p:cNvSpPr txBox="1"/>
          <p:nvPr/>
        </p:nvSpPr>
        <p:spPr>
          <a:xfrm>
            <a:off x="4162425" y="1240875"/>
            <a:ext cx="4435800" cy="2406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tenemos los métodos, en donde por ejemplo buscamos un creador por su id o buscamos por título.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Tenemos también los plugins, que son una herramienta para reutilizar la lógica en múltiples esquemas.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90" name="Google Shape;690;p85"/>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Mongoose - Schemas</a:t>
            </a:r>
            <a:endParaRPr i="1" sz="3600">
              <a:latin typeface="Anton"/>
              <a:ea typeface="Anton"/>
              <a:cs typeface="Anton"/>
              <a:sym typeface="Anton"/>
            </a:endParaRPr>
          </a:p>
        </p:txBody>
      </p:sp>
      <p:pic>
        <p:nvPicPr>
          <p:cNvPr id="691" name="Google Shape;691;p8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92" name="Google Shape;692;p8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93" name="Google Shape;693;p85"/>
          <p:cNvPicPr preferRelativeResize="0"/>
          <p:nvPr/>
        </p:nvPicPr>
        <p:blipFill>
          <a:blip r:embed="rId5">
            <a:alphaModFix/>
          </a:blip>
          <a:stretch>
            <a:fillRect/>
          </a:stretch>
        </p:blipFill>
        <p:spPr>
          <a:xfrm>
            <a:off x="800100" y="949525"/>
            <a:ext cx="3230405" cy="3989625"/>
          </a:xfrm>
          <a:prstGeom prst="rect">
            <a:avLst/>
          </a:prstGeom>
          <a:noFill/>
          <a:ln cap="flat" cmpd="sng" w="9525">
            <a:solidFill>
              <a:schemeClr val="dk2"/>
            </a:solidFill>
            <a:prstDash val="solid"/>
            <a:round/>
            <a:headEnd len="sm" w="sm" type="none"/>
            <a:tailEnd len="sm" w="sm" type="none"/>
          </a:ln>
        </p:spPr>
      </p:pic>
      <p:sp>
        <p:nvSpPr>
          <p:cNvPr id="694" name="Google Shape;694;p85"/>
          <p:cNvSpPr txBox="1"/>
          <p:nvPr/>
        </p:nvSpPr>
        <p:spPr>
          <a:xfrm>
            <a:off x="3423425" y="3350325"/>
            <a:ext cx="5272500" cy="6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695" name="Google Shape;695;p85"/>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6"/>
          <p:cNvSpPr txBox="1"/>
          <p:nvPr/>
        </p:nvSpPr>
        <p:spPr>
          <a:xfrm>
            <a:off x="3649500" y="2019300"/>
            <a:ext cx="5272500" cy="1104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Finalmente, definimos el modelo como se muestra en el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01" name="Google Shape;701;p86"/>
          <p:cNvSpPr txBox="1"/>
          <p:nvPr/>
        </p:nvSpPr>
        <p:spPr>
          <a:xfrm>
            <a:off x="1179279" y="92056"/>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Mongoose - Schemas</a:t>
            </a:r>
            <a:endParaRPr i="1" sz="3600">
              <a:latin typeface="Anton"/>
              <a:ea typeface="Anton"/>
              <a:cs typeface="Anton"/>
              <a:sym typeface="Anton"/>
            </a:endParaRPr>
          </a:p>
        </p:txBody>
      </p:sp>
      <p:pic>
        <p:nvPicPr>
          <p:cNvPr id="702" name="Google Shape;702;p8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03" name="Google Shape;703;p8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04" name="Google Shape;704;p86"/>
          <p:cNvPicPr preferRelativeResize="0"/>
          <p:nvPr/>
        </p:nvPicPr>
        <p:blipFill>
          <a:blip r:embed="rId5">
            <a:alphaModFix/>
          </a:blip>
          <a:stretch>
            <a:fillRect/>
          </a:stretch>
        </p:blipFill>
        <p:spPr>
          <a:xfrm>
            <a:off x="457200" y="1915875"/>
            <a:ext cx="2971800" cy="1485900"/>
          </a:xfrm>
          <a:prstGeom prst="rect">
            <a:avLst/>
          </a:prstGeom>
          <a:noFill/>
          <a:ln cap="flat" cmpd="sng" w="9525">
            <a:solidFill>
              <a:schemeClr val="dk2"/>
            </a:solidFill>
            <a:prstDash val="solid"/>
            <a:round/>
            <a:headEnd len="sm" w="sm" type="none"/>
            <a:tailEnd len="sm" w="sm" type="none"/>
          </a:ln>
        </p:spPr>
      </p:pic>
      <p:pic>
        <p:nvPicPr>
          <p:cNvPr id="705" name="Google Shape;705;p86"/>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7"/>
          <p:cNvSpPr txBox="1"/>
          <p:nvPr/>
        </p:nvSpPr>
        <p:spPr>
          <a:xfrm>
            <a:off x="1335500" y="23457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MEJORAR LA ARQUITECTURA DE NUESTRA API</a:t>
            </a:r>
            <a:endParaRPr i="1" sz="4000">
              <a:latin typeface="Anton"/>
              <a:ea typeface="Anton"/>
              <a:cs typeface="Anton"/>
              <a:sym typeface="Anton"/>
            </a:endParaRPr>
          </a:p>
        </p:txBody>
      </p:sp>
      <p:pic>
        <p:nvPicPr>
          <p:cNvPr id="711" name="Google Shape;711;p8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12" name="Google Shape;712;p87"/>
          <p:cNvPicPr preferRelativeResize="0"/>
          <p:nvPr/>
        </p:nvPicPr>
        <p:blipFill rotWithShape="1">
          <a:blip r:embed="rId4">
            <a:alphaModFix/>
          </a:blip>
          <a:srcRect b="0" l="0" r="0" t="0"/>
          <a:stretch/>
        </p:blipFill>
        <p:spPr>
          <a:xfrm>
            <a:off x="3882275" y="632624"/>
            <a:ext cx="1379450" cy="1379450"/>
          </a:xfrm>
          <a:prstGeom prst="rect">
            <a:avLst/>
          </a:prstGeom>
          <a:noFill/>
          <a:ln>
            <a:noFill/>
          </a:ln>
        </p:spPr>
      </p:pic>
      <p:sp>
        <p:nvSpPr>
          <p:cNvPr id="713" name="Google Shape;713;p87"/>
          <p:cNvSpPr/>
          <p:nvPr/>
        </p:nvSpPr>
        <p:spPr>
          <a:xfrm>
            <a:off x="4879825" y="727950"/>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20</a:t>
            </a:r>
            <a:endParaRPr b="1">
              <a:solidFill>
                <a:srgbClr val="FFFFFF"/>
              </a:solidFill>
              <a:latin typeface="Helvetica Neue"/>
              <a:ea typeface="Helvetica Neue"/>
              <a:cs typeface="Helvetica Neue"/>
              <a:sym typeface="Helvetica Neue"/>
            </a:endParaRPr>
          </a:p>
        </p:txBody>
      </p:sp>
      <p:sp>
        <p:nvSpPr>
          <p:cNvPr id="714" name="Google Shape;714;p87"/>
          <p:cNvSpPr txBox="1"/>
          <p:nvPr/>
        </p:nvSpPr>
        <p:spPr>
          <a:xfrm>
            <a:off x="15795" y="3668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implementar los patrones de diseño Factory, DAO y DTO.</a:t>
            </a:r>
            <a:endParaRPr sz="16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aphicFrame>
        <p:nvGraphicFramePr>
          <p:cNvPr id="719" name="Google Shape;719;p88"/>
          <p:cNvGraphicFramePr/>
          <p:nvPr/>
        </p:nvGraphicFramePr>
        <p:xfrm>
          <a:off x="153263" y="191700"/>
          <a:ext cx="3000000" cy="3000000"/>
        </p:xfrm>
        <a:graphic>
          <a:graphicData uri="http://schemas.openxmlformats.org/drawingml/2006/table">
            <a:tbl>
              <a:tblPr>
                <a:noFill/>
                <a:tableStyleId>{EE29C5C0-AFD8-44BD-AD97-422554D7C87E}</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MEJORAR LA ARQUITECTURA DE NUESTRA API</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
                        <a:t>&gt;&gt;</a:t>
                      </a:r>
                      <a:r>
                        <a:rPr b="1" lang="en">
                          <a:solidFill>
                            <a:srgbClr val="4D5156"/>
                          </a:solidFill>
                        </a:rPr>
                        <a:t> </a:t>
                      </a:r>
                      <a:r>
                        <a:rPr b="1" lang="en">
                          <a:latin typeface="Helvetica Neue"/>
                          <a:ea typeface="Helvetica Neue"/>
                          <a:cs typeface="Helvetica Neue"/>
                          <a:sym typeface="Helvetica Neue"/>
                        </a:rPr>
                        <a:t>Consignas: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Modificar la capa de persistencia incorporando los conceptos de Factory, DAO, y DTO.</a:t>
                      </a:r>
                      <a:endParaRPr>
                        <a:solidFill>
                          <a:schemeClr val="dk1"/>
                        </a:solidFill>
                        <a:latin typeface="Helvetica Neue Light"/>
                        <a:ea typeface="Helvetica Neue Light"/>
                        <a:cs typeface="Helvetica Neue Light"/>
                        <a:sym typeface="Helvetica Neue Light"/>
                      </a:endParaRPr>
                    </a:p>
                    <a:p>
                      <a:pPr indent="-317500" lvl="0" marL="457200" rtl="0" algn="l">
                        <a:spcBef>
                          <a:spcPts val="100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Los DAOs deben presentar la misma interfaz hacia la lógica de negocio de nuestro servidor.</a:t>
                      </a:r>
                      <a:endParaRPr>
                        <a:solidFill>
                          <a:schemeClr val="dk1"/>
                        </a:solidFill>
                        <a:latin typeface="Helvetica Neue Light"/>
                        <a:ea typeface="Helvetica Neue Light"/>
                        <a:cs typeface="Helvetica Neue Light"/>
                        <a:sym typeface="Helvetica Neue Light"/>
                      </a:endParaRPr>
                    </a:p>
                    <a:p>
                      <a:pPr indent="-317500" lvl="0" marL="457200" rtl="0" algn="l">
                        <a:spcBef>
                          <a:spcPts val="100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El DAO seleccionado (por un parámetro en línea de comandos como lo hicimos anteriormente) será devuelto por una Factory para que la capa de negocio opere con el.</a:t>
                      </a:r>
                      <a:endParaRPr>
                        <a:solidFill>
                          <a:schemeClr val="dk1"/>
                        </a:solidFill>
                        <a:latin typeface="Helvetica Neue Light"/>
                        <a:ea typeface="Helvetica Neue Light"/>
                        <a:cs typeface="Helvetica Neue Light"/>
                        <a:sym typeface="Helvetica Neue Light"/>
                      </a:endParaRPr>
                    </a:p>
                    <a:p>
                      <a:pPr indent="-317500" lvl="0" marL="457200" rtl="0" algn="l">
                        <a:spcBef>
                          <a:spcPts val="100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Cada uno de estos casos de persistencia, deberán ser implementados usando el patrón singleton que impida crear nuevas instancias de estos mecanismos de acceso a los datos.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Comprobar que si llamo a la factory dos veces, con una misma opción elegida, devuelva la misma instancia.</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100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Implementar el patrón Repository para la persistencia de productos y mensajes.</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20" name="Google Shape;720;p88"/>
          <p:cNvPicPr preferRelativeResize="0"/>
          <p:nvPr/>
        </p:nvPicPr>
        <p:blipFill>
          <a:blip r:embed="rId3">
            <a:alphaModFix/>
          </a:blip>
          <a:stretch>
            <a:fillRect/>
          </a:stretch>
        </p:blipFill>
        <p:spPr>
          <a:xfrm>
            <a:off x="7796525" y="4812025"/>
            <a:ext cx="1186526" cy="330675"/>
          </a:xfrm>
          <a:prstGeom prst="rect">
            <a:avLst/>
          </a:prstGeom>
          <a:noFill/>
          <a:ln>
            <a:noFill/>
          </a:ln>
        </p:spPr>
      </p:pic>
      <p:pic>
        <p:nvPicPr>
          <p:cNvPr id="721" name="Google Shape;721;p88"/>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5" name="Shape 725"/>
        <p:cNvGrpSpPr/>
        <p:nvPr/>
      </p:nvGrpSpPr>
      <p:grpSpPr>
        <a:xfrm>
          <a:off x="0" y="0"/>
          <a:ext cx="0" cy="0"/>
          <a:chOff x="0" y="0"/>
          <a:chExt cx="0" cy="0"/>
        </a:xfrm>
      </p:grpSpPr>
      <p:sp>
        <p:nvSpPr>
          <p:cNvPr id="726" name="Google Shape;726;p8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727" name="Google Shape;727;p8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1" name="Shape 731"/>
        <p:cNvGrpSpPr/>
        <p:nvPr/>
      </p:nvGrpSpPr>
      <p:grpSpPr>
        <a:xfrm>
          <a:off x="0" y="0"/>
          <a:ext cx="0" cy="0"/>
          <a:chOff x="0" y="0"/>
          <a:chExt cx="0" cy="0"/>
        </a:xfrm>
      </p:grpSpPr>
      <p:sp>
        <p:nvSpPr>
          <p:cNvPr id="732" name="Google Shape;732;p90"/>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733" name="Google Shape;733;p90"/>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Patrones de diseño:</a:t>
            </a:r>
            <a:endParaRPr sz="1700">
              <a:solidFill>
                <a:srgbClr val="E0FF00"/>
              </a:solidFill>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Singleton</a:t>
            </a:r>
            <a:endParaRPr sz="1700">
              <a:solidFill>
                <a:srgbClr val="E0FF00"/>
              </a:solidFill>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Factory Method y Abstract Factory</a:t>
            </a:r>
            <a:endParaRPr sz="1700">
              <a:solidFill>
                <a:srgbClr val="E0FF00"/>
              </a:solidFill>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DAO, DTO y Repository</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ORM y ODM</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7" name="Shape 737"/>
        <p:cNvGrpSpPr/>
        <p:nvPr/>
      </p:nvGrpSpPr>
      <p:grpSpPr>
        <a:xfrm>
          <a:off x="0" y="0"/>
          <a:ext cx="0" cy="0"/>
          <a:chOff x="0" y="0"/>
          <a:chExt cx="0" cy="0"/>
        </a:xfrm>
      </p:grpSpPr>
      <p:sp>
        <p:nvSpPr>
          <p:cNvPr id="738" name="Google Shape;738;p9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739" name="Google Shape;739;p9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43" name="Shape 743"/>
        <p:cNvGrpSpPr/>
        <p:nvPr/>
      </p:nvGrpSpPr>
      <p:grpSpPr>
        <a:xfrm>
          <a:off x="0" y="0"/>
          <a:ext cx="0" cy="0"/>
          <a:chOff x="0" y="0"/>
          <a:chExt cx="0" cy="0"/>
        </a:xfrm>
      </p:grpSpPr>
      <p:sp>
        <p:nvSpPr>
          <p:cNvPr id="744" name="Google Shape;744;p9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745" name="Google Shape;745;p9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4" name="Shape 164"/>
        <p:cNvGrpSpPr/>
        <p:nvPr/>
      </p:nvGrpSpPr>
      <p:grpSpPr>
        <a:xfrm>
          <a:off x="0" y="0"/>
          <a:ext cx="0" cy="0"/>
          <a:chOff x="0" y="0"/>
          <a:chExt cx="0" cy="0"/>
        </a:xfrm>
      </p:grpSpPr>
      <p:sp>
        <p:nvSpPr>
          <p:cNvPr id="165" name="Google Shape;165;p31"/>
          <p:cNvSpPr txBox="1"/>
          <p:nvPr/>
        </p:nvSpPr>
        <p:spPr>
          <a:xfrm>
            <a:off x="377150" y="1323113"/>
            <a:ext cx="8292000" cy="189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rgbClr val="3CEFAB"/>
                </a:highlight>
                <a:latin typeface="Helvetica Neue Light"/>
                <a:ea typeface="Helvetica Neue Light"/>
                <a:cs typeface="Helvetica Neue Light"/>
                <a:sym typeface="Helvetica Neue Light"/>
              </a:rPr>
              <a:t>Para solucionar este problema, el patrón DAO propone separar por completo la lógica de negocio de la lógica para acceder a los datos.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highlight>
                  <a:srgbClr val="3CEFAB"/>
                </a:highlight>
                <a:latin typeface="Helvetica Neue Light"/>
                <a:ea typeface="Helvetica Neue Light"/>
                <a:cs typeface="Helvetica Neue Light"/>
                <a:sym typeface="Helvetica Neue Light"/>
              </a:rPr>
              <a:t>De esta forma, el DAO proporcionará los métodos necesarios para insertar, actualizar, borrar y consultar la información.</a:t>
            </a:r>
            <a:r>
              <a:rPr lang="en"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6" name="Google Shape;166;p3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lo solucionamos?</a:t>
            </a:r>
            <a:endParaRPr i="1" sz="3600">
              <a:latin typeface="Anton"/>
              <a:ea typeface="Anton"/>
              <a:cs typeface="Anton"/>
              <a:sym typeface="Anton"/>
            </a:endParaRPr>
          </a:p>
        </p:txBody>
      </p:sp>
      <p:pic>
        <p:nvPicPr>
          <p:cNvPr id="167" name="Google Shape;167;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8" name="Google Shape;168;p3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69" name="Google Shape;169;p31"/>
          <p:cNvSpPr txBox="1"/>
          <p:nvPr/>
        </p:nvSpPr>
        <p:spPr>
          <a:xfrm>
            <a:off x="985650" y="3497125"/>
            <a:ext cx="71727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700">
                <a:solidFill>
                  <a:schemeClr val="dk1"/>
                </a:solidFill>
                <a:highlight>
                  <a:srgbClr val="3CEFAB"/>
                </a:highlight>
                <a:latin typeface="Helvetica Neue Light"/>
                <a:ea typeface="Helvetica Neue Light"/>
                <a:cs typeface="Helvetica Neue Light"/>
                <a:sym typeface="Helvetica Neue Light"/>
              </a:rPr>
              <a:t>La capa de negocio solo se preocupa por la lógica de negocio y utiliza el DAO para interactuar con la fuente de datos. Éste es simplemente un nexo entre la lógica de negocio y la capa de persistencia (en general, base de datos).</a:t>
            </a:r>
            <a:endParaRPr sz="1200">
              <a:highlight>
                <a:srgbClr val="3CEFAB"/>
              </a:highlight>
            </a:endParaRPr>
          </a:p>
        </p:txBody>
      </p:sp>
      <p:pic>
        <p:nvPicPr>
          <p:cNvPr id="170" name="Google Shape;170;p31"/>
          <p:cNvPicPr preferRelativeResize="0"/>
          <p:nvPr/>
        </p:nvPicPr>
        <p:blipFill>
          <a:blip r:embed="rId5">
            <a:alphaModFix/>
          </a:blip>
          <a:stretch>
            <a:fillRect/>
          </a:stretch>
        </p:blipFill>
        <p:spPr>
          <a:xfrm>
            <a:off x="377150" y="3686175"/>
            <a:ext cx="619124" cy="619124"/>
          </a:xfrm>
          <a:prstGeom prst="rect">
            <a:avLst/>
          </a:prstGeom>
          <a:noFill/>
          <a:ln>
            <a:noFill/>
          </a:ln>
        </p:spPr>
      </p:pic>
      <p:pic>
        <p:nvPicPr>
          <p:cNvPr id="171" name="Google Shape;171;p31"/>
          <p:cNvPicPr preferRelativeResize="0"/>
          <p:nvPr/>
        </p:nvPicPr>
        <p:blipFill>
          <a:blip r:embed="rId6">
            <a:alphaModFix/>
          </a:blip>
          <a:stretch>
            <a:fillRect/>
          </a:stretch>
        </p:blipFill>
        <p:spPr>
          <a:xfrm>
            <a:off x="361950" y="197050"/>
            <a:ext cx="657225" cy="65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cxnSp>
        <p:nvCxnSpPr>
          <p:cNvPr id="176" name="Google Shape;176;p32"/>
          <p:cNvCxnSpPr>
            <a:stCxn id="177" idx="6"/>
            <a:endCxn id="178" idx="2"/>
          </p:cNvCxnSpPr>
          <p:nvPr/>
        </p:nvCxnSpPr>
        <p:spPr>
          <a:xfrm>
            <a:off x="1848475" y="1977750"/>
            <a:ext cx="5664300" cy="0"/>
          </a:xfrm>
          <a:prstGeom prst="straightConnector1">
            <a:avLst/>
          </a:prstGeom>
          <a:noFill/>
          <a:ln cap="flat" cmpd="sng" w="9525">
            <a:solidFill>
              <a:srgbClr val="3CEFAB"/>
            </a:solidFill>
            <a:prstDash val="solid"/>
            <a:round/>
            <a:headEnd len="med" w="med" type="none"/>
            <a:tailEnd len="med" w="med" type="none"/>
          </a:ln>
        </p:spPr>
      </p:cxnSp>
      <p:sp>
        <p:nvSpPr>
          <p:cNvPr id="177" name="Google Shape;177;p32"/>
          <p:cNvSpPr/>
          <p:nvPr/>
        </p:nvSpPr>
        <p:spPr>
          <a:xfrm>
            <a:off x="1234375" y="1670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p:nvPr/>
        </p:nvSpPr>
        <p:spPr>
          <a:xfrm>
            <a:off x="4268868" y="170677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78" name="Google Shape;178;p32"/>
          <p:cNvSpPr/>
          <p:nvPr/>
        </p:nvSpPr>
        <p:spPr>
          <a:xfrm>
            <a:off x="7512909" y="1670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80" name="Google Shape;180;p32"/>
          <p:cNvSpPr txBox="1"/>
          <p:nvPr/>
        </p:nvSpPr>
        <p:spPr>
          <a:xfrm>
            <a:off x="506875" y="2744475"/>
            <a:ext cx="20691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Nuestra aplicación encapsula la información en un DTO.</a:t>
            </a:r>
            <a:endParaRPr>
              <a:latin typeface="Helvetica Neue Light"/>
              <a:ea typeface="Helvetica Neue Light"/>
              <a:cs typeface="Helvetica Neue Light"/>
              <a:sym typeface="Helvetica Neue Light"/>
            </a:endParaRPr>
          </a:p>
        </p:txBody>
      </p:sp>
      <p:sp>
        <p:nvSpPr>
          <p:cNvPr id="181" name="Google Shape;181;p32"/>
          <p:cNvSpPr txBox="1"/>
          <p:nvPr/>
        </p:nvSpPr>
        <p:spPr>
          <a:xfrm>
            <a:off x="3242425" y="2960400"/>
            <a:ext cx="26670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El DAO toma ese DTO, extrae la información y construye la lógica necesaria para comunicarse con la fuente de datos (sentencias SQL, manejo de archivos, etc).</a:t>
            </a:r>
            <a:endParaRPr>
              <a:latin typeface="Helvetica Neue Light"/>
              <a:ea typeface="Helvetica Neue Light"/>
              <a:cs typeface="Helvetica Neue Light"/>
              <a:sym typeface="Helvetica Neue Light"/>
            </a:endParaRPr>
          </a:p>
        </p:txBody>
      </p:sp>
      <p:sp>
        <p:nvSpPr>
          <p:cNvPr id="182" name="Google Shape;182;p32"/>
          <p:cNvSpPr txBox="1"/>
          <p:nvPr/>
        </p:nvSpPr>
        <p:spPr>
          <a:xfrm>
            <a:off x="6685350" y="2874675"/>
            <a:ext cx="20691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La fuente de datos recibe la información en el formato adecuado para tratarla.</a:t>
            </a:r>
            <a:endParaRPr>
              <a:latin typeface="Helvetica Neue Light"/>
              <a:ea typeface="Helvetica Neue Light"/>
              <a:cs typeface="Helvetica Neue Light"/>
              <a:sym typeface="Helvetica Neue Light"/>
            </a:endParaRPr>
          </a:p>
        </p:txBody>
      </p:sp>
      <p:sp>
        <p:nvSpPr>
          <p:cNvPr id="183" name="Google Shape;183;p32"/>
          <p:cNvSpPr txBox="1"/>
          <p:nvPr/>
        </p:nvSpPr>
        <p:spPr>
          <a:xfrm>
            <a:off x="1351646" y="1661925"/>
            <a:ext cx="375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1</a:t>
            </a:r>
            <a:endParaRPr sz="2400">
              <a:latin typeface="Helvetica Neue Light"/>
              <a:ea typeface="Helvetica Neue Light"/>
              <a:cs typeface="Helvetica Neue Light"/>
              <a:sym typeface="Helvetica Neue Light"/>
            </a:endParaRPr>
          </a:p>
        </p:txBody>
      </p:sp>
      <p:sp>
        <p:nvSpPr>
          <p:cNvPr id="184" name="Google Shape;184;p32"/>
          <p:cNvSpPr txBox="1"/>
          <p:nvPr/>
        </p:nvSpPr>
        <p:spPr>
          <a:xfrm>
            <a:off x="4413172" y="1706776"/>
            <a:ext cx="3255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2</a:t>
            </a:r>
            <a:endParaRPr sz="2400">
              <a:latin typeface="Helvetica Neue Light"/>
              <a:ea typeface="Helvetica Neue Light"/>
              <a:cs typeface="Helvetica Neue Light"/>
              <a:sym typeface="Helvetica Neue Light"/>
            </a:endParaRPr>
          </a:p>
        </p:txBody>
      </p:sp>
      <p:sp>
        <p:nvSpPr>
          <p:cNvPr id="185" name="Google Shape;185;p32"/>
          <p:cNvSpPr txBox="1"/>
          <p:nvPr/>
        </p:nvSpPr>
        <p:spPr>
          <a:xfrm>
            <a:off x="7634600" y="1594500"/>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3</a:t>
            </a:r>
            <a:endParaRPr sz="2400">
              <a:latin typeface="Helvetica Neue Light"/>
              <a:ea typeface="Helvetica Neue Light"/>
              <a:cs typeface="Helvetica Neue Light"/>
              <a:sym typeface="Helvetica Neue Light"/>
            </a:endParaRPr>
          </a:p>
        </p:txBody>
      </p:sp>
      <p:pic>
        <p:nvPicPr>
          <p:cNvPr id="186" name="Google Shape;186;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7" name="Google Shape;187;p32"/>
          <p:cNvSpPr txBox="1"/>
          <p:nvPr/>
        </p:nvSpPr>
        <p:spPr>
          <a:xfrm>
            <a:off x="1180500" y="4386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Pasos del patrón DAO</a:t>
            </a:r>
            <a:endParaRPr i="1" sz="3600">
              <a:latin typeface="Anton"/>
              <a:ea typeface="Anton"/>
              <a:cs typeface="Anton"/>
              <a:sym typeface="Anton"/>
            </a:endParaRPr>
          </a:p>
        </p:txBody>
      </p:sp>
      <p:pic>
        <p:nvPicPr>
          <p:cNvPr id="188" name="Google Shape;188;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9" name="Google Shape;189;p32"/>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cxnSp>
        <p:nvCxnSpPr>
          <p:cNvPr id="194" name="Google Shape;194;p33"/>
          <p:cNvCxnSpPr>
            <a:stCxn id="195" idx="6"/>
            <a:endCxn id="196" idx="2"/>
          </p:cNvCxnSpPr>
          <p:nvPr/>
        </p:nvCxnSpPr>
        <p:spPr>
          <a:xfrm>
            <a:off x="1323488" y="2358750"/>
            <a:ext cx="6001500" cy="900"/>
          </a:xfrm>
          <a:prstGeom prst="straightConnector1">
            <a:avLst/>
          </a:prstGeom>
          <a:noFill/>
          <a:ln cap="flat" cmpd="sng" w="9525">
            <a:solidFill>
              <a:srgbClr val="3CEFAB"/>
            </a:solidFill>
            <a:prstDash val="solid"/>
            <a:round/>
            <a:headEnd len="med" w="med" type="none"/>
            <a:tailEnd len="med" w="med" type="none"/>
          </a:ln>
        </p:spPr>
      </p:cxnSp>
      <p:sp>
        <p:nvSpPr>
          <p:cNvPr id="195" name="Google Shape;195;p33"/>
          <p:cNvSpPr/>
          <p:nvPr/>
        </p:nvSpPr>
        <p:spPr>
          <a:xfrm>
            <a:off x="709388" y="2051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a:off x="2659255" y="2051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96" name="Google Shape;196;p33"/>
          <p:cNvSpPr/>
          <p:nvPr/>
        </p:nvSpPr>
        <p:spPr>
          <a:xfrm>
            <a:off x="7324847" y="20527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98" name="Google Shape;198;p33"/>
          <p:cNvSpPr txBox="1"/>
          <p:nvPr/>
        </p:nvSpPr>
        <p:spPr>
          <a:xfrm>
            <a:off x="828933" y="2071850"/>
            <a:ext cx="375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1</a:t>
            </a:r>
            <a:endParaRPr sz="2400">
              <a:latin typeface="Helvetica Neue Light"/>
              <a:ea typeface="Helvetica Neue Light"/>
              <a:cs typeface="Helvetica Neue Light"/>
              <a:sym typeface="Helvetica Neue Light"/>
            </a:endParaRPr>
          </a:p>
        </p:txBody>
      </p:sp>
      <p:sp>
        <p:nvSpPr>
          <p:cNvPr id="199" name="Google Shape;199;p33"/>
          <p:cNvSpPr txBox="1"/>
          <p:nvPr/>
        </p:nvSpPr>
        <p:spPr>
          <a:xfrm>
            <a:off x="2803560" y="2071851"/>
            <a:ext cx="3255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2</a:t>
            </a:r>
            <a:endParaRPr sz="2400">
              <a:latin typeface="Helvetica Neue Light"/>
              <a:ea typeface="Helvetica Neue Light"/>
              <a:cs typeface="Helvetica Neue Light"/>
              <a:sym typeface="Helvetica Neue Light"/>
            </a:endParaRPr>
          </a:p>
        </p:txBody>
      </p:sp>
      <p:pic>
        <p:nvPicPr>
          <p:cNvPr id="200" name="Google Shape;200;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1" name="Google Shape;201;p3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02" name="Google Shape;202;p33"/>
          <p:cNvSpPr/>
          <p:nvPr/>
        </p:nvSpPr>
        <p:spPr>
          <a:xfrm>
            <a:off x="4837743" y="20527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203" name="Google Shape;203;p33"/>
          <p:cNvSpPr txBox="1"/>
          <p:nvPr/>
        </p:nvSpPr>
        <p:spPr>
          <a:xfrm>
            <a:off x="4957288" y="2052713"/>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3</a:t>
            </a:r>
            <a:endParaRPr sz="2400">
              <a:latin typeface="Helvetica Neue Light"/>
              <a:ea typeface="Helvetica Neue Light"/>
              <a:cs typeface="Helvetica Neue Light"/>
              <a:sym typeface="Helvetica Neue Light"/>
            </a:endParaRPr>
          </a:p>
        </p:txBody>
      </p:sp>
      <p:sp>
        <p:nvSpPr>
          <p:cNvPr id="204" name="Google Shape;204;p33"/>
          <p:cNvSpPr txBox="1"/>
          <p:nvPr/>
        </p:nvSpPr>
        <p:spPr>
          <a:xfrm>
            <a:off x="7444538" y="2052713"/>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Helvetica Neue Light"/>
                <a:ea typeface="Helvetica Neue Light"/>
                <a:cs typeface="Helvetica Neue Light"/>
                <a:sym typeface="Helvetica Neue Light"/>
              </a:rPr>
              <a:t>4</a:t>
            </a:r>
            <a:endParaRPr sz="2400">
              <a:latin typeface="Helvetica Neue Light"/>
              <a:ea typeface="Helvetica Neue Light"/>
              <a:cs typeface="Helvetica Neue Light"/>
              <a:sym typeface="Helvetica Neue Light"/>
            </a:endParaRPr>
          </a:p>
        </p:txBody>
      </p:sp>
      <p:sp>
        <p:nvSpPr>
          <p:cNvPr id="205" name="Google Shape;205;p33"/>
          <p:cNvSpPr txBox="1"/>
          <p:nvPr/>
        </p:nvSpPr>
        <p:spPr>
          <a:xfrm>
            <a:off x="181088" y="2867025"/>
            <a:ext cx="1638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Nuestra aplicación hace un pedido de datos al DAO.</a:t>
            </a:r>
            <a:endParaRPr/>
          </a:p>
        </p:txBody>
      </p:sp>
      <p:sp>
        <p:nvSpPr>
          <p:cNvPr id="206" name="Google Shape;206;p33"/>
          <p:cNvSpPr txBox="1"/>
          <p:nvPr/>
        </p:nvSpPr>
        <p:spPr>
          <a:xfrm>
            <a:off x="2095613" y="2892700"/>
            <a:ext cx="1638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El DAO realiza una petición de datos a la fuente de datos</a:t>
            </a:r>
            <a:endParaRPr/>
          </a:p>
        </p:txBody>
      </p:sp>
      <p:sp>
        <p:nvSpPr>
          <p:cNvPr id="207" name="Google Shape;207;p33"/>
          <p:cNvSpPr txBox="1"/>
          <p:nvPr/>
        </p:nvSpPr>
        <p:spPr>
          <a:xfrm>
            <a:off x="4350288" y="2867025"/>
            <a:ext cx="14667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La fuente de datos envía al DAO la información.</a:t>
            </a:r>
            <a:endParaRPr/>
          </a:p>
        </p:txBody>
      </p:sp>
      <p:sp>
        <p:nvSpPr>
          <p:cNvPr id="208" name="Google Shape;208;p33"/>
          <p:cNvSpPr txBox="1"/>
          <p:nvPr/>
        </p:nvSpPr>
        <p:spPr>
          <a:xfrm>
            <a:off x="6210413" y="2916375"/>
            <a:ext cx="27525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El DAO recopila esa información, la encapsula en el DTO (o en otro elemento que la aplicación entienda) y se la devuelve a nuestra lógica de negocio.</a:t>
            </a:r>
            <a:endParaRPr/>
          </a:p>
        </p:txBody>
      </p:sp>
      <p:sp>
        <p:nvSpPr>
          <p:cNvPr id="209" name="Google Shape;209;p33"/>
          <p:cNvSpPr txBox="1"/>
          <p:nvPr/>
        </p:nvSpPr>
        <p:spPr>
          <a:xfrm>
            <a:off x="266700" y="133800"/>
            <a:ext cx="8031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500">
                <a:latin typeface="Anton"/>
                <a:ea typeface="Anton"/>
                <a:cs typeface="Anton"/>
                <a:sym typeface="Anton"/>
              </a:rPr>
              <a:t>Pasos del patrón DAO en </a:t>
            </a:r>
            <a:endParaRPr i="1" sz="35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500">
                <a:latin typeface="Anton"/>
                <a:ea typeface="Anton"/>
                <a:cs typeface="Anton"/>
                <a:sym typeface="Anton"/>
              </a:rPr>
              <a:t>sentido contrario</a:t>
            </a:r>
            <a:endParaRPr i="1" sz="3500">
              <a:latin typeface="Anton"/>
              <a:ea typeface="Anton"/>
              <a:cs typeface="Anton"/>
              <a:sym typeface="Anton"/>
            </a:endParaRPr>
          </a:p>
        </p:txBody>
      </p:sp>
      <p:pic>
        <p:nvPicPr>
          <p:cNvPr id="210" name="Google Shape;210;p33"/>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