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nton"/>
      <p:regular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Helvetica Neue Light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Anton-regular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4.xml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53fe47b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53fe47b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e5b5e3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e5b5e3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53fe47b2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53fe47b2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53fe47b2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53fe47b2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53fe47b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053fe47b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053fe47b2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053fe47b2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053fe47b2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053fe47b2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53fe47b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053fe47b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053fe47b2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053fe47b2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053fe47b2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053fe47b2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53fe47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53fe47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53fe47b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53fe47b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053fe47b2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053fe47b2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053fe47b2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053fe47b2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053fe47b2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053fe47b2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053fe47b2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053fe47b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053fe47b2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053fe47b2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053fe47b2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053fe47b2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053fe47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053fe47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53fe47b2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053fe47b2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053fe47b2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053fe47b2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53fe47b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053fe47b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53fe47b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53fe47b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053fe47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053fe47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053fe47b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053fe47b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053fe47b2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053fe47b2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53fe47b2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53fe47b2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053fe47b2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053fe47b2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053fe47b2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053fe47b2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053fe47b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053fe47b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053fe47b2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053fe47b2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053fe47b2_0_10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0053fe47b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053fe47b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053fe47b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053fe47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053fe47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053fe47b2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053fe47b2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53fe47b2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53fe47b2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53fe47b2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53fe47b2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53fe47b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53fe47b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53fe47b2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53fe47b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053fe47b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053fe47b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hyperlink" Target="http://localhost:550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42.png"/><Relationship Id="rId5" Type="http://schemas.openxmlformats.org/officeDocument/2006/relationships/image" Target="../media/image20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37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36.png"/><Relationship Id="rId5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43.png"/><Relationship Id="rId5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41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297400" y="1515125"/>
            <a:ext cx="6315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Desarrollo de un servidor web basado en capas completo </a:t>
            </a:r>
            <a:endParaRPr i="1" sz="3600">
              <a:solidFill>
                <a:srgbClr val="121212"/>
              </a:solidFill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121212"/>
              </a:solidFill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PARTE 1 </a:t>
            </a:r>
            <a:endParaRPr i="1" sz="3600">
              <a:solidFill>
                <a:srgbClr val="121212"/>
              </a:solidFill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022750" y="107232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41.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377150" y="930475"/>
            <a:ext cx="8292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*Mostrar tmb ejemplo aceptando un solo dominio o array de dominios.</a:t>
            </a:r>
            <a:b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7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Configurando CORS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526625" y="2036225"/>
            <a:ext cx="4940400" cy="13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http://localhost:5500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//TMB PUEDE SER UN ARRAY})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32925" y="1057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*https://www.npmjs.com/package/cors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1806350" y="1944250"/>
            <a:ext cx="544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APLICACIÓN COMPLETA</a:t>
            </a:r>
            <a:b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i="1" lang="en" sz="41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n" sz="4100">
                <a:solidFill>
                  <a:schemeClr val="dk1"/>
                </a:solidFill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MERN STACK .</a:t>
            </a:r>
            <a:br>
              <a:rPr i="1" lang="en" sz="3600">
                <a:solidFill>
                  <a:srgbClr val="E0FF00"/>
                </a:solidFill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</a:br>
            <a:endParaRPr i="1" sz="3600">
              <a:solidFill>
                <a:srgbClr val="E0FF00"/>
              </a:solidFill>
              <a:highlight>
                <a:srgbClr val="00FFFF"/>
              </a:highlight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LADO SERVIDOR: API RESTful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4215450" y="1082875"/>
            <a:ext cx="38712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849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Comenzamos con el archivo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server.js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cual configuramos el servidor y todo lo básico que tendrá nuestra aplicación. Tendremos Express, Cors, y las rutas para las noticias.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Configuración API RESTful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25264"/>
            <a:ext cx="3756926" cy="25594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600125"/>
            <a:ext cx="6230981" cy="1237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5358450" y="1000650"/>
            <a:ext cx="32028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config.js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lo requerimos en el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server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configuramos las variables de entorno con el módulo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dotenv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de entorno que tenemos son: NODE_ENV, HOST, PORT y TIPO_PERSISTENCIA.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Configuración API RESTful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00" y="1051975"/>
            <a:ext cx="5224049" cy="312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4025525" y="1235275"/>
            <a:ext cx="39087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los archivos donde definimos las variables de entorno.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tener dos ambientes: desarrollo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(development)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producción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(production)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cada una de estas, tenemos los valores de las variables de entorno que se muestran.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Configuración API RESTful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46" y="1163763"/>
            <a:ext cx="2502329" cy="16023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312" y="2980200"/>
            <a:ext cx="2591561" cy="160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/>
        </p:nvSpPr>
        <p:spPr>
          <a:xfrm>
            <a:off x="4787525" y="1082875"/>
            <a:ext cx="38313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carpeta de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routes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tenemos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clase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RouterNoticias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está instanciada en el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server.js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esta clase, definimos el método </a:t>
            </a:r>
            <a:r>
              <a:rPr b="1" i="1" lang="en" sz="15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start()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cual contiene la definición de las rutas por GET, POST, PUT y DELETE para las noticias que ejecutan los métodos del archivo de controlador.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13" y="1092325"/>
            <a:ext cx="4242736" cy="3338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CONTROLADOR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4374675" y="1006675"/>
            <a:ext cx="44820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en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controlador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clase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ControladorNoticias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instanciada en el archivo de rutas.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definimos los métodos de controlador para las rutas definidas.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79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b="1" i="1" lang="en" sz="15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obtenerNoticias()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las noticias guardadas.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79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b="1" i="1" lang="en" sz="15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guardarNoticia()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guarda una nueva noticia creada.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224950" y="2004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Controlador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75" y="864950"/>
            <a:ext cx="3969276" cy="39739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4069325" y="1893150"/>
            <a:ext cx="44652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los marcos de MERN stack.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Configurar CORS.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aplicación completa con API RESTful y un front-end simple.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sobre las pruebas de servidores y los tipos.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5425075" y="1256650"/>
            <a:ext cx="33732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i="1" lang="en" sz="16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actualizarNoticia()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guarda los cambios realizados sobre una noticia.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i="1" lang="en" sz="16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borrarNoticia()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borra una noticia por su id.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estos métodos, usan métodos del archivo de Api.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Controlador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3" y="1158225"/>
            <a:ext cx="4649099" cy="3121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LÓGICA DE NEGOCIO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5204925" y="778075"/>
            <a:ext cx="33810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lógica de negocio la tenemos en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en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archivo, se realizan las peticiones a la capa de persistencia.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Están definidos los distintos métodos. Estos, piden la información al DAO, según el tipo de persistencia definido por el entorno de ejecución.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Lógica de negocio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001475"/>
            <a:ext cx="4900124" cy="354656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46"/>
          <p:cNvSpPr txBox="1"/>
          <p:nvPr/>
        </p:nvSpPr>
        <p:spPr>
          <a:xfrm>
            <a:off x="228600" y="4640325"/>
            <a:ext cx="58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400"/>
              <a:buFont typeface="Helvetica Neue Light"/>
              <a:buChar char="➔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el método asegurarNoticiaValida lo veremos más adelante.</a:t>
            </a:r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108050" y="1159075"/>
            <a:ext cx="34956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entonces a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esta, tenemos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DAOs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tiene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noticiasFactory.js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este, tenemos la clase NoticiasFactoryDAO, instanciada en el archivo anterior.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tenemos el método </a:t>
            </a:r>
            <a:r>
              <a:rPr b="1" lang="en" sz="1600">
                <a:solidFill>
                  <a:schemeClr val="lt1"/>
                </a:solidFill>
                <a:highlight>
                  <a:srgbClr val="9E9E9E"/>
                </a:highlight>
                <a:latin typeface="Roboto Mono"/>
                <a:ea typeface="Roboto Mono"/>
                <a:cs typeface="Roboto Mono"/>
                <a:sym typeface="Roboto Mono"/>
              </a:rPr>
              <a:t>get()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instancia los modelos según el tipo de persistencia.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382" y="1548475"/>
            <a:ext cx="5332624" cy="26157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 b="0" l="9264" r="0" t="9264"/>
          <a:stretch/>
        </p:blipFill>
        <p:spPr>
          <a:xfrm>
            <a:off x="3352375" y="1064674"/>
            <a:ext cx="6127100" cy="276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49"/>
          <p:cNvSpPr txBox="1"/>
          <p:nvPr/>
        </p:nvSpPr>
        <p:spPr>
          <a:xfrm>
            <a:off x="-44350" y="854275"/>
            <a:ext cx="3444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esta misma carpeta, en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tenemos la clase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NoticiasBaseDAO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clase, la van a heredar las clases de cada uno de los tipos de persistencia que definimos. Por lo tanto, tendrán esto básico en común.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6167525" y="1006675"/>
            <a:ext cx="24783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tipo de persistencia es “MEM” entonces, llamamos al archivo </a:t>
            </a:r>
            <a:r>
              <a:rPr b="1"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noticiasMem.js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 instanciamos la clase </a:t>
            </a: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NoticiasMemDAO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extensión de la clase de base.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están los métodos para persistir las noticias en memoria.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2661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En memoria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" y="1153875"/>
            <a:ext cx="3006479" cy="364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975" y="1166439"/>
            <a:ext cx="2790022" cy="36168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/>
        </p:nvSpPr>
        <p:spPr>
          <a:xfrm>
            <a:off x="3502350" y="1235275"/>
            <a:ext cx="52266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persistir en memoria, no tenemos un id ni fecha y hora de creación automáticas como pasa con Mongo por ejemplo.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Entonces, en el método que vimos de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guardarNoticia()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clase </a:t>
            </a: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NoticiasMemDAO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tenemos que crear un Id y un objeto de fecha y hora.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ésto, tenemos en la carpeta </a:t>
            </a:r>
            <a:r>
              <a:rPr b="1"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DTOs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archivo </a:t>
            </a:r>
            <a:r>
              <a:rPr b="1"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una función que agrega al objeto de la nueva noticia el id y la fecha y hora de creación de la misma.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84125"/>
            <a:ext cx="3121307" cy="11948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584300"/>
            <a:ext cx="2945212" cy="1846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51"/>
          <p:cNvSpPr txBox="1"/>
          <p:nvPr/>
        </p:nvSpPr>
        <p:spPr>
          <a:xfrm>
            <a:off x="2661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En memoria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491900" y="1159075"/>
            <a:ext cx="81279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tipo de persistencia es “FILE” llamamos al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noticiasFile.js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cual tiene la clase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NoticiasFileDAO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extensión de la clase base.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éste, debemos especificarle el nombre y ubicación del archivo en cuál vamos a persistir la información (lo hacemos al instanciar la clase en el archivo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noticiasFactory.js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entonces en esta clase todos los métodos para persistir las noticias en un archivo.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Vemos el código de como nos quedan los distintos métodos en la siguiente diapositiva.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En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/>
        </p:nvSpPr>
        <p:spPr>
          <a:xfrm>
            <a:off x="1899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En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921100"/>
            <a:ext cx="3389549" cy="40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275" y="1330800"/>
            <a:ext cx="3981174" cy="314220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3"/>
          <p:cNvSpPr txBox="1"/>
          <p:nvPr/>
        </p:nvSpPr>
        <p:spPr>
          <a:xfrm>
            <a:off x="304800" y="990600"/>
            <a:ext cx="4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53"/>
          <p:cNvSpPr txBox="1"/>
          <p:nvPr/>
        </p:nvSpPr>
        <p:spPr>
          <a:xfrm>
            <a:off x="4346500" y="990600"/>
            <a:ext cx="4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 startAt="2"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3030000" y="2833425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2128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361160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720965" y="18342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Desarrollo de un servidor web basado en capas 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37785" y="18342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Arquitectura del servidor: Persistencia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>
            <a:off x="3763100" y="26549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6159365" y="18342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</a:rPr>
              <a:t>Testeo de funcionalidades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51" y="1086000"/>
            <a:ext cx="3921875" cy="3876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1" name="Google Shape;36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743" y="1335346"/>
            <a:ext cx="3921875" cy="325643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2" name="Google Shape;362;p54"/>
          <p:cNvSpPr txBox="1"/>
          <p:nvPr/>
        </p:nvSpPr>
        <p:spPr>
          <a:xfrm>
            <a:off x="0" y="685800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 txBox="1"/>
          <p:nvPr/>
        </p:nvSpPr>
        <p:spPr>
          <a:xfrm>
            <a:off x="4554000" y="928425"/>
            <a:ext cx="4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 startAt="4"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52775" y="949800"/>
            <a:ext cx="4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 startAt="3"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1899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En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6" name="Google Shape;366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/>
        </p:nvSpPr>
        <p:spPr>
          <a:xfrm>
            <a:off x="4645350" y="1082875"/>
            <a:ext cx="43827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tipo de persistencia es “MONGO” llamamos al archivo </a:t>
            </a:r>
            <a:r>
              <a:rPr b="1"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noticiasDBMongo.js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cual tiene la clase </a:t>
            </a: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NoticiasDBMongoDAO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extensión de la clase base.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instanciar la clase en el archivo noticiasFactory.js debemos definirle el nombre de la base de datos a la cual se va a conectar y el nombre de la colección.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MongoClient y en primer lugar creamos la conexión a la base de datos.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0" y="1127000"/>
            <a:ext cx="4435142" cy="3456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55"/>
          <p:cNvSpPr txBox="1"/>
          <p:nvPr/>
        </p:nvSpPr>
        <p:spPr>
          <a:xfrm>
            <a:off x="1899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</a:t>
            </a:r>
            <a:r>
              <a:rPr i="1" lang="en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En 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144" y="3018860"/>
            <a:ext cx="3570957" cy="17606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56"/>
          <p:cNvSpPr txBox="1"/>
          <p:nvPr/>
        </p:nvSpPr>
        <p:spPr>
          <a:xfrm>
            <a:off x="3981175" y="778075"/>
            <a:ext cx="46662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tenemos todos los métodos para persistir las noticias en MongoDB.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49" lvl="0" marL="26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método de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borrarNoticia()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antes de borrarla, usamos su id en el archivo </a:t>
            </a: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noticiasDTO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para luego poder devolver como retorno de este método un objeto con el id de la noticia eliminada.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15" y="925275"/>
            <a:ext cx="3570946" cy="3886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1899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</a:t>
            </a:r>
            <a:r>
              <a:rPr i="1" lang="en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En 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5" name="Google Shape;38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/>
        </p:nvSpPr>
        <p:spPr>
          <a:xfrm>
            <a:off x="634900" y="1006675"/>
            <a:ext cx="7843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validar que los campos requeridos no lleguen vacíos, en el archivo de lógica de negocio, en la carpeta api, tenemos en los métodos de guardar y actualizar noticia el llamado a un método de validación.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000" y="2382975"/>
            <a:ext cx="5659025" cy="198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57"/>
          <p:cNvSpPr/>
          <p:nvPr/>
        </p:nvSpPr>
        <p:spPr>
          <a:xfrm>
            <a:off x="2025250" y="2761125"/>
            <a:ext cx="45759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>
            <a:off x="1999975" y="3855225"/>
            <a:ext cx="51687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 txBox="1"/>
          <p:nvPr/>
        </p:nvSpPr>
        <p:spPr>
          <a:xfrm>
            <a:off x="189900" y="86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</a:t>
            </a:r>
            <a:r>
              <a:rPr i="1" lang="en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En MongoDB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6" name="Google Shape;39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415125" y="1159075"/>
            <a:ext cx="858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ese mismo archivo, tenemos definido este método para validar: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2661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Validación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750" y="1856175"/>
            <a:ext cx="7047526" cy="1140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58"/>
          <p:cNvSpPr txBox="1"/>
          <p:nvPr/>
        </p:nvSpPr>
        <p:spPr>
          <a:xfrm>
            <a:off x="415125" y="2911675"/>
            <a:ext cx="84249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Vemos en este método, que como parámetro pasamos la noticia a validar y si es requerido o no.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llama al modelo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Noticias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método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validar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pasa estos dos  parámetros. Esta clase está definida en el archivo que veremos a continuación.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6" name="Google Shape;40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/>
        </p:nvSpPr>
        <p:spPr>
          <a:xfrm>
            <a:off x="262725" y="930475"/>
            <a:ext cx="85857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Siguiendo dentro de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tenemos la carpeta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dentro el archivo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noticias.js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archivo, tenemos la clase Noticias que recién mencionamos, con el método </a:t>
            </a:r>
            <a:r>
              <a:rPr b="1" i="1" lang="en" sz="16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validar()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método chequea si los campos requeridos tiene información al guardar o actualizar una noticia.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todos los campos están correctos, entonces valida la noticia. Si alguno llega vacío, entonces da error. Utiliza el módulo de npm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Joi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validar.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siguiente diapositiva vemos el código de este archivo.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5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Validación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3" name="Google Shape;4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00" y="948750"/>
            <a:ext cx="2885690" cy="3965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707" y="1533811"/>
            <a:ext cx="4415343" cy="268302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60"/>
          <p:cNvSpPr txBox="1"/>
          <p:nvPr/>
        </p:nvSpPr>
        <p:spPr>
          <a:xfrm>
            <a:off x="2661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Capa de persistencia - Validación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3" name="Google Shape;423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1899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Package.JSON e inicio del servidor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9" name="Google Shape;4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50" y="1123200"/>
            <a:ext cx="3162299" cy="3255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1" name="Google Shape;431;p61"/>
          <p:cNvSpPr txBox="1"/>
          <p:nvPr/>
        </p:nvSpPr>
        <p:spPr>
          <a:xfrm>
            <a:off x="3596275" y="778075"/>
            <a:ext cx="50391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251" lvl="0" marL="3600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Vemos que en los scripts tenemos definidas diferentes formas de iniciar el servidor.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51" lvl="0" marL="3600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comandos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run dev</a:t>
            </a: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run prod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iniciamos con el ambiente de desarrollo y producción respectivamente.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51" lvl="0" marL="3600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start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iniciamos con las variables que especificamos por default (persistencia en memoria).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251" lvl="0" marL="3600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500"/>
              <a:buFont typeface="Helvetica Neue Light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i="1" lang="en" sz="15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run watch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iniciamos en modo watch, con nodemon. En este caso ignoramos el archivo noticias.json que es en el que persiste el tipo “FILE” porque sino, al ser nodemon, va a reiniciar el servidor cada vez que se modifique este archivo.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61"/>
          <p:cNvSpPr/>
          <p:nvPr/>
        </p:nvSpPr>
        <p:spPr>
          <a:xfrm>
            <a:off x="719925" y="2256425"/>
            <a:ext cx="2778900" cy="76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61"/>
          <p:cNvCxnSpPr/>
          <p:nvPr/>
        </p:nvCxnSpPr>
        <p:spPr>
          <a:xfrm>
            <a:off x="-932700" y="4074075"/>
            <a:ext cx="1787400" cy="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SERVIDOR MVC COMPLETO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a 20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0" name="Google Shape;4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3"/>
          <p:cNvSpPr txBox="1"/>
          <p:nvPr/>
        </p:nvSpPr>
        <p:spPr>
          <a:xfrm>
            <a:off x="433900" y="1227425"/>
            <a:ext cx="84867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esqueleto de servidor MVC basado en Node.js y express.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debe tener separado en capas, donde se encuentren carpetas para resolver: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capa de ruteo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controlador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lógica de negocio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validaciones de nuestros datos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capa de persistencia (DAO)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simple ruta get y una post para pedir e incorporar palabras a un array de strings persistidos en memoria, siguiendo la lógica de la separación del proceso en capas.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8" name="Google Shape;44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389025" y="214675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SERVIDOR MVC COMPLETO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389775" y="72828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a 20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1806350" y="1944250"/>
            <a:ext cx="544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CORS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4"/>
          <p:cNvSpPr txBox="1"/>
          <p:nvPr/>
        </p:nvSpPr>
        <p:spPr>
          <a:xfrm>
            <a:off x="433900" y="1227425"/>
            <a:ext cx="84867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palabra que ingrese por post se debe almacenar en el array dentro de un objeto que contenga un timestamp. Ej.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id: 1, palabra: "Hola", timestamp: 1624450180112 },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id: 2, palabra: "que", timestamp: 1624450189685 },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id: 3, palabra: "tal", timestamp: 1624450195068 }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...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get se traerá la frase completa en formato string.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Probar la operación con postman.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7" name="Google Shape;45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4"/>
          <p:cNvSpPr txBox="1"/>
          <p:nvPr/>
        </p:nvSpPr>
        <p:spPr>
          <a:xfrm>
            <a:off x="389025" y="214675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SERVIDOR MVC COMPLETO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389775" y="72828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a 20 minutos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377150" y="1159075"/>
            <a:ext cx="82920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Intercambio de Recursos de Origen Cruzado, CORS, es un mecanismo para permitir o restringir los recursos solicitados en un servidor web dependiendo de dónde se inició la solicitud HTTP.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utiliza para proteger un determinado servidor web del acceso de otro sitio web o dominio.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razones de seguridad, los navegadores restringen las solicitudes HTTP de origen cruzado iniciadas dentro de un script.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377150" y="930475"/>
            <a:ext cx="8292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nos encontramos en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http://example.com/page1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estamos haciendo referencia a una imagen de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http://image.com/myimage.jpg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 podremos recuperar esa imagen a menos que http://image.com permita compartir orígenes cruzados con http://example.com.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un encabezado HTTP llamado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origin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cada solicitud HTTP el cual define desde dónde se originó la solicitud de dominio. Podemos usar la información del encabezado para restringir o permitir que los recursos de nuestro servidor web los protejan.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¿Cómo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377150" y="1159075"/>
            <a:ext cx="8292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tiene un módulo llamado CORS, para poder configurar fácilmente las cabeceras, y decidir si permitimos o no el acceso a ciertas solicitudes de dominio cruzado.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primer lugar, instalamos el módulo con el comando: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lo requerimos en el archivo </a:t>
            </a: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server.js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Configurando CORS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900" y="2484975"/>
            <a:ext cx="1873818" cy="33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475" y="2983099"/>
            <a:ext cx="2799306" cy="76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377150" y="854275"/>
            <a:ext cx="82920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habilitar CORS para todas las solicitudes, simplemente podemos usar el middleware cors antes de configurar las rutas, configurándolo a nivel global: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Configurando CORS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1965175"/>
            <a:ext cx="2767076" cy="1506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2"/>
          <p:cNvSpPr/>
          <p:nvPr/>
        </p:nvSpPr>
        <p:spPr>
          <a:xfrm>
            <a:off x="3124200" y="2896060"/>
            <a:ext cx="1173600" cy="20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377150" y="3521275"/>
            <a:ext cx="82920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★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nos permitirá acceder a todas las rutas desde cualquier lugar de la web si eso es lo que necesitamos. Entonces, las rutas que configuremos serán accesibles para todos los dominios.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377150" y="930475"/>
            <a:ext cx="8292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que una determinada ruta sea accesible y no otras rutas, podemos configurar cors en una determinada ruta como middleware en lugar de configurarlo para toda la aplicación: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Configurando CORS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2225575"/>
            <a:ext cx="3128025" cy="111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33"/>
          <p:cNvSpPr/>
          <p:nvPr/>
        </p:nvSpPr>
        <p:spPr>
          <a:xfrm>
            <a:off x="3757232" y="2225575"/>
            <a:ext cx="789600" cy="27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377150" y="3292675"/>
            <a:ext cx="82920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permitirá que una determinada ruta sea accesible por cualquier dominio. Entonces, en este caso, solo la ruta “/” será accesible para cada dominio. Las demás rutas solo serán accesibles para las solicitudes que se iniciaron en el mismo dominio que la API en la que estén definidas.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94" y="630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