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Anton"/>
      <p:regular r:id="rId33"/>
    </p:embeddedFont>
    <p:embeddedFont>
      <p:font typeface="Lato"/>
      <p:regular r:id="rId34"/>
      <p:bold r:id="rId35"/>
      <p:italic r:id="rId36"/>
      <p:boldItalic r:id="rId37"/>
    </p:embeddedFont>
    <p:embeddedFont>
      <p:font typeface="Helvetica Neue"/>
      <p:regular r:id="rId38"/>
      <p:bold r:id="rId39"/>
      <p:italic r:id="rId40"/>
      <p:boldItalic r:id="rId41"/>
    </p:embeddedFont>
    <p:embeddedFont>
      <p:font typeface="Helvetica Neue Light"/>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F21CDA-A81D-4991-841E-0E232F942265}">
  <a:tblStyle styleId="{19F21CDA-A81D-4991-841E-0E232F9422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42" Type="http://schemas.openxmlformats.org/officeDocument/2006/relationships/font" Target="fonts/HelveticaNeueLight-regular.fntdata"/><Relationship Id="rId41" Type="http://schemas.openxmlformats.org/officeDocument/2006/relationships/font" Target="fonts/HelveticaNeue-boldItalic.fntdata"/><Relationship Id="rId44" Type="http://schemas.openxmlformats.org/officeDocument/2006/relationships/font" Target="fonts/HelveticaNeueLight-italic.fntdata"/><Relationship Id="rId43" Type="http://schemas.openxmlformats.org/officeDocument/2006/relationships/font" Target="fonts/HelveticaNeueLight-bold.fntdata"/><Relationship Id="rId46" Type="http://schemas.openxmlformats.org/officeDocument/2006/relationships/font" Target="fonts/RobotoMono-regular.fntdata"/><Relationship Id="rId45"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Anton-regular.fntdata"/><Relationship Id="rId32" Type="http://schemas.openxmlformats.org/officeDocument/2006/relationships/slide" Target="slides/slide25.xml"/><Relationship Id="rId35" Type="http://schemas.openxmlformats.org/officeDocument/2006/relationships/font" Target="fonts/Lato-bold.fntdata"/><Relationship Id="rId34" Type="http://schemas.openxmlformats.org/officeDocument/2006/relationships/font" Target="fonts/Lato-regular.fntdata"/><Relationship Id="rId37" Type="http://schemas.openxmlformats.org/officeDocument/2006/relationships/font" Target="fonts/Lato-boldItalic.fntdata"/><Relationship Id="rId36" Type="http://schemas.openxmlformats.org/officeDocument/2006/relationships/font" Target="fonts/Lato-italic.fntdata"/><Relationship Id="rId39" Type="http://schemas.openxmlformats.org/officeDocument/2006/relationships/font" Target="fonts/HelveticaNeue-bold.fntdata"/><Relationship Id="rId38" Type="http://schemas.openxmlformats.org/officeDocument/2006/relationships/font" Target="fonts/HelveticaNeue-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9969a5c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9969a5cd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969a5cd6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969a5cd6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969a5cd6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969a5cd6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969a5cd6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969a5cd6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969a5cd6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969a5cd6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969a5cd6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969a5cd6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969a5cd60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969a5cd6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969a5cd6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969a5cd6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969a5cd60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9969a5cd60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969a5cd6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969a5cd6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969a5cd6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969a5cd6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9969a5cd6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969a5cd6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969a5cd6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969a5cd6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969a5cd6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969a5cd6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969a5cd6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969a5cd6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969a5cd6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969a5cd6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969a5cd6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969a5cd6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9969a5cd6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9969a5cd6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969a5cd6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969a5cd6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969a5cd6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969a5cd6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969a5cd6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969a5cd6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969a5cd6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969a5cd6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969a5cd6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969a5cd6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969a5cd6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969a5cd6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969a5cd60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969a5cd60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ocalhost:8080"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ocalhost:3000" TargetMode="External"/><Relationship Id="rId4" Type="http://schemas.openxmlformats.org/officeDocument/2006/relationships/hyperlink" Target="http://localhost:9000" TargetMode="External"/><Relationship Id="rId5" Type="http://schemas.openxmlformats.org/officeDocument/2006/relationships/image" Target="../media/image1.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5"/>
          <p:cNvSpPr txBox="1"/>
          <p:nvPr/>
        </p:nvSpPr>
        <p:spPr>
          <a:xfrm>
            <a:off x="1297400" y="1515125"/>
            <a:ext cx="6315000" cy="19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highlight>
                  <a:srgbClr val="00FFFF"/>
                </a:highlight>
                <a:latin typeface="Anton"/>
                <a:ea typeface="Anton"/>
                <a:cs typeface="Anton"/>
                <a:sym typeface="Anton"/>
              </a:rPr>
              <a:t>Desarrollo de un servidor web basado en capas completo </a:t>
            </a:r>
            <a:endParaRPr i="1" sz="3600">
              <a:solidFill>
                <a:srgbClr val="121212"/>
              </a:solidFill>
              <a:highlight>
                <a:srgbClr val="00FFFF"/>
              </a:highlight>
              <a:latin typeface="Anton"/>
              <a:ea typeface="Anton"/>
              <a:cs typeface="Anton"/>
              <a:sym typeface="Anton"/>
            </a:endParaRPr>
          </a:p>
          <a:p>
            <a:pPr indent="0" lvl="0" marL="0" rtl="0" algn="ctr">
              <a:spcBef>
                <a:spcPts val="0"/>
              </a:spcBef>
              <a:spcAft>
                <a:spcPts val="0"/>
              </a:spcAft>
              <a:buNone/>
            </a:pPr>
            <a:r>
              <a:t/>
            </a:r>
            <a:endParaRPr i="1" sz="3600">
              <a:solidFill>
                <a:srgbClr val="121212"/>
              </a:solidFill>
              <a:highlight>
                <a:srgbClr val="00FFFF"/>
              </a:highlight>
              <a:latin typeface="Anton"/>
              <a:ea typeface="Anton"/>
              <a:cs typeface="Anton"/>
              <a:sym typeface="Anton"/>
            </a:endParaRPr>
          </a:p>
          <a:p>
            <a:pPr indent="0" lvl="0" marL="0" rtl="0" algn="ctr">
              <a:spcBef>
                <a:spcPts val="0"/>
              </a:spcBef>
              <a:spcAft>
                <a:spcPts val="0"/>
              </a:spcAft>
              <a:buNone/>
            </a:pPr>
            <a:r>
              <a:rPr i="1" lang="en" sz="3600">
                <a:solidFill>
                  <a:srgbClr val="121212"/>
                </a:solidFill>
                <a:highlight>
                  <a:srgbClr val="00FFFF"/>
                </a:highlight>
                <a:latin typeface="Anton"/>
                <a:ea typeface="Anton"/>
                <a:cs typeface="Anton"/>
                <a:sym typeface="Anton"/>
              </a:rPr>
              <a:t>PARTE  2</a:t>
            </a:r>
            <a:endParaRPr i="1" sz="3600">
              <a:solidFill>
                <a:srgbClr val="121212"/>
              </a:solidFill>
              <a:highlight>
                <a:srgbClr val="00FFFF"/>
              </a:highlight>
              <a:latin typeface="Anton"/>
              <a:ea typeface="Anton"/>
              <a:cs typeface="Anton"/>
              <a:sym typeface="Anton"/>
            </a:endParaRPr>
          </a:p>
        </p:txBody>
      </p:sp>
      <p:sp>
        <p:nvSpPr>
          <p:cNvPr id="57" name="Google Shape;57;p15"/>
          <p:cNvSpPr txBox="1"/>
          <p:nvPr/>
        </p:nvSpPr>
        <p:spPr>
          <a:xfrm>
            <a:off x="2022750" y="107232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42.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8" name="Google Shape;58;p1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554525" y="1159075"/>
            <a:ext cx="8004600" cy="311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Con el comando </a:t>
            </a:r>
            <a:r>
              <a:rPr i="1" lang="en" sz="1600">
                <a:solidFill>
                  <a:schemeClr val="lt2"/>
                </a:solidFill>
                <a:highlight>
                  <a:schemeClr val="dk2"/>
                </a:highlight>
                <a:latin typeface="Helvetica Neue Light"/>
                <a:ea typeface="Helvetica Neue Light"/>
                <a:cs typeface="Helvetica Neue Light"/>
                <a:sym typeface="Helvetica Neue Light"/>
              </a:rPr>
              <a:t>npm run build</a:t>
            </a:r>
            <a:r>
              <a:rPr lang="en" sz="1600">
                <a:solidFill>
                  <a:schemeClr val="dk1"/>
                </a:solidFill>
                <a:highlight>
                  <a:schemeClr val="lt1"/>
                </a:highlight>
                <a:latin typeface="Helvetica Neue Light"/>
                <a:ea typeface="Helvetica Neue Light"/>
                <a:cs typeface="Helvetica Neue Light"/>
                <a:sym typeface="Helvetica Neue Light"/>
              </a:rPr>
              <a:t>, creamos en nuestro proyecto de React, una carpeta llamada </a:t>
            </a:r>
            <a:r>
              <a:rPr b="1" i="1" lang="en" sz="1600">
                <a:solidFill>
                  <a:schemeClr val="dk1"/>
                </a:solidFill>
                <a:highlight>
                  <a:schemeClr val="lt1"/>
                </a:highlight>
                <a:latin typeface="Helvetica Neue"/>
                <a:ea typeface="Helvetica Neue"/>
                <a:cs typeface="Helvetica Neue"/>
                <a:sym typeface="Helvetica Neue"/>
              </a:rPr>
              <a:t>build </a:t>
            </a:r>
            <a:r>
              <a:rPr lang="en" sz="1600">
                <a:solidFill>
                  <a:schemeClr val="dk1"/>
                </a:solidFill>
                <a:highlight>
                  <a:schemeClr val="lt1"/>
                </a:highlight>
                <a:latin typeface="Helvetica Neue Light"/>
                <a:ea typeface="Helvetica Neue Light"/>
                <a:cs typeface="Helvetica Neue Light"/>
                <a:sym typeface="Helvetica Neue Light"/>
              </a:rPr>
              <a:t>con los archivos correspondientes para poder preparar nuestro proyecto y luego utilizarlo en otro.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Debemos copiar los archivos que se generan con este comando, a la carpeta </a:t>
            </a:r>
            <a:r>
              <a:rPr b="1" i="1" lang="en" sz="1600">
                <a:solidFill>
                  <a:schemeClr val="dk1"/>
                </a:solidFill>
                <a:highlight>
                  <a:schemeClr val="lt1"/>
                </a:highlight>
                <a:latin typeface="Helvetica Neue"/>
                <a:ea typeface="Helvetica Neue"/>
                <a:cs typeface="Helvetica Neue"/>
                <a:sym typeface="Helvetica Neue"/>
              </a:rPr>
              <a:t>public </a:t>
            </a:r>
            <a:r>
              <a:rPr lang="en" sz="1600">
                <a:solidFill>
                  <a:schemeClr val="dk1"/>
                </a:solidFill>
                <a:highlight>
                  <a:schemeClr val="lt1"/>
                </a:highlight>
                <a:latin typeface="Helvetica Neue Light"/>
                <a:ea typeface="Helvetica Neue Light"/>
                <a:cs typeface="Helvetica Neue Light"/>
                <a:sym typeface="Helvetica Neue Light"/>
              </a:rPr>
              <a:t>de nuestra API RESTful para conectar así el front y el back.</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Luego de modificar nuestro proyecto de React, una vez que ya queramos subir esos cambios a producción, debemos ejecutar nuevamente el comando para generar la carpeta de </a:t>
            </a:r>
            <a:r>
              <a:rPr i="1" lang="en" sz="1600">
                <a:solidFill>
                  <a:schemeClr val="dk1"/>
                </a:solidFill>
                <a:highlight>
                  <a:schemeClr val="lt1"/>
                </a:highlight>
                <a:latin typeface="Helvetica Neue Light"/>
                <a:ea typeface="Helvetica Neue Light"/>
                <a:cs typeface="Helvetica Neue Light"/>
                <a:sym typeface="Helvetica Neue Light"/>
              </a:rPr>
              <a:t>build </a:t>
            </a:r>
            <a:r>
              <a:rPr lang="en" sz="1600">
                <a:solidFill>
                  <a:schemeClr val="dk1"/>
                </a:solidFill>
                <a:highlight>
                  <a:schemeClr val="lt1"/>
                </a:highlight>
                <a:latin typeface="Helvetica Neue Light"/>
                <a:ea typeface="Helvetica Neue Light"/>
                <a:cs typeface="Helvetica Neue Light"/>
                <a:sym typeface="Helvetica Neue Light"/>
              </a:rPr>
              <a:t>e ir a nuestro proyecto de back, borrar los archivos de </a:t>
            </a:r>
            <a:r>
              <a:rPr i="1" lang="en" sz="1600">
                <a:solidFill>
                  <a:schemeClr val="dk1"/>
                </a:solidFill>
                <a:highlight>
                  <a:schemeClr val="lt1"/>
                </a:highlight>
                <a:latin typeface="Helvetica Neue Light"/>
                <a:ea typeface="Helvetica Neue Light"/>
                <a:cs typeface="Helvetica Neue Light"/>
                <a:sym typeface="Helvetica Neue Light"/>
              </a:rPr>
              <a:t>public </a:t>
            </a:r>
            <a:r>
              <a:rPr lang="en" sz="1600">
                <a:solidFill>
                  <a:schemeClr val="dk1"/>
                </a:solidFill>
                <a:highlight>
                  <a:schemeClr val="lt1"/>
                </a:highlight>
                <a:latin typeface="Helvetica Neue Light"/>
                <a:ea typeface="Helvetica Neue Light"/>
                <a:cs typeface="Helvetica Neue Light"/>
                <a:sym typeface="Helvetica Neue Light"/>
              </a:rPr>
              <a:t>y pegar los nuevos generados.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Build - package.json</a:t>
            </a:r>
            <a:endParaRPr i="1" sz="3600">
              <a:latin typeface="Anton"/>
              <a:ea typeface="Anton"/>
              <a:cs typeface="Anton"/>
              <a:sym typeface="Anton"/>
            </a:endParaRPr>
          </a:p>
        </p:txBody>
      </p:sp>
      <p:pic>
        <p:nvPicPr>
          <p:cNvPr id="142" name="Google Shape;142;p24"/>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143" name="Google Shape;143;p2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731050" y="1235275"/>
            <a:ext cx="7659300" cy="1601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Para no tener que hacer esto manualmente cada vez que hagamos modificaciones al proyecto, configuramos los scripts del package.json del proyecto de React para hacerlo de forma automática ejecutando un solo comando.</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149" name="Google Shape;149;p2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Build - package.json</a:t>
            </a:r>
            <a:endParaRPr i="1" sz="3600">
              <a:latin typeface="Anton"/>
              <a:ea typeface="Anton"/>
              <a:cs typeface="Anton"/>
              <a:sym typeface="Anton"/>
            </a:endParaRPr>
          </a:p>
        </p:txBody>
      </p:sp>
      <p:pic>
        <p:nvPicPr>
          <p:cNvPr id="150" name="Google Shape;150;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1" name="Google Shape;151;p25"/>
          <p:cNvPicPr preferRelativeResize="0"/>
          <p:nvPr/>
        </p:nvPicPr>
        <p:blipFill>
          <a:blip r:embed="rId4">
            <a:alphaModFix/>
          </a:blip>
          <a:stretch>
            <a:fillRect/>
          </a:stretch>
        </p:blipFill>
        <p:spPr>
          <a:xfrm>
            <a:off x="1828800" y="2683975"/>
            <a:ext cx="5435634" cy="1446900"/>
          </a:xfrm>
          <a:prstGeom prst="rect">
            <a:avLst/>
          </a:prstGeom>
          <a:noFill/>
          <a:ln cap="flat" cmpd="sng" w="19050">
            <a:solidFill>
              <a:schemeClr val="dk2"/>
            </a:solidFill>
            <a:prstDash val="solid"/>
            <a:round/>
            <a:headEnd len="sm" w="sm" type="none"/>
            <a:tailEnd len="sm" w="sm" type="none"/>
          </a:ln>
        </p:spPr>
      </p:pic>
      <p:pic>
        <p:nvPicPr>
          <p:cNvPr id="152" name="Google Shape;152;p25"/>
          <p:cNvPicPr preferRelativeResize="0"/>
          <p:nvPr/>
        </p:nvPicPr>
        <p:blipFill rotWithShape="1">
          <a:blip r:embed="rId5">
            <a:alphaModFix/>
          </a:blip>
          <a:srcRect b="0" l="0" r="0" t="0"/>
          <a:stretch/>
        </p:blipFill>
        <p:spPr>
          <a:xfrm>
            <a:off x="7459394" y="63043"/>
            <a:ext cx="1634174" cy="63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Build - package.json</a:t>
            </a:r>
            <a:endParaRPr i="1" sz="3600">
              <a:latin typeface="Anton"/>
              <a:ea typeface="Anton"/>
              <a:cs typeface="Anton"/>
              <a:sym typeface="Anton"/>
            </a:endParaRPr>
          </a:p>
        </p:txBody>
      </p:sp>
      <p:pic>
        <p:nvPicPr>
          <p:cNvPr id="158" name="Google Shape;158;p26"/>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159" name="Google Shape;159;p26"/>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60" name="Google Shape;160;p26"/>
          <p:cNvSpPr txBox="1"/>
          <p:nvPr/>
        </p:nvSpPr>
        <p:spPr>
          <a:xfrm>
            <a:off x="1141225" y="1463875"/>
            <a:ext cx="7096800" cy="19407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1300"/>
              </a:spcBef>
              <a:spcAft>
                <a:spcPts val="0"/>
              </a:spcAft>
              <a:buClr>
                <a:srgbClr val="3CEFAB"/>
              </a:buClr>
              <a:buSzPts val="1500"/>
              <a:buFont typeface="Helvetica Neue Light"/>
              <a:buChar char="●"/>
            </a:pPr>
            <a:r>
              <a:rPr b="1" i="1" lang="en">
                <a:solidFill>
                  <a:schemeClr val="lt2"/>
                </a:solidFill>
                <a:highlight>
                  <a:schemeClr val="dk2"/>
                </a:highlight>
                <a:latin typeface="Roboto Mono"/>
                <a:ea typeface="Roboto Mono"/>
                <a:cs typeface="Roboto Mono"/>
                <a:sym typeface="Roboto Mono"/>
              </a:rPr>
              <a:t>npm run delArchivos</a:t>
            </a:r>
            <a:r>
              <a:rPr lang="en" sz="1500">
                <a:solidFill>
                  <a:schemeClr val="dk1"/>
                </a:solidFill>
                <a:highlight>
                  <a:schemeClr val="lt1"/>
                </a:highlight>
                <a:latin typeface="Helvetica Neue Light"/>
                <a:ea typeface="Helvetica Neue Light"/>
                <a:cs typeface="Helvetica Neue Light"/>
                <a:sym typeface="Helvetica Neue Light"/>
              </a:rPr>
              <a:t> borra los archivos de la carpeta public de la API REST.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300"/>
              </a:spcBef>
              <a:spcAft>
                <a:spcPts val="0"/>
              </a:spcAft>
              <a:buClr>
                <a:srgbClr val="3CEFAB"/>
              </a:buClr>
              <a:buSzPts val="1500"/>
              <a:buFont typeface="Helvetica Neue Light"/>
              <a:buChar char="●"/>
            </a:pPr>
            <a:r>
              <a:rPr b="1" i="1" lang="en">
                <a:solidFill>
                  <a:schemeClr val="lt2"/>
                </a:solidFill>
                <a:highlight>
                  <a:schemeClr val="dk2"/>
                </a:highlight>
                <a:latin typeface="Roboto Mono"/>
                <a:ea typeface="Roboto Mono"/>
                <a:cs typeface="Roboto Mono"/>
                <a:sym typeface="Roboto Mono"/>
              </a:rPr>
              <a:t>npm run delCarpetas</a:t>
            </a:r>
            <a:r>
              <a:rPr lang="en" sz="1500">
                <a:solidFill>
                  <a:schemeClr val="dk1"/>
                </a:solidFill>
                <a:highlight>
                  <a:schemeClr val="lt1"/>
                </a:highlight>
                <a:latin typeface="Helvetica Neue Light"/>
                <a:ea typeface="Helvetica Neue Light"/>
                <a:cs typeface="Helvetica Neue Light"/>
                <a:sym typeface="Helvetica Neue Light"/>
              </a:rPr>
              <a:t> borras las carpetas de la carpeta public de la API REST.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300"/>
              </a:spcBef>
              <a:spcAft>
                <a:spcPts val="0"/>
              </a:spcAft>
              <a:buClr>
                <a:srgbClr val="3CEFAB"/>
              </a:buClr>
              <a:buSzPts val="1500"/>
              <a:buFont typeface="Helvetica Neue Light"/>
              <a:buChar char="●"/>
            </a:pPr>
            <a:r>
              <a:rPr b="1" i="1" lang="en">
                <a:solidFill>
                  <a:schemeClr val="lt2"/>
                </a:solidFill>
                <a:highlight>
                  <a:schemeClr val="dk2"/>
                </a:highlight>
                <a:latin typeface="Roboto Mono"/>
                <a:ea typeface="Roboto Mono"/>
                <a:cs typeface="Roboto Mono"/>
                <a:sym typeface="Roboto Mono"/>
              </a:rPr>
              <a:t>npm run copy</a:t>
            </a:r>
            <a:r>
              <a:rPr lang="en" sz="1500">
                <a:solidFill>
                  <a:schemeClr val="dk1"/>
                </a:solidFill>
                <a:highlight>
                  <a:schemeClr val="lt1"/>
                </a:highlight>
                <a:latin typeface="Helvetica Neue Light"/>
                <a:ea typeface="Helvetica Neue Light"/>
                <a:cs typeface="Helvetica Neue Light"/>
                <a:sym typeface="Helvetica Neue Light"/>
              </a:rPr>
              <a:t> copia las carpetas y archivos de la carpeta build a public en la API REST.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00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Con </a:t>
            </a:r>
            <a:r>
              <a:rPr b="1" i="1" lang="en">
                <a:solidFill>
                  <a:schemeClr val="lt2"/>
                </a:solidFill>
                <a:highlight>
                  <a:schemeClr val="dk2"/>
                </a:highlight>
                <a:latin typeface="Roboto Mono"/>
                <a:ea typeface="Roboto Mono"/>
                <a:cs typeface="Roboto Mono"/>
                <a:sym typeface="Roboto Mono"/>
              </a:rPr>
              <a:t>npm run buildCopy</a:t>
            </a:r>
            <a:r>
              <a:rPr lang="en" sz="1500">
                <a:solidFill>
                  <a:schemeClr val="dk1"/>
                </a:solidFill>
                <a:highlight>
                  <a:schemeClr val="lt1"/>
                </a:highlight>
                <a:latin typeface="Helvetica Neue Light"/>
                <a:ea typeface="Helvetica Neue Light"/>
                <a:cs typeface="Helvetica Neue Light"/>
                <a:sym typeface="Helvetica Neue Light"/>
              </a:rPr>
              <a:t> hacemos los comandos juntos incluyendo </a:t>
            </a:r>
            <a:r>
              <a:rPr b="1" i="1" lang="en">
                <a:solidFill>
                  <a:schemeClr val="lt2"/>
                </a:solidFill>
                <a:highlight>
                  <a:schemeClr val="dk2"/>
                </a:highlight>
                <a:latin typeface="Roboto Mono"/>
                <a:ea typeface="Roboto Mono"/>
                <a:cs typeface="Roboto Mono"/>
                <a:sym typeface="Roboto Mono"/>
              </a:rPr>
              <a:t>npm run build</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1253725" y="1311475"/>
            <a:ext cx="7144800" cy="1520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levantar la aplicación en </a:t>
            </a:r>
            <a:r>
              <a:rPr b="1" lang="en" sz="1800">
                <a:solidFill>
                  <a:schemeClr val="dk1"/>
                </a:solidFill>
                <a:highlight>
                  <a:schemeClr val="lt1"/>
                </a:highlight>
                <a:latin typeface="Helvetica Neue"/>
                <a:ea typeface="Helvetica Neue"/>
                <a:cs typeface="Helvetica Neue"/>
                <a:sym typeface="Helvetica Neue"/>
              </a:rPr>
              <a:t>desarrollo </a:t>
            </a:r>
            <a:r>
              <a:rPr lang="en" sz="1800">
                <a:solidFill>
                  <a:schemeClr val="dk1"/>
                </a:solidFill>
                <a:highlight>
                  <a:schemeClr val="lt1"/>
                </a:highlight>
                <a:latin typeface="Helvetica Neue Light"/>
                <a:ea typeface="Helvetica Neue Light"/>
                <a:cs typeface="Helvetica Neue Light"/>
                <a:sym typeface="Helvetica Neue Light"/>
              </a:rPr>
              <a:t>tenemos distintas formas. Por un lado, podemos levantar la aplicación en desarrollo, con el comando </a:t>
            </a:r>
            <a:r>
              <a:rPr i="1" lang="en" sz="1800">
                <a:solidFill>
                  <a:schemeClr val="lt2"/>
                </a:solidFill>
                <a:highlight>
                  <a:schemeClr val="dk2"/>
                </a:highlight>
                <a:latin typeface="Helvetica Neue Light"/>
                <a:ea typeface="Helvetica Neue Light"/>
                <a:cs typeface="Helvetica Neue Light"/>
                <a:sym typeface="Helvetica Neue Light"/>
              </a:rPr>
              <a:t>npm run dev</a:t>
            </a:r>
            <a:r>
              <a:rPr lang="en" sz="1800">
                <a:solidFill>
                  <a:schemeClr val="dk1"/>
                </a:solidFill>
                <a:highlight>
                  <a:schemeClr val="lt1"/>
                </a:highlight>
                <a:latin typeface="Helvetica Neue Light"/>
                <a:ea typeface="Helvetica Neue Light"/>
                <a:cs typeface="Helvetica Neue Light"/>
                <a:sym typeface="Helvetica Neue Light"/>
              </a:rPr>
              <a:t> en la API. Como copiamos los archivos del proyecto de React a la carpeta public, si entramos a </a:t>
            </a:r>
            <a:r>
              <a:rPr i="1" lang="en" sz="1800" u="sng">
                <a:solidFill>
                  <a:schemeClr val="hlink"/>
                </a:solidFill>
                <a:highlight>
                  <a:schemeClr val="lt1"/>
                </a:highlight>
                <a:latin typeface="Helvetica Neue Light"/>
                <a:ea typeface="Helvetica Neue Light"/>
                <a:cs typeface="Helvetica Neue Light"/>
                <a:sym typeface="Helvetica Neue Light"/>
                <a:hlinkClick r:id="rId3"/>
              </a:rPr>
              <a:t>http://localhost:8080</a:t>
            </a:r>
            <a:r>
              <a:rPr i="1" lang="en" sz="1800">
                <a:solidFill>
                  <a:schemeClr val="dk1"/>
                </a:solidFill>
                <a:highlight>
                  <a:schemeClr val="lt1"/>
                </a:highlight>
                <a:latin typeface="Helvetica Neue Light"/>
                <a:ea typeface="Helvetica Neue Light"/>
                <a:cs typeface="Helvetica Neue Light"/>
                <a:sym typeface="Helvetica Neue Light"/>
              </a:rPr>
              <a:t> </a:t>
            </a:r>
            <a:r>
              <a:rPr lang="en" sz="1800">
                <a:solidFill>
                  <a:schemeClr val="dk1"/>
                </a:solidFill>
                <a:highlight>
                  <a:schemeClr val="lt1"/>
                </a:highlight>
                <a:latin typeface="Helvetica Neue Light"/>
                <a:ea typeface="Helvetica Neue Light"/>
                <a:cs typeface="Helvetica Neue Light"/>
                <a:sym typeface="Helvetica Neue Light"/>
              </a:rPr>
              <a:t>podemos usar nuestra aplicación de forma correcta.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6" name="Google Shape;166;p2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Levantar la aplicación</a:t>
            </a:r>
            <a:endParaRPr i="1" sz="3600">
              <a:latin typeface="Anton"/>
              <a:ea typeface="Anton"/>
              <a:cs typeface="Anton"/>
              <a:sym typeface="Anton"/>
            </a:endParaRPr>
          </a:p>
        </p:txBody>
      </p:sp>
      <p:pic>
        <p:nvPicPr>
          <p:cNvPr id="167" name="Google Shape;167;p2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8" name="Google Shape;168;p27"/>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nvSpPr>
        <p:spPr>
          <a:xfrm>
            <a:off x="835825" y="930475"/>
            <a:ext cx="7369800" cy="35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Por otro lado, también podemos ejecutar el front con </a:t>
            </a:r>
            <a:r>
              <a:rPr i="1" lang="en" sz="1500">
                <a:solidFill>
                  <a:schemeClr val="lt2"/>
                </a:solidFill>
                <a:highlight>
                  <a:schemeClr val="dk2"/>
                </a:highlight>
                <a:latin typeface="Helvetica Neue Light"/>
                <a:ea typeface="Helvetica Neue Light"/>
                <a:cs typeface="Helvetica Neue Light"/>
                <a:sym typeface="Helvetica Neue Light"/>
              </a:rPr>
              <a:t>npm start</a:t>
            </a:r>
            <a:r>
              <a:rPr lang="en" sz="1500">
                <a:solidFill>
                  <a:schemeClr val="dk1"/>
                </a:solidFill>
                <a:highlight>
                  <a:schemeClr val="lt1"/>
                </a:highlight>
                <a:latin typeface="Helvetica Neue Light"/>
                <a:ea typeface="Helvetica Neue Light"/>
                <a:cs typeface="Helvetica Neue Light"/>
                <a:sym typeface="Helvetica Neue Light"/>
              </a:rPr>
              <a:t>, teniendo levantado el back con </a:t>
            </a:r>
            <a:r>
              <a:rPr i="1" lang="en" sz="1500">
                <a:solidFill>
                  <a:schemeClr val="lt2"/>
                </a:solidFill>
                <a:highlight>
                  <a:schemeClr val="dk2"/>
                </a:highlight>
                <a:latin typeface="Helvetica Neue Light"/>
                <a:ea typeface="Helvetica Neue Light"/>
                <a:cs typeface="Helvetica Neue Light"/>
                <a:sym typeface="Helvetica Neue Light"/>
              </a:rPr>
              <a:t>npm run dev</a:t>
            </a:r>
            <a:r>
              <a:rPr lang="en" sz="1500">
                <a:solidFill>
                  <a:schemeClr val="dk1"/>
                </a:solidFill>
                <a:highlight>
                  <a:schemeClr val="lt1"/>
                </a:highlight>
                <a:latin typeface="Helvetica Neue Light"/>
                <a:ea typeface="Helvetica Neue Light"/>
                <a:cs typeface="Helvetica Neue Light"/>
                <a:sym typeface="Helvetica Neue Light"/>
              </a:rPr>
              <a:t>. En este caso, entramos a </a:t>
            </a:r>
            <a:r>
              <a:rPr i="1" lang="en" sz="1500" u="sng">
                <a:solidFill>
                  <a:schemeClr val="hlink"/>
                </a:solidFill>
                <a:highlight>
                  <a:schemeClr val="lt1"/>
                </a:highlight>
                <a:latin typeface="Helvetica Neue Light"/>
                <a:ea typeface="Helvetica Neue Light"/>
                <a:cs typeface="Helvetica Neue Light"/>
                <a:sym typeface="Helvetica Neue Light"/>
                <a:hlinkClick r:id="rId3"/>
              </a:rPr>
              <a:t>http://localhost:3000</a:t>
            </a:r>
            <a:r>
              <a:rPr i="1" lang="en" sz="1500">
                <a:solidFill>
                  <a:schemeClr val="dk1"/>
                </a:solidFill>
                <a:highlight>
                  <a:schemeClr val="lt1"/>
                </a:highlight>
                <a:latin typeface="Helvetica Neue Light"/>
                <a:ea typeface="Helvetica Neue Light"/>
                <a:cs typeface="Helvetica Neue Light"/>
                <a:sym typeface="Helvetica Neue Light"/>
              </a:rPr>
              <a:t> </a:t>
            </a:r>
            <a:r>
              <a:rPr lang="en" sz="1500">
                <a:solidFill>
                  <a:schemeClr val="dk1"/>
                </a:solidFill>
                <a:highlight>
                  <a:schemeClr val="lt1"/>
                </a:highlight>
                <a:latin typeface="Helvetica Neue Light"/>
                <a:ea typeface="Helvetica Neue Light"/>
                <a:cs typeface="Helvetica Neue Light"/>
                <a:sym typeface="Helvetica Neue Light"/>
              </a:rPr>
              <a:t>y también usamos nuestra aplicación. Esta forma funciona debido a las CORS que configuramos en nuestra API, ya que de otra forma se hubiera bloqueado el acceso a las rutas desde el origen por las políticas de CORS.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Para levantar la aplicación en </a:t>
            </a:r>
            <a:r>
              <a:rPr b="1" lang="en" sz="1500">
                <a:solidFill>
                  <a:schemeClr val="dk1"/>
                </a:solidFill>
                <a:highlight>
                  <a:schemeClr val="lt1"/>
                </a:highlight>
                <a:latin typeface="Helvetica Neue"/>
                <a:ea typeface="Helvetica Neue"/>
                <a:cs typeface="Helvetica Neue"/>
                <a:sym typeface="Helvetica Neue"/>
              </a:rPr>
              <a:t>producción</a:t>
            </a:r>
            <a:r>
              <a:rPr lang="en" sz="1500">
                <a:solidFill>
                  <a:schemeClr val="dk1"/>
                </a:solidFill>
                <a:highlight>
                  <a:schemeClr val="lt1"/>
                </a:highlight>
                <a:latin typeface="Helvetica Neue Light"/>
                <a:ea typeface="Helvetica Neue Light"/>
                <a:cs typeface="Helvetica Neue Light"/>
                <a:sym typeface="Helvetica Neue Light"/>
              </a:rPr>
              <a:t>, usamos el comando </a:t>
            </a:r>
            <a:r>
              <a:rPr i="1" lang="en" sz="1500">
                <a:solidFill>
                  <a:schemeClr val="lt2"/>
                </a:solidFill>
                <a:highlight>
                  <a:schemeClr val="dk2"/>
                </a:highlight>
                <a:latin typeface="Helvetica Neue Light"/>
                <a:ea typeface="Helvetica Neue Light"/>
                <a:cs typeface="Helvetica Neue Light"/>
                <a:sym typeface="Helvetica Neue Light"/>
              </a:rPr>
              <a:t>npm run prod</a:t>
            </a:r>
            <a:r>
              <a:rPr lang="en" sz="1500">
                <a:solidFill>
                  <a:schemeClr val="dk1"/>
                </a:solidFill>
                <a:highlight>
                  <a:schemeClr val="lt1"/>
                </a:highlight>
                <a:latin typeface="Helvetica Neue Light"/>
                <a:ea typeface="Helvetica Neue Light"/>
                <a:cs typeface="Helvetica Neue Light"/>
                <a:sym typeface="Helvetica Neue Light"/>
              </a:rPr>
              <a:t> en la consola de la API REST. Ingresamos luego a </a:t>
            </a:r>
            <a:r>
              <a:rPr i="1" lang="en" sz="1500" u="sng">
                <a:solidFill>
                  <a:schemeClr val="accent5"/>
                </a:solidFill>
                <a:highlight>
                  <a:schemeClr val="lt1"/>
                </a:highlight>
                <a:latin typeface="Helvetica Neue Light"/>
                <a:ea typeface="Helvetica Neue Light"/>
                <a:cs typeface="Helvetica Neue Light"/>
                <a:sym typeface="Helvetica Neue Light"/>
                <a:hlinkClick r:id="rId4">
                  <a:extLst>
                    <a:ext uri="{A12FA001-AC4F-418D-AE19-62706E023703}">
                      <ahyp:hlinkClr val="tx"/>
                    </a:ext>
                  </a:extLst>
                </a:hlinkClick>
              </a:rPr>
              <a:t>http://localhost:9000</a:t>
            </a:r>
            <a:r>
              <a:rPr lang="en" sz="1500">
                <a:solidFill>
                  <a:schemeClr val="dk1"/>
                </a:solidFill>
                <a:highlight>
                  <a:schemeClr val="lt1"/>
                </a:highlight>
                <a:latin typeface="Helvetica Neue Light"/>
                <a:ea typeface="Helvetica Neue Light"/>
                <a:cs typeface="Helvetica Neue Light"/>
                <a:sym typeface="Helvetica Neue Light"/>
              </a:rPr>
              <a:t> (porque pusimos ese puerto en </a:t>
            </a:r>
            <a:r>
              <a:rPr i="1" lang="en" sz="1500">
                <a:solidFill>
                  <a:schemeClr val="dk1"/>
                </a:solidFill>
                <a:highlight>
                  <a:schemeClr val="lt1"/>
                </a:highlight>
                <a:latin typeface="Helvetica Neue Light"/>
                <a:ea typeface="Helvetica Neue Light"/>
                <a:cs typeface="Helvetica Neue Light"/>
                <a:sym typeface="Helvetica Neue Light"/>
              </a:rPr>
              <a:t>.env</a:t>
            </a:r>
            <a:r>
              <a:rPr lang="en" sz="1500">
                <a:solidFill>
                  <a:schemeClr val="dk1"/>
                </a:solidFill>
                <a:highlight>
                  <a:schemeClr val="lt1"/>
                </a:highlight>
                <a:latin typeface="Helvetica Neue Light"/>
                <a:ea typeface="Helvetica Neue Light"/>
                <a:cs typeface="Helvetica Neue Light"/>
                <a:sym typeface="Helvetica Neue Light"/>
              </a:rPr>
              <a:t>) y allí podremos usar nuestra aplicación de forma correcta.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174" name="Google Shape;174;p2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Levantar la aplicación</a:t>
            </a:r>
            <a:endParaRPr i="1" sz="3600">
              <a:latin typeface="Anton"/>
              <a:ea typeface="Anton"/>
              <a:cs typeface="Anton"/>
              <a:sym typeface="Anton"/>
            </a:endParaRPr>
          </a:p>
        </p:txBody>
      </p:sp>
      <p:pic>
        <p:nvPicPr>
          <p:cNvPr id="175" name="Google Shape;175;p2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176" name="Google Shape;176;p28"/>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nvSpPr>
        <p:spPr>
          <a:xfrm>
            <a:off x="672725" y="1006675"/>
            <a:ext cx="7857600" cy="1922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Con el botón “Obtener” obtenemos todas las noticias que tengamos almacenadas. Si especificamos Id, nos traerá la noticia con ese Id si es que existe.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Con el botón “Generar” generamos una nueva noticia, de forma aleatoria.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82" name="Google Shape;182;p2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Vista de la aplicación</a:t>
            </a:r>
            <a:endParaRPr i="1" sz="3600">
              <a:latin typeface="Anton"/>
              <a:ea typeface="Anton"/>
              <a:cs typeface="Anton"/>
              <a:sym typeface="Anton"/>
            </a:endParaRPr>
          </a:p>
        </p:txBody>
      </p:sp>
      <p:pic>
        <p:nvPicPr>
          <p:cNvPr id="183" name="Google Shape;183;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4" name="Google Shape;184;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5" name="Google Shape;185;p29"/>
          <p:cNvPicPr preferRelativeResize="0"/>
          <p:nvPr/>
        </p:nvPicPr>
        <p:blipFill>
          <a:blip r:embed="rId5">
            <a:alphaModFix/>
          </a:blip>
          <a:stretch>
            <a:fillRect/>
          </a:stretch>
        </p:blipFill>
        <p:spPr>
          <a:xfrm>
            <a:off x="2682425" y="3327200"/>
            <a:ext cx="4622076" cy="1180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nvSpPr>
        <p:spPr>
          <a:xfrm>
            <a:off x="291725" y="778075"/>
            <a:ext cx="8598300" cy="192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Esta es la tarjeta que se crea con cada noticia que agregamos.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cada una tenemos el botón de “Leída” para marcar como leída la noticia.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Además, tenemos el botón de “Eliminar” para borrarla.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191" name="Google Shape;191;p3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Vista de la aplicación</a:t>
            </a:r>
            <a:endParaRPr i="1" sz="3600">
              <a:latin typeface="Anton"/>
              <a:ea typeface="Anton"/>
              <a:cs typeface="Anton"/>
              <a:sym typeface="Anton"/>
            </a:endParaRPr>
          </a:p>
        </p:txBody>
      </p:sp>
      <p:pic>
        <p:nvPicPr>
          <p:cNvPr id="192" name="Google Shape;192;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4" name="Google Shape;194;p30"/>
          <p:cNvPicPr preferRelativeResize="0"/>
          <p:nvPr/>
        </p:nvPicPr>
        <p:blipFill rotWithShape="1">
          <a:blip r:embed="rId5">
            <a:alphaModFix/>
          </a:blip>
          <a:srcRect b="0" l="2123" r="0" t="10698"/>
          <a:stretch/>
        </p:blipFill>
        <p:spPr>
          <a:xfrm>
            <a:off x="2363575" y="2508350"/>
            <a:ext cx="4252749" cy="20247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CONSUMIR NUESTRA API REST</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200" name="Google Shape;200;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1" name="Google Shape;201;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7" name="Google Shape;207;p32"/>
          <p:cNvSpPr txBox="1"/>
          <p:nvPr/>
        </p:nvSpPr>
        <p:spPr>
          <a:xfrm>
            <a:off x="667050" y="1227425"/>
            <a:ext cx="7827900" cy="3593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Realizar una sencilla página web front en HTML/JS (send.html) que al ejecutarse dentro del navegador, en un proceso independiente al servidor del desafío anterior (puede estar servida por el live server de visual studio code), le envíe a este por post una palabra al azar.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No hace falta realizar la vista, el HTML estará para contener el script de ejecución.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Utilizar axios en el front para emitir dicho request.</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100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208" name="Google Shape;208;p3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9" name="Google Shape;209;p32"/>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CONSUMIR NUESTRA API REST</a:t>
            </a:r>
            <a:endParaRPr i="1" sz="3200">
              <a:latin typeface="Helvetica Neue Light"/>
              <a:ea typeface="Helvetica Neue Light"/>
              <a:cs typeface="Helvetica Neue Light"/>
              <a:sym typeface="Helvetica Neue Light"/>
            </a:endParaRPr>
          </a:p>
        </p:txBody>
      </p:sp>
      <p:sp>
        <p:nvSpPr>
          <p:cNvPr id="210" name="Google Shape;210;p32"/>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6" name="Google Shape;216;p33"/>
          <p:cNvSpPr txBox="1"/>
          <p:nvPr/>
        </p:nvSpPr>
        <p:spPr>
          <a:xfrm>
            <a:off x="1141225" y="1227425"/>
            <a:ext cx="7233000" cy="359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Así mismo, realizaremos otra página web (receive.html) similar a la anterior, que al ejecutar su script interno, genere un request al mismo servidor en su ruta get para obtener la frase completa almacenada, representando por consola o en la vista del documento dicha frase.</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Considerar el uso de CORS en el servidor para permitir los request de dominios cruzados.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100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217" name="Google Shape;217;p3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18" name="Google Shape;218;p33"/>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CONSUMIR NUESTRA API REST</a:t>
            </a:r>
            <a:endParaRPr i="1" sz="3200">
              <a:latin typeface="Helvetica Neue Light"/>
              <a:ea typeface="Helvetica Neue Light"/>
              <a:cs typeface="Helvetica Neue Light"/>
              <a:sym typeface="Helvetica Neue Light"/>
            </a:endParaRPr>
          </a:p>
        </p:txBody>
      </p:sp>
      <p:sp>
        <p:nvSpPr>
          <p:cNvPr id="219" name="Google Shape;219;p33"/>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2" name="Shape 62"/>
        <p:cNvGrpSpPr/>
        <p:nvPr/>
      </p:nvGrpSpPr>
      <p:grpSpPr>
        <a:xfrm>
          <a:off x="0" y="0"/>
          <a:ext cx="0" cy="0"/>
          <a:chOff x="0" y="0"/>
          <a:chExt cx="0" cy="0"/>
        </a:xfrm>
      </p:grpSpPr>
      <p:sp>
        <p:nvSpPr>
          <p:cNvPr id="63" name="Google Shape;63;p1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LADO CLIENTE: PROYECTO EN REACT</a:t>
            </a:r>
            <a:endParaRPr i="1" sz="3600">
              <a:latin typeface="Anton"/>
              <a:ea typeface="Anton"/>
              <a:cs typeface="Anton"/>
              <a:sym typeface="Anton"/>
            </a:endParaRPr>
          </a:p>
        </p:txBody>
      </p:sp>
      <p:pic>
        <p:nvPicPr>
          <p:cNvPr id="64" name="Google Shape;64;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aphicFrame>
        <p:nvGraphicFramePr>
          <p:cNvPr id="224" name="Google Shape;224;p34"/>
          <p:cNvGraphicFramePr/>
          <p:nvPr/>
        </p:nvGraphicFramePr>
        <p:xfrm>
          <a:off x="153263" y="191700"/>
          <a:ext cx="3000000" cy="3000000"/>
        </p:xfrm>
        <a:graphic>
          <a:graphicData uri="http://schemas.openxmlformats.org/drawingml/2006/table">
            <a:tbl>
              <a:tblPr>
                <a:noFill/>
                <a:tableStyleId>{19F21CDA-A81D-4991-841E-0E232F942265}</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ESQUEMA 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700"/>
                        <a:t>&gt;&gt;</a:t>
                      </a:r>
                      <a:r>
                        <a:rPr b="1" lang="en" sz="1700">
                          <a:solidFill>
                            <a:srgbClr val="4D5156"/>
                          </a:solidFill>
                        </a:rPr>
                        <a:t> </a:t>
                      </a:r>
                      <a:r>
                        <a:rPr b="1" lang="en" sz="1700">
                          <a:latin typeface="Helvetica Neue"/>
                          <a:ea typeface="Helvetica Neue"/>
                          <a:cs typeface="Helvetica Neue"/>
                          <a:sym typeface="Helvetica Neue"/>
                        </a:rPr>
                        <a:t>Consigna:</a:t>
                      </a:r>
                      <a:endParaRPr sz="1700">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Revisar en forma completa el proyecto entregable que venimos realizando, refactorizando y reformando todo lo necesario para llegar al esquema de servidor API RESTful EN CAPAS planteado como en esta clase siguiendo el </a:t>
                      </a:r>
                      <a:r>
                        <a:rPr lang="en" sz="1500">
                          <a:solidFill>
                            <a:schemeClr val="dk1"/>
                          </a:solidFill>
                          <a:latin typeface="Helvetica Neue Light"/>
                          <a:ea typeface="Helvetica Neue Light"/>
                          <a:cs typeface="Helvetica Neue Light"/>
                          <a:sym typeface="Helvetica Neue Light"/>
                        </a:rPr>
                        <a:t>patrón</a:t>
                      </a:r>
                      <a:r>
                        <a:rPr lang="en" sz="1500">
                          <a:solidFill>
                            <a:schemeClr val="dk1"/>
                          </a:solidFill>
                          <a:latin typeface="Helvetica Neue Light"/>
                          <a:ea typeface="Helvetica Neue Light"/>
                          <a:cs typeface="Helvetica Neue Light"/>
                          <a:sym typeface="Helvetica Neue Light"/>
                        </a:rPr>
                        <a:t> factory/DAO… al menos dos tipos </a:t>
                      </a:r>
                      <a:r>
                        <a:rPr lang="en" sz="1500">
                          <a:solidFill>
                            <a:schemeClr val="dk1"/>
                          </a:solidFill>
                          <a:latin typeface="Helvetica Neue Light"/>
                          <a:ea typeface="Helvetica Neue Light"/>
                          <a:cs typeface="Helvetica Neue Light"/>
                          <a:sym typeface="Helvetica Neue Light"/>
                        </a:rPr>
                        <a:t>diferentes</a:t>
                      </a:r>
                      <a:r>
                        <a:rPr lang="en" sz="1500">
                          <a:solidFill>
                            <a:schemeClr val="dk1"/>
                          </a:solidFill>
                          <a:latin typeface="Helvetica Neue Light"/>
                          <a:ea typeface="Helvetica Neue Light"/>
                          <a:cs typeface="Helvetica Neue Light"/>
                          <a:sym typeface="Helvetica Neue Light"/>
                        </a:rPr>
                        <a:t> de persistencia y usando dos archivos .env segun development o prod. Configurar los script acordes (dev - prod - watch) en package.json.</a:t>
                      </a:r>
                      <a:endParaRPr sz="15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Asegurarse de dejar al servidor bien estructurado con su ruteo / controlador, negocio, validaciones (usando una libreria como JOI o sino funciones utilitarias codeadas por ustedes ), persistencia y configuraciones (preferentemente utilizando en la codificación clases de ECMAScript).</a:t>
                      </a:r>
                      <a:endParaRPr sz="15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225" name="Google Shape;225;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6" name="Google Shape;226;p34"/>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35"/>
          <p:cNvGraphicFramePr/>
          <p:nvPr/>
        </p:nvGraphicFramePr>
        <p:xfrm>
          <a:off x="153263" y="191700"/>
          <a:ext cx="3000000" cy="3000000"/>
        </p:xfrm>
        <a:graphic>
          <a:graphicData uri="http://schemas.openxmlformats.org/drawingml/2006/table">
            <a:tbl>
              <a:tblPr>
                <a:noFill/>
                <a:tableStyleId>{19F21CDA-A81D-4991-841E-0E232F942265}</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FRONT OPCIONAL - </a:t>
                      </a:r>
                      <a:r>
                        <a:rPr i="1" lang="en" sz="2400">
                          <a:solidFill>
                            <a:schemeClr val="dk1"/>
                          </a:solidFill>
                          <a:latin typeface="Anton"/>
                          <a:ea typeface="Anton"/>
                          <a:cs typeface="Anton"/>
                          <a:sym typeface="Anton"/>
                        </a:rPr>
                        <a:t>API REST</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700"/>
                        <a:t>&gt;&gt;</a:t>
                      </a:r>
                      <a:r>
                        <a:rPr b="1" lang="en" sz="1700">
                          <a:solidFill>
                            <a:srgbClr val="4D5156"/>
                          </a:solidFill>
                        </a:rPr>
                        <a:t> </a:t>
                      </a:r>
                      <a:r>
                        <a:rPr b="1" lang="en" sz="1700">
                          <a:latin typeface="Helvetica Neue"/>
                          <a:ea typeface="Helvetica Neue"/>
                          <a:cs typeface="Helvetica Neue"/>
                          <a:sym typeface="Helvetica Neue"/>
                        </a:rPr>
                        <a:t>Consigna </a:t>
                      </a:r>
                      <a:r>
                        <a:rPr b="1" lang="en" sz="1700">
                          <a:highlight>
                            <a:srgbClr val="00FFFF"/>
                          </a:highlight>
                          <a:latin typeface="Helvetica Neue"/>
                          <a:ea typeface="Helvetica Neue"/>
                          <a:cs typeface="Helvetica Neue"/>
                          <a:sym typeface="Helvetica Neue"/>
                        </a:rPr>
                        <a:t>opcional no obligatorio</a:t>
                      </a:r>
                      <a:r>
                        <a:rPr b="1" lang="en" sz="1700">
                          <a:latin typeface="Helvetica Neue"/>
                          <a:ea typeface="Helvetica Neue"/>
                          <a:cs typeface="Helvetica Neue"/>
                          <a:sym typeface="Helvetica Neue"/>
                        </a:rPr>
                        <a:t>: </a:t>
                      </a:r>
                      <a:endParaRPr b="1" sz="1700">
                        <a:latin typeface="Helvetica Neue"/>
                        <a:ea typeface="Helvetica Neue"/>
                        <a:cs typeface="Helvetica Neue"/>
                        <a:sym typeface="Helvetica Neue"/>
                      </a:endParaRPr>
                    </a:p>
                    <a:p>
                      <a:pPr indent="0" lvl="0" marL="0" rtl="0" algn="l">
                        <a:spcBef>
                          <a:spcPts val="1000"/>
                        </a:spcBef>
                        <a:spcAft>
                          <a:spcPts val="1000"/>
                        </a:spcAft>
                        <a:buNone/>
                      </a:pPr>
                      <a:r>
                        <a:rPr lang="en" sz="1500">
                          <a:solidFill>
                            <a:schemeClr val="dk1"/>
                          </a:solidFill>
                          <a:latin typeface="Helvetica Neue Light"/>
                          <a:ea typeface="Helvetica Neue Light"/>
                          <a:cs typeface="Helvetica Neue Light"/>
                          <a:sym typeface="Helvetica Neue Light"/>
                        </a:rPr>
                        <a:t>Realizar un front sencillo en React o en HTML/JS siguiendo los lineamientos de tu proyecto.</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232" name="Google Shape;232;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3" name="Google Shape;233;p35"/>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239" name="Google Shape;239;p36"/>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37"/>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245" name="Google Shape;245;p37"/>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MERN stack</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CORS</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Aplicación con API RESTful en el lado servidor y un front-end simple en lado cliente.</a:t>
            </a:r>
            <a:endParaRPr sz="17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251" name="Google Shape;251;p38"/>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55" name="Shape 255"/>
        <p:cNvGrpSpPr/>
        <p:nvPr/>
      </p:nvGrpSpPr>
      <p:grpSpPr>
        <a:xfrm>
          <a:off x="0" y="0"/>
          <a:ext cx="0" cy="0"/>
          <a:chOff x="0" y="0"/>
          <a:chExt cx="0" cy="0"/>
        </a:xfrm>
      </p:grpSpPr>
      <p:sp>
        <p:nvSpPr>
          <p:cNvPr id="256" name="Google Shape;256;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257" name="Google Shape;257;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nvSpPr>
        <p:spPr>
          <a:xfrm>
            <a:off x="262725" y="1235275"/>
            <a:ext cx="8585700" cy="3030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Creamos un proyecto en React para nuestro front-end de la aplicación.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éste, vamos a consumir la API que creamos, y crear los componentes que necesitemos para poder mostrar el listado de noticias, crear nuevas, actualizarlas y borrarlas.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Vamos a usar </a:t>
            </a:r>
            <a:r>
              <a:rPr i="1" lang="en" sz="1700">
                <a:solidFill>
                  <a:schemeClr val="dk1"/>
                </a:solidFill>
                <a:highlight>
                  <a:schemeClr val="lt1"/>
                </a:highlight>
                <a:latin typeface="Helvetica Neue Light"/>
                <a:ea typeface="Helvetica Neue Light"/>
                <a:cs typeface="Helvetica Neue Light"/>
                <a:sym typeface="Helvetica Neue Light"/>
              </a:rPr>
              <a:t>Axios </a:t>
            </a:r>
            <a:r>
              <a:rPr lang="en" sz="1700">
                <a:solidFill>
                  <a:schemeClr val="dk1"/>
                </a:solidFill>
                <a:highlight>
                  <a:schemeClr val="lt1"/>
                </a:highlight>
                <a:latin typeface="Helvetica Neue Light"/>
                <a:ea typeface="Helvetica Neue Light"/>
                <a:cs typeface="Helvetica Neue Light"/>
                <a:sym typeface="Helvetica Neue Light"/>
              </a:rPr>
              <a:t>para hacer los llamados a la API RESTful.</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Vamos a usar el módulo </a:t>
            </a:r>
            <a:r>
              <a:rPr i="1" lang="en" sz="1700">
                <a:solidFill>
                  <a:schemeClr val="dk1"/>
                </a:solidFill>
                <a:highlight>
                  <a:schemeClr val="lt1"/>
                </a:highlight>
                <a:latin typeface="Helvetica Neue Light"/>
                <a:ea typeface="Helvetica Neue Light"/>
                <a:cs typeface="Helvetica Neue Light"/>
                <a:sym typeface="Helvetica Neue Light"/>
              </a:rPr>
              <a:t>faker</a:t>
            </a:r>
            <a:r>
              <a:rPr lang="en" sz="1700">
                <a:solidFill>
                  <a:schemeClr val="dk1"/>
                </a:solidFill>
                <a:highlight>
                  <a:schemeClr val="lt1"/>
                </a:highlight>
                <a:latin typeface="Helvetica Neue Light"/>
                <a:ea typeface="Helvetica Neue Light"/>
                <a:cs typeface="Helvetica Neue Light"/>
                <a:sym typeface="Helvetica Neue Light"/>
              </a:rPr>
              <a:t> para crear noticias de forma aleatoria.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70" name="Google Shape;70;p1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Configuración del front-end</a:t>
            </a:r>
            <a:endParaRPr i="1" sz="3600">
              <a:latin typeface="Anton"/>
              <a:ea typeface="Anton"/>
              <a:cs typeface="Anton"/>
              <a:sym typeface="Anton"/>
            </a:endParaRPr>
          </a:p>
        </p:txBody>
      </p:sp>
      <p:pic>
        <p:nvPicPr>
          <p:cNvPr id="71" name="Google Shape;71;p17"/>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72" name="Google Shape;72;p1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nvSpPr>
        <p:spPr>
          <a:xfrm>
            <a:off x="4483300" y="1159075"/>
            <a:ext cx="3906900" cy="3208500"/>
          </a:xfrm>
          <a:prstGeom prst="rect">
            <a:avLst/>
          </a:prstGeom>
          <a:noFill/>
          <a:ln>
            <a:noFill/>
          </a:ln>
        </p:spPr>
        <p:txBody>
          <a:bodyPr anchorCtr="0" anchor="t" bIns="91425" lIns="91425" spcFirstLastPara="1" rIns="91425" wrap="square" tIns="91425">
            <a:noAutofit/>
          </a:bodyPr>
          <a:lstStyle/>
          <a:p>
            <a:pPr indent="-191599" lvl="0" marL="26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Dentro de la carpeta src creamos un archivo llamado generador.js.</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y con el módulo faker, creamos una función que genera una noticia aleatoria.</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Definimos para la noticia un </a:t>
            </a:r>
            <a:r>
              <a:rPr i="1" lang="en" sz="1600">
                <a:solidFill>
                  <a:schemeClr val="dk1"/>
                </a:solidFill>
                <a:highlight>
                  <a:schemeClr val="lt1"/>
                </a:highlight>
                <a:latin typeface="Helvetica Neue Light"/>
                <a:ea typeface="Helvetica Neue Light"/>
                <a:cs typeface="Helvetica Neue Light"/>
                <a:sym typeface="Helvetica Neue Light"/>
              </a:rPr>
              <a:t>título</a:t>
            </a:r>
            <a:r>
              <a:rPr lang="en" sz="1600">
                <a:solidFill>
                  <a:schemeClr val="dk1"/>
                </a:solidFill>
                <a:highlight>
                  <a:schemeClr val="lt1"/>
                </a:highlight>
                <a:latin typeface="Helvetica Neue Light"/>
                <a:ea typeface="Helvetica Neue Light"/>
                <a:cs typeface="Helvetica Neue Light"/>
                <a:sym typeface="Helvetica Neue Light"/>
              </a:rPr>
              <a:t>, su </a:t>
            </a:r>
            <a:r>
              <a:rPr i="1" lang="en" sz="1600">
                <a:solidFill>
                  <a:schemeClr val="dk1"/>
                </a:solidFill>
                <a:highlight>
                  <a:schemeClr val="lt1"/>
                </a:highlight>
                <a:latin typeface="Helvetica Neue Light"/>
                <a:ea typeface="Helvetica Neue Light"/>
                <a:cs typeface="Helvetica Neue Light"/>
                <a:sym typeface="Helvetica Neue Light"/>
              </a:rPr>
              <a:t>cuerpo</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autor</a:t>
            </a:r>
            <a:r>
              <a:rPr lang="en" sz="1600">
                <a:solidFill>
                  <a:schemeClr val="dk1"/>
                </a:solidFill>
                <a:highlight>
                  <a:schemeClr val="lt1"/>
                </a:highlight>
                <a:latin typeface="Helvetica Neue Light"/>
                <a:ea typeface="Helvetica Neue Light"/>
                <a:cs typeface="Helvetica Neue Light"/>
                <a:sym typeface="Helvetica Neue Light"/>
              </a:rPr>
              <a:t>, una </a:t>
            </a:r>
            <a:r>
              <a:rPr i="1" lang="en" sz="1600">
                <a:solidFill>
                  <a:schemeClr val="dk1"/>
                </a:solidFill>
                <a:highlight>
                  <a:schemeClr val="lt1"/>
                </a:highlight>
                <a:latin typeface="Helvetica Neue Light"/>
                <a:ea typeface="Helvetica Neue Light"/>
                <a:cs typeface="Helvetica Neue Light"/>
                <a:sym typeface="Helvetica Neue Light"/>
              </a:rPr>
              <a:t>imagen </a:t>
            </a:r>
            <a:r>
              <a:rPr lang="en" sz="1600">
                <a:solidFill>
                  <a:schemeClr val="dk1"/>
                </a:solidFill>
                <a:highlight>
                  <a:schemeClr val="lt1"/>
                </a:highlight>
                <a:latin typeface="Helvetica Neue Light"/>
                <a:ea typeface="Helvetica Neue Light"/>
                <a:cs typeface="Helvetica Neue Light"/>
                <a:sym typeface="Helvetica Neue Light"/>
              </a:rPr>
              <a:t>y un </a:t>
            </a:r>
            <a:r>
              <a:rPr i="1" lang="en" sz="1600">
                <a:solidFill>
                  <a:schemeClr val="dk1"/>
                </a:solidFill>
                <a:highlight>
                  <a:schemeClr val="lt1"/>
                </a:highlight>
                <a:latin typeface="Helvetica Neue Light"/>
                <a:ea typeface="Helvetica Neue Light"/>
                <a:cs typeface="Helvetica Neue Light"/>
                <a:sym typeface="Helvetica Neue Light"/>
              </a:rPr>
              <a:t>email</a:t>
            </a:r>
            <a:r>
              <a:rPr lang="en" sz="1600">
                <a:solidFill>
                  <a:schemeClr val="dk1"/>
                </a:solidFill>
                <a:highlight>
                  <a:schemeClr val="lt1"/>
                </a:highlight>
                <a:latin typeface="Helvetica Neue Light"/>
                <a:ea typeface="Helvetica Neue Light"/>
                <a:cs typeface="Helvetica Neue Light"/>
                <a:sym typeface="Helvetica Neue Light"/>
              </a:rPr>
              <a:t>. Además, si fue marcada como </a:t>
            </a:r>
            <a:r>
              <a:rPr i="1" lang="en" sz="1600">
                <a:solidFill>
                  <a:schemeClr val="dk1"/>
                </a:solidFill>
                <a:highlight>
                  <a:schemeClr val="lt1"/>
                </a:highlight>
                <a:latin typeface="Helvetica Neue Light"/>
                <a:ea typeface="Helvetica Neue Light"/>
                <a:cs typeface="Helvetica Neue Light"/>
                <a:sym typeface="Helvetica Neue Light"/>
              </a:rPr>
              <a:t>vista </a:t>
            </a:r>
            <a:r>
              <a:rPr lang="en" sz="1600">
                <a:solidFill>
                  <a:schemeClr val="dk1"/>
                </a:solidFill>
                <a:highlight>
                  <a:schemeClr val="lt1"/>
                </a:highlight>
                <a:latin typeface="Helvetica Neue Light"/>
                <a:ea typeface="Helvetica Neue Light"/>
                <a:cs typeface="Helvetica Neue Light"/>
                <a:sym typeface="Helvetica Neue Light"/>
              </a:rPr>
              <a:t>inicializa siempre en </a:t>
            </a:r>
            <a:r>
              <a:rPr i="1" lang="en" sz="1600">
                <a:solidFill>
                  <a:schemeClr val="dk1"/>
                </a:solidFill>
                <a:highlight>
                  <a:schemeClr val="lt1"/>
                </a:highlight>
                <a:latin typeface="Helvetica Neue Light"/>
                <a:ea typeface="Helvetica Neue Light"/>
                <a:cs typeface="Helvetica Neue Light"/>
                <a:sym typeface="Helvetica Neue Light"/>
              </a:rPr>
              <a:t>false</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8" name="Google Shape;78;p18"/>
          <p:cNvSpPr txBox="1"/>
          <p:nvPr/>
        </p:nvSpPr>
        <p:spPr>
          <a:xfrm>
            <a:off x="266100" y="1623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Configuración del front-end</a:t>
            </a:r>
            <a:endParaRPr i="1" sz="3600">
              <a:latin typeface="Anton"/>
              <a:ea typeface="Anton"/>
              <a:cs typeface="Anton"/>
              <a:sym typeface="Anton"/>
            </a:endParaRPr>
          </a:p>
        </p:txBody>
      </p:sp>
      <p:pic>
        <p:nvPicPr>
          <p:cNvPr id="79" name="Google Shape;79;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80" name="Google Shape;80;p18"/>
          <p:cNvPicPr preferRelativeResize="0"/>
          <p:nvPr/>
        </p:nvPicPr>
        <p:blipFill>
          <a:blip r:embed="rId4">
            <a:alphaModFix/>
          </a:blip>
          <a:stretch>
            <a:fillRect/>
          </a:stretch>
        </p:blipFill>
        <p:spPr>
          <a:xfrm>
            <a:off x="567625" y="1211750"/>
            <a:ext cx="3553625" cy="3278200"/>
          </a:xfrm>
          <a:prstGeom prst="rect">
            <a:avLst/>
          </a:prstGeom>
          <a:noFill/>
          <a:ln cap="flat" cmpd="sng" w="9525">
            <a:solidFill>
              <a:schemeClr val="dk2"/>
            </a:solidFill>
            <a:prstDash val="solid"/>
            <a:round/>
            <a:headEnd len="sm" w="sm" type="none"/>
            <a:tailEnd len="sm" w="sm" type="none"/>
          </a:ln>
        </p:spPr>
      </p:pic>
      <p:pic>
        <p:nvPicPr>
          <p:cNvPr id="81" name="Google Shape;81;p18"/>
          <p:cNvPicPr preferRelativeResize="0"/>
          <p:nvPr/>
        </p:nvPicPr>
        <p:blipFill rotWithShape="1">
          <a:blip r:embed="rId5">
            <a:alphaModFix/>
          </a:blip>
          <a:srcRect b="0" l="0" r="0" t="0"/>
          <a:stretch/>
        </p:blipFill>
        <p:spPr>
          <a:xfrm>
            <a:off x="7459394" y="63043"/>
            <a:ext cx="1634174" cy="639850"/>
          </a:xfrm>
          <a:prstGeom prst="rect">
            <a:avLst/>
          </a:prstGeom>
          <a:noFill/>
          <a:ln>
            <a:noFill/>
          </a:ln>
        </p:spPr>
      </p:pic>
      <p:cxnSp>
        <p:nvCxnSpPr>
          <p:cNvPr id="82" name="Google Shape;82;p18"/>
          <p:cNvCxnSpPr/>
          <p:nvPr/>
        </p:nvCxnSpPr>
        <p:spPr>
          <a:xfrm flipH="1" rot="10800000">
            <a:off x="368375" y="478425"/>
            <a:ext cx="4438800" cy="465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5191425" y="1540075"/>
            <a:ext cx="3295200" cy="3276600"/>
          </a:xfrm>
          <a:prstGeom prst="rect">
            <a:avLst/>
          </a:prstGeom>
          <a:noFill/>
          <a:ln>
            <a:noFill/>
          </a:ln>
        </p:spPr>
        <p:txBody>
          <a:bodyPr anchorCtr="0" anchor="t" bIns="91425" lIns="91425" spcFirstLastPara="1" rIns="91425" wrap="square" tIns="91425">
            <a:noAutofit/>
          </a:bodyPr>
          <a:lstStyle/>
          <a:p>
            <a:pPr indent="-191599" lvl="0" marL="179999"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Creamos el componente de </a:t>
            </a:r>
            <a:r>
              <a:rPr b="1" i="1" lang="en" sz="1600">
                <a:solidFill>
                  <a:schemeClr val="dk1"/>
                </a:solidFill>
                <a:highlight>
                  <a:schemeClr val="lt1"/>
                </a:highlight>
                <a:latin typeface="Helvetica Neue"/>
                <a:ea typeface="Helvetica Neue"/>
                <a:cs typeface="Helvetica Neue"/>
                <a:sym typeface="Helvetica Neue"/>
              </a:rPr>
              <a:t>Noticia.js</a:t>
            </a:r>
            <a:r>
              <a:rPr lang="en" sz="1600">
                <a:solidFill>
                  <a:schemeClr val="dk1"/>
                </a:solidFill>
                <a:highlight>
                  <a:schemeClr val="lt1"/>
                </a:highlight>
                <a:latin typeface="Helvetica Neue Light"/>
                <a:ea typeface="Helvetica Neue Light"/>
                <a:cs typeface="Helvetica Neue Light"/>
                <a:sym typeface="Helvetica Neue Light"/>
              </a:rPr>
              <a:t>, el cuál creará la tarjeta en que se va a mostrar cada una de las noticias.</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179999"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Como props le pasamos la </a:t>
            </a:r>
            <a:r>
              <a:rPr i="1" lang="en" sz="1600">
                <a:solidFill>
                  <a:schemeClr val="dk1"/>
                </a:solidFill>
                <a:highlight>
                  <a:schemeClr val="lt1"/>
                </a:highlight>
                <a:latin typeface="Helvetica Neue Light"/>
                <a:ea typeface="Helvetica Neue Light"/>
                <a:cs typeface="Helvetica Neue Light"/>
                <a:sym typeface="Helvetica Neue Light"/>
              </a:rPr>
              <a:t>noticia</a:t>
            </a:r>
            <a:r>
              <a:rPr lang="en" sz="1600">
                <a:solidFill>
                  <a:schemeClr val="dk1"/>
                </a:solidFill>
                <a:highlight>
                  <a:schemeClr val="lt1"/>
                </a:highlight>
                <a:latin typeface="Helvetica Neue Light"/>
                <a:ea typeface="Helvetica Neue Light"/>
                <a:cs typeface="Helvetica Neue Light"/>
                <a:sym typeface="Helvetica Neue Light"/>
              </a:rPr>
              <a:t>, el método </a:t>
            </a:r>
            <a:r>
              <a:rPr i="1" lang="en" sz="1600">
                <a:solidFill>
                  <a:schemeClr val="dk1"/>
                </a:solidFill>
                <a:highlight>
                  <a:schemeClr val="lt1"/>
                </a:highlight>
                <a:latin typeface="Helvetica Neue Light"/>
                <a:ea typeface="Helvetica Neue Light"/>
                <a:cs typeface="Helvetica Neue Light"/>
                <a:sym typeface="Helvetica Neue Light"/>
              </a:rPr>
              <a:t>borrar</a:t>
            </a:r>
            <a:r>
              <a:rPr lang="en" sz="1600">
                <a:solidFill>
                  <a:schemeClr val="dk1"/>
                </a:solidFill>
                <a:highlight>
                  <a:schemeClr val="lt1"/>
                </a:highlight>
                <a:latin typeface="Helvetica Neue Light"/>
                <a:ea typeface="Helvetica Neue Light"/>
                <a:cs typeface="Helvetica Neue Light"/>
                <a:sym typeface="Helvetica Neue Light"/>
              </a:rPr>
              <a:t>, el método </a:t>
            </a:r>
            <a:r>
              <a:rPr i="1" lang="en" sz="1600">
                <a:solidFill>
                  <a:schemeClr val="dk1"/>
                </a:solidFill>
                <a:highlight>
                  <a:schemeClr val="lt1"/>
                </a:highlight>
                <a:latin typeface="Helvetica Neue Light"/>
                <a:ea typeface="Helvetica Neue Light"/>
                <a:cs typeface="Helvetica Neue Light"/>
                <a:sym typeface="Helvetica Neue Light"/>
              </a:rPr>
              <a:t>marcaLeida </a:t>
            </a:r>
            <a:r>
              <a:rPr lang="en" sz="1600">
                <a:solidFill>
                  <a:schemeClr val="dk1"/>
                </a:solidFill>
                <a:highlight>
                  <a:schemeClr val="lt1"/>
                </a:highlight>
                <a:latin typeface="Helvetica Neue Light"/>
                <a:ea typeface="Helvetica Neue Light"/>
                <a:cs typeface="Helvetica Neue Light"/>
                <a:sym typeface="Helvetica Neue Light"/>
              </a:rPr>
              <a:t>y el </a:t>
            </a:r>
            <a:r>
              <a:rPr i="1" lang="en" sz="1600">
                <a:solidFill>
                  <a:schemeClr val="dk1"/>
                </a:solidFill>
                <a:highlight>
                  <a:schemeClr val="lt1"/>
                </a:highlight>
                <a:latin typeface="Helvetica Neue Light"/>
                <a:ea typeface="Helvetica Neue Light"/>
                <a:cs typeface="Helvetica Neue Light"/>
                <a:sym typeface="Helvetica Neue Light"/>
              </a:rPr>
              <a:t>index</a:t>
            </a:r>
            <a:r>
              <a:rPr lang="en" sz="1600">
                <a:solidFill>
                  <a:schemeClr val="dk1"/>
                </a:solidFill>
                <a:highlight>
                  <a:schemeClr val="lt1"/>
                </a:highlight>
                <a:latin typeface="Helvetica Neue Light"/>
                <a:ea typeface="Helvetica Neue Light"/>
                <a:cs typeface="Helvetica Neue Light"/>
                <a:sym typeface="Helvetica Neue Light"/>
              </a:rPr>
              <a:t>, para el número de noticia.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88" name="Google Shape;88;p19"/>
          <p:cNvSpPr txBox="1"/>
          <p:nvPr/>
        </p:nvSpPr>
        <p:spPr>
          <a:xfrm>
            <a:off x="4595125" y="467175"/>
            <a:ext cx="34446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Componente Noticia</a:t>
            </a:r>
            <a:endParaRPr i="1" sz="3300">
              <a:latin typeface="Anton"/>
              <a:ea typeface="Anton"/>
              <a:cs typeface="Anton"/>
              <a:sym typeface="Anton"/>
            </a:endParaRPr>
          </a:p>
        </p:txBody>
      </p:sp>
      <p:pic>
        <p:nvPicPr>
          <p:cNvPr id="89" name="Google Shape;89;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90" name="Google Shape;90;p19"/>
          <p:cNvPicPr preferRelativeResize="0"/>
          <p:nvPr/>
        </p:nvPicPr>
        <p:blipFill>
          <a:blip r:embed="rId4">
            <a:alphaModFix/>
          </a:blip>
          <a:stretch>
            <a:fillRect/>
          </a:stretch>
        </p:blipFill>
        <p:spPr>
          <a:xfrm>
            <a:off x="159475" y="551100"/>
            <a:ext cx="4857226" cy="4313626"/>
          </a:xfrm>
          <a:prstGeom prst="rect">
            <a:avLst/>
          </a:prstGeom>
          <a:noFill/>
          <a:ln cap="flat" cmpd="sng" w="9525">
            <a:solidFill>
              <a:schemeClr val="dk2"/>
            </a:solidFill>
            <a:prstDash val="solid"/>
            <a:round/>
            <a:headEnd len="sm" w="sm" type="none"/>
            <a:tailEnd len="sm" w="sm" type="none"/>
          </a:ln>
        </p:spPr>
      </p:pic>
      <p:pic>
        <p:nvPicPr>
          <p:cNvPr id="91" name="Google Shape;91;p19"/>
          <p:cNvPicPr preferRelativeResize="0"/>
          <p:nvPr/>
        </p:nvPicPr>
        <p:blipFill rotWithShape="1">
          <a:blip r:embed="rId5">
            <a:alphaModFix/>
          </a:blip>
          <a:srcRect b="0" l="0" r="0" t="0"/>
          <a:stretch/>
        </p:blipFill>
        <p:spPr>
          <a:xfrm>
            <a:off x="7459394" y="63043"/>
            <a:ext cx="1634174" cy="639850"/>
          </a:xfrm>
          <a:prstGeom prst="rect">
            <a:avLst/>
          </a:prstGeom>
          <a:noFill/>
          <a:ln>
            <a:noFill/>
          </a:ln>
        </p:spPr>
      </p:pic>
      <p:cxnSp>
        <p:nvCxnSpPr>
          <p:cNvPr id="92" name="Google Shape;92;p19"/>
          <p:cNvCxnSpPr/>
          <p:nvPr/>
        </p:nvCxnSpPr>
        <p:spPr>
          <a:xfrm flipH="1" rot="10800000">
            <a:off x="-118825" y="721375"/>
            <a:ext cx="5590800" cy="417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349750" y="778075"/>
            <a:ext cx="8277900" cy="22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Luego, creamos el componente </a:t>
            </a:r>
            <a:r>
              <a:rPr b="1" i="1" lang="en" sz="1500">
                <a:solidFill>
                  <a:schemeClr val="dk1"/>
                </a:solidFill>
                <a:highlight>
                  <a:schemeClr val="lt1"/>
                </a:highlight>
                <a:latin typeface="Helvetica Neue"/>
                <a:ea typeface="Helvetica Neue"/>
                <a:cs typeface="Helvetica Neue"/>
                <a:sym typeface="Helvetica Neue"/>
              </a:rPr>
              <a:t>Noticias.js</a:t>
            </a:r>
            <a:r>
              <a:rPr lang="en" sz="1500">
                <a:solidFill>
                  <a:schemeClr val="dk1"/>
                </a:solidFill>
                <a:highlight>
                  <a:schemeClr val="lt1"/>
                </a:highlight>
                <a:latin typeface="Helvetica Neue Light"/>
                <a:ea typeface="Helvetica Neue Light"/>
                <a:cs typeface="Helvetica Neue Light"/>
                <a:sym typeface="Helvetica Neue Light"/>
              </a:rPr>
              <a:t>. Este es un componente de estado y es donde vamos a hacer los llamados a la Api usando Axios.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Comenzamos importando Axios, el generador de noticias, el componente Noticia.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Creamos la URL genérica para hacer los llamados. Vimos que la ruta general es </a:t>
            </a:r>
            <a:r>
              <a:rPr i="1" lang="en" sz="1500">
                <a:solidFill>
                  <a:schemeClr val="dk1"/>
                </a:solidFill>
                <a:highlight>
                  <a:schemeClr val="lt1"/>
                </a:highlight>
                <a:latin typeface="Helvetica Neue Light"/>
                <a:ea typeface="Helvetica Neue Light"/>
                <a:cs typeface="Helvetica Neue Light"/>
                <a:sym typeface="Helvetica Neue Light"/>
              </a:rPr>
              <a:t>/noticias</a:t>
            </a:r>
            <a:r>
              <a:rPr lang="en" sz="1500">
                <a:solidFill>
                  <a:schemeClr val="dk1"/>
                </a:solidFill>
                <a:highlight>
                  <a:schemeClr val="lt1"/>
                </a:highlight>
                <a:latin typeface="Helvetica Neue Light"/>
                <a:ea typeface="Helvetica Neue Light"/>
                <a:cs typeface="Helvetica Neue Light"/>
                <a:sym typeface="Helvetica Neue Light"/>
              </a:rPr>
              <a:t>. Si el ambiente es producción, la URL es “/noticias” ya que envía las rutas como relativas. En cambio, en desarrollo, la URL quedará “http://localhost:8080/noticias”.</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98" name="Google Shape;98;p20"/>
          <p:cNvSpPr txBox="1"/>
          <p:nvPr/>
        </p:nvSpPr>
        <p:spPr>
          <a:xfrm>
            <a:off x="418500" y="861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Componente Noticias</a:t>
            </a:r>
            <a:endParaRPr i="1" sz="3600">
              <a:latin typeface="Anton"/>
              <a:ea typeface="Anton"/>
              <a:cs typeface="Anton"/>
              <a:sym typeface="Anton"/>
            </a:endParaRPr>
          </a:p>
        </p:txBody>
      </p:sp>
      <p:pic>
        <p:nvPicPr>
          <p:cNvPr id="99" name="Google Shape;9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0" name="Google Shape;100;p20"/>
          <p:cNvPicPr preferRelativeResize="0"/>
          <p:nvPr/>
        </p:nvPicPr>
        <p:blipFill>
          <a:blip r:embed="rId4">
            <a:alphaModFix/>
          </a:blip>
          <a:stretch>
            <a:fillRect/>
          </a:stretch>
        </p:blipFill>
        <p:spPr>
          <a:xfrm>
            <a:off x="1173475" y="3059900"/>
            <a:ext cx="6382921" cy="1701800"/>
          </a:xfrm>
          <a:prstGeom prst="rect">
            <a:avLst/>
          </a:prstGeom>
          <a:noFill/>
          <a:ln cap="flat" cmpd="sng" w="19050">
            <a:solidFill>
              <a:schemeClr val="dk2"/>
            </a:solidFill>
            <a:prstDash val="solid"/>
            <a:round/>
            <a:headEnd len="sm" w="sm" type="none"/>
            <a:tailEnd len="sm" w="sm" type="none"/>
          </a:ln>
        </p:spPr>
      </p:pic>
      <p:pic>
        <p:nvPicPr>
          <p:cNvPr id="101" name="Google Shape;101;p20"/>
          <p:cNvPicPr preferRelativeResize="0"/>
          <p:nvPr/>
        </p:nvPicPr>
        <p:blipFill rotWithShape="1">
          <a:blip r:embed="rId5">
            <a:alphaModFix/>
          </a:blip>
          <a:srcRect b="0" l="0" r="0" t="0"/>
          <a:stretch/>
        </p:blipFill>
        <p:spPr>
          <a:xfrm>
            <a:off x="7459394" y="63043"/>
            <a:ext cx="1634174" cy="639850"/>
          </a:xfrm>
          <a:prstGeom prst="rect">
            <a:avLst/>
          </a:prstGeom>
          <a:noFill/>
          <a:ln>
            <a:noFill/>
          </a:ln>
        </p:spPr>
      </p:pic>
      <p:cxnSp>
        <p:nvCxnSpPr>
          <p:cNvPr id="102" name="Google Shape;102;p20"/>
          <p:cNvCxnSpPr/>
          <p:nvPr/>
        </p:nvCxnSpPr>
        <p:spPr>
          <a:xfrm flipH="1" rot="10800000">
            <a:off x="1129425" y="2329900"/>
            <a:ext cx="5531100" cy="213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4711900" y="1006675"/>
            <a:ext cx="3754500" cy="3410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Creamos el componente de estado y definimos en </a:t>
            </a:r>
            <a:r>
              <a:rPr i="1" lang="en" sz="1500">
                <a:solidFill>
                  <a:schemeClr val="dk1"/>
                </a:solidFill>
                <a:highlight>
                  <a:schemeClr val="lt1"/>
                </a:highlight>
                <a:latin typeface="Helvetica Neue Light"/>
                <a:ea typeface="Helvetica Neue Light"/>
                <a:cs typeface="Helvetica Neue Light"/>
                <a:sym typeface="Helvetica Neue Light"/>
              </a:rPr>
              <a:t>state </a:t>
            </a:r>
            <a:r>
              <a:rPr lang="en" sz="1500">
                <a:solidFill>
                  <a:schemeClr val="dk1"/>
                </a:solidFill>
                <a:highlight>
                  <a:schemeClr val="lt1"/>
                </a:highlight>
                <a:latin typeface="Helvetica Neue Light"/>
                <a:ea typeface="Helvetica Neue Light"/>
                <a:cs typeface="Helvetica Neue Light"/>
                <a:sym typeface="Helvetica Neue Light"/>
              </a:rPr>
              <a:t>las variables </a:t>
            </a:r>
            <a:r>
              <a:rPr i="1" lang="en" sz="1500">
                <a:solidFill>
                  <a:schemeClr val="dk1"/>
                </a:solidFill>
                <a:highlight>
                  <a:schemeClr val="lt1"/>
                </a:highlight>
                <a:latin typeface="Helvetica Neue Light"/>
                <a:ea typeface="Helvetica Neue Light"/>
                <a:cs typeface="Helvetica Neue Light"/>
                <a:sym typeface="Helvetica Neue Light"/>
              </a:rPr>
              <a:t>noticias </a:t>
            </a:r>
            <a:r>
              <a:rPr lang="en" sz="1500">
                <a:solidFill>
                  <a:schemeClr val="dk1"/>
                </a:solidFill>
                <a:highlight>
                  <a:schemeClr val="lt1"/>
                </a:highlight>
                <a:latin typeface="Helvetica Neue Light"/>
                <a:ea typeface="Helvetica Neue Light"/>
                <a:cs typeface="Helvetica Neue Light"/>
                <a:sym typeface="Helvetica Neue Light"/>
              </a:rPr>
              <a:t>como un </a:t>
            </a:r>
            <a:r>
              <a:rPr i="1" lang="en" sz="1500">
                <a:solidFill>
                  <a:schemeClr val="dk1"/>
                </a:solidFill>
                <a:highlight>
                  <a:schemeClr val="lt1"/>
                </a:highlight>
                <a:latin typeface="Helvetica Neue Light"/>
                <a:ea typeface="Helvetica Neue Light"/>
                <a:cs typeface="Helvetica Neue Light"/>
                <a:sym typeface="Helvetica Neue Light"/>
              </a:rPr>
              <a:t>array</a:t>
            </a:r>
            <a:r>
              <a:rPr lang="en" sz="1500">
                <a:solidFill>
                  <a:schemeClr val="dk1"/>
                </a:solidFill>
                <a:highlight>
                  <a:schemeClr val="lt1"/>
                </a:highlight>
                <a:latin typeface="Helvetica Neue Light"/>
                <a:ea typeface="Helvetica Neue Light"/>
                <a:cs typeface="Helvetica Neue Light"/>
                <a:sym typeface="Helvetica Neue Light"/>
              </a:rPr>
              <a:t>, </a:t>
            </a:r>
            <a:r>
              <a:rPr i="1" lang="en" sz="1500">
                <a:solidFill>
                  <a:schemeClr val="dk1"/>
                </a:solidFill>
                <a:highlight>
                  <a:schemeClr val="lt1"/>
                </a:highlight>
                <a:latin typeface="Helvetica Neue Light"/>
                <a:ea typeface="Helvetica Neue Light"/>
                <a:cs typeface="Helvetica Neue Light"/>
                <a:sym typeface="Helvetica Neue Light"/>
              </a:rPr>
              <a:t>idObtenerNoticia </a:t>
            </a:r>
            <a:r>
              <a:rPr lang="en" sz="1500">
                <a:solidFill>
                  <a:schemeClr val="dk1"/>
                </a:solidFill>
                <a:highlight>
                  <a:schemeClr val="lt1"/>
                </a:highlight>
                <a:latin typeface="Helvetica Neue Light"/>
                <a:ea typeface="Helvetica Neue Light"/>
                <a:cs typeface="Helvetica Neue Light"/>
                <a:sym typeface="Helvetica Neue Light"/>
              </a:rPr>
              <a:t>como un </a:t>
            </a:r>
            <a:r>
              <a:rPr i="1" lang="en" sz="1500">
                <a:solidFill>
                  <a:schemeClr val="dk1"/>
                </a:solidFill>
                <a:highlight>
                  <a:schemeClr val="lt1"/>
                </a:highlight>
                <a:latin typeface="Helvetica Neue Light"/>
                <a:ea typeface="Helvetica Neue Light"/>
                <a:cs typeface="Helvetica Neue Light"/>
                <a:sym typeface="Helvetica Neue Light"/>
              </a:rPr>
              <a:t>string </a:t>
            </a:r>
            <a:r>
              <a:rPr lang="en" sz="1500">
                <a:solidFill>
                  <a:schemeClr val="dk1"/>
                </a:solidFill>
                <a:highlight>
                  <a:schemeClr val="lt1"/>
                </a:highlight>
                <a:latin typeface="Helvetica Neue Light"/>
                <a:ea typeface="Helvetica Neue Light"/>
                <a:cs typeface="Helvetica Neue Light"/>
                <a:sym typeface="Helvetica Neue Light"/>
              </a:rPr>
              <a:t>y </a:t>
            </a:r>
            <a:r>
              <a:rPr i="1" lang="en" sz="1500">
                <a:solidFill>
                  <a:schemeClr val="dk1"/>
                </a:solidFill>
                <a:highlight>
                  <a:schemeClr val="lt1"/>
                </a:highlight>
                <a:latin typeface="Helvetica Neue Light"/>
                <a:ea typeface="Helvetica Neue Light"/>
                <a:cs typeface="Helvetica Neue Light"/>
                <a:sym typeface="Helvetica Neue Light"/>
              </a:rPr>
              <a:t>pedidas </a:t>
            </a:r>
            <a:r>
              <a:rPr lang="en" sz="1500">
                <a:solidFill>
                  <a:schemeClr val="dk1"/>
                </a:solidFill>
                <a:highlight>
                  <a:schemeClr val="lt1"/>
                </a:highlight>
                <a:latin typeface="Helvetica Neue Light"/>
                <a:ea typeface="Helvetica Neue Light"/>
                <a:cs typeface="Helvetica Neue Light"/>
                <a:sym typeface="Helvetica Neue Light"/>
              </a:rPr>
              <a:t>como </a:t>
            </a:r>
            <a:r>
              <a:rPr i="1" lang="en" sz="1500">
                <a:solidFill>
                  <a:schemeClr val="dk1"/>
                </a:solidFill>
                <a:highlight>
                  <a:schemeClr val="lt1"/>
                </a:highlight>
                <a:latin typeface="Helvetica Neue Light"/>
                <a:ea typeface="Helvetica Neue Light"/>
                <a:cs typeface="Helvetica Neue Light"/>
                <a:sym typeface="Helvetica Neue Light"/>
              </a:rPr>
              <a:t>boolean </a:t>
            </a:r>
            <a:r>
              <a:rPr lang="en" sz="1500">
                <a:solidFill>
                  <a:schemeClr val="dk1"/>
                </a:solidFill>
                <a:highlight>
                  <a:schemeClr val="lt1"/>
                </a:highlight>
                <a:latin typeface="Helvetica Neue Light"/>
                <a:ea typeface="Helvetica Neue Light"/>
                <a:cs typeface="Helvetica Neue Light"/>
                <a:sym typeface="Helvetica Neue Light"/>
              </a:rPr>
              <a:t>en </a:t>
            </a:r>
            <a:r>
              <a:rPr i="1" lang="en" sz="1500">
                <a:solidFill>
                  <a:schemeClr val="dk1"/>
                </a:solidFill>
                <a:highlight>
                  <a:schemeClr val="lt1"/>
                </a:highlight>
                <a:latin typeface="Helvetica Neue Light"/>
                <a:ea typeface="Helvetica Neue Light"/>
                <a:cs typeface="Helvetica Neue Light"/>
                <a:sym typeface="Helvetica Neue Light"/>
              </a:rPr>
              <a:t>false</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El primer método que tenemos es el GET de una noticia por id. De forma asincrónica buscamos la noticia con Axios y luego guardamos en la variable de estado noticias la noticia que encuentra si es que lo hace.</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108" name="Google Shape;10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9" name="Google Shape;109;p21"/>
          <p:cNvPicPr preferRelativeResize="0"/>
          <p:nvPr/>
        </p:nvPicPr>
        <p:blipFill>
          <a:blip r:embed="rId4">
            <a:alphaModFix/>
          </a:blip>
          <a:stretch>
            <a:fillRect/>
          </a:stretch>
        </p:blipFill>
        <p:spPr>
          <a:xfrm>
            <a:off x="744250" y="1225751"/>
            <a:ext cx="4077950" cy="3186024"/>
          </a:xfrm>
          <a:prstGeom prst="rect">
            <a:avLst/>
          </a:prstGeom>
          <a:noFill/>
          <a:ln cap="flat" cmpd="sng" w="9525">
            <a:solidFill>
              <a:schemeClr val="dk2"/>
            </a:solidFill>
            <a:prstDash val="solid"/>
            <a:round/>
            <a:headEnd len="sm" w="sm" type="none"/>
            <a:tailEnd len="sm" w="sm" type="none"/>
          </a:ln>
        </p:spPr>
      </p:pic>
      <p:sp>
        <p:nvSpPr>
          <p:cNvPr id="110" name="Google Shape;110;p21"/>
          <p:cNvSpPr txBox="1"/>
          <p:nvPr/>
        </p:nvSpPr>
        <p:spPr>
          <a:xfrm>
            <a:off x="418500" y="861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Componente Noticias</a:t>
            </a:r>
            <a:endParaRPr i="1" sz="3600">
              <a:latin typeface="Anton"/>
              <a:ea typeface="Anton"/>
              <a:cs typeface="Anton"/>
              <a:sym typeface="Anton"/>
            </a:endParaRPr>
          </a:p>
        </p:txBody>
      </p:sp>
      <p:pic>
        <p:nvPicPr>
          <p:cNvPr id="111" name="Google Shape;111;p21"/>
          <p:cNvPicPr preferRelativeResize="0"/>
          <p:nvPr/>
        </p:nvPicPr>
        <p:blipFill rotWithShape="1">
          <a:blip r:embed="rId5">
            <a:alphaModFix/>
          </a:blip>
          <a:srcRect b="0" l="0" r="0" t="0"/>
          <a:stretch/>
        </p:blipFill>
        <p:spPr>
          <a:xfrm>
            <a:off x="7459394" y="63043"/>
            <a:ext cx="1634174" cy="639850"/>
          </a:xfrm>
          <a:prstGeom prst="rect">
            <a:avLst/>
          </a:prstGeom>
          <a:noFill/>
          <a:ln>
            <a:noFill/>
          </a:ln>
        </p:spPr>
      </p:pic>
      <p:cxnSp>
        <p:nvCxnSpPr>
          <p:cNvPr id="112" name="Google Shape;112;p21"/>
          <p:cNvCxnSpPr/>
          <p:nvPr/>
        </p:nvCxnSpPr>
        <p:spPr>
          <a:xfrm flipH="1" rot="10800000">
            <a:off x="708100" y="640750"/>
            <a:ext cx="5097600" cy="384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4047550" y="847725"/>
            <a:ext cx="5113800" cy="1953000"/>
          </a:xfrm>
          <a:prstGeom prst="rect">
            <a:avLst/>
          </a:prstGeom>
          <a:noFill/>
          <a:ln>
            <a:noFill/>
          </a:ln>
        </p:spPr>
        <p:txBody>
          <a:bodyPr anchorCtr="0" anchor="t" bIns="91425" lIns="91425" spcFirstLastPara="1" rIns="91425" wrap="square" tIns="91425">
            <a:noAutofit/>
          </a:bodyPr>
          <a:lstStyle/>
          <a:p>
            <a:pPr indent="-178899" lvl="0" marL="89999" rtl="0" algn="l">
              <a:lnSpc>
                <a:spcPct val="100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El método por POST para crear una nueva noticia. La generamos con el generador que creamos.</a:t>
            </a:r>
            <a:endParaRPr>
              <a:solidFill>
                <a:schemeClr val="dk1"/>
              </a:solidFill>
              <a:highlight>
                <a:schemeClr val="lt1"/>
              </a:highlight>
              <a:latin typeface="Helvetica Neue Light"/>
              <a:ea typeface="Helvetica Neue Light"/>
              <a:cs typeface="Helvetica Neue Light"/>
              <a:sym typeface="Helvetica Neue Light"/>
            </a:endParaRPr>
          </a:p>
          <a:p>
            <a:pPr indent="-178899" lvl="0" marL="89999" rtl="0" algn="l">
              <a:lnSpc>
                <a:spcPct val="100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El método por PUT para actualizar una noticia por id marcándola como leída.</a:t>
            </a:r>
            <a:endParaRPr>
              <a:solidFill>
                <a:schemeClr val="dk1"/>
              </a:solidFill>
              <a:highlight>
                <a:schemeClr val="lt1"/>
              </a:highlight>
              <a:latin typeface="Helvetica Neue Light"/>
              <a:ea typeface="Helvetica Neue Light"/>
              <a:cs typeface="Helvetica Neue Light"/>
              <a:sym typeface="Helvetica Neue Light"/>
            </a:endParaRPr>
          </a:p>
          <a:p>
            <a:pPr indent="-178899" lvl="0" marL="89999" rtl="0" algn="l">
              <a:lnSpc>
                <a:spcPct val="100000"/>
              </a:lnSpc>
              <a:spcBef>
                <a:spcPts val="1300"/>
              </a:spcBef>
              <a:spcAft>
                <a:spcPts val="100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Y finalmente el método por DELETE para eliminar una noticia por id.</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118" name="Google Shape;118;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9" name="Google Shape;119;p22"/>
          <p:cNvPicPr preferRelativeResize="0"/>
          <p:nvPr/>
        </p:nvPicPr>
        <p:blipFill>
          <a:blip r:embed="rId4">
            <a:alphaModFix/>
          </a:blip>
          <a:stretch>
            <a:fillRect/>
          </a:stretch>
        </p:blipFill>
        <p:spPr>
          <a:xfrm>
            <a:off x="444225" y="1068875"/>
            <a:ext cx="3245051" cy="3819350"/>
          </a:xfrm>
          <a:prstGeom prst="rect">
            <a:avLst/>
          </a:prstGeom>
          <a:noFill/>
          <a:ln cap="flat" cmpd="sng" w="19050">
            <a:solidFill>
              <a:schemeClr val="dk2"/>
            </a:solidFill>
            <a:prstDash val="solid"/>
            <a:round/>
            <a:headEnd len="sm" w="sm" type="none"/>
            <a:tailEnd len="sm" w="sm" type="none"/>
          </a:ln>
        </p:spPr>
      </p:pic>
      <p:pic>
        <p:nvPicPr>
          <p:cNvPr id="120" name="Google Shape;120;p22"/>
          <p:cNvPicPr preferRelativeResize="0"/>
          <p:nvPr/>
        </p:nvPicPr>
        <p:blipFill>
          <a:blip r:embed="rId5">
            <a:alphaModFix/>
          </a:blip>
          <a:stretch>
            <a:fillRect/>
          </a:stretch>
        </p:blipFill>
        <p:spPr>
          <a:xfrm>
            <a:off x="3805975" y="2821950"/>
            <a:ext cx="3245051" cy="2073100"/>
          </a:xfrm>
          <a:prstGeom prst="rect">
            <a:avLst/>
          </a:prstGeom>
          <a:noFill/>
          <a:ln cap="flat" cmpd="sng" w="19050">
            <a:solidFill>
              <a:schemeClr val="dk2"/>
            </a:solidFill>
            <a:prstDash val="solid"/>
            <a:round/>
            <a:headEnd len="sm" w="sm" type="none"/>
            <a:tailEnd len="sm" w="sm" type="none"/>
          </a:ln>
        </p:spPr>
      </p:pic>
      <p:sp>
        <p:nvSpPr>
          <p:cNvPr id="121" name="Google Shape;121;p22"/>
          <p:cNvSpPr txBox="1"/>
          <p:nvPr/>
        </p:nvSpPr>
        <p:spPr>
          <a:xfrm>
            <a:off x="418500" y="861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Componente Noticias</a:t>
            </a:r>
            <a:endParaRPr i="1" sz="3600">
              <a:latin typeface="Anton"/>
              <a:ea typeface="Anton"/>
              <a:cs typeface="Anton"/>
              <a:sym typeface="Anton"/>
            </a:endParaRPr>
          </a:p>
        </p:txBody>
      </p:sp>
      <p:pic>
        <p:nvPicPr>
          <p:cNvPr id="122" name="Google Shape;122;p22"/>
          <p:cNvPicPr preferRelativeResize="0"/>
          <p:nvPr/>
        </p:nvPicPr>
        <p:blipFill rotWithShape="1">
          <a:blip r:embed="rId6">
            <a:alphaModFix/>
          </a:blip>
          <a:srcRect b="0" l="0" r="0" t="0"/>
          <a:stretch/>
        </p:blipFill>
        <p:spPr>
          <a:xfrm>
            <a:off x="7459394" y="63043"/>
            <a:ext cx="1634174" cy="639850"/>
          </a:xfrm>
          <a:prstGeom prst="rect">
            <a:avLst/>
          </a:prstGeom>
          <a:noFill/>
          <a:ln>
            <a:noFill/>
          </a:ln>
        </p:spPr>
      </p:pic>
      <p:cxnSp>
        <p:nvCxnSpPr>
          <p:cNvPr id="123" name="Google Shape;123;p22"/>
          <p:cNvCxnSpPr/>
          <p:nvPr/>
        </p:nvCxnSpPr>
        <p:spPr>
          <a:xfrm flipH="1" rot="10800000">
            <a:off x="196125" y="1190250"/>
            <a:ext cx="5176200" cy="3879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61975" y="701875"/>
            <a:ext cx="4264800" cy="9090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Tenemos luego el render en donde creamos los botones para crear nueva noticia y obtener noticias.</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129" name="Google Shape;129;p23"/>
          <p:cNvPicPr preferRelativeResize="0"/>
          <p:nvPr/>
        </p:nvPicPr>
        <p:blipFill>
          <a:blip r:embed="rId3">
            <a:alphaModFix/>
          </a:blip>
          <a:stretch>
            <a:fillRect/>
          </a:stretch>
        </p:blipFill>
        <p:spPr>
          <a:xfrm>
            <a:off x="304800" y="1765675"/>
            <a:ext cx="4098250" cy="3194349"/>
          </a:xfrm>
          <a:prstGeom prst="rect">
            <a:avLst/>
          </a:prstGeom>
          <a:noFill/>
          <a:ln cap="flat" cmpd="sng" w="19050">
            <a:solidFill>
              <a:schemeClr val="dk2"/>
            </a:solidFill>
            <a:prstDash val="solid"/>
            <a:round/>
            <a:headEnd len="sm" w="sm" type="none"/>
            <a:tailEnd len="sm" w="sm" type="none"/>
          </a:ln>
        </p:spPr>
      </p:pic>
      <p:pic>
        <p:nvPicPr>
          <p:cNvPr id="130" name="Google Shape;130;p23"/>
          <p:cNvPicPr preferRelativeResize="0"/>
          <p:nvPr/>
        </p:nvPicPr>
        <p:blipFill>
          <a:blip r:embed="rId4">
            <a:alphaModFix/>
          </a:blip>
          <a:stretch>
            <a:fillRect/>
          </a:stretch>
        </p:blipFill>
        <p:spPr>
          <a:xfrm>
            <a:off x="4797925" y="1744675"/>
            <a:ext cx="4098249" cy="2563447"/>
          </a:xfrm>
          <a:prstGeom prst="rect">
            <a:avLst/>
          </a:prstGeom>
          <a:noFill/>
          <a:ln cap="flat" cmpd="sng" w="19050">
            <a:solidFill>
              <a:schemeClr val="dk2"/>
            </a:solidFill>
            <a:prstDash val="solid"/>
            <a:round/>
            <a:headEnd len="sm" w="sm" type="none"/>
            <a:tailEnd len="sm" w="sm" type="none"/>
          </a:ln>
        </p:spPr>
      </p:pic>
      <p:pic>
        <p:nvPicPr>
          <p:cNvPr id="131" name="Google Shape;131;p23"/>
          <p:cNvPicPr preferRelativeResize="0"/>
          <p:nvPr/>
        </p:nvPicPr>
        <p:blipFill>
          <a:blip r:embed="rId5">
            <a:alphaModFix/>
          </a:blip>
          <a:stretch>
            <a:fillRect/>
          </a:stretch>
        </p:blipFill>
        <p:spPr>
          <a:xfrm>
            <a:off x="7567925" y="4659625"/>
            <a:ext cx="1186526" cy="330675"/>
          </a:xfrm>
          <a:prstGeom prst="rect">
            <a:avLst/>
          </a:prstGeom>
          <a:noFill/>
          <a:ln>
            <a:noFill/>
          </a:ln>
        </p:spPr>
      </p:pic>
      <p:sp>
        <p:nvSpPr>
          <p:cNvPr id="132" name="Google Shape;132;p23"/>
          <p:cNvSpPr txBox="1"/>
          <p:nvPr/>
        </p:nvSpPr>
        <p:spPr>
          <a:xfrm>
            <a:off x="4479175" y="848875"/>
            <a:ext cx="4521600" cy="8772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13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Finalmente vemos la representación de las noticias, con el componente Noticia al que le pasamos las props.</a:t>
            </a:r>
            <a:endParaRPr sz="1200"/>
          </a:p>
        </p:txBody>
      </p:sp>
      <p:sp>
        <p:nvSpPr>
          <p:cNvPr id="133" name="Google Shape;133;p23"/>
          <p:cNvSpPr txBox="1"/>
          <p:nvPr/>
        </p:nvSpPr>
        <p:spPr>
          <a:xfrm>
            <a:off x="418500" y="861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Componente Noticias</a:t>
            </a:r>
            <a:endParaRPr i="1" sz="3600">
              <a:latin typeface="Anton"/>
              <a:ea typeface="Anton"/>
              <a:cs typeface="Anton"/>
              <a:sym typeface="Anton"/>
            </a:endParaRPr>
          </a:p>
        </p:txBody>
      </p:sp>
      <p:pic>
        <p:nvPicPr>
          <p:cNvPr id="134" name="Google Shape;134;p23"/>
          <p:cNvPicPr preferRelativeResize="0"/>
          <p:nvPr/>
        </p:nvPicPr>
        <p:blipFill rotWithShape="1">
          <a:blip r:embed="rId6">
            <a:alphaModFix/>
          </a:blip>
          <a:srcRect b="0" l="0" r="0" t="0"/>
          <a:stretch/>
        </p:blipFill>
        <p:spPr>
          <a:xfrm>
            <a:off x="7459394" y="63043"/>
            <a:ext cx="1634174" cy="639850"/>
          </a:xfrm>
          <a:prstGeom prst="rect">
            <a:avLst/>
          </a:prstGeom>
          <a:noFill/>
          <a:ln>
            <a:noFill/>
          </a:ln>
        </p:spPr>
      </p:pic>
      <p:cxnSp>
        <p:nvCxnSpPr>
          <p:cNvPr id="135" name="Google Shape;135;p23"/>
          <p:cNvCxnSpPr/>
          <p:nvPr/>
        </p:nvCxnSpPr>
        <p:spPr>
          <a:xfrm flipH="1" rot="10800000">
            <a:off x="-236025" y="835475"/>
            <a:ext cx="6203700" cy="419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