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Anton"/>
      <p:regular r:id="rId53"/>
    </p:embeddedFont>
    <p:embeddedFont>
      <p:font typeface="Lato"/>
      <p:regular r:id="rId54"/>
      <p:bold r:id="rId55"/>
      <p:italic r:id="rId56"/>
      <p:boldItalic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Anton-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0540a0e2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0540a0e2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0540a0e26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0540a0e26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0540a0e26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0540a0e26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540a0e26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540a0e26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0540a0e26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0540a0e26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0540a0e26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0540a0e26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0540a0e26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0540a0e26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0540a0e26_0_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0540a0e26_0_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0540a0e26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0540a0e26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0540a0e26_0_9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00540a0e26_0_9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0540a0e26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0540a0e26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0540a0e2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0540a0e2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0540a0e26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0540a0e26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484fa70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484fa70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484fa700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484fa700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484fa70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484fa70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484fa70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0484fa70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484fa70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484fa70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7fb70d81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7fb70d81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7fb70d814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fb70d814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7fb70d814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7fb70d814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484fa700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484fa700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43e67f4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43e67f4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484fa700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0484fa700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484fa700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484fa700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484fa70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484fa70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484fa700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484fa700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484fa700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484fa700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0484fa70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0484fa70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484fa700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484fa700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484fa700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484fa700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484fa700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484fa700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484fa700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0484fa700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0540a0e26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0540a0e26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484fa70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484fa70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0484fa700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10484fa700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484fa70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484fa70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Helvetica Neue Light"/>
              <a:ea typeface="Helvetica Neue Light"/>
              <a:cs typeface="Helvetica Neue Light"/>
              <a:sym typeface="Helvetica Neue 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43e67f40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43e67f40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43e67f40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43e67f40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43e67f4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043e67f4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43e67f4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43e67f4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0540a0e26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0540a0e26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0540a0e26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0540a0e26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0540a0e2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0540a0e2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0540a0e26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0540a0e26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0540a0e26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0540a0e26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6.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localhost:3000"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33.png"/><Relationship Id="rId8"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6.png"/><Relationship Id="rId6"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7.png"/><Relationship Id="rId6" Type="http://schemas.openxmlformats.org/officeDocument/2006/relationships/image" Target="../media/image29.png"/><Relationship Id="rId7"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21.png"/><Relationship Id="rId6" Type="http://schemas.openxmlformats.org/officeDocument/2006/relationships/image" Target="../media/image38.png"/><Relationship Id="rId7" Type="http://schemas.openxmlformats.org/officeDocument/2006/relationships/image" Target="../media/image27.png"/><Relationship Id="rId8"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4.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swagger.io/"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44.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44.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4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43.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9.png"/><Relationship Id="rId7"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45.png"/><Relationship Id="rId6" Type="http://schemas.openxmlformats.org/officeDocument/2006/relationships/image" Target="../media/image20.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5"/>
          <p:cNvSpPr txBox="1"/>
          <p:nvPr/>
        </p:nvSpPr>
        <p:spPr>
          <a:xfrm>
            <a:off x="560700" y="2096150"/>
            <a:ext cx="80226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DOCUMENTACIÓN EN API REST</a:t>
            </a:r>
            <a:endParaRPr i="1" sz="3600">
              <a:solidFill>
                <a:srgbClr val="121212"/>
              </a:solidFill>
              <a:latin typeface="Anton"/>
              <a:ea typeface="Anton"/>
              <a:cs typeface="Anton"/>
              <a:sym typeface="Anton"/>
            </a:endParaRPr>
          </a:p>
        </p:txBody>
      </p:sp>
      <p:sp>
        <p:nvSpPr>
          <p:cNvPr id="100" name="Google Shape;100;p25"/>
          <p:cNvSpPr txBox="1"/>
          <p:nvPr/>
        </p:nvSpPr>
        <p:spPr>
          <a:xfrm>
            <a:off x="2022750" y="1620350"/>
            <a:ext cx="46794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2000">
                <a:solidFill>
                  <a:srgbClr val="121212"/>
                </a:solidFill>
                <a:latin typeface="Helvetica Neue"/>
                <a:ea typeface="Helvetica Neue"/>
                <a:cs typeface="Helvetica Neue"/>
                <a:sym typeface="Helvetica Neue"/>
              </a:rPr>
              <a:t>     Clase 43. </a:t>
            </a:r>
            <a:r>
              <a:rPr lang="en" sz="2000">
                <a:solidFill>
                  <a:srgbClr val="121212"/>
                </a:solidFill>
                <a:latin typeface="Helvetica Neue Light"/>
                <a:ea typeface="Helvetica Neue Light"/>
                <a:cs typeface="Helvetica Neue Light"/>
                <a:sym typeface="Helvetica Neue Light"/>
              </a:rPr>
              <a:t> Programación Backend</a:t>
            </a:r>
            <a:endParaRPr>
              <a:solidFill>
                <a:srgbClr val="121212"/>
              </a:solidFill>
              <a:latin typeface="Helvetica Neue Light"/>
              <a:ea typeface="Helvetica Neue Light"/>
              <a:cs typeface="Helvetica Neue Light"/>
              <a:sym typeface="Helvetica Neue Light"/>
            </a:endParaRPr>
          </a:p>
        </p:txBody>
      </p:sp>
      <p:sp>
        <p:nvSpPr>
          <p:cNvPr id="101" name="Google Shape;101;p25"/>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t/>
            </a:r>
            <a:endParaRPr b="1"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nvSpPr>
        <p:spPr>
          <a:xfrm>
            <a:off x="329525" y="772875"/>
            <a:ext cx="8671200" cy="164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Para crear una aplicación, por ejemplo llamada myapp y con el motor de vistas pug, usamos el siguiente comando: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 Este crea una carpeta llamada </a:t>
            </a:r>
            <a:r>
              <a:rPr i="1" lang="en" sz="1900">
                <a:solidFill>
                  <a:schemeClr val="dk1"/>
                </a:solidFill>
                <a:highlight>
                  <a:schemeClr val="lt1"/>
                </a:highlight>
                <a:latin typeface="Helvetica Neue Light"/>
                <a:ea typeface="Helvetica Neue Light"/>
                <a:cs typeface="Helvetica Neue Light"/>
                <a:sym typeface="Helvetica Neue Light"/>
              </a:rPr>
              <a:t>myapp</a:t>
            </a:r>
            <a:r>
              <a:rPr lang="en" sz="1900">
                <a:solidFill>
                  <a:schemeClr val="dk1"/>
                </a:solidFill>
                <a:highlight>
                  <a:schemeClr val="lt1"/>
                </a:highlight>
                <a:latin typeface="Helvetica Neue Light"/>
                <a:ea typeface="Helvetica Neue Light"/>
                <a:cs typeface="Helvetica Neue Light"/>
                <a:sym typeface="Helvetica Neue Light"/>
              </a:rPr>
              <a:t> en el directorio en que estemos en la consola al momento de ejecutar ese comando. En la salida obtenemos: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95" name="Google Shape;195;p34"/>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Comenzando con Express Generator</a:t>
            </a:r>
            <a:endParaRPr i="1" sz="3600">
              <a:latin typeface="Anton"/>
              <a:ea typeface="Anton"/>
              <a:cs typeface="Anton"/>
              <a:sym typeface="Anton"/>
            </a:endParaRPr>
          </a:p>
        </p:txBody>
      </p:sp>
      <p:pic>
        <p:nvPicPr>
          <p:cNvPr id="196" name="Google Shape;196;p3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97" name="Google Shape;197;p34"/>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98" name="Google Shape;198;p34"/>
          <p:cNvPicPr preferRelativeResize="0"/>
          <p:nvPr/>
        </p:nvPicPr>
        <p:blipFill>
          <a:blip r:embed="rId5">
            <a:alphaModFix/>
          </a:blip>
          <a:stretch>
            <a:fillRect/>
          </a:stretch>
        </p:blipFill>
        <p:spPr>
          <a:xfrm>
            <a:off x="5323325" y="1332125"/>
            <a:ext cx="2344118" cy="330675"/>
          </a:xfrm>
          <a:prstGeom prst="rect">
            <a:avLst/>
          </a:prstGeom>
          <a:noFill/>
          <a:ln cap="flat" cmpd="sng" w="19050">
            <a:solidFill>
              <a:schemeClr val="dk2"/>
            </a:solidFill>
            <a:prstDash val="solid"/>
            <a:round/>
            <a:headEnd len="sm" w="sm" type="none"/>
            <a:tailEnd len="sm" w="sm" type="none"/>
          </a:ln>
        </p:spPr>
      </p:pic>
      <p:pic>
        <p:nvPicPr>
          <p:cNvPr id="199" name="Google Shape;199;p34"/>
          <p:cNvPicPr preferRelativeResize="0"/>
          <p:nvPr/>
        </p:nvPicPr>
        <p:blipFill>
          <a:blip r:embed="rId6">
            <a:alphaModFix/>
          </a:blip>
          <a:stretch>
            <a:fillRect/>
          </a:stretch>
        </p:blipFill>
        <p:spPr>
          <a:xfrm>
            <a:off x="3073900" y="2565775"/>
            <a:ext cx="2723067" cy="2424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329525" y="772875"/>
            <a:ext cx="8671200" cy="164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En nuestro caso, creamos una aplicación usando </a:t>
            </a:r>
            <a:r>
              <a:rPr b="1" i="1" lang="en" sz="1600">
                <a:solidFill>
                  <a:schemeClr val="dk1"/>
                </a:solidFill>
                <a:highlight>
                  <a:schemeClr val="lt1"/>
                </a:highlight>
                <a:latin typeface="Helvetica Neue"/>
                <a:ea typeface="Helvetica Neue"/>
                <a:cs typeface="Helvetica Neue"/>
                <a:sym typeface="Helvetica Neue"/>
              </a:rPr>
              <a:t>handlebars</a:t>
            </a:r>
            <a:r>
              <a:rPr lang="en" sz="1600">
                <a:solidFill>
                  <a:schemeClr val="dk1"/>
                </a:solidFill>
                <a:highlight>
                  <a:schemeClr val="lt1"/>
                </a:highlight>
                <a:latin typeface="Helvetica Neue Light"/>
                <a:ea typeface="Helvetica Neue Light"/>
                <a:cs typeface="Helvetica Neue Light"/>
                <a:sym typeface="Helvetica Neue Light"/>
              </a:rPr>
              <a:t> como motor de vistas.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Luego</a:t>
            </a:r>
            <a:r>
              <a:rPr lang="en" sz="1600">
                <a:solidFill>
                  <a:schemeClr val="dk1"/>
                </a:solidFill>
                <a:highlight>
                  <a:schemeClr val="lt1"/>
                </a:highlight>
                <a:latin typeface="Helvetica Neue Light"/>
                <a:ea typeface="Helvetica Neue Light"/>
                <a:cs typeface="Helvetica Neue Light"/>
                <a:sym typeface="Helvetica Neue Light"/>
              </a:rPr>
              <a:t> ingresamos en la carpeta que se creó de nuestro proyecto e instalamos las dependencias.</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A continuación, podemos levantar el servidor con el comando “</a:t>
            </a:r>
            <a:r>
              <a:rPr b="1" i="1" lang="en" sz="1600">
                <a:solidFill>
                  <a:schemeClr val="dk1"/>
                </a:solidFill>
                <a:highlight>
                  <a:schemeClr val="lt1"/>
                </a:highlight>
                <a:latin typeface="Helvetica Neue"/>
                <a:ea typeface="Helvetica Neue"/>
                <a:cs typeface="Helvetica Neue"/>
                <a:sym typeface="Helvetica Neue"/>
              </a:rPr>
              <a:t>npm start</a:t>
            </a:r>
            <a:r>
              <a:rPr lang="en" sz="1600">
                <a:solidFill>
                  <a:schemeClr val="dk1"/>
                </a:solidFill>
                <a:highlight>
                  <a:schemeClr val="lt1"/>
                </a:highlight>
                <a:latin typeface="Helvetica Neue Light"/>
                <a:ea typeface="Helvetica Neue Light"/>
                <a:cs typeface="Helvetica Neue Light"/>
                <a:sym typeface="Helvetica Neue Light"/>
              </a:rPr>
              <a:t>” (en nuestro caso, queremos </a:t>
            </a:r>
            <a:r>
              <a:rPr lang="en" sz="1600">
                <a:solidFill>
                  <a:schemeClr val="dk1"/>
                </a:solidFill>
                <a:highlight>
                  <a:schemeClr val="lt1"/>
                </a:highlight>
                <a:latin typeface="Helvetica Neue Light"/>
                <a:ea typeface="Helvetica Neue Light"/>
                <a:cs typeface="Helvetica Neue Light"/>
                <a:sym typeface="Helvetica Neue Light"/>
              </a:rPr>
              <a:t>además</a:t>
            </a:r>
            <a:r>
              <a:rPr lang="en" sz="1600">
                <a:solidFill>
                  <a:schemeClr val="dk1"/>
                </a:solidFill>
                <a:highlight>
                  <a:schemeClr val="lt1"/>
                </a:highlight>
                <a:latin typeface="Helvetica Neue Light"/>
                <a:ea typeface="Helvetica Neue Light"/>
                <a:cs typeface="Helvetica Neue Light"/>
                <a:sym typeface="Helvetica Neue Light"/>
              </a:rPr>
              <a:t> pasar como variables de entorno: </a:t>
            </a:r>
            <a:r>
              <a:rPr b="1" i="1" lang="en" sz="1600">
                <a:solidFill>
                  <a:schemeClr val="dk1"/>
                </a:solidFill>
                <a:highlight>
                  <a:schemeClr val="lt1"/>
                </a:highlight>
                <a:latin typeface="Helvetica Neue"/>
                <a:ea typeface="Helvetica Neue"/>
                <a:cs typeface="Helvetica Neue"/>
                <a:sym typeface="Helvetica Neue"/>
              </a:rPr>
              <a:t>DEBUG=myapp:*</a:t>
            </a:r>
            <a:r>
              <a:rPr lang="en" sz="1600">
                <a:solidFill>
                  <a:schemeClr val="dk1"/>
                </a:solidFill>
                <a:highlight>
                  <a:schemeClr val="lt1"/>
                </a:highlight>
                <a:latin typeface="Helvetica Neue Light"/>
                <a:ea typeface="Helvetica Neue Light"/>
                <a:cs typeface="Helvetica Neue Light"/>
                <a:sym typeface="Helvetica Neue Light"/>
              </a:rPr>
              <a:t> ).</a:t>
            </a:r>
            <a:endParaRPr sz="1600">
              <a:solidFill>
                <a:schemeClr val="dk1"/>
              </a:solidFill>
              <a:highlight>
                <a:schemeClr val="lt1"/>
              </a:highlight>
              <a:latin typeface="Helvetica Neue Light"/>
              <a:ea typeface="Helvetica Neue Light"/>
              <a:cs typeface="Helvetica Neue Light"/>
              <a:sym typeface="Helvetica Neue Light"/>
            </a:endParaRPr>
          </a:p>
          <a:p>
            <a:pPr indent="-330200" lvl="0" marL="457200" rtl="0" algn="l">
              <a:lnSpc>
                <a:spcPct val="115000"/>
              </a:lnSpc>
              <a:spcBef>
                <a:spcPts val="1300"/>
              </a:spcBef>
              <a:spcAft>
                <a:spcPts val="1000"/>
              </a:spcAft>
              <a:buClr>
                <a:srgbClr val="3CEFAB"/>
              </a:buClr>
              <a:buSzPts val="1600"/>
              <a:buFont typeface="Helvetica Neue Light"/>
              <a:buChar char="●"/>
            </a:pPr>
            <a:r>
              <a:rPr lang="en" sz="1600">
                <a:solidFill>
                  <a:schemeClr val="dk1"/>
                </a:solidFill>
                <a:highlight>
                  <a:schemeClr val="lt1"/>
                </a:highlight>
                <a:latin typeface="Helvetica Neue Light"/>
                <a:ea typeface="Helvetica Neue Light"/>
                <a:cs typeface="Helvetica Neue Light"/>
                <a:sym typeface="Helvetica Neue Light"/>
              </a:rPr>
              <a:t>Finalmente, podremos ingresar a nuestra aplicación desde el navegador ingresando en </a:t>
            </a:r>
            <a:r>
              <a:rPr lang="en" sz="1600" u="sng">
                <a:solidFill>
                  <a:schemeClr val="hlink"/>
                </a:solidFill>
                <a:highlight>
                  <a:schemeClr val="lt1"/>
                </a:highlight>
                <a:latin typeface="Helvetica Neue Light"/>
                <a:ea typeface="Helvetica Neue Light"/>
                <a:cs typeface="Helvetica Neue Light"/>
                <a:sym typeface="Helvetica Neue Light"/>
                <a:hlinkClick r:id="rId3"/>
              </a:rPr>
              <a:t>http://localhost:3000</a:t>
            </a:r>
            <a:r>
              <a:rPr lang="en" sz="1600">
                <a:solidFill>
                  <a:schemeClr val="dk1"/>
                </a:solidFill>
                <a:highlight>
                  <a:schemeClr val="lt1"/>
                </a:highlight>
                <a:latin typeface="Helvetica Neue Light"/>
                <a:ea typeface="Helvetica Neue Light"/>
                <a:cs typeface="Helvetica Neue Light"/>
                <a:sym typeface="Helvetica Neue Light"/>
              </a:rPr>
              <a:t> . Veremos entonces lo siguiente:</a:t>
            </a:r>
            <a:endParaRPr sz="1600">
              <a:solidFill>
                <a:schemeClr val="dk1"/>
              </a:solidFill>
              <a:highlight>
                <a:schemeClr val="lt1"/>
              </a:highlight>
              <a:latin typeface="Helvetica Neue Light"/>
              <a:ea typeface="Helvetica Neue Light"/>
              <a:cs typeface="Helvetica Neue Light"/>
              <a:sym typeface="Helvetica Neue Light"/>
            </a:endParaRPr>
          </a:p>
        </p:txBody>
      </p:sp>
      <p:sp>
        <p:nvSpPr>
          <p:cNvPr id="205" name="Google Shape;205;p35"/>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Comenzando con Express Generator</a:t>
            </a:r>
            <a:endParaRPr i="1" sz="3600">
              <a:latin typeface="Anton"/>
              <a:ea typeface="Anton"/>
              <a:cs typeface="Anton"/>
              <a:sym typeface="Anton"/>
            </a:endParaRPr>
          </a:p>
        </p:txBody>
      </p:sp>
      <p:pic>
        <p:nvPicPr>
          <p:cNvPr id="206" name="Google Shape;206;p35"/>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207" name="Google Shape;207;p35"/>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208" name="Google Shape;208;p35"/>
          <p:cNvPicPr preferRelativeResize="0"/>
          <p:nvPr/>
        </p:nvPicPr>
        <p:blipFill>
          <a:blip r:embed="rId6">
            <a:alphaModFix/>
          </a:blip>
          <a:stretch>
            <a:fillRect/>
          </a:stretch>
        </p:blipFill>
        <p:spPr>
          <a:xfrm>
            <a:off x="1698600" y="3522350"/>
            <a:ext cx="5332325" cy="15441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329525" y="772875"/>
            <a:ext cx="8671200" cy="604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La aplicación generada tiene la siguiente estructura de directorios: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14" name="Google Shape;214;p36"/>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Comenzando con Express Generator</a:t>
            </a:r>
            <a:endParaRPr i="1" sz="3600">
              <a:latin typeface="Anton"/>
              <a:ea typeface="Anton"/>
              <a:cs typeface="Anton"/>
              <a:sym typeface="Anton"/>
            </a:endParaRPr>
          </a:p>
        </p:txBody>
      </p:sp>
      <p:pic>
        <p:nvPicPr>
          <p:cNvPr id="215" name="Google Shape;215;p3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16" name="Google Shape;216;p36"/>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17" name="Google Shape;217;p36"/>
          <p:cNvPicPr preferRelativeResize="0"/>
          <p:nvPr/>
        </p:nvPicPr>
        <p:blipFill>
          <a:blip r:embed="rId5">
            <a:alphaModFix/>
          </a:blip>
          <a:stretch>
            <a:fillRect/>
          </a:stretch>
        </p:blipFill>
        <p:spPr>
          <a:xfrm>
            <a:off x="3478053" y="1376575"/>
            <a:ext cx="2278072" cy="3613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329525" y="772875"/>
            <a:ext cx="8671200" cy="9585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a:buAutoNum type="arabicPeriod"/>
            </a:pPr>
            <a:r>
              <a:rPr lang="en" sz="1900">
                <a:solidFill>
                  <a:schemeClr val="dk1"/>
                </a:solidFill>
                <a:highlight>
                  <a:schemeClr val="lt1"/>
                </a:highlight>
                <a:latin typeface="Helvetica Neue Light"/>
                <a:ea typeface="Helvetica Neue Light"/>
                <a:cs typeface="Helvetica Neue Light"/>
                <a:sym typeface="Helvetica Neue Light"/>
              </a:rPr>
              <a:t>El archivo de entrada a la aplicación, está en la carpeta bin y se llama </a:t>
            </a:r>
            <a:r>
              <a:rPr i="1" lang="en" sz="1900">
                <a:solidFill>
                  <a:schemeClr val="dk1"/>
                </a:solidFill>
                <a:highlight>
                  <a:schemeClr val="lt1"/>
                </a:highlight>
                <a:latin typeface="Helvetica Neue Light"/>
                <a:ea typeface="Helvetica Neue Light"/>
                <a:cs typeface="Helvetica Neue Light"/>
                <a:sym typeface="Helvetica Neue Light"/>
              </a:rPr>
              <a:t>www.</a:t>
            </a:r>
            <a:r>
              <a:rPr lang="en" sz="1900">
                <a:solidFill>
                  <a:schemeClr val="dk1"/>
                </a:solidFill>
                <a:highlight>
                  <a:schemeClr val="lt1"/>
                </a:highlight>
                <a:latin typeface="Helvetica Neue Light"/>
                <a:ea typeface="Helvetica Neue Light"/>
                <a:cs typeface="Helvetica Neue Light"/>
                <a:sym typeface="Helvetica Neue Light"/>
              </a:rPr>
              <a:t> Trae ya por defecto el siguiente código: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23" name="Google Shape;223;p3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Archivos generados y agregados</a:t>
            </a:r>
            <a:endParaRPr i="1" sz="3600">
              <a:latin typeface="Anton"/>
              <a:ea typeface="Anton"/>
              <a:cs typeface="Anton"/>
              <a:sym typeface="Anton"/>
            </a:endParaRPr>
          </a:p>
        </p:txBody>
      </p:sp>
      <p:pic>
        <p:nvPicPr>
          <p:cNvPr id="224" name="Google Shape;224;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25" name="Google Shape;225;p37"/>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26" name="Google Shape;226;p37"/>
          <p:cNvPicPr preferRelativeResize="0"/>
          <p:nvPr/>
        </p:nvPicPr>
        <p:blipFill>
          <a:blip r:embed="rId5">
            <a:alphaModFix/>
          </a:blip>
          <a:stretch>
            <a:fillRect/>
          </a:stretch>
        </p:blipFill>
        <p:spPr>
          <a:xfrm>
            <a:off x="152400" y="2063175"/>
            <a:ext cx="2168750" cy="1996126"/>
          </a:xfrm>
          <a:prstGeom prst="rect">
            <a:avLst/>
          </a:prstGeom>
          <a:noFill/>
          <a:ln cap="flat" cmpd="sng" w="19050">
            <a:solidFill>
              <a:schemeClr val="dk2"/>
            </a:solidFill>
            <a:prstDash val="solid"/>
            <a:round/>
            <a:headEnd len="sm" w="sm" type="none"/>
            <a:tailEnd len="sm" w="sm" type="none"/>
          </a:ln>
        </p:spPr>
      </p:pic>
      <p:pic>
        <p:nvPicPr>
          <p:cNvPr id="227" name="Google Shape;227;p37"/>
          <p:cNvPicPr preferRelativeResize="0"/>
          <p:nvPr/>
        </p:nvPicPr>
        <p:blipFill>
          <a:blip r:embed="rId6">
            <a:alphaModFix/>
          </a:blip>
          <a:stretch>
            <a:fillRect/>
          </a:stretch>
        </p:blipFill>
        <p:spPr>
          <a:xfrm>
            <a:off x="2385500" y="2063175"/>
            <a:ext cx="1792654" cy="1996125"/>
          </a:xfrm>
          <a:prstGeom prst="rect">
            <a:avLst/>
          </a:prstGeom>
          <a:noFill/>
          <a:ln cap="flat" cmpd="sng" w="19050">
            <a:solidFill>
              <a:schemeClr val="dk2"/>
            </a:solidFill>
            <a:prstDash val="solid"/>
            <a:round/>
            <a:headEnd len="sm" w="sm" type="none"/>
            <a:tailEnd len="sm" w="sm" type="none"/>
          </a:ln>
        </p:spPr>
      </p:pic>
      <p:pic>
        <p:nvPicPr>
          <p:cNvPr id="228" name="Google Shape;228;p37"/>
          <p:cNvPicPr preferRelativeResize="0"/>
          <p:nvPr/>
        </p:nvPicPr>
        <p:blipFill>
          <a:blip r:embed="rId7">
            <a:alphaModFix/>
          </a:blip>
          <a:stretch>
            <a:fillRect/>
          </a:stretch>
        </p:blipFill>
        <p:spPr>
          <a:xfrm>
            <a:off x="4278025" y="2063175"/>
            <a:ext cx="1962862" cy="1996125"/>
          </a:xfrm>
          <a:prstGeom prst="rect">
            <a:avLst/>
          </a:prstGeom>
          <a:noFill/>
          <a:ln cap="flat" cmpd="sng" w="19050">
            <a:solidFill>
              <a:schemeClr val="dk2"/>
            </a:solidFill>
            <a:prstDash val="solid"/>
            <a:round/>
            <a:headEnd len="sm" w="sm" type="none"/>
            <a:tailEnd len="sm" w="sm" type="none"/>
          </a:ln>
        </p:spPr>
      </p:pic>
      <p:pic>
        <p:nvPicPr>
          <p:cNvPr id="229" name="Google Shape;229;p37"/>
          <p:cNvPicPr preferRelativeResize="0"/>
          <p:nvPr/>
        </p:nvPicPr>
        <p:blipFill>
          <a:blip r:embed="rId8">
            <a:alphaModFix/>
          </a:blip>
          <a:stretch>
            <a:fillRect/>
          </a:stretch>
        </p:blipFill>
        <p:spPr>
          <a:xfrm>
            <a:off x="6317075" y="2343263"/>
            <a:ext cx="2723100" cy="1435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nvSpPr>
        <p:spPr>
          <a:xfrm>
            <a:off x="329525" y="772875"/>
            <a:ext cx="86712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2.</a:t>
            </a:r>
            <a:r>
              <a:rPr lang="en" sz="1900">
                <a:solidFill>
                  <a:schemeClr val="dk1"/>
                </a:solidFill>
                <a:highlight>
                  <a:schemeClr val="lt1"/>
                </a:highlight>
                <a:latin typeface="Helvetica Neue Light"/>
                <a:ea typeface="Helvetica Neue Light"/>
                <a:cs typeface="Helvetica Neue Light"/>
                <a:sym typeface="Helvetica Neue Light"/>
              </a:rPr>
              <a:t> Luego, el servidor está en el archivo </a:t>
            </a:r>
            <a:r>
              <a:rPr i="1" lang="en" sz="1900">
                <a:solidFill>
                  <a:schemeClr val="dk1"/>
                </a:solidFill>
                <a:highlight>
                  <a:schemeClr val="lt1"/>
                </a:highlight>
                <a:latin typeface="Helvetica Neue Light"/>
                <a:ea typeface="Helvetica Neue Light"/>
                <a:cs typeface="Helvetica Neue Light"/>
                <a:sym typeface="Helvetica Neue Light"/>
              </a:rPr>
              <a:t>app.js</a:t>
            </a:r>
            <a:r>
              <a:rPr lang="en" sz="1900">
                <a:solidFill>
                  <a:schemeClr val="dk1"/>
                </a:solidFill>
                <a:highlight>
                  <a:schemeClr val="lt1"/>
                </a:highlight>
                <a:latin typeface="Helvetica Neue Light"/>
                <a:ea typeface="Helvetica Neue Light"/>
                <a:cs typeface="Helvetica Neue Light"/>
                <a:sym typeface="Helvetica Neue Light"/>
              </a:rPr>
              <a:t> que tiene el siguiente código donde se usan los middleware, y se definen las rutas.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35" name="Google Shape;235;p38"/>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Archivos generados y agregados</a:t>
            </a:r>
            <a:endParaRPr i="1" sz="3600">
              <a:latin typeface="Anton"/>
              <a:ea typeface="Anton"/>
              <a:cs typeface="Anton"/>
              <a:sym typeface="Anton"/>
            </a:endParaRPr>
          </a:p>
        </p:txBody>
      </p:sp>
      <p:pic>
        <p:nvPicPr>
          <p:cNvPr id="236" name="Google Shape;236;p38"/>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37" name="Google Shape;237;p38"/>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38" name="Google Shape;238;p38"/>
          <p:cNvPicPr preferRelativeResize="0"/>
          <p:nvPr/>
        </p:nvPicPr>
        <p:blipFill>
          <a:blip r:embed="rId5">
            <a:alphaModFix/>
          </a:blip>
          <a:stretch>
            <a:fillRect/>
          </a:stretch>
        </p:blipFill>
        <p:spPr>
          <a:xfrm>
            <a:off x="838200" y="1807575"/>
            <a:ext cx="2668089" cy="3107325"/>
          </a:xfrm>
          <a:prstGeom prst="rect">
            <a:avLst/>
          </a:prstGeom>
          <a:noFill/>
          <a:ln cap="flat" cmpd="sng" w="19050">
            <a:solidFill>
              <a:schemeClr val="dk2"/>
            </a:solidFill>
            <a:prstDash val="solid"/>
            <a:round/>
            <a:headEnd len="sm" w="sm" type="none"/>
            <a:tailEnd len="sm" w="sm" type="none"/>
          </a:ln>
        </p:spPr>
      </p:pic>
      <p:pic>
        <p:nvPicPr>
          <p:cNvPr id="239" name="Google Shape;239;p38"/>
          <p:cNvPicPr preferRelativeResize="0"/>
          <p:nvPr/>
        </p:nvPicPr>
        <p:blipFill>
          <a:blip r:embed="rId6">
            <a:alphaModFix/>
          </a:blip>
          <a:stretch>
            <a:fillRect/>
          </a:stretch>
        </p:blipFill>
        <p:spPr>
          <a:xfrm>
            <a:off x="3658698" y="2264775"/>
            <a:ext cx="4799225" cy="2035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nvSpPr>
        <p:spPr>
          <a:xfrm>
            <a:off x="329525" y="772875"/>
            <a:ext cx="86712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3.</a:t>
            </a:r>
            <a:r>
              <a:rPr lang="en" sz="1900">
                <a:solidFill>
                  <a:schemeClr val="dk1"/>
                </a:solidFill>
                <a:highlight>
                  <a:schemeClr val="lt1"/>
                </a:highlight>
                <a:latin typeface="Helvetica Neue Light"/>
                <a:ea typeface="Helvetica Neue Light"/>
                <a:cs typeface="Helvetica Neue Light"/>
                <a:sym typeface="Helvetica Neue Light"/>
              </a:rPr>
              <a:t> En la carpeta de rutas, se crean los archivos de rutas de </a:t>
            </a:r>
            <a:r>
              <a:rPr i="1" lang="en" sz="1900">
                <a:solidFill>
                  <a:schemeClr val="dk1"/>
                </a:solidFill>
                <a:highlight>
                  <a:schemeClr val="lt1"/>
                </a:highlight>
                <a:latin typeface="Helvetica Neue Light"/>
                <a:ea typeface="Helvetica Neue Light"/>
                <a:cs typeface="Helvetica Neue Light"/>
                <a:sym typeface="Helvetica Neue Light"/>
              </a:rPr>
              <a:t>index</a:t>
            </a:r>
            <a:r>
              <a:rPr lang="en" sz="1900">
                <a:solidFill>
                  <a:schemeClr val="dk1"/>
                </a:solidFill>
                <a:highlight>
                  <a:schemeClr val="lt1"/>
                </a:highlight>
                <a:latin typeface="Helvetica Neue Light"/>
                <a:ea typeface="Helvetica Neue Light"/>
                <a:cs typeface="Helvetica Neue Light"/>
                <a:sym typeface="Helvetica Neue Light"/>
              </a:rPr>
              <a:t> y de </a:t>
            </a:r>
            <a:r>
              <a:rPr i="1" lang="en" sz="1900">
                <a:solidFill>
                  <a:schemeClr val="dk1"/>
                </a:solidFill>
                <a:highlight>
                  <a:schemeClr val="lt1"/>
                </a:highlight>
                <a:latin typeface="Helvetica Neue Light"/>
                <a:ea typeface="Helvetica Neue Light"/>
                <a:cs typeface="Helvetica Neue Light"/>
                <a:sym typeface="Helvetica Neue Light"/>
              </a:rPr>
              <a:t>users</a:t>
            </a:r>
            <a:r>
              <a:rPr lang="en" sz="1900">
                <a:solidFill>
                  <a:schemeClr val="dk1"/>
                </a:solidFill>
                <a:highlight>
                  <a:schemeClr val="lt1"/>
                </a:highlight>
                <a:latin typeface="Helvetica Neue Light"/>
                <a:ea typeface="Helvetica Neue Light"/>
                <a:cs typeface="Helvetica Neue Light"/>
                <a:sym typeface="Helvetica Neue Light"/>
              </a:rPr>
              <a:t>. Creamos además en este caso el de </a:t>
            </a:r>
            <a:r>
              <a:rPr i="1" lang="en" sz="1900">
                <a:solidFill>
                  <a:schemeClr val="dk1"/>
                </a:solidFill>
                <a:highlight>
                  <a:schemeClr val="lt1"/>
                </a:highlight>
                <a:latin typeface="Helvetica Neue Light"/>
                <a:ea typeface="Helvetica Neue Light"/>
                <a:cs typeface="Helvetica Neue Light"/>
                <a:sym typeface="Helvetica Neue Light"/>
              </a:rPr>
              <a:t>products</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245" name="Google Shape;245;p39"/>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Archivos generados y agregados</a:t>
            </a:r>
            <a:endParaRPr i="1" sz="3600">
              <a:latin typeface="Anton"/>
              <a:ea typeface="Anton"/>
              <a:cs typeface="Anton"/>
              <a:sym typeface="Anton"/>
            </a:endParaRPr>
          </a:p>
        </p:txBody>
      </p:sp>
      <p:pic>
        <p:nvPicPr>
          <p:cNvPr id="246" name="Google Shape;246;p3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47" name="Google Shape;247;p3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248" name="Google Shape;248;p39"/>
          <p:cNvPicPr preferRelativeResize="0"/>
          <p:nvPr/>
        </p:nvPicPr>
        <p:blipFill>
          <a:blip r:embed="rId5">
            <a:alphaModFix/>
          </a:blip>
          <a:stretch>
            <a:fillRect/>
          </a:stretch>
        </p:blipFill>
        <p:spPr>
          <a:xfrm>
            <a:off x="192175" y="1737500"/>
            <a:ext cx="3144650" cy="1838950"/>
          </a:xfrm>
          <a:prstGeom prst="rect">
            <a:avLst/>
          </a:prstGeom>
          <a:noFill/>
          <a:ln cap="flat" cmpd="sng" w="19050">
            <a:solidFill>
              <a:schemeClr val="dk2"/>
            </a:solidFill>
            <a:prstDash val="solid"/>
            <a:round/>
            <a:headEnd len="sm" w="sm" type="none"/>
            <a:tailEnd len="sm" w="sm" type="none"/>
          </a:ln>
        </p:spPr>
      </p:pic>
      <p:pic>
        <p:nvPicPr>
          <p:cNvPr id="249" name="Google Shape;249;p39"/>
          <p:cNvPicPr preferRelativeResize="0"/>
          <p:nvPr/>
        </p:nvPicPr>
        <p:blipFill>
          <a:blip r:embed="rId6">
            <a:alphaModFix/>
          </a:blip>
          <a:stretch>
            <a:fillRect/>
          </a:stretch>
        </p:blipFill>
        <p:spPr>
          <a:xfrm>
            <a:off x="3602600" y="1731375"/>
            <a:ext cx="2603750" cy="2835650"/>
          </a:xfrm>
          <a:prstGeom prst="rect">
            <a:avLst/>
          </a:prstGeom>
          <a:noFill/>
          <a:ln cap="flat" cmpd="sng" w="19050">
            <a:solidFill>
              <a:schemeClr val="dk2"/>
            </a:solidFill>
            <a:prstDash val="solid"/>
            <a:round/>
            <a:headEnd len="sm" w="sm" type="none"/>
            <a:tailEnd len="sm" w="sm" type="none"/>
          </a:ln>
        </p:spPr>
      </p:pic>
      <p:pic>
        <p:nvPicPr>
          <p:cNvPr id="250" name="Google Shape;250;p39"/>
          <p:cNvPicPr preferRelativeResize="0"/>
          <p:nvPr/>
        </p:nvPicPr>
        <p:blipFill>
          <a:blip r:embed="rId7">
            <a:alphaModFix/>
          </a:blip>
          <a:stretch>
            <a:fillRect/>
          </a:stretch>
        </p:blipFill>
        <p:spPr>
          <a:xfrm>
            <a:off x="6457799" y="1731375"/>
            <a:ext cx="2494375" cy="28356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Archivos generados y agregados</a:t>
            </a:r>
            <a:endParaRPr i="1" sz="3600">
              <a:latin typeface="Anton"/>
              <a:ea typeface="Anton"/>
              <a:cs typeface="Anton"/>
              <a:sym typeface="Anton"/>
            </a:endParaRPr>
          </a:p>
        </p:txBody>
      </p:sp>
      <p:pic>
        <p:nvPicPr>
          <p:cNvPr id="256" name="Google Shape;256;p40"/>
          <p:cNvPicPr preferRelativeResize="0"/>
          <p:nvPr/>
        </p:nvPicPr>
        <p:blipFill>
          <a:blip r:embed="rId3">
            <a:alphaModFix/>
          </a:blip>
          <a:stretch>
            <a:fillRect/>
          </a:stretch>
        </p:blipFill>
        <p:spPr>
          <a:xfrm>
            <a:off x="8237825" y="91375"/>
            <a:ext cx="762900" cy="762900"/>
          </a:xfrm>
          <a:prstGeom prst="rect">
            <a:avLst/>
          </a:prstGeom>
          <a:noFill/>
          <a:ln>
            <a:noFill/>
          </a:ln>
        </p:spPr>
      </p:pic>
      <p:sp>
        <p:nvSpPr>
          <p:cNvPr id="257" name="Google Shape;257;p40"/>
          <p:cNvSpPr txBox="1"/>
          <p:nvPr/>
        </p:nvSpPr>
        <p:spPr>
          <a:xfrm>
            <a:off x="329525" y="772875"/>
            <a:ext cx="8671200" cy="95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4.</a:t>
            </a:r>
            <a:r>
              <a:rPr lang="en" sz="1900">
                <a:solidFill>
                  <a:schemeClr val="dk1"/>
                </a:solidFill>
                <a:highlight>
                  <a:schemeClr val="lt1"/>
                </a:highlight>
                <a:latin typeface="Helvetica Neue Light"/>
                <a:ea typeface="Helvetica Neue Light"/>
                <a:cs typeface="Helvetica Neue Light"/>
                <a:sym typeface="Helvetica Neue Light"/>
              </a:rPr>
              <a:t> En la carpeta de vistas (</a:t>
            </a:r>
            <a:r>
              <a:rPr i="1" lang="en" sz="1900">
                <a:solidFill>
                  <a:schemeClr val="dk1"/>
                </a:solidFill>
                <a:highlight>
                  <a:schemeClr val="lt1"/>
                </a:highlight>
                <a:latin typeface="Helvetica Neue Light"/>
                <a:ea typeface="Helvetica Neue Light"/>
                <a:cs typeface="Helvetica Neue Light"/>
                <a:sym typeface="Helvetica Neue Light"/>
              </a:rPr>
              <a:t>views</a:t>
            </a:r>
            <a:r>
              <a:rPr lang="en" sz="1900">
                <a:solidFill>
                  <a:schemeClr val="dk1"/>
                </a:solidFill>
                <a:highlight>
                  <a:schemeClr val="lt1"/>
                </a:highlight>
                <a:latin typeface="Helvetica Neue Light"/>
                <a:ea typeface="Helvetica Neue Light"/>
                <a:cs typeface="Helvetica Neue Light"/>
                <a:sym typeface="Helvetica Neue Light"/>
              </a:rPr>
              <a:t>) van los archivos </a:t>
            </a:r>
            <a:r>
              <a:rPr i="1" lang="en" sz="1900">
                <a:solidFill>
                  <a:schemeClr val="dk1"/>
                </a:solidFill>
                <a:highlight>
                  <a:schemeClr val="lt1"/>
                </a:highlight>
                <a:latin typeface="Helvetica Neue Light"/>
                <a:ea typeface="Helvetica Neue Light"/>
                <a:cs typeface="Helvetica Neue Light"/>
                <a:sym typeface="Helvetica Neue Light"/>
              </a:rPr>
              <a:t>hbs</a:t>
            </a:r>
            <a:r>
              <a:rPr lang="en" sz="1900">
                <a:solidFill>
                  <a:schemeClr val="dk1"/>
                </a:solidFill>
                <a:highlight>
                  <a:schemeClr val="lt1"/>
                </a:highlight>
                <a:latin typeface="Helvetica Neue Light"/>
                <a:ea typeface="Helvetica Neue Light"/>
                <a:cs typeface="Helvetica Neue Light"/>
                <a:sym typeface="Helvetica Neue Light"/>
              </a:rPr>
              <a:t> de las vistas que queramos tener en nuestra aplicación, que se renderizan en las distintas rutas. La vista de index y de error se generar por defecto.</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58" name="Google Shape;258;p40"/>
          <p:cNvPicPr preferRelativeResize="0"/>
          <p:nvPr/>
        </p:nvPicPr>
        <p:blipFill>
          <a:blip r:embed="rId4">
            <a:alphaModFix/>
          </a:blip>
          <a:stretch>
            <a:fillRect/>
          </a:stretch>
        </p:blipFill>
        <p:spPr>
          <a:xfrm>
            <a:off x="736875" y="2202475"/>
            <a:ext cx="2918525" cy="1286975"/>
          </a:xfrm>
          <a:prstGeom prst="rect">
            <a:avLst/>
          </a:prstGeom>
          <a:noFill/>
          <a:ln cap="flat" cmpd="sng" w="19050">
            <a:solidFill>
              <a:schemeClr val="dk2"/>
            </a:solidFill>
            <a:prstDash val="solid"/>
            <a:round/>
            <a:headEnd len="sm" w="sm" type="none"/>
            <a:tailEnd len="sm" w="sm" type="none"/>
          </a:ln>
        </p:spPr>
      </p:pic>
      <p:pic>
        <p:nvPicPr>
          <p:cNvPr id="259" name="Google Shape;259;p40"/>
          <p:cNvPicPr preferRelativeResize="0"/>
          <p:nvPr/>
        </p:nvPicPr>
        <p:blipFill>
          <a:blip r:embed="rId5">
            <a:alphaModFix/>
          </a:blip>
          <a:stretch>
            <a:fillRect/>
          </a:stretch>
        </p:blipFill>
        <p:spPr>
          <a:xfrm>
            <a:off x="3807800" y="2126275"/>
            <a:ext cx="4007878" cy="1286975"/>
          </a:xfrm>
          <a:prstGeom prst="rect">
            <a:avLst/>
          </a:prstGeom>
          <a:noFill/>
          <a:ln cap="flat" cmpd="sng" w="19050">
            <a:solidFill>
              <a:schemeClr val="dk2"/>
            </a:solidFill>
            <a:prstDash val="solid"/>
            <a:round/>
            <a:headEnd len="sm" w="sm" type="none"/>
            <a:tailEnd len="sm" w="sm" type="none"/>
          </a:ln>
        </p:spPr>
      </p:pic>
      <p:pic>
        <p:nvPicPr>
          <p:cNvPr id="260" name="Google Shape;260;p40"/>
          <p:cNvPicPr preferRelativeResize="0"/>
          <p:nvPr/>
        </p:nvPicPr>
        <p:blipFill>
          <a:blip r:embed="rId6">
            <a:alphaModFix/>
          </a:blip>
          <a:stretch>
            <a:fillRect/>
          </a:stretch>
        </p:blipFill>
        <p:spPr>
          <a:xfrm>
            <a:off x="736875" y="3641850"/>
            <a:ext cx="3487225" cy="1219700"/>
          </a:xfrm>
          <a:prstGeom prst="rect">
            <a:avLst/>
          </a:prstGeom>
          <a:noFill/>
          <a:ln cap="flat" cmpd="sng" w="19050">
            <a:solidFill>
              <a:schemeClr val="dk2"/>
            </a:solidFill>
            <a:prstDash val="solid"/>
            <a:round/>
            <a:headEnd len="sm" w="sm" type="none"/>
            <a:tailEnd len="sm" w="sm" type="none"/>
          </a:ln>
        </p:spPr>
      </p:pic>
      <p:pic>
        <p:nvPicPr>
          <p:cNvPr id="261" name="Google Shape;261;p40"/>
          <p:cNvPicPr preferRelativeResize="0"/>
          <p:nvPr/>
        </p:nvPicPr>
        <p:blipFill>
          <a:blip r:embed="rId7">
            <a:alphaModFix/>
          </a:blip>
          <a:stretch>
            <a:fillRect/>
          </a:stretch>
        </p:blipFill>
        <p:spPr>
          <a:xfrm>
            <a:off x="4698374" y="3513084"/>
            <a:ext cx="3117300" cy="1477225"/>
          </a:xfrm>
          <a:prstGeom prst="rect">
            <a:avLst/>
          </a:prstGeom>
          <a:noFill/>
          <a:ln cap="flat" cmpd="sng" w="19050">
            <a:solidFill>
              <a:schemeClr val="dk2"/>
            </a:solidFill>
            <a:prstDash val="solid"/>
            <a:round/>
            <a:headEnd len="sm" w="sm" type="none"/>
            <a:tailEnd len="sm" w="sm" type="none"/>
          </a:ln>
        </p:spPr>
      </p:pic>
      <p:pic>
        <p:nvPicPr>
          <p:cNvPr id="262" name="Google Shape;262;p40"/>
          <p:cNvPicPr preferRelativeResize="0"/>
          <p:nvPr/>
        </p:nvPicPr>
        <p:blipFill>
          <a:blip r:embed="rId8">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Archivos generados y agregados</a:t>
            </a:r>
            <a:endParaRPr i="1" sz="3600">
              <a:latin typeface="Anton"/>
              <a:ea typeface="Anton"/>
              <a:cs typeface="Anton"/>
              <a:sym typeface="Anton"/>
            </a:endParaRPr>
          </a:p>
        </p:txBody>
      </p:sp>
      <p:pic>
        <p:nvPicPr>
          <p:cNvPr id="268" name="Google Shape;268;p4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9" name="Google Shape;269;p41"/>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270" name="Google Shape;270;p41"/>
          <p:cNvSpPr txBox="1"/>
          <p:nvPr/>
        </p:nvSpPr>
        <p:spPr>
          <a:xfrm>
            <a:off x="329525" y="772875"/>
            <a:ext cx="8671200" cy="165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b="1" lang="en" sz="1900">
                <a:solidFill>
                  <a:srgbClr val="3CEFAB"/>
                </a:solidFill>
                <a:highlight>
                  <a:schemeClr val="lt1"/>
                </a:highlight>
                <a:latin typeface="Helvetica Neue"/>
                <a:ea typeface="Helvetica Neue"/>
                <a:cs typeface="Helvetica Neue"/>
                <a:sym typeface="Helvetica Neue"/>
              </a:rPr>
              <a:t>5.</a:t>
            </a:r>
            <a:r>
              <a:rPr lang="en" sz="1900">
                <a:solidFill>
                  <a:schemeClr val="dk1"/>
                </a:solidFill>
                <a:highlight>
                  <a:schemeClr val="lt1"/>
                </a:highlight>
                <a:latin typeface="Helvetica Neue Light"/>
                <a:ea typeface="Helvetica Neue Light"/>
                <a:cs typeface="Helvetica Neue Light"/>
                <a:sym typeface="Helvetica Neue Light"/>
              </a:rPr>
              <a:t> Finalmente, en la carpeta </a:t>
            </a:r>
            <a:r>
              <a:rPr i="1" lang="en" sz="1900">
                <a:solidFill>
                  <a:schemeClr val="dk1"/>
                </a:solidFill>
                <a:highlight>
                  <a:schemeClr val="lt1"/>
                </a:highlight>
                <a:latin typeface="Helvetica Neue Light"/>
                <a:ea typeface="Helvetica Neue Light"/>
                <a:cs typeface="Helvetica Neue Light"/>
                <a:sym typeface="Helvetica Neue Light"/>
              </a:rPr>
              <a:t>public</a:t>
            </a:r>
            <a:r>
              <a:rPr lang="en" sz="1900">
                <a:solidFill>
                  <a:schemeClr val="dk1"/>
                </a:solidFill>
                <a:highlight>
                  <a:schemeClr val="lt1"/>
                </a:highlight>
                <a:latin typeface="Helvetica Neue Light"/>
                <a:ea typeface="Helvetica Neue Light"/>
                <a:cs typeface="Helvetica Neue Light"/>
                <a:sym typeface="Helvetica Neue Light"/>
              </a:rPr>
              <a:t>, podemos incluir los archivos de Javascript de front-end, las imágenes que necesitemos en nuestra aplicación, y los archivos de hoja de estilo para el diseño de las vistas, cada uno en la carpeta correspondiente que ya vienen incluídas.</a:t>
            </a:r>
            <a:endParaRPr sz="1900">
              <a:solidFill>
                <a:schemeClr val="dk1"/>
              </a:solidFill>
              <a:highlight>
                <a:schemeClr val="lt1"/>
              </a:highlight>
              <a:latin typeface="Helvetica Neue Light"/>
              <a:ea typeface="Helvetica Neue Light"/>
              <a:cs typeface="Helvetica Neue Light"/>
              <a:sym typeface="Helvetica Neue Light"/>
            </a:endParaRPr>
          </a:p>
        </p:txBody>
      </p:sp>
      <p:pic>
        <p:nvPicPr>
          <p:cNvPr id="271" name="Google Shape;271;p41"/>
          <p:cNvPicPr preferRelativeResize="0"/>
          <p:nvPr/>
        </p:nvPicPr>
        <p:blipFill>
          <a:blip r:embed="rId5">
            <a:alphaModFix/>
          </a:blip>
          <a:stretch>
            <a:fillRect/>
          </a:stretch>
        </p:blipFill>
        <p:spPr>
          <a:xfrm>
            <a:off x="4133697" y="2426475"/>
            <a:ext cx="1755425" cy="1003100"/>
          </a:xfrm>
          <a:prstGeom prst="rect">
            <a:avLst/>
          </a:prstGeom>
          <a:noFill/>
          <a:ln cap="flat" cmpd="sng" w="9525">
            <a:solidFill>
              <a:schemeClr val="dk2"/>
            </a:solidFill>
            <a:prstDash val="solid"/>
            <a:round/>
            <a:headEnd len="sm" w="sm" type="none"/>
            <a:tailEnd len="sm" w="sm" type="none"/>
          </a:ln>
        </p:spPr>
      </p:pic>
      <p:sp>
        <p:nvSpPr>
          <p:cNvPr id="272" name="Google Shape;272;p41"/>
          <p:cNvSpPr txBox="1"/>
          <p:nvPr/>
        </p:nvSpPr>
        <p:spPr>
          <a:xfrm>
            <a:off x="387575" y="3469650"/>
            <a:ext cx="85551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Estos son los archivos que genera de forma automática el módulo de Express generator. Nos facilita la tarea al comenzar a realizar una aplicación, dándonos una base, con un servidor y algunas dependencias ya por defecto.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API REST CON EXPRESS GENERATOR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15 minutos</a:t>
            </a:r>
            <a:endParaRPr i="1" sz="1600">
              <a:latin typeface="Helvetica Neue Light"/>
              <a:ea typeface="Helvetica Neue Light"/>
              <a:cs typeface="Helvetica Neue Light"/>
              <a:sym typeface="Helvetica Neue Light"/>
            </a:endParaRPr>
          </a:p>
        </p:txBody>
      </p:sp>
      <p:pic>
        <p:nvPicPr>
          <p:cNvPr id="278" name="Google Shape;278;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79" name="Google Shape;279;p42"/>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5" name="Google Shape;285;p43"/>
          <p:cNvSpPr txBox="1"/>
          <p:nvPr/>
        </p:nvSpPr>
        <p:spPr>
          <a:xfrm>
            <a:off x="502200" y="1064488"/>
            <a:ext cx="8139600" cy="3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Instalar en forma global el generador de aplicaciones express y generar una aplicación de servidor que utilice handlebars como motor de plantillas.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Modificar dicho servidor creando una apiRest full que me permita incorporar productos con su nombre y precio correspondiente y listarlos en forma total. Además debemos poder listar, editar y borrar cada producto por su id único, generado al momento de almacenarlos.</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Para agregar un producto, emplearemos un formulario post para la entrada del nombre y precio. Dicho formulario lo ofreceremos en el root del servidor, a través de index.hbs. Para el resto de los endpoints podemos chequear su correcto funcionamiento usando un cliente HTTP.</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86" name="Google Shape;286;p43"/>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87" name="Google Shape;287;p43"/>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API REST con Express Generator</a:t>
            </a:r>
            <a:endParaRPr i="1" sz="3200">
              <a:latin typeface="Helvetica Neue Light"/>
              <a:ea typeface="Helvetica Neue Light"/>
              <a:cs typeface="Helvetica Neue Light"/>
              <a:sym typeface="Helvetica Neue Light"/>
            </a:endParaRPr>
          </a:p>
        </p:txBody>
      </p:sp>
      <p:sp>
        <p:nvSpPr>
          <p:cNvPr id="288" name="Google Shape;288;p43"/>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05" name="Shape 105"/>
        <p:cNvGrpSpPr/>
        <p:nvPr/>
      </p:nvGrpSpPr>
      <p:grpSpPr>
        <a:xfrm>
          <a:off x="0" y="0"/>
          <a:ext cx="0" cy="0"/>
          <a:chOff x="0" y="0"/>
          <a:chExt cx="0" cy="0"/>
        </a:xfrm>
      </p:grpSpPr>
      <p:sp>
        <p:nvSpPr>
          <p:cNvPr id="106" name="Google Shape;106;p26"/>
          <p:cNvSpPr txBox="1"/>
          <p:nvPr/>
        </p:nvSpPr>
        <p:spPr>
          <a:xfrm>
            <a:off x="4082750" y="1561800"/>
            <a:ext cx="4465200" cy="217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Repaso de </a:t>
            </a:r>
            <a:r>
              <a:rPr lang="en">
                <a:solidFill>
                  <a:schemeClr val="dk1"/>
                </a:solidFill>
                <a:latin typeface="Helvetica Neue Light"/>
                <a:ea typeface="Helvetica Neue Light"/>
                <a:cs typeface="Helvetica Neue Light"/>
                <a:sym typeface="Helvetica Neue Light"/>
              </a:rPr>
              <a:t>API REST.</a:t>
            </a:r>
            <a:endParaRPr>
              <a:solidFill>
                <a:schemeClr val="dk1"/>
              </a:solidFill>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Aprender acerca del módulo Express Generator para crear proyectos Node.</a:t>
            </a:r>
            <a:endParaRPr>
              <a:solidFill>
                <a:schemeClr val="dk1"/>
              </a:solidFill>
              <a:latin typeface="Helvetica Neue Light"/>
              <a:ea typeface="Helvetica Neue Light"/>
              <a:cs typeface="Helvetica Neue Light"/>
              <a:sym typeface="Helvetica Neue Light"/>
            </a:endParaRPr>
          </a:p>
          <a:p>
            <a:pPr indent="-317500" lvl="0" marL="457200" rtl="0" algn="l">
              <a:lnSpc>
                <a:spcPct val="115000"/>
              </a:lnSpc>
              <a:spcBef>
                <a:spcPts val="1000"/>
              </a:spcBef>
              <a:spcAft>
                <a:spcPts val="1000"/>
              </a:spcAft>
              <a:buClr>
                <a:schemeClr val="dk1"/>
              </a:buClr>
              <a:buSzPts val="1400"/>
              <a:buFont typeface="Helvetica Neue Light"/>
              <a:buChar char="●"/>
            </a:pPr>
            <a:r>
              <a:rPr lang="en">
                <a:solidFill>
                  <a:schemeClr val="dk1"/>
                </a:solidFill>
                <a:latin typeface="Helvetica Neue Light"/>
                <a:ea typeface="Helvetica Neue Light"/>
                <a:cs typeface="Helvetica Neue Light"/>
                <a:sym typeface="Helvetica Neue Light"/>
              </a:rPr>
              <a:t>Conocer acerca de la importancia de la documentación de una API REST, y cómo generarla utilizando Swagger.</a:t>
            </a:r>
            <a:endParaRPr>
              <a:solidFill>
                <a:schemeClr val="dk1"/>
              </a:solidFill>
              <a:latin typeface="Helvetica Neue Light"/>
              <a:ea typeface="Helvetica Neue Light"/>
              <a:cs typeface="Helvetica Neue Light"/>
              <a:sym typeface="Helvetica Neue Light"/>
            </a:endParaRPr>
          </a:p>
        </p:txBody>
      </p:sp>
      <p:pic>
        <p:nvPicPr>
          <p:cNvPr id="107" name="Google Shape;107;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08" name="Google Shape;108;p26"/>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3000">
                <a:solidFill>
                  <a:srgbClr val="000000"/>
                </a:solidFill>
                <a:latin typeface="Anton"/>
                <a:ea typeface="Anton"/>
                <a:cs typeface="Anton"/>
                <a:sym typeface="Anton"/>
              </a:rPr>
              <a:t>OBJETIVOS </a:t>
            </a:r>
            <a:r>
              <a:rPr i="1" lang="en" sz="3000">
                <a:latin typeface="Anton"/>
                <a:ea typeface="Anton"/>
                <a:cs typeface="Anton"/>
                <a:sym typeface="Anton"/>
              </a:rPr>
              <a:t>DE LA CLASE</a:t>
            </a:r>
            <a:endParaRPr i="1" sz="3000">
              <a:latin typeface="Anton"/>
              <a:ea typeface="Anton"/>
              <a:cs typeface="Anton"/>
              <a:sym typeface="Anton"/>
            </a:endParaRPr>
          </a:p>
        </p:txBody>
      </p:sp>
      <p:pic>
        <p:nvPicPr>
          <p:cNvPr id="109" name="Google Shape;109;p26"/>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4" name="Google Shape;294;p44"/>
          <p:cNvSpPr txBox="1"/>
          <p:nvPr/>
        </p:nvSpPr>
        <p:spPr>
          <a:xfrm>
            <a:off x="665325" y="1198363"/>
            <a:ext cx="8217000" cy="30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El servidor estará escuchando peticiones en el puerto 8080.</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Verificar el funcionamiento del logger HTTP morgan y al listar los usuarios en forma total, utilizar el módulo debug para mostrarlos en consola.</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Notas: </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0"/>
              </a:spcAft>
              <a:buClr>
                <a:schemeClr val="dk1"/>
              </a:buClr>
              <a:buSzPts val="1100"/>
              <a:buFont typeface="Arial"/>
              <a:buNone/>
            </a:pPr>
            <a:r>
              <a:rPr lang="en" sz="1700">
                <a:solidFill>
                  <a:schemeClr val="dk1"/>
                </a:solidFill>
                <a:highlight>
                  <a:schemeClr val="lt1"/>
                </a:highlight>
                <a:latin typeface="Helvetica Neue Light"/>
                <a:ea typeface="Helvetica Neue Light"/>
                <a:cs typeface="Helvetica Neue Light"/>
                <a:sym typeface="Helvetica Neue Light"/>
              </a:rPr>
              <a:t>- Renombrar .bin/www a .bin/www.js para el correcto funcionamiento de nodemon.</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 No crear capas adicionales del servidor, la idea es hacer algo muy simple, que permita manejar la estructura que propone express generator.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295" name="Google Shape;295;p44"/>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296" name="Google Shape;296;p44"/>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API REST con Express Generator</a:t>
            </a:r>
            <a:endParaRPr i="1" sz="3200">
              <a:latin typeface="Helvetica Neue Light"/>
              <a:ea typeface="Helvetica Neue Light"/>
              <a:cs typeface="Helvetica Neue Light"/>
              <a:sym typeface="Helvetica Neue Light"/>
            </a:endParaRPr>
          </a:p>
        </p:txBody>
      </p:sp>
      <p:sp>
        <p:nvSpPr>
          <p:cNvPr id="297" name="Google Shape;297;p44"/>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10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45"/>
          <p:cNvSpPr txBox="1"/>
          <p:nvPr/>
        </p:nvSpPr>
        <p:spPr>
          <a:xfrm>
            <a:off x="2142600" y="1944250"/>
            <a:ext cx="4858800" cy="70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solidFill>
                  <a:srgbClr val="E0FF00"/>
                </a:solidFill>
                <a:latin typeface="Anton"/>
                <a:ea typeface="Anton"/>
                <a:cs typeface="Anton"/>
                <a:sym typeface="Anton"/>
              </a:rPr>
              <a:t>MANEJO Y DOCUMENTACIÓN DE APIs</a:t>
            </a:r>
            <a:endParaRPr i="1" sz="3600">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nvSpPr>
        <p:spPr>
          <a:xfrm>
            <a:off x="329700" y="1254150"/>
            <a:ext cx="8484600" cy="263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fundamental mantener y distribuir una buena documentación de tu API.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Una documentación bien estructurada facilita el proceso de aprendizaje sobre el nuevo entorno que se desarrollará basándose en tu servicio API.</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Debemos cumplir ciertos requisitos que diferencian una buena documentación “simplificada” de una mala documentación con páginas indescifrables en idiomas que ni conocías su existencia.</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08" name="Google Shape;308;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09" name="Google Shape;309;p46"/>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0" name="Google Shape;310;p46"/>
          <p:cNvSpPr txBox="1"/>
          <p:nvPr/>
        </p:nvSpPr>
        <p:spPr>
          <a:xfrm>
            <a:off x="1086975" y="1913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nvSpPr>
        <p:spPr>
          <a:xfrm>
            <a:off x="387725" y="1429500"/>
            <a:ext cx="8613000" cy="228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rgbClr val="00FFFF"/>
                </a:highlight>
                <a:latin typeface="Helvetica Neue Light"/>
                <a:ea typeface="Helvetica Neue Light"/>
                <a:cs typeface="Helvetica Neue Light"/>
                <a:sym typeface="Helvetica Neue Light"/>
              </a:rPr>
              <a:t>Es una de las piezas básicas que determinan la experiencia de un desarrollador </a:t>
            </a:r>
            <a:r>
              <a:rPr lang="en" sz="1800">
                <a:solidFill>
                  <a:schemeClr val="dk1"/>
                </a:solidFill>
                <a:highlight>
                  <a:schemeClr val="lt1"/>
                </a:highlight>
                <a:latin typeface="Helvetica Neue Light"/>
                <a:ea typeface="Helvetica Neue Light"/>
                <a:cs typeface="Helvetica Neue Light"/>
                <a:sym typeface="Helvetica Neue Light"/>
              </a:rPr>
              <a:t>al hacer uso de nuestros servicios API, y va más allá del formato de respuesta API o el método de autentificación.</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La documentación debe ser </a:t>
            </a:r>
            <a:r>
              <a:rPr lang="en" sz="1800">
                <a:solidFill>
                  <a:schemeClr val="dk1"/>
                </a:solidFill>
                <a:highlight>
                  <a:srgbClr val="00FFFF"/>
                </a:highlight>
                <a:latin typeface="Helvetica Neue Light"/>
                <a:ea typeface="Helvetica Neue Light"/>
                <a:cs typeface="Helvetica Neue Light"/>
                <a:sym typeface="Helvetica Neue Light"/>
              </a:rPr>
              <a:t>interactiva</a:t>
            </a:r>
            <a:r>
              <a:rPr lang="en" sz="1800">
                <a:solidFill>
                  <a:schemeClr val="dk1"/>
                </a:solidFill>
                <a:highlight>
                  <a:schemeClr val="lt1"/>
                </a:highlight>
                <a:latin typeface="Helvetica Neue Light"/>
                <a:ea typeface="Helvetica Neue Light"/>
                <a:cs typeface="Helvetica Neue Light"/>
                <a:sym typeface="Helvetica Neue Light"/>
              </a:rPr>
              <a:t>, mostrando a los desarrolladores </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la estructura y la organización que les facilitará el trabajo.</a:t>
            </a:r>
            <a:endParaRPr sz="1800">
              <a:solidFill>
                <a:schemeClr val="dk1"/>
              </a:solidFill>
              <a:highlight>
                <a:schemeClr val="lt1"/>
              </a:highlight>
              <a:latin typeface="Helvetica Neue Light"/>
              <a:ea typeface="Helvetica Neue Light"/>
              <a:cs typeface="Helvetica Neue Light"/>
              <a:sym typeface="Helvetica Neue Light"/>
            </a:endParaRPr>
          </a:p>
        </p:txBody>
      </p:sp>
      <p:pic>
        <p:nvPicPr>
          <p:cNvPr id="316" name="Google Shape;316;p4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17" name="Google Shape;317;p47"/>
          <p:cNvPicPr preferRelativeResize="0"/>
          <p:nvPr/>
        </p:nvPicPr>
        <p:blipFill>
          <a:blip r:embed="rId4">
            <a:alphaModFix/>
          </a:blip>
          <a:stretch>
            <a:fillRect/>
          </a:stretch>
        </p:blipFill>
        <p:spPr>
          <a:xfrm>
            <a:off x="8237825" y="91375"/>
            <a:ext cx="762900" cy="762900"/>
          </a:xfrm>
          <a:prstGeom prst="rect">
            <a:avLst/>
          </a:prstGeom>
          <a:noFill/>
          <a:ln>
            <a:noFill/>
          </a:ln>
        </p:spPr>
      </p:pic>
      <p:sp>
        <p:nvSpPr>
          <p:cNvPr id="318" name="Google Shape;318;p47"/>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nvSpPr>
        <p:spPr>
          <a:xfrm>
            <a:off x="236400" y="1489250"/>
            <a:ext cx="8671200" cy="253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0"/>
              </a:spcAft>
              <a:buClr>
                <a:srgbClr val="3CEFAB"/>
              </a:buClr>
              <a:buSzPts val="1800"/>
              <a:buFont typeface="Helvetica Neue Light"/>
              <a:buChar char="●"/>
            </a:pPr>
            <a:r>
              <a:rPr b="1" i="1" lang="en" sz="1800">
                <a:solidFill>
                  <a:schemeClr val="dk1"/>
                </a:solidFill>
                <a:highlight>
                  <a:schemeClr val="lt1"/>
                </a:highlight>
                <a:latin typeface="Helvetica Neue"/>
                <a:ea typeface="Helvetica Neue"/>
                <a:cs typeface="Helvetica Neue"/>
                <a:sym typeface="Helvetica Neue"/>
              </a:rPr>
              <a:t>Swagger </a:t>
            </a:r>
            <a:r>
              <a:rPr b="1" i="1" lang="en" sz="1800" u="sng">
                <a:solidFill>
                  <a:schemeClr val="hlink"/>
                </a:solidFill>
                <a:highlight>
                  <a:schemeClr val="lt1"/>
                </a:highlight>
                <a:latin typeface="Helvetica Neue"/>
                <a:ea typeface="Helvetica Neue"/>
                <a:cs typeface="Helvetica Neue"/>
                <a:sym typeface="Helvetica Neue"/>
                <a:hlinkClick r:id="rId3"/>
              </a:rPr>
              <a:t>https://swagger.io/</a:t>
            </a:r>
            <a:r>
              <a:rPr b="1" i="1" lang="en" sz="1800">
                <a:solidFill>
                  <a:schemeClr val="dk1"/>
                </a:solidFill>
                <a:highlight>
                  <a:schemeClr val="lt1"/>
                </a:highlight>
                <a:latin typeface="Helvetica Neue"/>
                <a:ea typeface="Helvetica Neue"/>
                <a:cs typeface="Helvetica Neue"/>
                <a:sym typeface="Helvetica Neue"/>
              </a:rPr>
              <a:t> </a:t>
            </a:r>
            <a:r>
              <a:rPr lang="en" sz="1800">
                <a:solidFill>
                  <a:schemeClr val="dk1"/>
                </a:solidFill>
                <a:highlight>
                  <a:schemeClr val="lt1"/>
                </a:highlight>
                <a:latin typeface="Helvetica Neue Light"/>
                <a:ea typeface="Helvetica Neue Light"/>
                <a:cs typeface="Helvetica Neue Light"/>
                <a:sym typeface="Helvetica Neue Light"/>
              </a:rPr>
              <a:t>es una herramienta extremadamente útil para describir, producir, consumir y visualizar APIs RESTful. Es multiplataforma.</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El principal objetivo de este framework es unificar el sistema de documentación API con el propio código desarrollado para que esté sincronizado en cada cambio. Con Swagger documentamos nuestra API al mismo tiempo que creamos una nueva implementación.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457200" rtl="0" algn="l">
              <a:lnSpc>
                <a:spcPct val="115000"/>
              </a:lnSpc>
              <a:spcBef>
                <a:spcPts val="1300"/>
              </a:spcBef>
              <a:spcAft>
                <a:spcPts val="100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24" name="Google Shape;324;p48"/>
          <p:cNvSpPr txBox="1"/>
          <p:nvPr/>
        </p:nvSpPr>
        <p:spPr>
          <a:xfrm>
            <a:off x="80352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325" name="Google Shape;325;p48"/>
          <p:cNvPicPr preferRelativeResize="0"/>
          <p:nvPr/>
        </p:nvPicPr>
        <p:blipFill>
          <a:blip r:embed="rId4">
            <a:alphaModFix/>
          </a:blip>
          <a:stretch>
            <a:fillRect/>
          </a:stretch>
        </p:blipFill>
        <p:spPr>
          <a:xfrm>
            <a:off x="7567925" y="4659625"/>
            <a:ext cx="1186526" cy="330675"/>
          </a:xfrm>
          <a:prstGeom prst="rect">
            <a:avLst/>
          </a:prstGeom>
          <a:noFill/>
          <a:ln>
            <a:noFill/>
          </a:ln>
        </p:spPr>
      </p:pic>
      <p:pic>
        <p:nvPicPr>
          <p:cNvPr id="326" name="Google Shape;326;p48"/>
          <p:cNvPicPr preferRelativeResize="0"/>
          <p:nvPr/>
        </p:nvPicPr>
        <p:blipFill>
          <a:blip r:embed="rId5">
            <a:alphaModFix/>
          </a:blip>
          <a:stretch>
            <a:fillRect/>
          </a:stretch>
        </p:blipFill>
        <p:spPr>
          <a:xfrm>
            <a:off x="8237825" y="91375"/>
            <a:ext cx="762900" cy="762900"/>
          </a:xfrm>
          <a:prstGeom prst="rect">
            <a:avLst/>
          </a:prstGeom>
          <a:noFill/>
          <a:ln>
            <a:noFill/>
          </a:ln>
        </p:spPr>
      </p:pic>
      <p:pic>
        <p:nvPicPr>
          <p:cNvPr id="327" name="Google Shape;327;p48"/>
          <p:cNvPicPr preferRelativeResize="0"/>
          <p:nvPr/>
        </p:nvPicPr>
        <p:blipFill>
          <a:blip r:embed="rId6">
            <a:alphaModFix/>
          </a:blip>
          <a:stretch>
            <a:fillRect/>
          </a:stretch>
        </p:blipFill>
        <p:spPr>
          <a:xfrm>
            <a:off x="339000" y="4439975"/>
            <a:ext cx="1775250" cy="49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nvSpPr>
        <p:spPr>
          <a:xfrm>
            <a:off x="339000" y="942600"/>
            <a:ext cx="8671200" cy="2880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Como resultado final proporciona una interfaz web gráfica a modo de sandbox donde podemos testear los endpoints API a la vez que estamos consultando la documentación.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Es útil tanto para desarrolladores como para usuarios no experimentados permitiendo probar en la misma documentación antes de programar.</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33" name="Google Shape;333;p49"/>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334" name="Google Shape;334;p4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335" name="Google Shape;335;p4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336" name="Google Shape;336;p49"/>
          <p:cNvPicPr preferRelativeResize="0"/>
          <p:nvPr/>
        </p:nvPicPr>
        <p:blipFill>
          <a:blip r:embed="rId5">
            <a:alphaModFix/>
          </a:blip>
          <a:stretch>
            <a:fillRect/>
          </a:stretch>
        </p:blipFill>
        <p:spPr>
          <a:xfrm>
            <a:off x="339000" y="4439975"/>
            <a:ext cx="1775250" cy="494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0" name="Shape 340"/>
        <p:cNvGrpSpPr/>
        <p:nvPr/>
      </p:nvGrpSpPr>
      <p:grpSpPr>
        <a:xfrm>
          <a:off x="0" y="0"/>
          <a:ext cx="0" cy="0"/>
          <a:chOff x="0" y="0"/>
          <a:chExt cx="0" cy="0"/>
        </a:xfrm>
      </p:grpSpPr>
      <p:sp>
        <p:nvSpPr>
          <p:cNvPr id="341" name="Google Shape;341;p50"/>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CONFIGURACIÓN DEL PROYECTO</a:t>
            </a:r>
            <a:endParaRPr i="1" sz="3600">
              <a:latin typeface="Anton"/>
              <a:ea typeface="Anton"/>
              <a:cs typeface="Anton"/>
              <a:sym typeface="Anton"/>
            </a:endParaRPr>
          </a:p>
        </p:txBody>
      </p:sp>
      <p:pic>
        <p:nvPicPr>
          <p:cNvPr id="342" name="Google Shape;342;p5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Configuración del proyecto</a:t>
            </a:r>
            <a:endParaRPr i="1" sz="3000">
              <a:latin typeface="Anton"/>
              <a:ea typeface="Anton"/>
              <a:cs typeface="Anton"/>
              <a:sym typeface="Anton"/>
            </a:endParaRPr>
          </a:p>
        </p:txBody>
      </p:sp>
      <p:pic>
        <p:nvPicPr>
          <p:cNvPr id="348" name="Google Shape;348;p51"/>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349" name="Google Shape;349;p51"/>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50" name="Google Shape;350;p51"/>
          <p:cNvSpPr txBox="1"/>
          <p:nvPr/>
        </p:nvSpPr>
        <p:spPr>
          <a:xfrm>
            <a:off x="652825" y="1226525"/>
            <a:ext cx="3234600" cy="29784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"name"</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"swagger-demo"</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"version"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"1.0.0"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"main"</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"main.js"</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"scripts"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"start"</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"nodemon ."</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"dependencies"</a:t>
            </a: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"express"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"^4.17.1"</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"swagger-jsdoc"</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"^6.1.0"</a:t>
            </a:r>
            <a:r>
              <a:rPr lang="en" sz="1050">
                <a:solidFill>
                  <a:srgbClr val="D4D4D4"/>
                </a:solidFill>
                <a:highlight>
                  <a:srgbClr val="1E1E1E"/>
                </a:highlight>
                <a:latin typeface="Courier New"/>
                <a:ea typeface="Courier New"/>
                <a:cs typeface="Courier New"/>
                <a:sym typeface="Courier New"/>
              </a:rPr>
              <a: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"swagger-ui-express"</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"^4.1.6"</a:t>
            </a:r>
            <a:endParaRPr sz="105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E1E1E"/>
                </a:highlight>
                <a:latin typeface="Courier New"/>
                <a:ea typeface="Courier New"/>
                <a:cs typeface="Courier New"/>
                <a:sym typeface="Courier New"/>
              </a:rPr>
              <a:t>}</a:t>
            </a:r>
            <a:endParaRPr/>
          </a:p>
        </p:txBody>
      </p:sp>
      <p:sp>
        <p:nvSpPr>
          <p:cNvPr id="351" name="Google Shape;351;p51"/>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Para que todo esto funcione, debemos instalar las dependencias correspondientes: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express,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swagger-jsdocs,</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chemeClr val="dk1"/>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swagger-ui-express,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todas disponibles vía NPM. </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Configuración del proyecto</a:t>
            </a:r>
            <a:endParaRPr i="1" sz="3000">
              <a:latin typeface="Anton"/>
              <a:ea typeface="Anton"/>
              <a:cs typeface="Anton"/>
              <a:sym typeface="Anton"/>
            </a:endParaRPr>
          </a:p>
        </p:txBody>
      </p:sp>
      <p:pic>
        <p:nvPicPr>
          <p:cNvPr id="357" name="Google Shape;357;p52"/>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358" name="Google Shape;358;p52"/>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59" name="Google Shape;359;p52"/>
          <p:cNvSpPr txBox="1"/>
          <p:nvPr/>
        </p:nvSpPr>
        <p:spPr>
          <a:xfrm>
            <a:off x="195625" y="769325"/>
            <a:ext cx="4104900" cy="42405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express</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require</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"express"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 = </a:t>
            </a:r>
            <a:r>
              <a:rPr lang="en" sz="700">
                <a:solidFill>
                  <a:srgbClr val="DCDCAA"/>
                </a:solidFill>
                <a:highlight>
                  <a:srgbClr val="1E1E1E"/>
                </a:highlight>
                <a:latin typeface="Courier New"/>
                <a:ea typeface="Courier New"/>
                <a:cs typeface="Courier New"/>
                <a:sym typeface="Courier New"/>
              </a:rPr>
              <a:t>express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0000FF"/>
                </a:highlight>
                <a:latin typeface="Courier New"/>
                <a:ea typeface="Courier New"/>
                <a:cs typeface="Courier New"/>
                <a:sym typeface="Courier New"/>
              </a:rPr>
              <a:t>const</a:t>
            </a:r>
            <a:r>
              <a:rPr lang="en" sz="700">
                <a:solidFill>
                  <a:srgbClr val="D4D4D4"/>
                </a:solidFill>
                <a:highlight>
                  <a:srgbClr val="0000FF"/>
                </a:highlight>
                <a:latin typeface="Courier New"/>
                <a:ea typeface="Courier New"/>
                <a:cs typeface="Courier New"/>
                <a:sym typeface="Courier New"/>
              </a:rPr>
              <a:t> </a:t>
            </a:r>
            <a:r>
              <a:rPr lang="en" sz="700">
                <a:solidFill>
                  <a:srgbClr val="4FC1FF"/>
                </a:solidFill>
                <a:highlight>
                  <a:srgbClr val="0000FF"/>
                </a:highlight>
                <a:latin typeface="Courier New"/>
                <a:ea typeface="Courier New"/>
                <a:cs typeface="Courier New"/>
                <a:sym typeface="Courier New"/>
              </a:rPr>
              <a:t>swaggerUi</a:t>
            </a:r>
            <a:r>
              <a:rPr lang="en" sz="700">
                <a:solidFill>
                  <a:srgbClr val="D4D4D4"/>
                </a:solidFill>
                <a:highlight>
                  <a:srgbClr val="0000FF"/>
                </a:highlight>
                <a:latin typeface="Courier New"/>
                <a:ea typeface="Courier New"/>
                <a:cs typeface="Courier New"/>
                <a:sym typeface="Courier New"/>
              </a:rPr>
              <a:t> = </a:t>
            </a:r>
            <a:r>
              <a:rPr lang="en" sz="700">
                <a:solidFill>
                  <a:srgbClr val="DCDCAA"/>
                </a:solidFill>
                <a:highlight>
                  <a:srgbClr val="0000FF"/>
                </a:highlight>
                <a:latin typeface="Courier New"/>
                <a:ea typeface="Courier New"/>
                <a:cs typeface="Courier New"/>
                <a:sym typeface="Courier New"/>
              </a:rPr>
              <a:t>require</a:t>
            </a:r>
            <a:r>
              <a:rPr lang="en" sz="700">
                <a:solidFill>
                  <a:srgbClr val="D4D4D4"/>
                </a:solidFill>
                <a:highlight>
                  <a:srgbClr val="0000FF"/>
                </a:highlight>
                <a:latin typeface="Courier New"/>
                <a:ea typeface="Courier New"/>
                <a:cs typeface="Courier New"/>
                <a:sym typeface="Courier New"/>
              </a:rPr>
              <a:t>(</a:t>
            </a:r>
            <a:r>
              <a:rPr lang="en" sz="700">
                <a:solidFill>
                  <a:srgbClr val="CE9178"/>
                </a:solidFill>
                <a:highlight>
                  <a:srgbClr val="0000FF"/>
                </a:highlight>
                <a:latin typeface="Courier New"/>
                <a:ea typeface="Courier New"/>
                <a:cs typeface="Courier New"/>
                <a:sym typeface="Courier New"/>
              </a:rPr>
              <a:t>"swagger-ui-express"</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0000FF"/>
                </a:highlight>
                <a:latin typeface="Courier New"/>
                <a:ea typeface="Courier New"/>
                <a:cs typeface="Courier New"/>
                <a:sym typeface="Courier New"/>
              </a:rPr>
              <a:t>const</a:t>
            </a:r>
            <a:r>
              <a:rPr lang="en" sz="700">
                <a:solidFill>
                  <a:srgbClr val="D4D4D4"/>
                </a:solidFill>
                <a:highlight>
                  <a:srgbClr val="0000FF"/>
                </a:highlight>
                <a:latin typeface="Courier New"/>
                <a:ea typeface="Courier New"/>
                <a:cs typeface="Courier New"/>
                <a:sym typeface="Courier New"/>
              </a:rPr>
              <a:t> </a:t>
            </a:r>
            <a:r>
              <a:rPr lang="en" sz="700">
                <a:solidFill>
                  <a:srgbClr val="4FC1FF"/>
                </a:solidFill>
                <a:highlight>
                  <a:srgbClr val="0000FF"/>
                </a:highlight>
                <a:latin typeface="Courier New"/>
                <a:ea typeface="Courier New"/>
                <a:cs typeface="Courier New"/>
                <a:sym typeface="Courier New"/>
              </a:rPr>
              <a:t>swaggerJsdoc</a:t>
            </a:r>
            <a:r>
              <a:rPr lang="en" sz="700">
                <a:solidFill>
                  <a:srgbClr val="D4D4D4"/>
                </a:solidFill>
                <a:highlight>
                  <a:srgbClr val="0000FF"/>
                </a:highlight>
                <a:latin typeface="Courier New"/>
                <a:ea typeface="Courier New"/>
                <a:cs typeface="Courier New"/>
                <a:sym typeface="Courier New"/>
              </a:rPr>
              <a:t> = </a:t>
            </a:r>
            <a:r>
              <a:rPr lang="en" sz="700">
                <a:solidFill>
                  <a:srgbClr val="DCDCAA"/>
                </a:solidFill>
                <a:highlight>
                  <a:srgbClr val="0000FF"/>
                </a:highlight>
                <a:latin typeface="Courier New"/>
                <a:ea typeface="Courier New"/>
                <a:cs typeface="Courier New"/>
                <a:sym typeface="Courier New"/>
              </a:rPr>
              <a:t>require</a:t>
            </a:r>
            <a:r>
              <a:rPr lang="en" sz="700">
                <a:solidFill>
                  <a:srgbClr val="D4D4D4"/>
                </a:solidFill>
                <a:highlight>
                  <a:srgbClr val="0000FF"/>
                </a:highlight>
                <a:latin typeface="Courier New"/>
                <a:ea typeface="Courier New"/>
                <a:cs typeface="Courier New"/>
                <a:sym typeface="Courier New"/>
              </a:rPr>
              <a:t>(</a:t>
            </a:r>
            <a:r>
              <a:rPr lang="en" sz="700">
                <a:solidFill>
                  <a:srgbClr val="CE9178"/>
                </a:solidFill>
                <a:highlight>
                  <a:srgbClr val="0000FF"/>
                </a:highlight>
                <a:latin typeface="Courier New"/>
                <a:ea typeface="Courier New"/>
                <a:cs typeface="Courier New"/>
                <a:sym typeface="Courier New"/>
              </a:rPr>
              <a:t>"swagger-jsdoc"</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569CD6"/>
                </a:solidFill>
                <a:highlight>
                  <a:srgbClr val="0000FF"/>
                </a:highlight>
                <a:latin typeface="Courier New"/>
                <a:ea typeface="Courier New"/>
                <a:cs typeface="Courier New"/>
                <a:sym typeface="Courier New"/>
              </a:rPr>
              <a:t>const</a:t>
            </a:r>
            <a:r>
              <a:rPr lang="en" sz="700">
                <a:solidFill>
                  <a:srgbClr val="D4D4D4"/>
                </a:solidFill>
                <a:highlight>
                  <a:srgbClr val="0000FF"/>
                </a:highlight>
                <a:latin typeface="Courier New"/>
                <a:ea typeface="Courier New"/>
                <a:cs typeface="Courier New"/>
                <a:sym typeface="Courier New"/>
              </a:rPr>
              <a:t> </a:t>
            </a:r>
            <a:r>
              <a:rPr lang="en" sz="700">
                <a:solidFill>
                  <a:srgbClr val="4FC1FF"/>
                </a:solidFill>
                <a:highlight>
                  <a:srgbClr val="0000FF"/>
                </a:highlight>
                <a:latin typeface="Courier New"/>
                <a:ea typeface="Courier New"/>
                <a:cs typeface="Courier New"/>
                <a:sym typeface="Courier New"/>
              </a:rPr>
              <a:t>options</a:t>
            </a:r>
            <a:r>
              <a:rPr lang="en" sz="700">
                <a:solidFill>
                  <a:srgbClr val="D4D4D4"/>
                </a:solidFill>
                <a:highlight>
                  <a:srgbClr val="0000FF"/>
                </a:highlight>
                <a:latin typeface="Courier New"/>
                <a:ea typeface="Courier New"/>
                <a:cs typeface="Courier New"/>
                <a:sym typeface="Courier New"/>
              </a:rPr>
              <a:t> =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definition:</a:t>
            </a:r>
            <a:r>
              <a:rPr lang="en" sz="700">
                <a:solidFill>
                  <a:srgbClr val="D4D4D4"/>
                </a:solidFill>
                <a:highlight>
                  <a:srgbClr val="0000FF"/>
                </a:highlight>
                <a:latin typeface="Courier New"/>
                <a:ea typeface="Courier New"/>
                <a:cs typeface="Courier New"/>
                <a:sym typeface="Courier New"/>
              </a:rPr>
              <a:t>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openapi:</a:t>
            </a:r>
            <a:r>
              <a:rPr lang="en" sz="700">
                <a:solidFill>
                  <a:srgbClr val="D4D4D4"/>
                </a:solidFill>
                <a:highlight>
                  <a:srgbClr val="0000FF"/>
                </a:highlight>
                <a:latin typeface="Courier New"/>
                <a:ea typeface="Courier New"/>
                <a:cs typeface="Courier New"/>
                <a:sym typeface="Courier New"/>
              </a:rPr>
              <a:t> </a:t>
            </a:r>
            <a:r>
              <a:rPr lang="en" sz="700">
                <a:solidFill>
                  <a:srgbClr val="CE9178"/>
                </a:solidFill>
                <a:highlight>
                  <a:srgbClr val="0000FF"/>
                </a:highlight>
                <a:latin typeface="Courier New"/>
                <a:ea typeface="Courier New"/>
                <a:cs typeface="Courier New"/>
                <a:sym typeface="Courier New"/>
              </a:rPr>
              <a:t>"3.0.0"</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info:</a:t>
            </a:r>
            <a:r>
              <a:rPr lang="en" sz="700">
                <a:solidFill>
                  <a:srgbClr val="D4D4D4"/>
                </a:solidFill>
                <a:highlight>
                  <a:srgbClr val="0000FF"/>
                </a:highlight>
                <a:latin typeface="Courier New"/>
                <a:ea typeface="Courier New"/>
                <a:cs typeface="Courier New"/>
                <a:sym typeface="Courier New"/>
              </a:rPr>
              <a:t>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title:</a:t>
            </a:r>
            <a:r>
              <a:rPr lang="en" sz="700">
                <a:solidFill>
                  <a:srgbClr val="D4D4D4"/>
                </a:solidFill>
                <a:highlight>
                  <a:srgbClr val="0000FF"/>
                </a:highlight>
                <a:latin typeface="Courier New"/>
                <a:ea typeface="Courier New"/>
                <a:cs typeface="Courier New"/>
                <a:sym typeface="Courier New"/>
              </a:rPr>
              <a:t> </a:t>
            </a:r>
            <a:r>
              <a:rPr lang="en" sz="700">
                <a:solidFill>
                  <a:srgbClr val="CE9178"/>
                </a:solidFill>
                <a:highlight>
                  <a:srgbClr val="0000FF"/>
                </a:highlight>
                <a:latin typeface="Courier New"/>
                <a:ea typeface="Courier New"/>
                <a:cs typeface="Courier New"/>
                <a:sym typeface="Courier New"/>
              </a:rPr>
              <a:t>"Express API with Swagger"</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description:</a:t>
            </a:r>
            <a:r>
              <a:rPr lang="en" sz="700">
                <a:solidFill>
                  <a:srgbClr val="D4D4D4"/>
                </a:solidFill>
                <a:highlight>
                  <a:srgbClr val="0000FF"/>
                </a:highlight>
                <a:latin typeface="Courier New"/>
                <a:ea typeface="Courier New"/>
                <a:cs typeface="Courier New"/>
                <a:sym typeface="Courier New"/>
              </a:rPr>
              <a:t> </a:t>
            </a:r>
            <a:r>
              <a:rPr lang="en" sz="700">
                <a:solidFill>
                  <a:srgbClr val="CE9178"/>
                </a:solidFill>
                <a:highlight>
                  <a:srgbClr val="0000FF"/>
                </a:highlight>
                <a:latin typeface="Courier New"/>
                <a:ea typeface="Courier New"/>
                <a:cs typeface="Courier New"/>
                <a:sym typeface="Courier New"/>
              </a:rPr>
              <a:t>"A simple CRUD API application made with Express and documented with Swagger"</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apis:</a:t>
            </a:r>
            <a:r>
              <a:rPr lang="en" sz="700">
                <a:solidFill>
                  <a:srgbClr val="D4D4D4"/>
                </a:solidFill>
                <a:highlight>
                  <a:srgbClr val="0000FF"/>
                </a:highlight>
                <a:latin typeface="Courier New"/>
                <a:ea typeface="Courier New"/>
                <a:cs typeface="Courier New"/>
                <a:sym typeface="Courier New"/>
              </a:rPr>
              <a:t> [ </a:t>
            </a:r>
            <a:r>
              <a:rPr lang="en" sz="700">
                <a:solidFill>
                  <a:srgbClr val="CE9178"/>
                </a:solidFill>
                <a:highlight>
                  <a:srgbClr val="0000FF"/>
                </a:highlight>
                <a:latin typeface="Courier New"/>
                <a:ea typeface="Courier New"/>
                <a:cs typeface="Courier New"/>
                <a:sym typeface="Courier New"/>
              </a:rPr>
              <a:t>'./docs/**/*.yaml'</a:t>
            </a:r>
            <a:r>
              <a:rPr lang="en" sz="700">
                <a:solidFill>
                  <a:srgbClr val="D4D4D4"/>
                </a:solidFill>
                <a:highlight>
                  <a:srgbClr val="0000FF"/>
                </a:highlight>
                <a:latin typeface="Courier New"/>
                <a:ea typeface="Courier New"/>
                <a:cs typeface="Courier New"/>
                <a:sym typeface="Courier New"/>
              </a:rPr>
              <a:t>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00">
                <a:solidFill>
                  <a:srgbClr val="569CD6"/>
                </a:solidFill>
                <a:highlight>
                  <a:srgbClr val="0000FF"/>
                </a:highlight>
                <a:latin typeface="Courier New"/>
                <a:ea typeface="Courier New"/>
                <a:cs typeface="Courier New"/>
                <a:sym typeface="Courier New"/>
              </a:rPr>
              <a:t>const</a:t>
            </a:r>
            <a:r>
              <a:rPr lang="en" sz="700">
                <a:solidFill>
                  <a:srgbClr val="D4D4D4"/>
                </a:solidFill>
                <a:highlight>
                  <a:srgbClr val="0000FF"/>
                </a:highlight>
                <a:latin typeface="Courier New"/>
                <a:ea typeface="Courier New"/>
                <a:cs typeface="Courier New"/>
                <a:sym typeface="Courier New"/>
              </a:rPr>
              <a:t> </a:t>
            </a:r>
            <a:r>
              <a:rPr lang="en" sz="700">
                <a:solidFill>
                  <a:srgbClr val="4FC1FF"/>
                </a:solidFill>
                <a:highlight>
                  <a:srgbClr val="0000FF"/>
                </a:highlight>
                <a:latin typeface="Courier New"/>
                <a:ea typeface="Courier New"/>
                <a:cs typeface="Courier New"/>
                <a:sym typeface="Courier New"/>
              </a:rPr>
              <a:t>swaggerSpecs</a:t>
            </a:r>
            <a:r>
              <a:rPr lang="en" sz="700">
                <a:solidFill>
                  <a:srgbClr val="D4D4D4"/>
                </a:solidFill>
                <a:highlight>
                  <a:srgbClr val="0000FF"/>
                </a:highlight>
                <a:latin typeface="Courier New"/>
                <a:ea typeface="Courier New"/>
                <a:cs typeface="Courier New"/>
                <a:sym typeface="Courier New"/>
              </a:rPr>
              <a:t> = </a:t>
            </a:r>
            <a:r>
              <a:rPr lang="en" sz="700">
                <a:solidFill>
                  <a:srgbClr val="DCDCAA"/>
                </a:solidFill>
                <a:highlight>
                  <a:srgbClr val="0000FF"/>
                </a:highlight>
                <a:latin typeface="Courier New"/>
                <a:ea typeface="Courier New"/>
                <a:cs typeface="Courier New"/>
                <a:sym typeface="Courier New"/>
              </a:rPr>
              <a:t>swaggerJsdoc</a:t>
            </a:r>
            <a:r>
              <a:rPr lang="en" sz="700">
                <a:solidFill>
                  <a:srgbClr val="D4D4D4"/>
                </a:solidFill>
                <a:highlight>
                  <a:srgbClr val="0000FF"/>
                </a:highlight>
                <a:latin typeface="Courier New"/>
                <a:ea typeface="Courier New"/>
                <a:cs typeface="Courier New"/>
                <a:sym typeface="Courier New"/>
              </a:rPr>
              <a:t>(</a:t>
            </a:r>
            <a:r>
              <a:rPr lang="en" sz="700">
                <a:solidFill>
                  <a:srgbClr val="9CDCFE"/>
                </a:solidFill>
                <a:highlight>
                  <a:srgbClr val="0000FF"/>
                </a:highlight>
                <a:latin typeface="Courier New"/>
                <a:ea typeface="Courier New"/>
                <a:cs typeface="Courier New"/>
                <a:sym typeface="Courier New"/>
              </a:rPr>
              <a:t>options</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0000FF"/>
                </a:highlight>
                <a:latin typeface="Courier New"/>
                <a:ea typeface="Courier New"/>
                <a:cs typeface="Courier New"/>
                <a:sym typeface="Courier New"/>
              </a:rPr>
              <a:t>const</a:t>
            </a:r>
            <a:r>
              <a:rPr lang="en" sz="700">
                <a:solidFill>
                  <a:srgbClr val="D4D4D4"/>
                </a:solidFill>
                <a:highlight>
                  <a:srgbClr val="0000FF"/>
                </a:highlight>
                <a:latin typeface="Courier New"/>
                <a:ea typeface="Courier New"/>
                <a:cs typeface="Courier New"/>
                <a:sym typeface="Courier New"/>
              </a:rPr>
              <a:t> </a:t>
            </a:r>
            <a:r>
              <a:rPr lang="en" sz="700">
                <a:solidFill>
                  <a:srgbClr val="4FC1FF"/>
                </a:solidFill>
                <a:highlight>
                  <a:srgbClr val="0000FF"/>
                </a:highlight>
                <a:latin typeface="Courier New"/>
                <a:ea typeface="Courier New"/>
                <a:cs typeface="Courier New"/>
                <a:sym typeface="Courier New"/>
              </a:rPr>
              <a:t>specs</a:t>
            </a:r>
            <a:r>
              <a:rPr lang="en" sz="700">
                <a:solidFill>
                  <a:srgbClr val="D4D4D4"/>
                </a:solidFill>
                <a:highlight>
                  <a:srgbClr val="0000FF"/>
                </a:highlight>
                <a:latin typeface="Courier New"/>
                <a:ea typeface="Courier New"/>
                <a:cs typeface="Courier New"/>
                <a:sym typeface="Courier New"/>
              </a:rPr>
              <a:t> = </a:t>
            </a:r>
            <a:r>
              <a:rPr lang="en" sz="700">
                <a:solidFill>
                  <a:srgbClr val="DCDCAA"/>
                </a:solidFill>
                <a:highlight>
                  <a:srgbClr val="0000FF"/>
                </a:highlight>
                <a:latin typeface="Courier New"/>
                <a:ea typeface="Courier New"/>
                <a:cs typeface="Courier New"/>
                <a:sym typeface="Courier New"/>
              </a:rPr>
              <a:t>swaggerJsdoc</a:t>
            </a:r>
            <a:r>
              <a:rPr lang="en" sz="700">
                <a:solidFill>
                  <a:srgbClr val="D4D4D4"/>
                </a:solidFill>
                <a:highlight>
                  <a:srgbClr val="0000FF"/>
                </a:highlight>
                <a:latin typeface="Courier New"/>
                <a:ea typeface="Courier New"/>
                <a:cs typeface="Courier New"/>
                <a:sym typeface="Courier New"/>
              </a:rPr>
              <a:t>(</a:t>
            </a:r>
            <a:r>
              <a:rPr lang="en" sz="700">
                <a:solidFill>
                  <a:srgbClr val="9CDCFE"/>
                </a:solidFill>
                <a:highlight>
                  <a:srgbClr val="0000FF"/>
                </a:highlight>
                <a:latin typeface="Courier New"/>
                <a:ea typeface="Courier New"/>
                <a:cs typeface="Courier New"/>
                <a:sym typeface="Courier New"/>
              </a:rPr>
              <a:t>options</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9CDCFE"/>
                </a:solidFill>
                <a:highlight>
                  <a:srgbClr val="0000FF"/>
                </a:highlight>
                <a:latin typeface="Courier New"/>
                <a:ea typeface="Courier New"/>
                <a:cs typeface="Courier New"/>
                <a:sym typeface="Courier New"/>
              </a:rPr>
              <a:t>app</a:t>
            </a:r>
            <a:r>
              <a:rPr lang="en" sz="700">
                <a:solidFill>
                  <a:srgbClr val="D4D4D4"/>
                </a:solidFill>
                <a:highlight>
                  <a:srgbClr val="0000FF"/>
                </a:highlight>
                <a:latin typeface="Courier New"/>
                <a:ea typeface="Courier New"/>
                <a:cs typeface="Courier New"/>
                <a:sym typeface="Courier New"/>
              </a:rPr>
              <a:t>.</a:t>
            </a:r>
            <a:r>
              <a:rPr lang="en" sz="700">
                <a:solidFill>
                  <a:srgbClr val="DCDCAA"/>
                </a:solidFill>
                <a:highlight>
                  <a:srgbClr val="0000FF"/>
                </a:highlight>
                <a:latin typeface="Courier New"/>
                <a:ea typeface="Courier New"/>
                <a:cs typeface="Courier New"/>
                <a:sym typeface="Courier New"/>
              </a:rPr>
              <a:t>use</a:t>
            </a:r>
            <a:r>
              <a:rPr lang="en" sz="700">
                <a:solidFill>
                  <a:srgbClr val="D4D4D4"/>
                </a:solidFill>
                <a:highlight>
                  <a:srgbClr val="0000FF"/>
                </a:highlight>
                <a:latin typeface="Courier New"/>
                <a:ea typeface="Courier New"/>
                <a:cs typeface="Courier New"/>
                <a:sym typeface="Courier New"/>
              </a:rPr>
              <a:t>(</a:t>
            </a:r>
            <a:r>
              <a:rPr lang="en" sz="700">
                <a:solidFill>
                  <a:srgbClr val="CE9178"/>
                </a:solidFill>
                <a:highlight>
                  <a:srgbClr val="0000FF"/>
                </a:highlight>
                <a:latin typeface="Courier New"/>
                <a:ea typeface="Courier New"/>
                <a:cs typeface="Courier New"/>
                <a:sym typeface="Courier New"/>
              </a:rPr>
              <a:t>"/api-docs"</a:t>
            </a: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swaggerUi</a:t>
            </a:r>
            <a:r>
              <a:rPr lang="en" sz="700">
                <a:solidFill>
                  <a:srgbClr val="D4D4D4"/>
                </a:solidFill>
                <a:highlight>
                  <a:srgbClr val="0000FF"/>
                </a:highlight>
                <a:latin typeface="Courier New"/>
                <a:ea typeface="Courier New"/>
                <a:cs typeface="Courier New"/>
                <a:sym typeface="Courier New"/>
              </a:rPr>
              <a:t>.</a:t>
            </a:r>
            <a:r>
              <a:rPr lang="en" sz="700">
                <a:solidFill>
                  <a:srgbClr val="9CDCFE"/>
                </a:solidFill>
                <a:highlight>
                  <a:srgbClr val="0000FF"/>
                </a:highlight>
                <a:latin typeface="Courier New"/>
                <a:ea typeface="Courier New"/>
                <a:cs typeface="Courier New"/>
                <a:sym typeface="Courier New"/>
              </a:rPr>
              <a:t>serve</a:t>
            </a:r>
            <a:r>
              <a:rPr lang="en" sz="700">
                <a:solidFill>
                  <a:srgbClr val="D4D4D4"/>
                </a:solidFill>
                <a:highlight>
                  <a:srgbClr val="0000FF"/>
                </a:highlight>
                <a:latin typeface="Courier New"/>
                <a:ea typeface="Courier New"/>
                <a:cs typeface="Courier New"/>
                <a:sym typeface="Courier New"/>
              </a:rPr>
              <a:t>, </a:t>
            </a:r>
            <a:r>
              <a:rPr lang="en" sz="700">
                <a:solidFill>
                  <a:srgbClr val="9CDCFE"/>
                </a:solidFill>
                <a:highlight>
                  <a:srgbClr val="0000FF"/>
                </a:highlight>
                <a:latin typeface="Courier New"/>
                <a:ea typeface="Courier New"/>
                <a:cs typeface="Courier New"/>
                <a:sym typeface="Courier New"/>
              </a:rPr>
              <a:t>swaggerUi</a:t>
            </a:r>
            <a:r>
              <a:rPr lang="en" sz="700">
                <a:solidFill>
                  <a:srgbClr val="D4D4D4"/>
                </a:solidFill>
                <a:highlight>
                  <a:srgbClr val="0000FF"/>
                </a:highlight>
                <a:latin typeface="Courier New"/>
                <a:ea typeface="Courier New"/>
                <a:cs typeface="Courier New"/>
                <a:sym typeface="Courier New"/>
              </a:rPr>
              <a:t>.</a:t>
            </a:r>
            <a:r>
              <a:rPr lang="en" sz="700">
                <a:solidFill>
                  <a:srgbClr val="DCDCAA"/>
                </a:solidFill>
                <a:highlight>
                  <a:srgbClr val="0000FF"/>
                </a:highlight>
                <a:latin typeface="Courier New"/>
                <a:ea typeface="Courier New"/>
                <a:cs typeface="Courier New"/>
                <a:sym typeface="Courier New"/>
              </a:rPr>
              <a:t>setup</a:t>
            </a:r>
            <a:r>
              <a:rPr lang="en" sz="700">
                <a:solidFill>
                  <a:srgbClr val="D4D4D4"/>
                </a:solidFill>
                <a:highlight>
                  <a:srgbClr val="0000FF"/>
                </a:highlight>
                <a:latin typeface="Courier New"/>
                <a:ea typeface="Courier New"/>
                <a:cs typeface="Courier New"/>
                <a:sym typeface="Courier New"/>
              </a:rPr>
              <a:t>(</a:t>
            </a:r>
            <a:r>
              <a:rPr lang="en" sz="700">
                <a:solidFill>
                  <a:srgbClr val="9CDCFE"/>
                </a:solidFill>
                <a:highlight>
                  <a:srgbClr val="0000FF"/>
                </a:highlight>
                <a:latin typeface="Courier New"/>
                <a:ea typeface="Courier New"/>
                <a:cs typeface="Courier New"/>
                <a:sym typeface="Courier New"/>
              </a:rPr>
              <a:t>specs</a:t>
            </a:r>
            <a:r>
              <a:rPr lang="en" sz="700">
                <a:solidFill>
                  <a:srgbClr val="D4D4D4"/>
                </a:solidFill>
                <a:highlight>
                  <a:srgbClr val="0000FF"/>
                </a:highlight>
                <a:latin typeface="Courier New"/>
                <a:ea typeface="Courier New"/>
                <a:cs typeface="Courier New"/>
                <a:sym typeface="Courier New"/>
              </a:rPr>
              <a:t>));</a:t>
            </a:r>
            <a:endParaRPr sz="700">
              <a:solidFill>
                <a:srgbClr val="D4D4D4"/>
              </a:solidFill>
              <a:highlight>
                <a:srgbClr val="0000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const</a:t>
            </a:r>
            <a:r>
              <a:rPr lang="en" sz="700">
                <a:solidFill>
                  <a:srgbClr val="D4D4D4"/>
                </a:solidFill>
                <a:highlight>
                  <a:srgbClr val="1E1E1E"/>
                </a:highlight>
                <a:latin typeface="Courier New"/>
                <a:ea typeface="Courier New"/>
                <a:cs typeface="Courier New"/>
                <a:sym typeface="Courier New"/>
              </a:rPr>
              <a:t> </a:t>
            </a:r>
            <a:r>
              <a:rPr lang="en" sz="700">
                <a:solidFill>
                  <a:srgbClr val="4FC1FF"/>
                </a:solidFill>
                <a:highlight>
                  <a:srgbClr val="1E1E1E"/>
                </a:highlight>
                <a:latin typeface="Courier New"/>
                <a:ea typeface="Courier New"/>
                <a:cs typeface="Courier New"/>
                <a:sym typeface="Courier New"/>
              </a:rPr>
              <a:t>PORT</a:t>
            </a:r>
            <a:r>
              <a:rPr lang="en" sz="700">
                <a:solidFill>
                  <a:srgbClr val="D4D4D4"/>
                </a:solidFill>
                <a:highlight>
                  <a:srgbClr val="1E1E1E"/>
                </a:highlight>
                <a:latin typeface="Courier New"/>
                <a:ea typeface="Courier New"/>
                <a:cs typeface="Courier New"/>
                <a:sym typeface="Courier New"/>
              </a:rPr>
              <a:t> = </a:t>
            </a:r>
            <a:r>
              <a:rPr lang="en" sz="700">
                <a:solidFill>
                  <a:srgbClr val="9CDCFE"/>
                </a:solidFill>
                <a:highlight>
                  <a:srgbClr val="1E1E1E"/>
                </a:highlight>
                <a:latin typeface="Courier New"/>
                <a:ea typeface="Courier New"/>
                <a:cs typeface="Courier New"/>
                <a:sym typeface="Courier New"/>
              </a:rPr>
              <a:t>process</a:t>
            </a:r>
            <a:r>
              <a:rPr lang="en" sz="700">
                <a:solidFill>
                  <a:srgbClr val="D4D4D4"/>
                </a:solidFill>
                <a:highlight>
                  <a:srgbClr val="1E1E1E"/>
                </a:highlight>
                <a:latin typeface="Courier New"/>
                <a:ea typeface="Courier New"/>
                <a:cs typeface="Courier New"/>
                <a:sym typeface="Courier New"/>
              </a:rPr>
              <a:t>.</a:t>
            </a:r>
            <a:r>
              <a:rPr lang="en" sz="700">
                <a:solidFill>
                  <a:srgbClr val="9CDCFE"/>
                </a:solidFill>
                <a:highlight>
                  <a:srgbClr val="1E1E1E"/>
                </a:highlight>
                <a:latin typeface="Courier New"/>
                <a:ea typeface="Courier New"/>
                <a:cs typeface="Courier New"/>
                <a:sym typeface="Courier New"/>
              </a:rPr>
              <a:t>env</a:t>
            </a:r>
            <a:r>
              <a:rPr lang="en" sz="700">
                <a:solidFill>
                  <a:srgbClr val="D4D4D4"/>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D4D4D4"/>
                </a:solidFill>
                <a:highlight>
                  <a:srgbClr val="1E1E1E"/>
                </a:highlight>
                <a:latin typeface="Courier New"/>
                <a:ea typeface="Courier New"/>
                <a:cs typeface="Courier New"/>
                <a:sym typeface="Courier New"/>
              </a:rPr>
              <a:t> || </a:t>
            </a:r>
            <a:r>
              <a:rPr lang="en" sz="700">
                <a:solidFill>
                  <a:srgbClr val="B5CEA8"/>
                </a:solidFill>
                <a:highlight>
                  <a:srgbClr val="1E1E1E"/>
                </a:highlight>
                <a:latin typeface="Courier New"/>
                <a:ea typeface="Courier New"/>
                <a:cs typeface="Courier New"/>
                <a:sym typeface="Courier New"/>
              </a:rPr>
              <a:t>8080</a:t>
            </a:r>
            <a:endParaRPr sz="7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9CDCFE"/>
                </a:solidFill>
                <a:highlight>
                  <a:srgbClr val="1E1E1E"/>
                </a:highlight>
                <a:latin typeface="Courier New"/>
                <a:ea typeface="Courier New"/>
                <a:cs typeface="Courier New"/>
                <a:sym typeface="Courier New"/>
              </a:rPr>
              <a:t>app</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listen</a:t>
            </a:r>
            <a:r>
              <a:rPr lang="en" sz="700">
                <a:solidFill>
                  <a:srgbClr val="D4D4D4"/>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D4D4D4"/>
                </a:solidFill>
                <a:highlight>
                  <a:srgbClr val="1E1E1E"/>
                </a:highlight>
                <a:latin typeface="Courier New"/>
                <a:ea typeface="Courier New"/>
                <a:cs typeface="Courier New"/>
                <a:sym typeface="Courier New"/>
              </a:rPr>
              <a:t>, () </a:t>
            </a:r>
            <a:r>
              <a:rPr lang="en" sz="700">
                <a:solidFill>
                  <a:srgbClr val="569CD6"/>
                </a:solidFill>
                <a:highlight>
                  <a:srgbClr val="1E1E1E"/>
                </a:highlight>
                <a:latin typeface="Courier New"/>
                <a:ea typeface="Courier New"/>
                <a:cs typeface="Courier New"/>
                <a:sym typeface="Courier New"/>
              </a:rPr>
              <a:t>=&gt;</a:t>
            </a:r>
            <a:r>
              <a:rPr lang="en" sz="700">
                <a:solidFill>
                  <a:srgbClr val="D4D4D4"/>
                </a:solidFill>
                <a:highlight>
                  <a:srgbClr val="1E1E1E"/>
                </a:highlight>
                <a:latin typeface="Courier New"/>
                <a:ea typeface="Courier New"/>
                <a:cs typeface="Courier New"/>
                <a:sym typeface="Courier New"/>
              </a:rPr>
              <a:t> {</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9CDCFE"/>
                </a:solidFill>
                <a:highlight>
                  <a:srgbClr val="1E1E1E"/>
                </a:highlight>
                <a:latin typeface="Courier New"/>
                <a:ea typeface="Courier New"/>
                <a:cs typeface="Courier New"/>
                <a:sym typeface="Courier New"/>
              </a:rPr>
              <a:t>console</a:t>
            </a:r>
            <a:r>
              <a:rPr lang="en" sz="700">
                <a:solidFill>
                  <a:srgbClr val="D4D4D4"/>
                </a:solidFill>
                <a:highlight>
                  <a:srgbClr val="1E1E1E"/>
                </a:highlight>
                <a:latin typeface="Courier New"/>
                <a:ea typeface="Courier New"/>
                <a:cs typeface="Courier New"/>
                <a:sym typeface="Courier New"/>
              </a:rPr>
              <a:t>.</a:t>
            </a:r>
            <a:r>
              <a:rPr lang="en" sz="700">
                <a:solidFill>
                  <a:srgbClr val="DCDCAA"/>
                </a:solidFill>
                <a:highlight>
                  <a:srgbClr val="1E1E1E"/>
                </a:highlight>
                <a:latin typeface="Courier New"/>
                <a:ea typeface="Courier New"/>
                <a:cs typeface="Courier New"/>
                <a:sym typeface="Courier New"/>
              </a:rPr>
              <a:t>log</a:t>
            </a:r>
            <a:r>
              <a:rPr lang="en" sz="700">
                <a:solidFill>
                  <a:srgbClr val="D4D4D4"/>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`Documentación disponible en http://localhost:</a:t>
            </a:r>
            <a:r>
              <a:rPr lang="en" sz="700">
                <a:solidFill>
                  <a:srgbClr val="569CD6"/>
                </a:solidFill>
                <a:highlight>
                  <a:srgbClr val="1E1E1E"/>
                </a:highlight>
                <a:latin typeface="Courier New"/>
                <a:ea typeface="Courier New"/>
                <a:cs typeface="Courier New"/>
                <a:sym typeface="Courier New"/>
              </a:rPr>
              <a:t>${</a:t>
            </a:r>
            <a:r>
              <a:rPr lang="en" sz="700">
                <a:solidFill>
                  <a:srgbClr val="4FC1FF"/>
                </a:solidFill>
                <a:highlight>
                  <a:srgbClr val="1E1E1E"/>
                </a:highlight>
                <a:latin typeface="Courier New"/>
                <a:ea typeface="Courier New"/>
                <a:cs typeface="Courier New"/>
                <a:sym typeface="Courier New"/>
              </a:rPr>
              <a:t>PORT</a:t>
            </a:r>
            <a:r>
              <a:rPr lang="en" sz="700">
                <a:solidFill>
                  <a:srgbClr val="569CD6"/>
                </a:solidFill>
                <a:highlight>
                  <a:srgbClr val="1E1E1E"/>
                </a:highlight>
                <a:latin typeface="Courier New"/>
                <a:ea typeface="Courier New"/>
                <a:cs typeface="Courier New"/>
                <a:sym typeface="Courier New"/>
              </a:rPr>
              <a:t>}</a:t>
            </a:r>
            <a:r>
              <a:rPr lang="en" sz="700">
                <a:solidFill>
                  <a:srgbClr val="CE9178"/>
                </a:solidFill>
                <a:highlight>
                  <a:srgbClr val="1E1E1E"/>
                </a:highlight>
                <a:latin typeface="Courier New"/>
                <a:ea typeface="Courier New"/>
                <a:cs typeface="Courier New"/>
                <a:sym typeface="Courier New"/>
              </a:rPr>
              <a:t>/api-docs`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a:t>
            </a:r>
            <a:endParaRPr sz="700">
              <a:solidFill>
                <a:srgbClr val="569CD6"/>
              </a:solidFill>
              <a:highlight>
                <a:srgbClr val="1E1E1E"/>
              </a:highlight>
              <a:latin typeface="Courier New"/>
              <a:ea typeface="Courier New"/>
              <a:cs typeface="Courier New"/>
              <a:sym typeface="Courier New"/>
            </a:endParaRPr>
          </a:p>
        </p:txBody>
      </p:sp>
      <p:sp>
        <p:nvSpPr>
          <p:cNvPr id="360" name="Google Shape;360;p52"/>
          <p:cNvSpPr txBox="1"/>
          <p:nvPr/>
        </p:nvSpPr>
        <p:spPr>
          <a:xfrm>
            <a:off x="4629150" y="622575"/>
            <a:ext cx="4371600" cy="223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Luego, como se vé en el código, se definen las opciones de configuración de nuestras librerías, y se carga el middleware responsable de generar la documentación en html y servirla en la ruta correspondiente.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Una vez hecho esto, podemos levantar el servidor y dirigirnos a al ruta de la documentación: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localhost:8080/api-docs</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64" name="Shape 364"/>
        <p:cNvGrpSpPr/>
        <p:nvPr/>
      </p:nvGrpSpPr>
      <p:grpSpPr>
        <a:xfrm>
          <a:off x="0" y="0"/>
          <a:ext cx="0" cy="0"/>
          <a:chOff x="0" y="0"/>
          <a:chExt cx="0" cy="0"/>
        </a:xfrm>
      </p:grpSpPr>
      <p:sp>
        <p:nvSpPr>
          <p:cNvPr id="365" name="Google Shape;365;p53"/>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EJEMPLO DE DOCUMENTACIÓN CON SWAGGER</a:t>
            </a:r>
            <a:endParaRPr i="1" sz="3600">
              <a:latin typeface="Anton"/>
              <a:ea typeface="Anton"/>
              <a:cs typeface="Anton"/>
              <a:sym typeface="Anton"/>
            </a:endParaRPr>
          </a:p>
        </p:txBody>
      </p:sp>
      <p:pic>
        <p:nvPicPr>
          <p:cNvPr id="366" name="Google Shape;366;p53"/>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7"/>
          <p:cNvSpPr/>
          <p:nvPr/>
        </p:nvSpPr>
        <p:spPr>
          <a:xfrm>
            <a:off x="1212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5" name="Google Shape;115;p27"/>
          <p:cNvSpPr/>
          <p:nvPr/>
        </p:nvSpPr>
        <p:spPr>
          <a:xfrm>
            <a:off x="3611600" y="1163625"/>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 name="Google Shape;116;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17" name="Google Shape;117;p27"/>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43</a:t>
            </a:r>
            <a:endParaRPr>
              <a:latin typeface="Helvetica Neue"/>
              <a:ea typeface="Helvetica Neue"/>
              <a:cs typeface="Helvetica Neue"/>
              <a:sym typeface="Helvetica Neue"/>
            </a:endParaRPr>
          </a:p>
        </p:txBody>
      </p:sp>
      <p:sp>
        <p:nvSpPr>
          <p:cNvPr id="119" name="Google Shape;119;p27"/>
          <p:cNvSpPr txBox="1"/>
          <p:nvPr/>
        </p:nvSpPr>
        <p:spPr>
          <a:xfrm>
            <a:off x="3720965" y="1834200"/>
            <a:ext cx="20133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Documentación de APIs </a:t>
            </a:r>
            <a:endParaRPr b="1" sz="1200">
              <a:solidFill>
                <a:schemeClr val="dk1"/>
              </a:solidFill>
              <a:highlight>
                <a:schemeClr val="lt1"/>
              </a:highlight>
            </a:endParaRPr>
          </a:p>
        </p:txBody>
      </p:sp>
      <p:pic>
        <p:nvPicPr>
          <p:cNvPr id="120" name="Google Shape;120;p27"/>
          <p:cNvPicPr preferRelativeResize="0"/>
          <p:nvPr/>
        </p:nvPicPr>
        <p:blipFill>
          <a:blip r:embed="rId4">
            <a:alphaModFix/>
          </a:blip>
          <a:stretch>
            <a:fillRect/>
          </a:stretch>
        </p:blipFill>
        <p:spPr>
          <a:xfrm>
            <a:off x="5276200" y="1391289"/>
            <a:ext cx="196500" cy="196500"/>
          </a:xfrm>
          <a:prstGeom prst="rect">
            <a:avLst/>
          </a:prstGeom>
          <a:noFill/>
          <a:ln>
            <a:noFill/>
          </a:ln>
        </p:spPr>
      </p:pic>
      <p:sp>
        <p:nvSpPr>
          <p:cNvPr id="121" name="Google Shape;121;p27"/>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42</a:t>
            </a:r>
            <a:endParaRPr>
              <a:latin typeface="Helvetica Neue"/>
              <a:ea typeface="Helvetica Neue"/>
              <a:cs typeface="Helvetica Neue"/>
              <a:sym typeface="Helvetica Neue"/>
            </a:endParaRPr>
          </a:p>
        </p:txBody>
      </p:sp>
      <p:sp>
        <p:nvSpPr>
          <p:cNvPr id="123" name="Google Shape;123;p27"/>
          <p:cNvSpPr txBox="1"/>
          <p:nvPr/>
        </p:nvSpPr>
        <p:spPr>
          <a:xfrm>
            <a:off x="1337785" y="1834200"/>
            <a:ext cx="2062200" cy="424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Arquitectura del servidor: Persistencia</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a:p>
            <a:pPr indent="0" lvl="0" marL="0" marR="0" rtl="0" algn="ctr">
              <a:lnSpc>
                <a:spcPct val="115000"/>
              </a:lnSpc>
              <a:spcBef>
                <a:spcPts val="0"/>
              </a:spcBef>
              <a:spcAft>
                <a:spcPts val="0"/>
              </a:spcAft>
              <a:buClr>
                <a:schemeClr val="dk1"/>
              </a:buClr>
              <a:buSzPts val="1100"/>
              <a:buFont typeface="Arial"/>
              <a:buNone/>
            </a:pPr>
            <a:r>
              <a:t/>
            </a:r>
            <a:endParaRPr b="1" sz="1200">
              <a:solidFill>
                <a:schemeClr val="dk1"/>
              </a:solidFill>
              <a:highlight>
                <a:schemeClr val="lt1"/>
              </a:highlight>
            </a:endParaRPr>
          </a:p>
        </p:txBody>
      </p:sp>
      <p:pic>
        <p:nvPicPr>
          <p:cNvPr id="124" name="Google Shape;124;p27"/>
          <p:cNvPicPr preferRelativeResize="0"/>
          <p:nvPr/>
        </p:nvPicPr>
        <p:blipFill>
          <a:blip r:embed="rId4">
            <a:alphaModFix/>
          </a:blip>
          <a:stretch>
            <a:fillRect/>
          </a:stretch>
        </p:blipFill>
        <p:spPr>
          <a:xfrm>
            <a:off x="2966250" y="1391289"/>
            <a:ext cx="196500" cy="196500"/>
          </a:xfrm>
          <a:prstGeom prst="rect">
            <a:avLst/>
          </a:prstGeom>
          <a:noFill/>
          <a:ln>
            <a:noFill/>
          </a:ln>
        </p:spPr>
      </p:pic>
      <p:sp>
        <p:nvSpPr>
          <p:cNvPr id="125" name="Google Shape;125;p27"/>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 name="Google Shape;126;p27"/>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Clase 44</a:t>
            </a:r>
            <a:endParaRPr>
              <a:latin typeface="Helvetica Neue"/>
              <a:ea typeface="Helvetica Neue"/>
              <a:cs typeface="Helvetica Neue"/>
              <a:sym typeface="Helvetica Neue"/>
            </a:endParaRPr>
          </a:p>
        </p:txBody>
      </p:sp>
      <p:sp>
        <p:nvSpPr>
          <p:cNvPr id="128" name="Google Shape;128;p27"/>
          <p:cNvSpPr txBox="1"/>
          <p:nvPr/>
        </p:nvSpPr>
        <p:spPr>
          <a:xfrm>
            <a:off x="6146750" y="1758000"/>
            <a:ext cx="1964400" cy="42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200">
                <a:solidFill>
                  <a:schemeClr val="dk1"/>
                </a:solidFill>
                <a:highlight>
                  <a:schemeClr val="lt1"/>
                </a:highlight>
              </a:rPr>
              <a:t>GraphQL</a:t>
            </a:r>
            <a:endParaRPr b="1" sz="1200">
              <a:latin typeface="Helvetica Neue"/>
              <a:ea typeface="Helvetica Neue"/>
              <a:cs typeface="Helvetica Neue"/>
              <a:sym typeface="Helvetica Neue"/>
            </a:endParaRPr>
          </a:p>
        </p:txBody>
      </p:sp>
      <p:pic>
        <p:nvPicPr>
          <p:cNvPr id="129" name="Google Shape;129;p27"/>
          <p:cNvPicPr preferRelativeResize="0"/>
          <p:nvPr/>
        </p:nvPicPr>
        <p:blipFill>
          <a:blip r:embed="rId4">
            <a:alphaModFix/>
          </a:blip>
          <a:stretch>
            <a:fillRect/>
          </a:stretch>
        </p:blipFill>
        <p:spPr>
          <a:xfrm>
            <a:off x="7733250" y="1391289"/>
            <a:ext cx="196500" cy="196500"/>
          </a:xfrm>
          <a:prstGeom prst="rect">
            <a:avLst/>
          </a:prstGeom>
          <a:noFill/>
          <a:ln>
            <a:noFill/>
          </a:ln>
        </p:spPr>
      </p:pic>
      <p:sp>
        <p:nvSpPr>
          <p:cNvPr id="130" name="Google Shape;130;p27"/>
          <p:cNvSpPr txBox="1"/>
          <p:nvPr/>
        </p:nvSpPr>
        <p:spPr>
          <a:xfrm>
            <a:off x="1398000" y="2320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CRONOGRAMA DEL CURSO</a:t>
            </a:r>
            <a:endParaRPr i="1" sz="3600">
              <a:solidFill>
                <a:srgbClr val="121212"/>
              </a:solidFill>
              <a:latin typeface="Anton"/>
              <a:ea typeface="Anton"/>
              <a:cs typeface="Anton"/>
              <a:sym typeface="Anto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nvSpPr>
        <p:spPr>
          <a:xfrm>
            <a:off x="339000" y="942600"/>
            <a:ext cx="3993300" cy="4092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 Product</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c</a:t>
            </a:r>
            <a:r>
              <a:rPr lang="en" sz="700">
                <a:solidFill>
                  <a:srgbClr val="569CD6"/>
                </a:solidFill>
                <a:highlight>
                  <a:srgbClr val="1E1E1E"/>
                </a:highlight>
                <a:latin typeface="Courier New"/>
                <a:ea typeface="Courier New"/>
                <a:cs typeface="Courier New"/>
                <a:sym typeface="Courier New"/>
              </a:rPr>
              <a:t>omponents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schemas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Product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object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required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id</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title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price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thumbnail</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properties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auto-generated id of the book.</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title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title of the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price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number</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price of the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thumbnail</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URL of the product thumbnail.</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example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id</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4ughd73658fnsk85dh58sk</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title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desktop computer</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price</a:t>
            </a:r>
            <a:r>
              <a:rPr lang="en" sz="700">
                <a:solidFill>
                  <a:srgbClr val="D4D4D4"/>
                </a:solidFill>
                <a:highlight>
                  <a:srgbClr val="1E1E1E"/>
                </a:highlight>
                <a:latin typeface="Courier New"/>
                <a:ea typeface="Courier New"/>
                <a:cs typeface="Courier New"/>
                <a:sym typeface="Courier New"/>
              </a:rPr>
              <a:t>: </a:t>
            </a:r>
            <a:r>
              <a:rPr lang="en" sz="700">
                <a:solidFill>
                  <a:srgbClr val="B5CEA8"/>
                </a:solidFill>
                <a:highlight>
                  <a:srgbClr val="1E1E1E"/>
                </a:highlight>
                <a:latin typeface="Courier New"/>
                <a:ea typeface="Courier New"/>
                <a:cs typeface="Courier New"/>
                <a:sym typeface="Courier New"/>
              </a:rPr>
              <a:t>123.78</a:t>
            </a:r>
            <a:endParaRPr sz="7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thumbnail</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http://photo.url.png</a:t>
            </a:r>
            <a:endParaRPr sz="7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latin typeface="Consolas"/>
              <a:ea typeface="Consolas"/>
              <a:cs typeface="Consolas"/>
              <a:sym typeface="Consolas"/>
            </a:endParaRPr>
          </a:p>
        </p:txBody>
      </p:sp>
      <p:sp>
        <p:nvSpPr>
          <p:cNvPr id="372" name="Google Shape;372;p54"/>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373" name="Google Shape;373;p54"/>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374" name="Google Shape;374;p54"/>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75" name="Google Shape;375;p54"/>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800">
                <a:solidFill>
                  <a:schemeClr val="dk1"/>
                </a:solidFill>
                <a:highlight>
                  <a:schemeClr val="lt1"/>
                </a:highlight>
                <a:latin typeface="Helvetica Neue Light"/>
                <a:ea typeface="Helvetica Neue Light"/>
                <a:cs typeface="Helvetica Neue Light"/>
                <a:sym typeface="Helvetica Neue Light"/>
              </a:rPr>
              <a:t>Acá vemos como declaramos, dentro del campo ‘components/schemas’, el esquema de Producto. Al ser un objeto con campos lo definimos como ‘type: object’. Agregamos primero los campos requeridos, y luego definimos las características particulares de cada campo (particularmente su tipo de dato y una descripción para la documentación).</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Finalmente, podemos agregar un producto de ejemplo.</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76" name="Google Shape;376;p54"/>
          <p:cNvSpPr txBox="1"/>
          <p:nvPr/>
        </p:nvSpPr>
        <p:spPr>
          <a:xfrm>
            <a:off x="0" y="-84675"/>
            <a:ext cx="365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rgbClr val="00FFFF"/>
                </a:highlight>
              </a:rPr>
              <a:t>*crearlo en /docs/algo/*.yaml</a:t>
            </a:r>
            <a:endParaRPr sz="1200">
              <a:highlight>
                <a:srgbClr val="00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382" name="Google Shape;382;p55"/>
          <p:cNvPicPr preferRelativeResize="0"/>
          <p:nvPr/>
        </p:nvPicPr>
        <p:blipFill>
          <a:blip r:embed="rId3">
            <a:alphaModFix/>
          </a:blip>
          <a:stretch>
            <a:fillRect/>
          </a:stretch>
        </p:blipFill>
        <p:spPr>
          <a:xfrm>
            <a:off x="8237825" y="91375"/>
            <a:ext cx="762900" cy="762900"/>
          </a:xfrm>
          <a:prstGeom prst="rect">
            <a:avLst/>
          </a:prstGeom>
          <a:noFill/>
          <a:ln>
            <a:noFill/>
          </a:ln>
        </p:spPr>
      </p:pic>
      <p:sp>
        <p:nvSpPr>
          <p:cNvPr id="383" name="Google Shape;383;p55"/>
          <p:cNvSpPr txBox="1"/>
          <p:nvPr/>
        </p:nvSpPr>
        <p:spPr>
          <a:xfrm>
            <a:off x="339000" y="942600"/>
            <a:ext cx="3993300" cy="4092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 NewProduct</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components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requestBodies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NewProduct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object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required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title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price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thumbnail</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properties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title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title of the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price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number</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price of the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thumbnail</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URL of the product thumbnail.</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example</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title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desktop computer</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price</a:t>
            </a:r>
            <a:r>
              <a:rPr lang="en" sz="700">
                <a:solidFill>
                  <a:srgbClr val="D4D4D4"/>
                </a:solidFill>
                <a:highlight>
                  <a:srgbClr val="1E1E1E"/>
                </a:highlight>
                <a:latin typeface="Courier New"/>
                <a:ea typeface="Courier New"/>
                <a:cs typeface="Courier New"/>
                <a:sym typeface="Courier New"/>
              </a:rPr>
              <a:t>: </a:t>
            </a:r>
            <a:r>
              <a:rPr lang="en" sz="700">
                <a:solidFill>
                  <a:srgbClr val="B5CEA8"/>
                </a:solidFill>
                <a:highlight>
                  <a:srgbClr val="1E1E1E"/>
                </a:highlight>
                <a:latin typeface="Courier New"/>
                <a:ea typeface="Courier New"/>
                <a:cs typeface="Courier New"/>
                <a:sym typeface="Courier New"/>
              </a:rPr>
              <a:t>123.78</a:t>
            </a:r>
            <a:endParaRPr sz="7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thumbnail</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http://photo.url.png</a:t>
            </a:r>
            <a:endParaRPr sz="700">
              <a:solidFill>
                <a:srgbClr val="CE9178"/>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latin typeface="Consolas"/>
              <a:ea typeface="Consolas"/>
              <a:cs typeface="Consolas"/>
              <a:sym typeface="Consolas"/>
            </a:endParaRPr>
          </a:p>
        </p:txBody>
      </p:sp>
      <p:pic>
        <p:nvPicPr>
          <p:cNvPr id="384" name="Google Shape;384;p55"/>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85" name="Google Shape;385;p55"/>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En el campo ‘components/requestBodies’, podemos definir esquemas de objetos utilizados dentro de los cuerpos de las peticiones y respuestas, para evitar redundancia a futuro. En este caso, definimos que el objeto que se recibe para crear un nuevo producto es similar al Producto, pero carece de id (ya que este se agrega luego como parte de la lógica del negocio).</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nvSpPr>
        <p:spPr>
          <a:xfrm>
            <a:off x="339000" y="942600"/>
            <a:ext cx="3993300" cy="4092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#CreateProduct</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paths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/productos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post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summary</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Creates a new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tags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Productos</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requestBody</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required</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true</a:t>
            </a:r>
            <a:endParaRPr sz="7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content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application/json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schema</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$ref</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'#/components/requestBodies/NewProduct'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responses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"201"</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created 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content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application/json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schema</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$ref</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'#/components/schemas/Product'</a:t>
            </a:r>
            <a:endParaRPr sz="700">
              <a:solidFill>
                <a:srgbClr val="6A9955"/>
              </a:solidFill>
              <a:highlight>
                <a:srgbClr val="1E1E1E"/>
              </a:highlight>
              <a:latin typeface="Courier New"/>
              <a:ea typeface="Courier New"/>
              <a:cs typeface="Courier New"/>
              <a:sym typeface="Courier New"/>
            </a:endParaRPr>
          </a:p>
        </p:txBody>
      </p:sp>
      <p:sp>
        <p:nvSpPr>
          <p:cNvPr id="391" name="Google Shape;391;p56"/>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392" name="Google Shape;392;p56"/>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393" name="Google Shape;393;p56"/>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394" name="Google Shape;394;p56"/>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Finalmente, definimos las rutas en el campo ‘paths’. En este primer caso, definimos la ruta ‘/productos’, y dentro de ella, el método ‘post’. Acá podemos definir la descripción del método, agregarle una etiqueta que defina a qué subcategoría de métodos pertenece (en este caso, a los métodos de Productos), y definimos las características de su petición y su respuesta, haciendo uso de los esquemas ya definidos anteriormente.</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nvSpPr>
        <p:spPr>
          <a:xfrm>
            <a:off x="339000" y="942600"/>
            <a:ext cx="3993300" cy="4092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#GetAllProducts</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paths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/productos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get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summary</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Gets every product available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tags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Productos</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responses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"200"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Every product available.</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content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application/json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schema</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array</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items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$ref</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'#/components/schemas/Product'</a:t>
            </a:r>
            <a:endParaRPr sz="700">
              <a:solidFill>
                <a:srgbClr val="6A9955"/>
              </a:solidFill>
              <a:highlight>
                <a:srgbClr val="1E1E1E"/>
              </a:highlight>
              <a:latin typeface="Courier New"/>
              <a:ea typeface="Courier New"/>
              <a:cs typeface="Courier New"/>
              <a:sym typeface="Courier New"/>
            </a:endParaRPr>
          </a:p>
        </p:txBody>
      </p:sp>
      <p:sp>
        <p:nvSpPr>
          <p:cNvPr id="400" name="Google Shape;400;p57"/>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401" name="Google Shape;401;p57"/>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402" name="Google Shape;402;p57"/>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403" name="Google Shape;403;p57"/>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En este caso, vemos como podemos devolver un array de productos, definiendo el tipo del esquema como ‘array’ y definiendo que los ítems que contiene ese array serán de tipo Producto.</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nvSpPr>
        <p:spPr>
          <a:xfrm>
            <a:off x="339000" y="942600"/>
            <a:ext cx="3993300" cy="4092000"/>
          </a:xfrm>
          <a:prstGeom prst="rect">
            <a:avLst/>
          </a:prstGeom>
          <a:solidFill>
            <a:srgbClr val="1E1E1E"/>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700">
                <a:solidFill>
                  <a:srgbClr val="6A9955"/>
                </a:solidFill>
                <a:highlight>
                  <a:srgbClr val="1E1E1E"/>
                </a:highlight>
                <a:latin typeface="Courier New"/>
                <a:ea typeface="Courier New"/>
                <a:cs typeface="Courier New"/>
                <a:sym typeface="Courier New"/>
              </a:rPr>
              <a:t># get product by id</a:t>
            </a:r>
            <a:endParaRPr sz="700">
              <a:solidFill>
                <a:srgbClr val="6A9955"/>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569CD6"/>
                </a:solidFill>
                <a:highlight>
                  <a:srgbClr val="1E1E1E"/>
                </a:highlight>
                <a:latin typeface="Courier New"/>
                <a:ea typeface="Courier New"/>
                <a:cs typeface="Courier New"/>
                <a:sym typeface="Courier New"/>
              </a:rPr>
              <a:t>paths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/productos/{id}</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get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summary</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Gets the product with given id</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tags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CE9178"/>
                </a:solidFill>
                <a:highlight>
                  <a:srgbClr val="1E1E1E"/>
                </a:highlight>
                <a:latin typeface="Courier New"/>
                <a:ea typeface="Courier New"/>
                <a:cs typeface="Courier New"/>
                <a:sym typeface="Courier New"/>
              </a:rPr>
              <a:t>Productos</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parameters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 </a:t>
            </a:r>
            <a:r>
              <a:rPr lang="en" sz="700">
                <a:solidFill>
                  <a:srgbClr val="569CD6"/>
                </a:solidFill>
                <a:highlight>
                  <a:srgbClr val="1E1E1E"/>
                </a:highlight>
                <a:latin typeface="Courier New"/>
                <a:ea typeface="Courier New"/>
                <a:cs typeface="Courier New"/>
                <a:sym typeface="Courier New"/>
              </a:rPr>
              <a:t>name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id</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in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path</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path parameter takes the product id</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required</a:t>
            </a: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true</a:t>
            </a:r>
            <a:endParaRPr sz="700">
              <a:solidFill>
                <a:srgbClr val="569CD6"/>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type</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string</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responses</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"200"</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The product with given id</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content</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application/json</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schema</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$ref</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'#/components/schemas/Product'</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"404"</a:t>
            </a:r>
            <a:r>
              <a:rPr lang="en" sz="700">
                <a:solidFill>
                  <a:srgbClr val="D4D4D4"/>
                </a:solidFill>
                <a:highlight>
                  <a:srgbClr val="1E1E1E"/>
                </a:highlight>
                <a:latin typeface="Courier New"/>
                <a:ea typeface="Courier New"/>
                <a:cs typeface="Courier New"/>
                <a:sym typeface="Courier New"/>
              </a:rPr>
              <a:t>:</a:t>
            </a:r>
            <a:endParaRPr sz="70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700">
                <a:solidFill>
                  <a:srgbClr val="D4D4D4"/>
                </a:solidFill>
                <a:highlight>
                  <a:srgbClr val="1E1E1E"/>
                </a:highlight>
                <a:latin typeface="Courier New"/>
                <a:ea typeface="Courier New"/>
                <a:cs typeface="Courier New"/>
                <a:sym typeface="Courier New"/>
              </a:rPr>
              <a:t>         </a:t>
            </a:r>
            <a:r>
              <a:rPr lang="en" sz="700">
                <a:solidFill>
                  <a:srgbClr val="569CD6"/>
                </a:solidFill>
                <a:highlight>
                  <a:srgbClr val="1E1E1E"/>
                </a:highlight>
                <a:latin typeface="Courier New"/>
                <a:ea typeface="Courier New"/>
                <a:cs typeface="Courier New"/>
                <a:sym typeface="Courier New"/>
              </a:rPr>
              <a:t>description</a:t>
            </a:r>
            <a:r>
              <a:rPr lang="en" sz="700">
                <a:solidFill>
                  <a:srgbClr val="D4D4D4"/>
                </a:solidFill>
                <a:highlight>
                  <a:srgbClr val="1E1E1E"/>
                </a:highlight>
                <a:latin typeface="Courier New"/>
                <a:ea typeface="Courier New"/>
                <a:cs typeface="Courier New"/>
                <a:sym typeface="Courier New"/>
              </a:rPr>
              <a:t>: </a:t>
            </a:r>
            <a:r>
              <a:rPr lang="en" sz="700">
                <a:solidFill>
                  <a:srgbClr val="CE9178"/>
                </a:solidFill>
                <a:highlight>
                  <a:srgbClr val="1E1E1E"/>
                </a:highlight>
                <a:latin typeface="Courier New"/>
                <a:ea typeface="Courier New"/>
                <a:cs typeface="Courier New"/>
                <a:sym typeface="Courier New"/>
              </a:rPr>
              <a:t>Product not found Error</a:t>
            </a:r>
            <a:endParaRPr sz="700">
              <a:solidFill>
                <a:srgbClr val="CE917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7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700">
              <a:solidFill>
                <a:srgbClr val="6A9955"/>
              </a:solidFill>
              <a:highlight>
                <a:srgbClr val="1E1E1E"/>
              </a:highlight>
              <a:latin typeface="Courier New"/>
              <a:ea typeface="Courier New"/>
              <a:cs typeface="Courier New"/>
              <a:sym typeface="Courier New"/>
            </a:endParaRPr>
          </a:p>
        </p:txBody>
      </p:sp>
      <p:sp>
        <p:nvSpPr>
          <p:cNvPr id="409" name="Google Shape;409;p58"/>
          <p:cNvSpPr txBox="1"/>
          <p:nvPr/>
        </p:nvSpPr>
        <p:spPr>
          <a:xfrm>
            <a:off x="529275" y="86175"/>
            <a:ext cx="7434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000">
                <a:latin typeface="Anton"/>
                <a:ea typeface="Anton"/>
                <a:cs typeface="Anton"/>
                <a:sym typeface="Anton"/>
              </a:rPr>
              <a:t>Herramientas de documentación API: Swagger</a:t>
            </a:r>
            <a:endParaRPr i="1" sz="3000">
              <a:latin typeface="Anton"/>
              <a:ea typeface="Anton"/>
              <a:cs typeface="Anton"/>
              <a:sym typeface="Anton"/>
            </a:endParaRPr>
          </a:p>
        </p:txBody>
      </p:sp>
      <p:pic>
        <p:nvPicPr>
          <p:cNvPr id="410" name="Google Shape;410;p58"/>
          <p:cNvPicPr preferRelativeResize="0"/>
          <p:nvPr/>
        </p:nvPicPr>
        <p:blipFill>
          <a:blip r:embed="rId3">
            <a:alphaModFix/>
          </a:blip>
          <a:stretch>
            <a:fillRect/>
          </a:stretch>
        </p:blipFill>
        <p:spPr>
          <a:xfrm>
            <a:off x="8237825" y="91375"/>
            <a:ext cx="762900" cy="762900"/>
          </a:xfrm>
          <a:prstGeom prst="rect">
            <a:avLst/>
          </a:prstGeom>
          <a:noFill/>
          <a:ln>
            <a:noFill/>
          </a:ln>
        </p:spPr>
      </p:pic>
      <p:pic>
        <p:nvPicPr>
          <p:cNvPr id="411" name="Google Shape;411;p58"/>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412" name="Google Shape;412;p58"/>
          <p:cNvSpPr txBox="1"/>
          <p:nvPr/>
        </p:nvSpPr>
        <p:spPr>
          <a:xfrm>
            <a:off x="4629150" y="942600"/>
            <a:ext cx="4371600" cy="40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300"/>
              </a:spcBef>
              <a:spcAft>
                <a:spcPts val="1000"/>
              </a:spcAft>
              <a:buNone/>
            </a:pPr>
            <a:r>
              <a:rPr lang="en" sz="1800">
                <a:solidFill>
                  <a:schemeClr val="dk1"/>
                </a:solidFill>
                <a:highlight>
                  <a:schemeClr val="lt1"/>
                </a:highlight>
                <a:latin typeface="Helvetica Neue Light"/>
                <a:ea typeface="Helvetica Neue Light"/>
                <a:cs typeface="Helvetica Neue Light"/>
                <a:sym typeface="Helvetica Neue Light"/>
              </a:rPr>
              <a:t>En el caso de que el método pudiera devolver múltiples respuestas, como es el caso de los errores, podemos incluir fácilmente todas ellas, dentro del campo ‘responses’, encabezadas por su código de estado, y seguidas de su descripción y contenido como en los ejemplos anteriores. Si la respuesta no tiene </a:t>
            </a:r>
            <a:r>
              <a:rPr lang="en" sz="1800">
                <a:solidFill>
                  <a:schemeClr val="dk1"/>
                </a:solidFill>
                <a:highlight>
                  <a:schemeClr val="lt1"/>
                </a:highlight>
                <a:latin typeface="Helvetica Neue Light"/>
                <a:ea typeface="Helvetica Neue Light"/>
                <a:cs typeface="Helvetica Neue Light"/>
                <a:sym typeface="Helvetica Neue Light"/>
              </a:rPr>
              <a:t>ningún</a:t>
            </a:r>
            <a:r>
              <a:rPr lang="en" sz="1800">
                <a:solidFill>
                  <a:schemeClr val="dk1"/>
                </a:solidFill>
                <a:highlight>
                  <a:schemeClr val="lt1"/>
                </a:highlight>
                <a:latin typeface="Helvetica Neue Light"/>
                <a:ea typeface="Helvetica Neue Light"/>
                <a:cs typeface="Helvetica Neue Light"/>
                <a:sym typeface="Helvetica Neue Light"/>
              </a:rPr>
              <a:t> contenido, éste puede obviarse.</a:t>
            </a:r>
            <a:endParaRPr sz="18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16" name="Shape 416"/>
        <p:cNvGrpSpPr/>
        <p:nvPr/>
      </p:nvGrpSpPr>
      <p:grpSpPr>
        <a:xfrm>
          <a:off x="0" y="0"/>
          <a:ext cx="0" cy="0"/>
          <a:chOff x="0" y="0"/>
          <a:chExt cx="0" cy="0"/>
        </a:xfrm>
      </p:grpSpPr>
      <p:sp>
        <p:nvSpPr>
          <p:cNvPr id="417" name="Google Shape;417;p59"/>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BUENAS PRÁCTICAS PARA MANTENER UNA BUENA DOCUMENTACIÓN API</a:t>
            </a:r>
            <a:endParaRPr i="1" sz="3600">
              <a:latin typeface="Anton"/>
              <a:ea typeface="Anton"/>
              <a:cs typeface="Anton"/>
              <a:sym typeface="Anton"/>
            </a:endParaRPr>
          </a:p>
        </p:txBody>
      </p:sp>
      <p:pic>
        <p:nvPicPr>
          <p:cNvPr id="418" name="Google Shape;418;p59"/>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0"/>
          <p:cNvSpPr txBox="1"/>
          <p:nvPr/>
        </p:nvSpPr>
        <p:spPr>
          <a:xfrm>
            <a:off x="329525" y="925275"/>
            <a:ext cx="8671200" cy="3518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Ampliar la descripción de los endpoints con texto explicativo de la forma más detallada posible, utilizando siempre un </a:t>
            </a:r>
            <a:r>
              <a:rPr i="1" lang="en" sz="1900">
                <a:solidFill>
                  <a:schemeClr val="dk1"/>
                </a:solidFill>
                <a:highlight>
                  <a:schemeClr val="lt1"/>
                </a:highlight>
                <a:latin typeface="Helvetica Neue Light"/>
                <a:ea typeface="Helvetica Neue Light"/>
                <a:cs typeface="Helvetica Neue Light"/>
                <a:sym typeface="Helvetica Neue Light"/>
              </a:rPr>
              <a:t>lenguaje comprensible</a:t>
            </a:r>
            <a:r>
              <a:rPr lang="en" sz="1900">
                <a:solidFill>
                  <a:schemeClr val="dk1"/>
                </a:solidFill>
                <a:highlight>
                  <a:schemeClr val="lt1"/>
                </a:highlight>
                <a:latin typeface="Helvetica Neue Light"/>
                <a:ea typeface="Helvetica Neue Light"/>
                <a:cs typeface="Helvetica Neue Light"/>
                <a:sym typeface="Helvetica Neue Light"/>
              </a:rPr>
              <a:t>, intentando no adquirir un tinte demasiado especializado o técnico porque no todos los desarrolladores tienen la misma experiencia o están familiarizados en el entorno de nuestra API.</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Aunque las API actúan como una capa de abstracción que sirve para ocultar ciertos detalles de las operaciones que se ejecutan, lo mejor para no confundir a los desarrolladores es precisamente </a:t>
            </a:r>
            <a:r>
              <a:rPr i="1" lang="en" sz="1900">
                <a:solidFill>
                  <a:schemeClr val="dk1"/>
                </a:solidFill>
                <a:highlight>
                  <a:schemeClr val="lt1"/>
                </a:highlight>
                <a:latin typeface="Helvetica Neue Light"/>
                <a:ea typeface="Helvetica Neue Light"/>
                <a:cs typeface="Helvetica Neue Light"/>
                <a:sym typeface="Helvetica Neue Light"/>
              </a:rPr>
              <a:t>evitar abstracciones en la documentación</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24" name="Google Shape;424;p60"/>
          <p:cNvSpPr txBox="1"/>
          <p:nvPr/>
        </p:nvSpPr>
        <p:spPr>
          <a:xfrm>
            <a:off x="682425" y="86175"/>
            <a:ext cx="7281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Descripción endpoint detallada</a:t>
            </a:r>
            <a:endParaRPr i="1" sz="3600">
              <a:latin typeface="Anton"/>
              <a:ea typeface="Anton"/>
              <a:cs typeface="Anton"/>
              <a:sym typeface="Anton"/>
            </a:endParaRPr>
          </a:p>
        </p:txBody>
      </p:sp>
      <p:pic>
        <p:nvPicPr>
          <p:cNvPr id="425" name="Google Shape;425;p6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26" name="Google Shape;426;p6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nvSpPr>
        <p:spPr>
          <a:xfrm>
            <a:off x="558125" y="1839675"/>
            <a:ext cx="7989600" cy="2019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300"/>
              </a:spcBef>
              <a:spcAft>
                <a:spcPts val="1000"/>
              </a:spcAft>
              <a:buNone/>
            </a:pPr>
            <a:r>
              <a:rPr lang="en" sz="1900">
                <a:solidFill>
                  <a:schemeClr val="dk1"/>
                </a:solidFill>
                <a:highlight>
                  <a:schemeClr val="lt1"/>
                </a:highlight>
                <a:latin typeface="Helvetica Neue Light"/>
                <a:ea typeface="Helvetica Neue Light"/>
                <a:cs typeface="Helvetica Neue Light"/>
                <a:sym typeface="Helvetica Neue Light"/>
              </a:rPr>
              <a:t>🖋Listar todos los parámetros de entrada y salida que proporcione cada endpoint, además de los tipos de respuesta HTTP esperados. Ésto evitará sorpresas a los desarrolladores que consuman nuestra API teniendo en cuenta las diferentes casuísticas que deberán valorar en el momento de desarrollar un frontend apropiado.</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32" name="Google Shape;432;p61"/>
          <p:cNvSpPr txBox="1"/>
          <p:nvPr/>
        </p:nvSpPr>
        <p:spPr>
          <a:xfrm>
            <a:off x="491525" y="203500"/>
            <a:ext cx="77463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Detallar los parámetros y las respuestas esperadas</a:t>
            </a:r>
            <a:endParaRPr i="1" sz="3600">
              <a:latin typeface="Anton"/>
              <a:ea typeface="Anton"/>
              <a:cs typeface="Anton"/>
              <a:sym typeface="Anton"/>
            </a:endParaRPr>
          </a:p>
        </p:txBody>
      </p:sp>
      <p:pic>
        <p:nvPicPr>
          <p:cNvPr id="433" name="Google Shape;433;p6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34" name="Google Shape;434;p61"/>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nvSpPr>
        <p:spPr>
          <a:xfrm>
            <a:off x="329525" y="1270050"/>
            <a:ext cx="8671200" cy="2603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Debemos señalar los diversos lenguajes de programación aceptados por nuestra API e, incluso, dar los ejemplos en cada uno de ellos.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Una posibilidad es permitir que los usuarios elijan el lenguaje de programación que prefieran desde el principio, como es el caso de la documentación de Stripe API que ofrece una opción entre Curl, Ruby, Python, PHP, Java, Node.js, Go o .NET.</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0" name="Google Shape;440;p62"/>
          <p:cNvSpPr txBox="1"/>
          <p:nvPr/>
        </p:nvSpPr>
        <p:spPr>
          <a:xfrm>
            <a:off x="682425" y="86175"/>
            <a:ext cx="7281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Un entorno multiplataforma</a:t>
            </a:r>
            <a:endParaRPr i="1" sz="3600">
              <a:latin typeface="Anton"/>
              <a:ea typeface="Anton"/>
              <a:cs typeface="Anton"/>
              <a:sym typeface="Anton"/>
            </a:endParaRPr>
          </a:p>
        </p:txBody>
      </p:sp>
      <p:pic>
        <p:nvPicPr>
          <p:cNvPr id="441" name="Google Shape;441;p6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42" name="Google Shape;442;p62"/>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nvSpPr>
        <p:spPr>
          <a:xfrm>
            <a:off x="329525" y="1230075"/>
            <a:ext cx="8671200" cy="2603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versionado es la clave del éxito a largo plazo de nuestra API. Los desarrolladores esperan que el funcionamiento no se vea alterado por nuevas implementaciones o innovaciones.</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Es muy importante facilitar el acceso a la documentación API de todas las versiones que se encuentran en producción, pero también lo es el dar acceso a la documentación API de versiones o funcionalidad deprecated que ya no lo estén.</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48" name="Google Shape;448;p63"/>
          <p:cNvSpPr txBox="1"/>
          <p:nvPr/>
        </p:nvSpPr>
        <p:spPr>
          <a:xfrm>
            <a:off x="682425" y="86175"/>
            <a:ext cx="7281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Versionado</a:t>
            </a:r>
            <a:endParaRPr i="1" sz="3600">
              <a:latin typeface="Anton"/>
              <a:ea typeface="Anton"/>
              <a:cs typeface="Anton"/>
              <a:sym typeface="Anton"/>
            </a:endParaRPr>
          </a:p>
        </p:txBody>
      </p:sp>
      <p:pic>
        <p:nvPicPr>
          <p:cNvPr id="449" name="Google Shape;449;p6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0" name="Google Shape;450;p63"/>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134" name="Shape 134"/>
        <p:cNvGrpSpPr/>
        <p:nvPr/>
      </p:nvGrpSpPr>
      <p:grpSpPr>
        <a:xfrm>
          <a:off x="0" y="0"/>
          <a:ext cx="0" cy="0"/>
          <a:chOff x="0" y="0"/>
          <a:chExt cx="0" cy="0"/>
        </a:xfrm>
      </p:grpSpPr>
      <p:sp>
        <p:nvSpPr>
          <p:cNvPr id="135" name="Google Shape;135;p28"/>
          <p:cNvSpPr txBox="1"/>
          <p:nvPr/>
        </p:nvSpPr>
        <p:spPr>
          <a:xfrm>
            <a:off x="1296000" y="2077200"/>
            <a:ext cx="6552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latin typeface="Anton"/>
                <a:ea typeface="Anton"/>
                <a:cs typeface="Anton"/>
                <a:sym typeface="Anton"/>
              </a:rPr>
              <a:t>GENERADOR DE PROYECTOS CON EXPRESS</a:t>
            </a:r>
            <a:endParaRPr i="1" sz="3600">
              <a:latin typeface="Anton"/>
              <a:ea typeface="Anton"/>
              <a:cs typeface="Anton"/>
              <a:sym typeface="Anton"/>
            </a:endParaRPr>
          </a:p>
        </p:txBody>
      </p:sp>
      <p:pic>
        <p:nvPicPr>
          <p:cNvPr id="136" name="Google Shape;136;p28"/>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4"/>
          <p:cNvSpPr txBox="1"/>
          <p:nvPr/>
        </p:nvSpPr>
        <p:spPr>
          <a:xfrm>
            <a:off x="329525" y="1230075"/>
            <a:ext cx="8671200" cy="2603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Una muy buena opción es agregar tutoriales que actúan como un manual para mostrar a los desarrolladores ciertas funciones y ejemplos específicos de lo que pueden hacer con nuestra API.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Conviene añadir en cada demostración el código que se requiere para llamar a la API desde la aplicación y ofrecer ejemplos del tipo de respuesta que se obtendrán.</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456" name="Google Shape;456;p64"/>
          <p:cNvSpPr txBox="1"/>
          <p:nvPr/>
        </p:nvSpPr>
        <p:spPr>
          <a:xfrm>
            <a:off x="752550" y="168000"/>
            <a:ext cx="7281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Tutoriales como ejemplo</a:t>
            </a:r>
            <a:endParaRPr i="1" sz="3600">
              <a:latin typeface="Anton"/>
              <a:ea typeface="Anton"/>
              <a:cs typeface="Anton"/>
              <a:sym typeface="Anton"/>
            </a:endParaRPr>
          </a:p>
        </p:txBody>
      </p:sp>
      <p:pic>
        <p:nvPicPr>
          <p:cNvPr id="457" name="Google Shape;457;p6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458" name="Google Shape;458;p64"/>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 sz="4000">
                <a:latin typeface="Anton"/>
                <a:ea typeface="Anton"/>
                <a:cs typeface="Anton"/>
                <a:sym typeface="Anton"/>
              </a:rPr>
              <a:t>DOCUMENTANDO CON SWAGGER</a:t>
            </a:r>
            <a:endParaRPr sz="2000">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4000"/>
              <a:buFont typeface="Arial"/>
              <a:buNone/>
            </a:pPr>
            <a:r>
              <a:rPr i="1" lang="en" sz="1600">
                <a:latin typeface="Helvetica Neue Light"/>
                <a:ea typeface="Helvetica Neue Light"/>
                <a:cs typeface="Helvetica Neue Light"/>
                <a:sym typeface="Helvetica Neue Light"/>
              </a:rPr>
              <a:t>Tiempo: 10 minutos</a:t>
            </a:r>
            <a:endParaRPr i="1" sz="1600">
              <a:latin typeface="Helvetica Neue Light"/>
              <a:ea typeface="Helvetica Neue Light"/>
              <a:cs typeface="Helvetica Neue Light"/>
              <a:sym typeface="Helvetica Neue Light"/>
            </a:endParaRPr>
          </a:p>
        </p:txBody>
      </p:sp>
      <p:pic>
        <p:nvPicPr>
          <p:cNvPr id="464" name="Google Shape;464;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65" name="Google Shape;465;p6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1" name="Google Shape;471;p66"/>
          <p:cNvSpPr txBox="1"/>
          <p:nvPr/>
        </p:nvSpPr>
        <p:spPr>
          <a:xfrm>
            <a:off x="665325" y="1198363"/>
            <a:ext cx="8217000" cy="30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dk1"/>
                </a:solidFill>
                <a:highlight>
                  <a:schemeClr val="lt1"/>
                </a:highlight>
                <a:latin typeface="Helvetica Neue Light"/>
                <a:ea typeface="Helvetica Neue Light"/>
                <a:cs typeface="Helvetica Neue Light"/>
                <a:sym typeface="Helvetica Neue Light"/>
              </a:rPr>
              <a:t>Basándonos en el servidor del desafío anterior, realizar la documentación de su API REST utilizando swagger.</a:t>
            </a:r>
            <a:endParaRPr sz="17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15000"/>
              </a:lnSpc>
              <a:spcBef>
                <a:spcPts val="1000"/>
              </a:spcBef>
              <a:spcAft>
                <a:spcPts val="1000"/>
              </a:spcAft>
              <a:buNone/>
            </a:pPr>
            <a:r>
              <a:rPr lang="en" sz="1700">
                <a:solidFill>
                  <a:schemeClr val="dk1"/>
                </a:solidFill>
                <a:highlight>
                  <a:schemeClr val="lt1"/>
                </a:highlight>
                <a:latin typeface="Helvetica Neue Light"/>
                <a:ea typeface="Helvetica Neue Light"/>
                <a:cs typeface="Helvetica Neue Light"/>
                <a:sym typeface="Helvetica Neue Light"/>
              </a:rPr>
              <a:t>Cargar dicha documentación en la ruta ‘</a:t>
            </a:r>
            <a:r>
              <a:rPr b="1" i="1" lang="en" sz="1700">
                <a:solidFill>
                  <a:schemeClr val="dk1"/>
                </a:solidFill>
                <a:highlight>
                  <a:schemeClr val="lt1"/>
                </a:highlight>
                <a:latin typeface="Helvetica Neue"/>
                <a:ea typeface="Helvetica Neue"/>
                <a:cs typeface="Helvetica Neue"/>
                <a:sym typeface="Helvetica Neue"/>
              </a:rPr>
              <a:t>/api/docs</a:t>
            </a:r>
            <a:r>
              <a:rPr lang="en" sz="1700">
                <a:solidFill>
                  <a:schemeClr val="dk1"/>
                </a:solidFill>
                <a:highlight>
                  <a:schemeClr val="lt1"/>
                </a:highlight>
                <a:latin typeface="Helvetica Neue Light"/>
                <a:ea typeface="Helvetica Neue Light"/>
                <a:cs typeface="Helvetica Neue Light"/>
                <a:sym typeface="Helvetica Neue Light"/>
              </a:rPr>
              <a:t>’ del servidor.</a:t>
            </a:r>
            <a:endParaRPr sz="1700">
              <a:solidFill>
                <a:schemeClr val="dk1"/>
              </a:solidFill>
              <a:highlight>
                <a:schemeClr val="lt1"/>
              </a:highlight>
              <a:latin typeface="Helvetica Neue Light"/>
              <a:ea typeface="Helvetica Neue Light"/>
              <a:cs typeface="Helvetica Neue Light"/>
              <a:sym typeface="Helvetica Neue Light"/>
            </a:endParaRPr>
          </a:p>
        </p:txBody>
      </p:sp>
      <p:pic>
        <p:nvPicPr>
          <p:cNvPr id="472" name="Google Shape;472;p66"/>
          <p:cNvPicPr preferRelativeResize="0"/>
          <p:nvPr/>
        </p:nvPicPr>
        <p:blipFill rotWithShape="1">
          <a:blip r:embed="rId4">
            <a:alphaModFix/>
          </a:blip>
          <a:srcRect b="0" l="0" r="0" t="0"/>
          <a:stretch/>
        </p:blipFill>
        <p:spPr>
          <a:xfrm>
            <a:off x="7509825" y="76200"/>
            <a:ext cx="1634174" cy="639850"/>
          </a:xfrm>
          <a:prstGeom prst="rect">
            <a:avLst/>
          </a:prstGeom>
          <a:noFill/>
          <a:ln>
            <a:noFill/>
          </a:ln>
        </p:spPr>
      </p:pic>
      <p:sp>
        <p:nvSpPr>
          <p:cNvPr id="473" name="Google Shape;473;p66"/>
          <p:cNvSpPr txBox="1"/>
          <p:nvPr/>
        </p:nvSpPr>
        <p:spPr>
          <a:xfrm>
            <a:off x="137700" y="76200"/>
            <a:ext cx="7524900" cy="7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i="1" lang="en" sz="3300">
                <a:latin typeface="Anton"/>
                <a:ea typeface="Anton"/>
                <a:cs typeface="Anton"/>
                <a:sym typeface="Anton"/>
              </a:rPr>
              <a:t>DOCUMENTANDO CON SWAGGER</a:t>
            </a:r>
            <a:endParaRPr i="1" sz="3200">
              <a:latin typeface="Helvetica Neue Light"/>
              <a:ea typeface="Helvetica Neue Light"/>
              <a:cs typeface="Helvetica Neue Light"/>
              <a:sym typeface="Helvetica Neue Light"/>
            </a:endParaRPr>
          </a:p>
        </p:txBody>
      </p:sp>
      <p:sp>
        <p:nvSpPr>
          <p:cNvPr id="474" name="Google Shape;474;p66"/>
          <p:cNvSpPr txBox="1"/>
          <p:nvPr/>
        </p:nvSpPr>
        <p:spPr>
          <a:xfrm>
            <a:off x="152400" y="55066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600">
                <a:solidFill>
                  <a:schemeClr val="dk1"/>
                </a:solidFill>
                <a:latin typeface="Helvetica Neue Light"/>
                <a:ea typeface="Helvetica Neue Light"/>
                <a:cs typeface="Helvetica Neue Light"/>
                <a:sym typeface="Helvetica Neue Light"/>
              </a:rPr>
              <a:t>Tiempo: 15 minutos</a:t>
            </a:r>
            <a:endParaRPr i="1" sz="16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67"/>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4000">
                <a:solidFill>
                  <a:srgbClr val="E0FF00"/>
                </a:solidFill>
                <a:latin typeface="Anton"/>
                <a:ea typeface="Anton"/>
                <a:cs typeface="Anton"/>
                <a:sym typeface="Anton"/>
              </a:rPr>
              <a:t>¿PREGUNTAS?</a:t>
            </a:r>
            <a:endParaRPr i="1" sz="4000">
              <a:solidFill>
                <a:srgbClr val="E0FF00"/>
              </a:solidFill>
              <a:latin typeface="Anton"/>
              <a:ea typeface="Anton"/>
              <a:cs typeface="Anton"/>
              <a:sym typeface="Anton"/>
            </a:endParaRPr>
          </a:p>
        </p:txBody>
      </p:sp>
      <p:pic>
        <p:nvPicPr>
          <p:cNvPr descr="Tiger Face on Apple iOS 12.2" id="480" name="Google Shape;480;p67"/>
          <p:cNvPicPr preferRelativeResize="0"/>
          <p:nvPr/>
        </p:nvPicPr>
        <p:blipFill>
          <a:blip r:embed="rId4">
            <a:alphaModFix/>
          </a:blip>
          <a:stretch>
            <a:fillRect/>
          </a:stretch>
        </p:blipFill>
        <p:spPr>
          <a:xfrm>
            <a:off x="5655188" y="2089063"/>
            <a:ext cx="712075" cy="712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68"/>
          <p:cNvSpPr txBox="1"/>
          <p:nvPr/>
        </p:nvSpPr>
        <p:spPr>
          <a:xfrm>
            <a:off x="1956450" y="948275"/>
            <a:ext cx="52311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800">
                <a:solidFill>
                  <a:srgbClr val="E0FF00"/>
                </a:solidFill>
                <a:latin typeface="Anton"/>
                <a:ea typeface="Anton"/>
                <a:cs typeface="Anton"/>
                <a:sym typeface="Anton"/>
              </a:rPr>
              <a:t>¡MUCHAS GRACIAS!</a:t>
            </a:r>
            <a:endParaRPr i="1" sz="4800">
              <a:solidFill>
                <a:srgbClr val="E0FF00"/>
              </a:solidFill>
              <a:latin typeface="Anton"/>
              <a:ea typeface="Anton"/>
              <a:cs typeface="Anton"/>
              <a:sym typeface="Anton"/>
            </a:endParaRPr>
          </a:p>
        </p:txBody>
      </p:sp>
      <p:sp>
        <p:nvSpPr>
          <p:cNvPr id="486" name="Google Shape;486;p68"/>
          <p:cNvSpPr txBox="1"/>
          <p:nvPr/>
        </p:nvSpPr>
        <p:spPr>
          <a:xfrm>
            <a:off x="2104200" y="1861175"/>
            <a:ext cx="5549400" cy="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E0FF00"/>
                </a:solidFill>
                <a:latin typeface="Helvetica Neue Light"/>
                <a:ea typeface="Helvetica Neue Light"/>
                <a:cs typeface="Helvetica Neue Light"/>
                <a:sym typeface="Helvetica Neue Light"/>
              </a:rPr>
              <a:t>Resumen de lo visto en clase hoy: </a:t>
            </a:r>
            <a:endParaRPr sz="22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Conceptos de API, API REST.</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Express Generator.</a:t>
            </a:r>
            <a:endParaRPr sz="1700">
              <a:solidFill>
                <a:srgbClr val="E0FF00"/>
              </a:solidFill>
              <a:latin typeface="Helvetica Neue Light"/>
              <a:ea typeface="Helvetica Neue Light"/>
              <a:cs typeface="Helvetica Neue Light"/>
              <a:sym typeface="Helvetica Neue Light"/>
            </a:endParaRPr>
          </a:p>
          <a:p>
            <a:pPr indent="-336550" lvl="0" marL="457200" rtl="0" algn="l">
              <a:lnSpc>
                <a:spcPct val="115000"/>
              </a:lnSpc>
              <a:spcBef>
                <a:spcPts val="0"/>
              </a:spcBef>
              <a:spcAft>
                <a:spcPts val="0"/>
              </a:spcAft>
              <a:buClr>
                <a:srgbClr val="E0FF00"/>
              </a:buClr>
              <a:buSzPts val="1700"/>
              <a:buFont typeface="Helvetica Neue Light"/>
              <a:buChar char="●"/>
            </a:pPr>
            <a:r>
              <a:rPr lang="en" sz="1700">
                <a:solidFill>
                  <a:srgbClr val="E0FF00"/>
                </a:solidFill>
                <a:latin typeface="Helvetica Neue Light"/>
                <a:ea typeface="Helvetica Neue Light"/>
                <a:cs typeface="Helvetica Neue Light"/>
                <a:sym typeface="Helvetica Neue Light"/>
              </a:rPr>
              <a:t>Documentación de APIs</a:t>
            </a:r>
            <a:endParaRPr sz="1700">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0" name="Shape 490"/>
        <p:cNvGrpSpPr/>
        <p:nvPr/>
      </p:nvGrpSpPr>
      <p:grpSpPr>
        <a:xfrm>
          <a:off x="0" y="0"/>
          <a:ext cx="0" cy="0"/>
          <a:chOff x="0" y="0"/>
          <a:chExt cx="0" cy="0"/>
        </a:xfrm>
      </p:grpSpPr>
      <p:sp>
        <p:nvSpPr>
          <p:cNvPr id="491" name="Google Shape;491;p6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E0FF00"/>
                </a:solidFill>
                <a:latin typeface="Anton"/>
                <a:ea typeface="Anton"/>
                <a:cs typeface="Anton"/>
                <a:sym typeface="Anton"/>
              </a:rPr>
              <a:t>OPINA Y VALORA ESTA CLASE</a:t>
            </a:r>
            <a:endParaRPr i="1" sz="3600">
              <a:solidFill>
                <a:srgbClr val="E0FF00"/>
              </a:solidFill>
              <a:latin typeface="Anton"/>
              <a:ea typeface="Anton"/>
              <a:cs typeface="Anton"/>
              <a:sym typeface="Anton"/>
            </a:endParaRPr>
          </a:p>
        </p:txBody>
      </p:sp>
      <p:pic>
        <p:nvPicPr>
          <p:cNvPr descr="Dizzy on Apple iOS 12.2" id="492" name="Google Shape;492;p69"/>
          <p:cNvPicPr preferRelativeResize="0"/>
          <p:nvPr/>
        </p:nvPicPr>
        <p:blipFill>
          <a:blip r:embed="rId4">
            <a:alphaModFix/>
          </a:blip>
          <a:stretch>
            <a:fillRect/>
          </a:stretch>
        </p:blipFill>
        <p:spPr>
          <a:xfrm>
            <a:off x="4168425" y="1602350"/>
            <a:ext cx="807150" cy="807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96" name="Shape 496"/>
        <p:cNvGrpSpPr/>
        <p:nvPr/>
      </p:nvGrpSpPr>
      <p:grpSpPr>
        <a:xfrm>
          <a:off x="0" y="0"/>
          <a:ext cx="0" cy="0"/>
          <a:chOff x="0" y="0"/>
          <a:chExt cx="0" cy="0"/>
        </a:xfrm>
      </p:grpSpPr>
      <p:sp>
        <p:nvSpPr>
          <p:cNvPr id="497" name="Google Shape;497;p7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98" name="Google Shape;498;p70"/>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329525" y="772875"/>
            <a:ext cx="8671200" cy="3988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Express tiene un generador de aplicaciones, con el cual podemos generar la estructura de una API REST. Este módulo se llama </a:t>
            </a:r>
            <a:r>
              <a:rPr b="1" i="1" lang="en" sz="1900">
                <a:solidFill>
                  <a:schemeClr val="dk1"/>
                </a:solidFill>
                <a:highlight>
                  <a:schemeClr val="lt1"/>
                </a:highlight>
                <a:latin typeface="Helvetica Neue"/>
                <a:ea typeface="Helvetica Neue"/>
                <a:cs typeface="Helvetica Neue"/>
                <a:sym typeface="Helvetica Neue"/>
              </a:rPr>
              <a:t>Express generator</a:t>
            </a:r>
            <a:r>
              <a:rPr lang="en" sz="1900">
                <a:solidFill>
                  <a:schemeClr val="dk1"/>
                </a:solidFill>
                <a:highlight>
                  <a:schemeClr val="lt1"/>
                </a:highlight>
                <a:latin typeface="Helvetica Neue Light"/>
                <a:ea typeface="Helvetica Neue Light"/>
                <a:cs typeface="Helvetica Neue Light"/>
                <a:sym typeface="Helvetica Neue Light"/>
              </a:rPr>
              <a:t>.</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Vamos a ver un ejemplo de un proyecto creado con este módulo.</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Previo a empezar, en el proyecto de ejemplo se utilizan dos módulos que vamos a explicar a continuación.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módulo de </a:t>
            </a:r>
            <a:r>
              <a:rPr b="1" lang="en" sz="1900">
                <a:solidFill>
                  <a:schemeClr val="dk1"/>
                </a:solidFill>
                <a:highlight>
                  <a:schemeClr val="lt1"/>
                </a:highlight>
                <a:latin typeface="Helvetica Neue"/>
                <a:ea typeface="Helvetica Neue"/>
                <a:cs typeface="Helvetica Neue"/>
                <a:sym typeface="Helvetica Neue"/>
              </a:rPr>
              <a:t>Debug </a:t>
            </a:r>
            <a:r>
              <a:rPr lang="en" sz="1900">
                <a:solidFill>
                  <a:schemeClr val="dk1"/>
                </a:solidFill>
                <a:highlight>
                  <a:schemeClr val="lt1"/>
                </a:highlight>
                <a:latin typeface="Helvetica Neue Light"/>
                <a:ea typeface="Helvetica Neue Light"/>
                <a:cs typeface="Helvetica Neue Light"/>
                <a:sym typeface="Helvetica Neue Light"/>
              </a:rPr>
              <a:t>que se utiliza para loguear registros que no se deben mostrar luego en producción.</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El módulo de </a:t>
            </a:r>
            <a:r>
              <a:rPr b="1" lang="en" sz="1900">
                <a:solidFill>
                  <a:schemeClr val="dk1"/>
                </a:solidFill>
                <a:highlight>
                  <a:schemeClr val="lt1"/>
                </a:highlight>
                <a:latin typeface="Helvetica Neue"/>
                <a:ea typeface="Helvetica Neue"/>
                <a:cs typeface="Helvetica Neue"/>
                <a:sym typeface="Helvetica Neue"/>
              </a:rPr>
              <a:t>Morgan </a:t>
            </a:r>
            <a:r>
              <a:rPr lang="en" sz="1900">
                <a:solidFill>
                  <a:schemeClr val="dk1"/>
                </a:solidFill>
                <a:highlight>
                  <a:schemeClr val="lt1"/>
                </a:highlight>
                <a:latin typeface="Helvetica Neue Light"/>
                <a:ea typeface="Helvetica Neue Light"/>
                <a:cs typeface="Helvetica Neue Light"/>
                <a:sym typeface="Helvetica Neue Light"/>
              </a:rPr>
              <a:t>se utiliza para loguear en consola registros como errores.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42" name="Google Shape;142;p29"/>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¿De qué se trata?</a:t>
            </a:r>
            <a:endParaRPr i="1" sz="3600">
              <a:latin typeface="Anton"/>
              <a:ea typeface="Anton"/>
              <a:cs typeface="Anton"/>
              <a:sym typeface="Anton"/>
            </a:endParaRPr>
          </a:p>
        </p:txBody>
      </p:sp>
      <p:pic>
        <p:nvPicPr>
          <p:cNvPr id="143" name="Google Shape;143;p29"/>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44" name="Google Shape;144;p29"/>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45" name="Google Shape;145;p29"/>
          <p:cNvPicPr preferRelativeResize="0"/>
          <p:nvPr/>
        </p:nvPicPr>
        <p:blipFill>
          <a:blip r:embed="rId5">
            <a:alphaModFix/>
          </a:blip>
          <a:stretch>
            <a:fillRect/>
          </a:stretch>
        </p:blipFill>
        <p:spPr>
          <a:xfrm>
            <a:off x="329525" y="91373"/>
            <a:ext cx="1358364" cy="762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nvSpPr>
        <p:spPr>
          <a:xfrm>
            <a:off x="344525" y="1565088"/>
            <a:ext cx="8223900" cy="2518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Express utiliza el módulo debug internamente para </a:t>
            </a:r>
            <a:r>
              <a:rPr i="1" lang="en" sz="1800">
                <a:solidFill>
                  <a:schemeClr val="dk1"/>
                </a:solidFill>
                <a:highlight>
                  <a:schemeClr val="lt1"/>
                </a:highlight>
                <a:latin typeface="Helvetica Neue Light"/>
                <a:ea typeface="Helvetica Neue Light"/>
                <a:cs typeface="Helvetica Neue Light"/>
                <a:sym typeface="Helvetica Neue Light"/>
              </a:rPr>
              <a:t>registrar información</a:t>
            </a:r>
            <a:r>
              <a:rPr lang="en" sz="1800">
                <a:solidFill>
                  <a:schemeClr val="dk1"/>
                </a:solidFill>
                <a:highlight>
                  <a:schemeClr val="lt1"/>
                </a:highlight>
                <a:latin typeface="Helvetica Neue Light"/>
                <a:ea typeface="Helvetica Neue Light"/>
                <a:cs typeface="Helvetica Neue Light"/>
                <a:sym typeface="Helvetica Neue Light"/>
              </a:rPr>
              <a:t> sobre las coincidencias de rutas, las funciones de middleware que se están utilizando, la modalidad de aplicación y el flujo del ciclo de solicitud/respuestas.</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51" name="Google Shape;151;p30"/>
          <p:cNvSpPr txBox="1"/>
          <p:nvPr/>
        </p:nvSpPr>
        <p:spPr>
          <a:xfrm>
            <a:off x="1096725" y="226450"/>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Módulo Debug</a:t>
            </a:r>
            <a:endParaRPr i="1" sz="3600">
              <a:latin typeface="Anton"/>
              <a:ea typeface="Anton"/>
              <a:cs typeface="Anton"/>
              <a:sym typeface="Anton"/>
            </a:endParaRPr>
          </a:p>
        </p:txBody>
      </p:sp>
      <p:pic>
        <p:nvPicPr>
          <p:cNvPr id="152" name="Google Shape;152;p30"/>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53" name="Google Shape;153;p30"/>
          <p:cNvPicPr preferRelativeResize="0"/>
          <p:nvPr/>
        </p:nvPicPr>
        <p:blipFill>
          <a:blip r:embed="rId4">
            <a:alphaModFix/>
          </a:blip>
          <a:stretch>
            <a:fillRect/>
          </a:stretch>
        </p:blipFill>
        <p:spPr>
          <a:xfrm>
            <a:off x="8237825" y="91375"/>
            <a:ext cx="762900" cy="76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341200" y="577350"/>
            <a:ext cx="8223900" cy="3988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30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ver todos los registros internos utilizados en Express, establecer la variable de entorno DEBUG en express:* cuando iniciamos la aplicación con el comando: </a:t>
            </a:r>
            <a:endParaRPr sz="1800">
              <a:solidFill>
                <a:schemeClr val="dk1"/>
              </a:solidFill>
              <a:highlight>
                <a:schemeClr val="lt1"/>
              </a:highlight>
              <a:latin typeface="Helvetica Neue Light"/>
              <a:ea typeface="Helvetica Neue Light"/>
              <a:cs typeface="Helvetica Neue Light"/>
              <a:sym typeface="Helvetica Neue Light"/>
            </a:endParaRPr>
          </a:p>
          <a:p>
            <a:pPr indent="-342900" lvl="0" marL="457200" rtl="0" algn="l">
              <a:lnSpc>
                <a:spcPct val="115000"/>
              </a:lnSpc>
              <a:spcBef>
                <a:spcPts val="1300"/>
              </a:spcBef>
              <a:spcAft>
                <a:spcPts val="1000"/>
              </a:spcAft>
              <a:buClr>
                <a:srgbClr val="3CEFAB"/>
              </a:buClr>
              <a:buSzPts val="1800"/>
              <a:buFont typeface="Helvetica Neue Light"/>
              <a:buChar char="●"/>
            </a:pPr>
            <a:r>
              <a:rPr lang="en" sz="1800">
                <a:solidFill>
                  <a:schemeClr val="dk1"/>
                </a:solidFill>
                <a:highlight>
                  <a:schemeClr val="lt1"/>
                </a:highlight>
                <a:latin typeface="Helvetica Neue Light"/>
                <a:ea typeface="Helvetica Neue Light"/>
                <a:cs typeface="Helvetica Neue Light"/>
                <a:sym typeface="Helvetica Neue Light"/>
              </a:rPr>
              <a:t>Para utilizar Debug en una aplicación generada con Express, usamos el siguiente comando:</a:t>
            </a:r>
            <a:br>
              <a:rPr lang="en" sz="1800">
                <a:solidFill>
                  <a:schemeClr val="dk1"/>
                </a:solidFill>
                <a:highlight>
                  <a:schemeClr val="lt1"/>
                </a:highlight>
                <a:latin typeface="Helvetica Neue Light"/>
                <a:ea typeface="Helvetica Neue Light"/>
                <a:cs typeface="Helvetica Neue Light"/>
                <a:sym typeface="Helvetica Neue Light"/>
              </a:rPr>
            </a:br>
            <a:r>
              <a:rPr lang="en" sz="1800">
                <a:solidFill>
                  <a:schemeClr val="dk1"/>
                </a:solidFill>
                <a:highlight>
                  <a:schemeClr val="lt1"/>
                </a:highlight>
                <a:latin typeface="Helvetica Neue Light"/>
                <a:ea typeface="Helvetica Neue Light"/>
                <a:cs typeface="Helvetica Neue Light"/>
                <a:sym typeface="Helvetica Neue Light"/>
              </a:rPr>
              <a:t>Donde sample-app es el nombre de nuestra aplicación.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59" name="Google Shape;159;p31"/>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Módulo Debug</a:t>
            </a:r>
            <a:endParaRPr i="1" sz="3600">
              <a:latin typeface="Anton"/>
              <a:ea typeface="Anton"/>
              <a:cs typeface="Anton"/>
              <a:sym typeface="Anton"/>
            </a:endParaRPr>
          </a:p>
        </p:txBody>
      </p:sp>
      <p:pic>
        <p:nvPicPr>
          <p:cNvPr id="160" name="Google Shape;160;p31"/>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61" name="Google Shape;161;p31"/>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62" name="Google Shape;162;p31"/>
          <p:cNvPicPr preferRelativeResize="0"/>
          <p:nvPr/>
        </p:nvPicPr>
        <p:blipFill rotWithShape="1">
          <a:blip r:embed="rId5">
            <a:alphaModFix/>
          </a:blip>
          <a:srcRect b="17772" l="0" r="0" t="18391"/>
          <a:stretch/>
        </p:blipFill>
        <p:spPr>
          <a:xfrm>
            <a:off x="2202850" y="1987525"/>
            <a:ext cx="3391950" cy="258675"/>
          </a:xfrm>
          <a:prstGeom prst="rect">
            <a:avLst/>
          </a:prstGeom>
          <a:noFill/>
          <a:ln cap="flat" cmpd="sng" w="19050">
            <a:solidFill>
              <a:schemeClr val="dk2"/>
            </a:solidFill>
            <a:prstDash val="solid"/>
            <a:round/>
            <a:headEnd len="sm" w="sm" type="none"/>
            <a:tailEnd len="sm" w="sm" type="none"/>
          </a:ln>
        </p:spPr>
      </p:pic>
      <p:pic>
        <p:nvPicPr>
          <p:cNvPr id="163" name="Google Shape;163;p31"/>
          <p:cNvPicPr preferRelativeResize="0"/>
          <p:nvPr/>
        </p:nvPicPr>
        <p:blipFill>
          <a:blip r:embed="rId6">
            <a:alphaModFix/>
          </a:blip>
          <a:stretch>
            <a:fillRect/>
          </a:stretch>
        </p:blipFill>
        <p:spPr>
          <a:xfrm>
            <a:off x="2930650" y="2748175"/>
            <a:ext cx="2772475" cy="258675"/>
          </a:xfrm>
          <a:prstGeom prst="rect">
            <a:avLst/>
          </a:prstGeom>
          <a:noFill/>
          <a:ln cap="flat" cmpd="sng" w="19050">
            <a:solidFill>
              <a:schemeClr val="dk2"/>
            </a:solidFill>
            <a:prstDash val="solid"/>
            <a:round/>
            <a:headEnd len="sm" w="sm" type="none"/>
            <a:tailEnd len="sm" w="sm" type="none"/>
          </a:ln>
        </p:spPr>
      </p:pic>
      <p:sp>
        <p:nvSpPr>
          <p:cNvPr id="164" name="Google Shape;164;p31"/>
          <p:cNvSpPr txBox="1"/>
          <p:nvPr/>
        </p:nvSpPr>
        <p:spPr>
          <a:xfrm>
            <a:off x="196425" y="35975"/>
            <a:ext cx="557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00FFFF"/>
                </a:highlight>
              </a:rPr>
              <a:t>* </a:t>
            </a:r>
            <a:r>
              <a:rPr lang="en" sz="1100">
                <a:highlight>
                  <a:srgbClr val="00FFFF"/>
                </a:highlight>
              </a:rPr>
              <a:t>https://expressjs.com/en/guide/debugging.html</a:t>
            </a:r>
            <a:endParaRPr sz="1100">
              <a:highlight>
                <a:srgbClr val="00FFFF"/>
              </a:highlight>
            </a:endParaRPr>
          </a:p>
        </p:txBody>
      </p:sp>
      <p:sp>
        <p:nvSpPr>
          <p:cNvPr id="165" name="Google Shape;165;p31"/>
          <p:cNvSpPr txBox="1"/>
          <p:nvPr/>
        </p:nvSpPr>
        <p:spPr>
          <a:xfrm>
            <a:off x="736175" y="3617375"/>
            <a:ext cx="50610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nsolas"/>
                <a:ea typeface="Consolas"/>
                <a:cs typeface="Consolas"/>
                <a:sym typeface="Consolas"/>
              </a:rPr>
              <a:t>"start"</a:t>
            </a:r>
            <a:r>
              <a:rPr lang="en" sz="1050">
                <a:solidFill>
                  <a:srgbClr val="D4D4D4"/>
                </a:solidFill>
                <a:highlight>
                  <a:srgbClr val="1E1E1E"/>
                </a:highlight>
                <a:latin typeface="Consolas"/>
                <a:ea typeface="Consolas"/>
                <a:cs typeface="Consolas"/>
                <a:sym typeface="Consolas"/>
              </a:rPr>
              <a:t>: </a:t>
            </a:r>
            <a:r>
              <a:rPr lang="en" sz="1050">
                <a:solidFill>
                  <a:srgbClr val="CE9178"/>
                </a:solidFill>
                <a:highlight>
                  <a:srgbClr val="1E1E1E"/>
                </a:highlight>
                <a:latin typeface="Consolas"/>
                <a:ea typeface="Consolas"/>
                <a:cs typeface="Consolas"/>
                <a:sym typeface="Consolas"/>
              </a:rPr>
              <a:t>"set DEBUG=autogenerated:* &amp;&amp; node ./bin/www"</a:t>
            </a:r>
            <a:endParaRPr sz="1050">
              <a:solidFill>
                <a:srgbClr val="CE9178"/>
              </a:solidFill>
              <a:highlight>
                <a:srgbClr val="1E1E1E"/>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66" name="Google Shape;166;p31"/>
          <p:cNvSpPr txBox="1"/>
          <p:nvPr/>
        </p:nvSpPr>
        <p:spPr>
          <a:xfrm>
            <a:off x="818725" y="3998375"/>
            <a:ext cx="39879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9CDCFE"/>
                </a:solidFill>
                <a:highlight>
                  <a:srgbClr val="1E1E1E"/>
                </a:highlight>
                <a:latin typeface="Consolas"/>
                <a:ea typeface="Consolas"/>
                <a:cs typeface="Consolas"/>
                <a:sym typeface="Consolas"/>
              </a:rPr>
              <a:t>"start"</a:t>
            </a:r>
            <a:r>
              <a:rPr lang="en" sz="1050">
                <a:solidFill>
                  <a:srgbClr val="D4D4D4"/>
                </a:solidFill>
                <a:highlight>
                  <a:srgbClr val="1E1E1E"/>
                </a:highlight>
                <a:latin typeface="Consolas"/>
                <a:ea typeface="Consolas"/>
                <a:cs typeface="Consolas"/>
                <a:sym typeface="Consolas"/>
              </a:rPr>
              <a:t>: </a:t>
            </a:r>
            <a:r>
              <a:rPr lang="en" sz="1050">
                <a:solidFill>
                  <a:srgbClr val="CE9178"/>
                </a:solidFill>
                <a:highlight>
                  <a:srgbClr val="1E1E1E"/>
                </a:highlight>
                <a:latin typeface="Consolas"/>
                <a:ea typeface="Consolas"/>
                <a:cs typeface="Consolas"/>
                <a:sym typeface="Consolas"/>
              </a:rPr>
              <a:t>"set DEBUG=express:* &amp;&amp; node ./bin/www"</a:t>
            </a:r>
            <a:endParaRPr sz="1050">
              <a:solidFill>
                <a:srgbClr val="CE9178"/>
              </a:solidFill>
              <a:highlight>
                <a:srgbClr val="1E1E1E"/>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167" name="Google Shape;167;p31"/>
          <p:cNvSpPr/>
          <p:nvPr/>
        </p:nvSpPr>
        <p:spPr>
          <a:xfrm>
            <a:off x="-578275" y="3528475"/>
            <a:ext cx="1282800" cy="9207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nvSpPr>
        <p:spPr>
          <a:xfrm>
            <a:off x="364600" y="1154338"/>
            <a:ext cx="8296500" cy="2889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Morgan es una herramienta de registro (middleware) que se puede usar en servidores HTTP implementados usando Express &amp; Node. Se puede usar para registrar solicitudes, errores y más en la consola.</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Lo instalamos como siempre con el comando: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Luego lo requerimos en el app.js: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Podemos ahora usarlo como middleware a nivel aplicación: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73" name="Google Shape;173;p32"/>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Módulo Morgan</a:t>
            </a:r>
            <a:endParaRPr i="1" sz="3600">
              <a:latin typeface="Anton"/>
              <a:ea typeface="Anton"/>
              <a:cs typeface="Anton"/>
              <a:sym typeface="Anton"/>
            </a:endParaRPr>
          </a:p>
        </p:txBody>
      </p:sp>
      <p:pic>
        <p:nvPicPr>
          <p:cNvPr id="174" name="Google Shape;174;p32"/>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75" name="Google Shape;175;p32"/>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76" name="Google Shape;176;p32"/>
          <p:cNvPicPr preferRelativeResize="0"/>
          <p:nvPr/>
        </p:nvPicPr>
        <p:blipFill>
          <a:blip r:embed="rId5">
            <a:alphaModFix/>
          </a:blip>
          <a:stretch>
            <a:fillRect/>
          </a:stretch>
        </p:blipFill>
        <p:spPr>
          <a:xfrm>
            <a:off x="5776924" y="2589011"/>
            <a:ext cx="2726231" cy="330675"/>
          </a:xfrm>
          <a:prstGeom prst="rect">
            <a:avLst/>
          </a:prstGeom>
          <a:noFill/>
          <a:ln cap="flat" cmpd="sng" w="19050">
            <a:solidFill>
              <a:schemeClr val="dk2"/>
            </a:solidFill>
            <a:prstDash val="solid"/>
            <a:round/>
            <a:headEnd len="sm" w="sm" type="none"/>
            <a:tailEnd len="sm" w="sm" type="none"/>
          </a:ln>
        </p:spPr>
      </p:pic>
      <p:pic>
        <p:nvPicPr>
          <p:cNvPr id="177" name="Google Shape;177;p32"/>
          <p:cNvPicPr preferRelativeResize="0"/>
          <p:nvPr/>
        </p:nvPicPr>
        <p:blipFill>
          <a:blip r:embed="rId6">
            <a:alphaModFix/>
          </a:blip>
          <a:stretch>
            <a:fillRect/>
          </a:stretch>
        </p:blipFill>
        <p:spPr>
          <a:xfrm>
            <a:off x="4466875" y="3126000"/>
            <a:ext cx="2899646" cy="229425"/>
          </a:xfrm>
          <a:prstGeom prst="rect">
            <a:avLst/>
          </a:prstGeom>
          <a:noFill/>
          <a:ln cap="flat" cmpd="sng" w="19050">
            <a:solidFill>
              <a:schemeClr val="dk2"/>
            </a:solidFill>
            <a:prstDash val="solid"/>
            <a:round/>
            <a:headEnd len="sm" w="sm" type="none"/>
            <a:tailEnd len="sm" w="sm" type="none"/>
          </a:ln>
        </p:spPr>
      </p:pic>
      <p:pic>
        <p:nvPicPr>
          <p:cNvPr id="178" name="Google Shape;178;p32"/>
          <p:cNvPicPr preferRelativeResize="0"/>
          <p:nvPr/>
        </p:nvPicPr>
        <p:blipFill>
          <a:blip r:embed="rId7">
            <a:alphaModFix/>
          </a:blip>
          <a:stretch>
            <a:fillRect/>
          </a:stretch>
        </p:blipFill>
        <p:spPr>
          <a:xfrm>
            <a:off x="6446000" y="3968800"/>
            <a:ext cx="2057155" cy="2294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329525" y="772875"/>
            <a:ext cx="8671200" cy="16413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1300"/>
              </a:spcBef>
              <a:spcAft>
                <a:spcPts val="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En primer lugar, comenzamos instalando globalmente el módulo de Express Generator: </a:t>
            </a:r>
            <a:endParaRPr sz="1900">
              <a:solidFill>
                <a:schemeClr val="dk1"/>
              </a:solidFill>
              <a:highlight>
                <a:schemeClr val="lt1"/>
              </a:highlight>
              <a:latin typeface="Helvetica Neue Light"/>
              <a:ea typeface="Helvetica Neue Light"/>
              <a:cs typeface="Helvetica Neue Light"/>
              <a:sym typeface="Helvetica Neue Light"/>
            </a:endParaRPr>
          </a:p>
          <a:p>
            <a:pPr indent="-349250" lvl="0" marL="457200" rtl="0" algn="l">
              <a:lnSpc>
                <a:spcPct val="115000"/>
              </a:lnSpc>
              <a:spcBef>
                <a:spcPts val="1300"/>
              </a:spcBef>
              <a:spcAft>
                <a:spcPts val="1000"/>
              </a:spcAft>
              <a:buClr>
                <a:srgbClr val="3CEFAB"/>
              </a:buClr>
              <a:buSzPts val="1900"/>
              <a:buFont typeface="Helvetica Neue Light"/>
              <a:buChar char="●"/>
            </a:pPr>
            <a:r>
              <a:rPr lang="en" sz="1900">
                <a:solidFill>
                  <a:schemeClr val="dk1"/>
                </a:solidFill>
                <a:highlight>
                  <a:schemeClr val="lt1"/>
                </a:highlight>
                <a:latin typeface="Helvetica Neue Light"/>
                <a:ea typeface="Helvetica Neue Light"/>
                <a:cs typeface="Helvetica Neue Light"/>
                <a:sym typeface="Helvetica Neue Light"/>
              </a:rPr>
              <a:t>Con el comando			se muestran las opciones disponibles para realizar: </a:t>
            </a:r>
            <a:endParaRPr sz="1900">
              <a:solidFill>
                <a:schemeClr val="dk1"/>
              </a:solidFill>
              <a:highlight>
                <a:schemeClr val="lt1"/>
              </a:highlight>
              <a:latin typeface="Helvetica Neue Light"/>
              <a:ea typeface="Helvetica Neue Light"/>
              <a:cs typeface="Helvetica Neue Light"/>
              <a:sym typeface="Helvetica Neue Light"/>
            </a:endParaRPr>
          </a:p>
        </p:txBody>
      </p:sp>
      <p:sp>
        <p:nvSpPr>
          <p:cNvPr id="184" name="Google Shape;184;p33"/>
          <p:cNvSpPr txBox="1"/>
          <p:nvPr/>
        </p:nvSpPr>
        <p:spPr>
          <a:xfrm>
            <a:off x="1180500" y="86175"/>
            <a:ext cx="6783000" cy="76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3600">
                <a:latin typeface="Anton"/>
                <a:ea typeface="Anton"/>
                <a:cs typeface="Anton"/>
                <a:sym typeface="Anton"/>
              </a:rPr>
              <a:t>Comenzando con Express Generator</a:t>
            </a:r>
            <a:endParaRPr i="1" sz="3600">
              <a:latin typeface="Anton"/>
              <a:ea typeface="Anton"/>
              <a:cs typeface="Anton"/>
              <a:sym typeface="Anton"/>
            </a:endParaRPr>
          </a:p>
        </p:txBody>
      </p:sp>
      <p:pic>
        <p:nvPicPr>
          <p:cNvPr id="185" name="Google Shape;185;p3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186" name="Google Shape;186;p33"/>
          <p:cNvPicPr preferRelativeResize="0"/>
          <p:nvPr/>
        </p:nvPicPr>
        <p:blipFill>
          <a:blip r:embed="rId4">
            <a:alphaModFix/>
          </a:blip>
          <a:stretch>
            <a:fillRect/>
          </a:stretch>
        </p:blipFill>
        <p:spPr>
          <a:xfrm>
            <a:off x="8237825" y="91375"/>
            <a:ext cx="762900" cy="762900"/>
          </a:xfrm>
          <a:prstGeom prst="rect">
            <a:avLst/>
          </a:prstGeom>
          <a:noFill/>
          <a:ln>
            <a:noFill/>
          </a:ln>
        </p:spPr>
      </p:pic>
      <p:pic>
        <p:nvPicPr>
          <p:cNvPr id="187" name="Google Shape;187;p33"/>
          <p:cNvPicPr preferRelativeResize="0"/>
          <p:nvPr/>
        </p:nvPicPr>
        <p:blipFill>
          <a:blip r:embed="rId5">
            <a:alphaModFix/>
          </a:blip>
          <a:stretch>
            <a:fillRect/>
          </a:stretch>
        </p:blipFill>
        <p:spPr>
          <a:xfrm>
            <a:off x="2072625" y="1426450"/>
            <a:ext cx="2425775" cy="219475"/>
          </a:xfrm>
          <a:prstGeom prst="rect">
            <a:avLst/>
          </a:prstGeom>
          <a:noFill/>
          <a:ln cap="flat" cmpd="sng" w="9525">
            <a:solidFill>
              <a:schemeClr val="dk2"/>
            </a:solidFill>
            <a:prstDash val="solid"/>
            <a:round/>
            <a:headEnd len="sm" w="sm" type="none"/>
            <a:tailEnd len="sm" w="sm" type="none"/>
          </a:ln>
        </p:spPr>
      </p:pic>
      <p:pic>
        <p:nvPicPr>
          <p:cNvPr id="188" name="Google Shape;188;p33"/>
          <p:cNvPicPr preferRelativeResize="0"/>
          <p:nvPr/>
        </p:nvPicPr>
        <p:blipFill>
          <a:blip r:embed="rId6">
            <a:alphaModFix/>
          </a:blip>
          <a:stretch>
            <a:fillRect/>
          </a:stretch>
        </p:blipFill>
        <p:spPr>
          <a:xfrm>
            <a:off x="2738449" y="1905000"/>
            <a:ext cx="803061" cy="219475"/>
          </a:xfrm>
          <a:prstGeom prst="rect">
            <a:avLst/>
          </a:prstGeom>
          <a:noFill/>
          <a:ln cap="flat" cmpd="sng" w="19050">
            <a:solidFill>
              <a:schemeClr val="dk2"/>
            </a:solidFill>
            <a:prstDash val="solid"/>
            <a:round/>
            <a:headEnd len="sm" w="sm" type="none"/>
            <a:tailEnd len="sm" w="sm" type="none"/>
          </a:ln>
        </p:spPr>
      </p:pic>
      <p:pic>
        <p:nvPicPr>
          <p:cNvPr id="189" name="Google Shape;189;p33"/>
          <p:cNvPicPr preferRelativeResize="0"/>
          <p:nvPr/>
        </p:nvPicPr>
        <p:blipFill>
          <a:blip r:embed="rId7">
            <a:alphaModFix/>
          </a:blip>
          <a:stretch>
            <a:fillRect/>
          </a:stretch>
        </p:blipFill>
        <p:spPr>
          <a:xfrm>
            <a:off x="1143000" y="2414175"/>
            <a:ext cx="6300709" cy="24245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