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embeddedFontLst>
    <p:embeddedFont>
      <p:font typeface="Anton"/>
      <p:regular r:id="rId56"/>
    </p:embeddedFont>
    <p:embeddedFont>
      <p:font typeface="Lato"/>
      <p:regular r:id="rId57"/>
      <p:bold r:id="rId58"/>
      <p:italic r:id="rId59"/>
      <p:boldItalic r:id="rId60"/>
    </p:embeddedFont>
    <p:embeddedFont>
      <p:font typeface="Helvetica Neue"/>
      <p:regular r:id="rId61"/>
      <p:bold r:id="rId62"/>
      <p:italic r:id="rId63"/>
      <p:boldItalic r:id="rId64"/>
    </p:embeddedFont>
    <p:embeddedFont>
      <p:font typeface="Helvetica Neue Light"/>
      <p:regular r:id="rId65"/>
      <p:bold r:id="rId66"/>
      <p:italic r:id="rId67"/>
      <p:boldItalic r:id="rId68"/>
    </p:embeddedFont>
    <p:embeddedFont>
      <p:font typeface="Roboto Mon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47C24-D6DC-47F9-8CF1-353F2C311AFC}">
  <a:tblStyle styleId="{6B547C24-D6DC-47F9-8CF1-353F2C311A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font" Target="fonts/RobotoMono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RobotoMono-italic.fntdata"/><Relationship Id="rId70" Type="http://schemas.openxmlformats.org/officeDocument/2006/relationships/font" Target="fonts/RobotoMono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3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5.xml"/><Relationship Id="rId66" Type="http://schemas.openxmlformats.org/officeDocument/2006/relationships/font" Target="fonts/HelveticaNeueLight-bold.fntdata"/><Relationship Id="rId21" Type="http://schemas.openxmlformats.org/officeDocument/2006/relationships/slide" Target="slides/slide14.xml"/><Relationship Id="rId65" Type="http://schemas.openxmlformats.org/officeDocument/2006/relationships/font" Target="fonts/HelveticaNeueLight-regular.fntdata"/><Relationship Id="rId24" Type="http://schemas.openxmlformats.org/officeDocument/2006/relationships/slide" Target="slides/slide17.xml"/><Relationship Id="rId68" Type="http://schemas.openxmlformats.org/officeDocument/2006/relationships/font" Target="fonts/HelveticaNeueLight-bold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Light-italic.fntdata"/><Relationship Id="rId60" Type="http://schemas.openxmlformats.org/officeDocument/2006/relationships/font" Target="fonts/Lat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Mon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Lato-regular.fntdata"/><Relationship Id="rId12" Type="http://schemas.openxmlformats.org/officeDocument/2006/relationships/slide" Target="slides/slide5.xml"/><Relationship Id="rId56" Type="http://schemas.openxmlformats.org/officeDocument/2006/relationships/font" Target="fonts/Anton-regular.fntdata"/><Relationship Id="rId15" Type="http://schemas.openxmlformats.org/officeDocument/2006/relationships/slide" Target="slides/slide8.xml"/><Relationship Id="rId59" Type="http://schemas.openxmlformats.org/officeDocument/2006/relationships/font" Target="fonts/Lato-italic.fntdata"/><Relationship Id="rId14" Type="http://schemas.openxmlformats.org/officeDocument/2006/relationships/slide" Target="slides/slide7.xml"/><Relationship Id="rId58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540a0e2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540a0e2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0540a0e26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0540a0e26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0540a0e26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0540a0e26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540a0e26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0540a0e26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99996a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c99996a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c99996aa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c99996aa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99996a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99996a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99996a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99996a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99996aa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c99996aa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0540a0e26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0540a0e26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0540a0e2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0540a0e2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540a0e2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540a0e2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0540a0e26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0540a0e26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0540a0e26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0540a0e26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484fa700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484fa70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0540a0e26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0540a0e26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540a0e26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540a0e26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0540a0e26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0540a0e26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9bacd75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a9bacd75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0540a0e26_0_1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00540a0e26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0540a0e26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0540a0e26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0540a0e26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0540a0e26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3e67f4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3e67f4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0540a0e26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0540a0e26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0540a0e2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0540a0e2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0540a0e26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0540a0e26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0540a0e26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0540a0e26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0540a0e26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0540a0e26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0540a0e26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0540a0e26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0540a0e26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0540a0e26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0540a0e26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0540a0e26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0540a0e26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0540a0e26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484fa700f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0484fa70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540a0e26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540a0e26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484fa70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484fa70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0540a0e26_0_16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00540a0e26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0540a0e26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0540a0e26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0540a0e26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0540a0e26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0540a0e26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0540a0e26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43e67f4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043e67f4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43e67f4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43e67f4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43e67f4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43e67f4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43e67f4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43e67f4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4fa700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84fa700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540a0e26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540a0e26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540a0e26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540a0e26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540a0e26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540a0e26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0540a0e26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0540a0e26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localhost:8080/noticia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Relationship Id="rId6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60700" y="20961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GRAPHQL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022750" y="16203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44.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329525" y="933225"/>
            <a:ext cx="86712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conocida frase en cierto modo define una de las bases de GraphQL, la existencia de un único punto de acceso a los datos como vemos en el diagrama.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Todos para uno y uno para todos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275" y="2057575"/>
            <a:ext cx="5317703" cy="293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712925" y="1292025"/>
            <a:ext cx="75249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Todos para uno:</a:t>
            </a:r>
            <a:endParaRPr b="1" sz="19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“todos” serían los consumidores que acceden a las operaciones mediante un único punto de entrada, sea cual sea el tipo de integración que se haga.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“uno” sería nuestro GraphQL server.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1180500" y="15025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Todos para uno y uno para todos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/>
        </p:nvSpPr>
        <p:spPr>
          <a:xfrm>
            <a:off x="470550" y="1280725"/>
            <a:ext cx="82029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Uno para todos:</a:t>
            </a:r>
            <a:endParaRPr b="1" sz="19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“Uno” sería nuestro GraphQL Server.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“Todos” serían todos los subsistemas a los cuales ha de acceder el GraphQL Server para resolver las consultas y operaciones </a:t>
            </a:r>
            <a:b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requeridas por el usuario.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1180500" y="16150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Todos para uno y uno para todos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COMPARACIÓN REST - GRAPHQL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489850" y="820500"/>
            <a:ext cx="81924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apoya sobre el protocolo HTTP: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HTTP permite realizar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serie de operaciones bien definidas entre las que están: POST, GET, PUT y DELETE.</a:t>
            </a:r>
            <a:endParaRPr sz="16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manipulación de los objetos es a partir de </a:t>
            </a:r>
            <a:r>
              <a:rPr b="1"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URI: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URI es el identificador único de cada recurso en REST.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la que permite, además, acceder a los recursos y manipularlos.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(*ej endpoints)</a:t>
            </a:r>
            <a:endParaRPr sz="16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Sistema de capas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Los componentes se organizan siguiendo una arquitectura jerárquica. Cada capa tiene una función dentro del sistema y el cliente solo debe acceder a la capa con la que interactúa.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Características de </a:t>
            </a:r>
            <a:r>
              <a:rPr i="1" lang="en" sz="3600"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REST</a:t>
            </a:r>
            <a:endParaRPr i="1" sz="3600"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633625" y="910025"/>
            <a:ext cx="76212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Ambos posibilitan intercambiar datos entre el cliente y el servidor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diferentes formatos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el formato predeterminado para ambos.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implementación del lado del servidor puede hacerse con cualquier lenguaje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ambos funcionan independientemente del lenguaje escogido.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Dan la libertad de implementar el frontend en cualquier lenguaje, el consumo de datos también es indiferente al lenguaje escogido para la implementación de la interfaz de la aplicación.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se limitan a definir las peticiones y la forma en que es devuelta la información, no almacenan datos de los clientes.</a:t>
            </a:r>
            <a:endParaRPr sz="16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Similitudes entre REST y GraphQL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400">
                <a:latin typeface="Anton"/>
                <a:ea typeface="Anton"/>
                <a:cs typeface="Anton"/>
                <a:sym typeface="Anton"/>
              </a:rPr>
              <a:t>Diferencias entre REST y GraphQL</a:t>
            </a:r>
            <a:endParaRPr i="1" sz="340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30" name="Google Shape;230;p40"/>
          <p:cNvGraphicFramePr/>
          <p:nvPr/>
        </p:nvGraphicFramePr>
        <p:xfrm>
          <a:off x="259075" y="76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{6B547C24-D6DC-47F9-8CF1-353F2C311AFC}</a:tableStyleId>
              </a:tblPr>
              <a:tblGrid>
                <a:gridCol w="1378700"/>
                <a:gridCol w="3695325"/>
                <a:gridCol w="3545400"/>
              </a:tblGrid>
              <a:tr h="3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Característica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REST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GraphQL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</a:tr>
              <a:tr h="53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Definición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 un estilo de arquitectura de software.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 un lenguaje de consulta y manipulación de datos.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Respuesta del servidor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Puede hacer overfetching, es decir enviar más información de la que necesita.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Envía solo lo necesario: controlan los datos que deben ser enviados desde el servidor.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Obtención de datos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servidor expone los datos, los clientes deben adecuarse a la forma en que están representados.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 clientes definen la estructura de los datos que reciben como respuesta del servidor.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</a:tr>
              <a:tr h="53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Peticiones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	Hace múltiples peticiones por vista lo que disminuye el rendimiento.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Hace una sola petición por vista, y en esta se pueden obtener todos los datos necesarios.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Almacenamiento en caché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 almacenamiento en caché para evitar repetir búsquedas de un mismo recurso.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almacenamiento en caché es responsabilidad de los clientes.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/>
                </a:tc>
              </a:tr>
              <a:tr h="71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Versionado de una API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dar soporte a nuevas versiones de un API generalmente se deben crear nuevos endpoints.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cambio de la versión del API no afecta, ya que se pueden quitar o adicionar campos modificando la consulta.</a:t>
                      </a:r>
                      <a:endParaRPr sz="1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solidFill>
                      <a:srgbClr val="E0FF00"/>
                    </a:solidFill>
                  </a:tcPr>
                </a:tc>
              </a:tr>
            </a:tbl>
          </a:graphicData>
        </a:graphic>
      </p:graphicFrame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125" y="4735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/>
        </p:nvSpPr>
        <p:spPr>
          <a:xfrm>
            <a:off x="892500" y="2077200"/>
            <a:ext cx="735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IMPLEMENTACIÓN</a:t>
            </a:r>
            <a:r>
              <a:rPr i="1" lang="en" sz="3600">
                <a:latin typeface="Anton"/>
                <a:ea typeface="Anton"/>
                <a:cs typeface="Anton"/>
                <a:sym typeface="Anton"/>
              </a:rPr>
              <a:t> DE UNA API</a:t>
            </a:r>
            <a:r>
              <a:rPr i="1" lang="en" sz="3600">
                <a:latin typeface="Anton"/>
                <a:ea typeface="Anton"/>
                <a:cs typeface="Anton"/>
                <a:sym typeface="Anton"/>
              </a:rPr>
              <a:t> GRAPHQL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329525" y="892175"/>
            <a:ext cx="8671200" cy="4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creamos un proyecto de Node, y creamos el servidor en el archivo </a:t>
            </a:r>
            <a:r>
              <a:rPr i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server.js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instalamos los módulos </a:t>
            </a:r>
            <a:r>
              <a:rPr b="1" i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graphql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express-graphql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b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i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server.js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preparamos todos los requires necesarios para comenzar a trabajar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275" y="2382125"/>
            <a:ext cx="4743450" cy="30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/>
        </p:nvSpPr>
        <p:spPr>
          <a:xfrm>
            <a:off x="2337850" y="3655225"/>
            <a:ext cx="39567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graphqlHTTP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'express-graphql'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buildSchema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'graphql'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crypto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'crypto'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-689225" y="4300"/>
            <a:ext cx="352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npm i graphql express-graphql</a:t>
            </a:r>
            <a:br>
              <a:rPr lang="en">
                <a:highlight>
                  <a:srgbClr val="00FFFF"/>
                </a:highlight>
              </a:rPr>
            </a:br>
            <a:br>
              <a:rPr lang="en">
                <a:highlight>
                  <a:srgbClr val="00FFFF"/>
                </a:highlight>
              </a:rPr>
            </a:br>
            <a:r>
              <a:rPr lang="en">
                <a:highlight>
                  <a:srgbClr val="00FFFF"/>
                </a:highlight>
              </a:rPr>
              <a:t>npm i express --legacy-peer-deps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/>
        </p:nvSpPr>
        <p:spPr>
          <a:xfrm>
            <a:off x="4445275" y="728500"/>
            <a:ext cx="4438500" cy="3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server.js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creamos el esquema de GraphQL.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utilizamos para describir el sistema completo de tipos de API.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Incluye el conjunto completo de datos y define cómo un cliente puede acceder a esos datos.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estos tipos son Query, Mutation, Persona, y PersonaInput (que es un objeto input de persona sin ID).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296100" y="1033500"/>
            <a:ext cx="4174800" cy="4083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//server.js</a:t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buildSchema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type Persona {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id: ID!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nombre: String,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edad: Int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input PersonaInput {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nombre: String,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edad: Int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type Query {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getPersona(id: ID!): Persona,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getPersonas(campo: String, valor: String): [Persona],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type Mutation {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createPersona(datos: PersonaInput): Persona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updatePersona(id: ID!, datos: PersonaInput): Persona,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deletePersona(id: ID!): Persona,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4082750" y="1561800"/>
            <a:ext cx="44652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y aprender sobre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GraphQL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las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diferencias entre GraphQL y REST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una API utilizando GraphQL.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Aprender sobre la herramienta GraphiQL.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/>
        </p:nvSpPr>
        <p:spPr>
          <a:xfrm>
            <a:off x="4271975" y="1394675"/>
            <a:ext cx="48216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modelo usaremos una Persona, con nombre y edad, para mantener al ejemplo bien sencillo.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persistencia usaremos un objeto simple, como diccionario.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/>
          <p:nvPr/>
        </p:nvSpPr>
        <p:spPr>
          <a:xfrm>
            <a:off x="3949225" y="2056500"/>
            <a:ext cx="4344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/>
          <p:nvPr/>
        </p:nvSpPr>
        <p:spPr>
          <a:xfrm>
            <a:off x="3949225" y="3351900"/>
            <a:ext cx="4344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405550" y="1444125"/>
            <a:ext cx="3363000" cy="2374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/>
        </p:nvSpPr>
        <p:spPr>
          <a:xfrm>
            <a:off x="329525" y="815975"/>
            <a:ext cx="8671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nuestras funciones de manejo de persistencia (que operan sobre el diccionario de personas):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/>
        </p:nvSpPr>
        <p:spPr>
          <a:xfrm>
            <a:off x="435225" y="1412625"/>
            <a:ext cx="3966300" cy="3590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getPersonas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campo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campo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campo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 ==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'Persona not found.'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crypto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randomBytes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'hex'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/>
          </a:p>
        </p:txBody>
      </p:sp>
      <p:sp>
        <p:nvSpPr>
          <p:cNvPr id="282" name="Google Shape;282;p45"/>
          <p:cNvSpPr txBox="1"/>
          <p:nvPr/>
        </p:nvSpPr>
        <p:spPr>
          <a:xfrm>
            <a:off x="4702425" y="1412625"/>
            <a:ext cx="3966300" cy="296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updatePersona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'Persona not found'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personaActualizada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personaActualizada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personaActualizada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deletePersona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'Persona not found'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personaBorrada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personasMap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personaBorrada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4271975" y="1928075"/>
            <a:ext cx="48216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 cargamos nuestras funciones en nuestro middleware de graphql, haciéndolas disponibles en la ruta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/graphql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/>
          <p:nvPr/>
        </p:nvSpPr>
        <p:spPr>
          <a:xfrm>
            <a:off x="3949225" y="2513700"/>
            <a:ext cx="4344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 txBox="1"/>
          <p:nvPr/>
        </p:nvSpPr>
        <p:spPr>
          <a:xfrm>
            <a:off x="253150" y="986925"/>
            <a:ext cx="3363000" cy="4044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'public'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'/graphql'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graphqlHTTP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schema: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rootValue: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getPersonas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getPersona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createPersona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updatePersona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deletePersona</a:t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graphiql: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sz="8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corriendo en puerto: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8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4685875" y="1413925"/>
            <a:ext cx="36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*en la </a:t>
            </a:r>
            <a:r>
              <a:rPr lang="en">
                <a:highlight>
                  <a:srgbClr val="00FFFF"/>
                </a:highlight>
              </a:rPr>
              <a:t>próxima</a:t>
            </a:r>
            <a:r>
              <a:rPr lang="en">
                <a:highlight>
                  <a:srgbClr val="00FFFF"/>
                </a:highlight>
              </a:rPr>
              <a:t> diapositiva se explica mejor…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/>
        </p:nvSpPr>
        <p:spPr>
          <a:xfrm>
            <a:off x="712325" y="661175"/>
            <a:ext cx="82884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middleware pasamos como argumento un objeto con 3 propiedades: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809999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○"/>
            </a:pP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schema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esquema GraphQL que creamos al principio.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809999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○"/>
            </a:pP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rootValue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“root resolver” que contiene las funciones a publicar.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809999" rtl="0" algn="l">
              <a:lnSpc>
                <a:spcPct val="100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○"/>
            </a:pP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graphiql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Si está en true, habilita la herramienta GraphiQL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(que veremos más adelante)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acceder al endpoint desde un navegador.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1180500" y="99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1180500" y="99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8"/>
          <p:cNvSpPr txBox="1"/>
          <p:nvPr/>
        </p:nvSpPr>
        <p:spPr>
          <a:xfrm>
            <a:off x="1179650" y="1724450"/>
            <a:ext cx="64995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podemos iniciar nuestro servidor y empezar a enviarle consultas en formato GraphQL al endpoint creado.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probar nuestras diversas consultas, utilizaremos un formulario html con un script que utiliza Fetch para enviar nuestras consultas al servidor.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/>
        </p:nvSpPr>
        <p:spPr>
          <a:xfrm>
            <a:off x="1180500" y="935525"/>
            <a:ext cx="75156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podemos ejecutar (entre otras) las siguientes dos consultas de creación y lectura: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180500" y="2258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Usando GraphQL en nuestra App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258988"/>
            <a:ext cx="849075" cy="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 txBox="1"/>
          <p:nvPr/>
        </p:nvSpPr>
        <p:spPr>
          <a:xfrm>
            <a:off x="1484800" y="2042875"/>
            <a:ext cx="2215800" cy="1881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createPersona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"marian"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3" name="Google Shape;323;p49"/>
          <p:cNvSpPr txBox="1"/>
          <p:nvPr/>
        </p:nvSpPr>
        <p:spPr>
          <a:xfrm>
            <a:off x="5294800" y="2042875"/>
            <a:ext cx="2215800" cy="1716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getPersonas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1180500" y="3907325"/>
            <a:ext cx="75156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primera agregamos una persona, y vemos el id como resultado, y con la segunda vemos nombre y edad de las personas existentes.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88475" y="42325"/>
            <a:ext cx="717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00FFFF"/>
                </a:highlight>
              </a:rPr>
              <a:t>https://www.netlify.com/blog/2020/12/21/send-graphql-queries-with-the-fetch-api-without-using-apollo-urql-or-other-graphql-clients/</a:t>
            </a:r>
            <a:endParaRPr sz="9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539325" y="162975"/>
            <a:ext cx="7874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mutation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updatePersona(id: "a41f4bc3ad37a93836b9", datos: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nombre: "messi",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edad: 18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id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nombre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edad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mutation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createPersona(datos: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nombre: "juan",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edad: 35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id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mutation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updatePersona(id: "a41f4bc3ad37a93836b9", datos: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nombre: "messi",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edad: 18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id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nombre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edad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getPersona (id: "d90227890d5334cc464b")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id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  edad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getPersonas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nombre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edad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API GRAPHQL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2"/>
          <p:cNvSpPr txBox="1"/>
          <p:nvPr/>
        </p:nvSpPr>
        <p:spPr>
          <a:xfrm>
            <a:off x="443250" y="1209538"/>
            <a:ext cx="8419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servidor basado en GraphQL que me permita administrar recordatorios.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mismo deberá permitirme realizar las siguientes operaciones: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un recordatorio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 todos los recordatorios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recordatorio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compuesto por un título, una descripción, y un timestamp del momento en que fue creado.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el correcto funcionamiento del servidor utilizando un script con fetch desde el navegador (se puede usar el ejemplo de clase).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es necesario realizar un servidor en capas, y se puede mantener la persistencia en memoria para simplificar el desafío y concentrarse en la parte de GraphQL.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2"/>
          <p:cNvSpPr txBox="1"/>
          <p:nvPr/>
        </p:nvSpPr>
        <p:spPr>
          <a:xfrm>
            <a:off x="137700" y="152400"/>
            <a:ext cx="752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3300">
                <a:latin typeface="Anton"/>
                <a:ea typeface="Anton"/>
                <a:cs typeface="Anton"/>
                <a:sym typeface="Anton"/>
              </a:rPr>
              <a:t>Servidor API GraphQL</a:t>
            </a:r>
            <a:endParaRPr i="1"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152400" y="62686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/>
        </p:nvSpPr>
        <p:spPr>
          <a:xfrm>
            <a:off x="1806350" y="1944250"/>
            <a:ext cx="544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GRAPHiQL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2128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361160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720965" y="18342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GRAPHQL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37785" y="18342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Documentación de APIs 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6146750" y="1758000"/>
            <a:ext cx="1964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Introducción a frameworks de desarrollo backend - Parte 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/>
        </p:nvSpPr>
        <p:spPr>
          <a:xfrm>
            <a:off x="558225" y="1201500"/>
            <a:ext cx="7911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GraphiQL es el entorno de desarrollo integrado (IDE) de GraphQL. Es un editor interactivo para construir consultas y explorar la GraphQL API.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de sus mayores ventajas es que ofrece asistencia contextual y proporciona mensajes de error en caso de que la sintaxis de la consulta sea errónea.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basado en JavaScript, se ejecuta en el navegador y para su funcionamiento solo hay que proporcionarle el endpoint de la API a probar.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8" name="Google Shape;3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/>
        </p:nvSpPr>
        <p:spPr>
          <a:xfrm>
            <a:off x="329525" y="972900"/>
            <a:ext cx="8292000" cy="3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propósito de este GraphiQL es darle a la Comunidad GraphQL: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servicio de idioma oficial según las especificaciones,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servicio CLI para usar con IDE,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ejemplo de cómo utilizar este ecosistema con GraphiQL,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de cómo implementar o extender GraphiQL.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 uso es similar al de Postman para REST, pero nos sirve para probar las GraphQL APIs.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¿Para qué se utiliza?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/>
        </p:nvSpPr>
        <p:spPr>
          <a:xfrm>
            <a:off x="154175" y="896700"/>
            <a:ext cx="87735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Documentación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15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panel de la derecha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existe para que exploremos las posibles consultas, mutaciones, campos, etc. Incluso si el servidor no implementa descripciones creadas por humanos, siempre podremos explorar el gráfico de posibilidades.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Debugging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GraphiQL admite la depuración a medida que escribimos, dando pistas y señalando errores.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Visor JSON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Las respuestas de GraphQL no tienen que ser JSON, pero se prefiere. GraphiQL viene con un visor JSON con todas las sutilezas que esperaríamos: plegado de código, sangría automática, soporte de copia y solo lectura.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Compartir</a:t>
            </a:r>
            <a:r>
              <a:rPr lang="en" sz="15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Cuando editamos una consulta, la URL se actualiza inmediatamente. Todo se conserva: espacios en blanco, comentarios, incluso consultas no válidas. Se puede compartir fácilmente esta URL con colegas o de forma pública.</a:t>
            </a:r>
            <a:endParaRPr sz="15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3" name="Google Shape;373;p56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Características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/>
        </p:nvSpPr>
        <p:spPr>
          <a:xfrm>
            <a:off x="0" y="1049100"/>
            <a:ext cx="36801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empezar a usar GraphiQL para probar nuestra API, primero prendemos nuestro servidor en el ambiente de desarrollo, con el comando </a:t>
            </a:r>
            <a:r>
              <a:rPr b="1" i="1"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npm start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1"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npm run dev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vamos al navegador, e ingresamos a la url </a:t>
            </a:r>
            <a:r>
              <a:rPr lang="en" sz="15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http://localhost:8080/graphql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Se nos abre entonces el GraphiQL para poder empezar a probar los endpoints.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1" name="Google Shape;381;p57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Probar nuestra GraphQL API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2" name="Google Shape;3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725" y="1768500"/>
            <a:ext cx="4889434" cy="2383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4" name="Google Shape;384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0400" y="142200"/>
            <a:ext cx="1251200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/>
        </p:nvSpPr>
        <p:spPr>
          <a:xfrm>
            <a:off x="278900" y="896700"/>
            <a:ext cx="8197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primero a probar el endpoint por POST para guardar una nueva noticia.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eso, en la consola del lado izquierdo de GrapihQL escribimos la Query que vemos en la imagen. Le podemos poner los valores que queramos a cada variable.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hacemos click en el botón de play y se va a ejecutar la Query, obteniéndose el resultado en la parte derecha de la pantalla.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0" name="Google Shape;390;p58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Probar nuestra GraphQL API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987700"/>
            <a:ext cx="6607085" cy="174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58"/>
          <p:cNvSpPr/>
          <p:nvPr/>
        </p:nvSpPr>
        <p:spPr>
          <a:xfrm>
            <a:off x="910975" y="3237450"/>
            <a:ext cx="1186500" cy="149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8"/>
          <p:cNvSpPr/>
          <p:nvPr/>
        </p:nvSpPr>
        <p:spPr>
          <a:xfrm>
            <a:off x="1399725" y="2987700"/>
            <a:ext cx="282000" cy="22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8"/>
          <p:cNvSpPr/>
          <p:nvPr/>
        </p:nvSpPr>
        <p:spPr>
          <a:xfrm>
            <a:off x="2917725" y="3712200"/>
            <a:ext cx="10230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400" y="142200"/>
            <a:ext cx="1251200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/>
        </p:nvSpPr>
        <p:spPr>
          <a:xfrm>
            <a:off x="228600" y="1353900"/>
            <a:ext cx="3555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siguiente Query, obtenemos todas las noticias que tengamos almacenadas.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la misma forma que antes, escribimos la Query, clickeamos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play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obtenemos la respuesta del lado derecho.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59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Probar nuestra GraphQL API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3" name="Google Shape;4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088" y="1470825"/>
            <a:ext cx="4689826" cy="2750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5" name="Google Shape;40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400" y="142200"/>
            <a:ext cx="1251200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/>
        </p:nvSpPr>
        <p:spPr>
          <a:xfrm>
            <a:off x="304800" y="972900"/>
            <a:ext cx="9000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obtener una noticia por su id la query es la siguiente: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1" name="Google Shape;411;p60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Probar nuestra GraphQL API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718700"/>
            <a:ext cx="7345623" cy="254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4" name="Google Shape;414;p60"/>
          <p:cNvSpPr txBox="1"/>
          <p:nvPr/>
        </p:nvSpPr>
        <p:spPr>
          <a:xfrm>
            <a:off x="304800" y="4173300"/>
            <a:ext cx="9000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igual que la anterior, pero le agregamos el id que queremos que traiga.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5" name="Google Shape;41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400" y="142200"/>
            <a:ext cx="1251200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/>
        </p:nvSpPr>
        <p:spPr>
          <a:xfrm>
            <a:off x="0" y="972900"/>
            <a:ext cx="9000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actualizar y marcar como leída una noticia, la query queda como la siguiente: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61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Probar nuestra GraphQL API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75" y="1697600"/>
            <a:ext cx="7723148" cy="23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4" name="Google Shape;424;p61"/>
          <p:cNvSpPr txBox="1"/>
          <p:nvPr/>
        </p:nvSpPr>
        <p:spPr>
          <a:xfrm>
            <a:off x="0" y="4020900"/>
            <a:ext cx="9000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Vemos en la respuesta a la derecha, que todo sigue igual y lo único que cambió fue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vista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2950" y="162375"/>
            <a:ext cx="810525" cy="8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/>
          <p:nvPr/>
        </p:nvSpPr>
        <p:spPr>
          <a:xfrm>
            <a:off x="2362200" y="1125300"/>
            <a:ext cx="6105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para eliminar una noticia, la query queda como: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Probar nuestra GraphQL API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975" y="1743125"/>
            <a:ext cx="6015982" cy="182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4" name="Google Shape;434;p62"/>
          <p:cNvPicPr preferRelativeResize="0"/>
          <p:nvPr/>
        </p:nvPicPr>
        <p:blipFill rotWithShape="1">
          <a:blip r:embed="rId5">
            <a:alphaModFix/>
          </a:blip>
          <a:srcRect b="0" l="64230" r="0" t="0"/>
          <a:stretch/>
        </p:blipFill>
        <p:spPr>
          <a:xfrm>
            <a:off x="463525" y="1462850"/>
            <a:ext cx="1898672" cy="28593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5" name="Google Shape;435;p62"/>
          <p:cNvSpPr txBox="1"/>
          <p:nvPr/>
        </p:nvSpPr>
        <p:spPr>
          <a:xfrm>
            <a:off x="2438400" y="3411300"/>
            <a:ext cx="63924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ejecutamos nuevamente la query para obtener todas las noticias almacenadas, vemos que ya no está la que borramos    (_id = 2).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2447125" y="3895600"/>
            <a:ext cx="4206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0400" y="142200"/>
            <a:ext cx="1251200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API GRAPHQL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2142600" y="1944250"/>
            <a:ext cx="4858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GRAPHQL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4"/>
          <p:cNvSpPr txBox="1"/>
          <p:nvPr/>
        </p:nvSpPr>
        <p:spPr>
          <a:xfrm>
            <a:off x="443250" y="1209538"/>
            <a:ext cx="8419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Continuando con el desafío anterior, agregar lo necesario para que nuestro servidor soporte también las siguientes operaciones: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Marcar un recordatorio como leído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Eliminar todos los recordatorios marcados como leídos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el correcto funcionamiento del servidor utilizando la herramienta GraphiQL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1" name="Google Shape;45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4"/>
          <p:cNvSpPr txBox="1"/>
          <p:nvPr/>
        </p:nvSpPr>
        <p:spPr>
          <a:xfrm>
            <a:off x="137700" y="152400"/>
            <a:ext cx="752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3300">
                <a:latin typeface="Anton"/>
                <a:ea typeface="Anton"/>
                <a:cs typeface="Anton"/>
                <a:sym typeface="Anton"/>
              </a:rPr>
              <a:t>Servidor API GraphQL</a:t>
            </a:r>
            <a:endParaRPr i="1"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64"/>
          <p:cNvSpPr txBox="1"/>
          <p:nvPr/>
        </p:nvSpPr>
        <p:spPr>
          <a:xfrm>
            <a:off x="152400" y="62686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MVC CON GRAPHQL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a 20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6"/>
          <p:cNvSpPr txBox="1"/>
          <p:nvPr/>
        </p:nvSpPr>
        <p:spPr>
          <a:xfrm>
            <a:off x="433900" y="1227425"/>
            <a:ext cx="83205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las modificaciones para que el servidor desarrollado en los desafíos anteriores presente una correcta separación en capas. Esto debe incluir: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capa de ruteo (donde se levanta el servidor express)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controladores (quienes conectan los root resolvers con los métodos de la api)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lógica de negocio (donde se realizan las validaciones y se interactua con la capa de persistencia)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modelos (dentro de ellos se realizan las validaciones)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capa de persistencia (utilizando adecuadamente DAOs y DTOs, según corresponda, pero persistiendo aún en memoria)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7" name="Google Shape;46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6"/>
          <p:cNvSpPr txBox="1"/>
          <p:nvPr/>
        </p:nvSpPr>
        <p:spPr>
          <a:xfrm>
            <a:off x="389025" y="214675"/>
            <a:ext cx="752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3300">
                <a:latin typeface="Anton"/>
                <a:ea typeface="Anton"/>
                <a:cs typeface="Anton"/>
                <a:sym typeface="Anton"/>
              </a:rPr>
              <a:t>SERVIDOR MVC CON GRAPHQL</a:t>
            </a:r>
            <a:endParaRPr i="1"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66"/>
          <p:cNvSpPr txBox="1"/>
          <p:nvPr/>
        </p:nvSpPr>
        <p:spPr>
          <a:xfrm>
            <a:off x="389775" y="72828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a 20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7"/>
          <p:cNvSpPr txBox="1"/>
          <p:nvPr/>
        </p:nvSpPr>
        <p:spPr>
          <a:xfrm>
            <a:off x="1335500" y="23457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REFORMAR PARA USAR GRAPHQL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5" name="Google Shape;47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326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7"/>
          <p:cNvSpPr/>
          <p:nvPr/>
        </p:nvSpPr>
        <p:spPr>
          <a:xfrm>
            <a:off x="4879825" y="727950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67"/>
          <p:cNvSpPr txBox="1"/>
          <p:nvPr/>
        </p:nvSpPr>
        <p:spPr>
          <a:xfrm>
            <a:off x="-60405" y="3439875"/>
            <a:ext cx="889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Refactoricemos el código del proyecto que venimos trabajando para cambiar de API RESTful a GraphQL API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Google Shape;483;p68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{6B547C24-D6DC-47F9-8CF1-353F2C311AFC}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REFORMAR PARA USAR GRAPHQL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6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base al último proyecto entregable de servidor API RESTful, reformar la capa de routeo y el controlador para que los requests puedan ser realizados a través del lenguaje de query GraphQL.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tuviésemos un frontend, reformarlo para soportar GraphQL y poder dialogar apropiadamente con el backend y así realizar las distintas operaciones de pedir, guardar, actualizar y borrar recursos.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GraphiQL para realizar la prueba funcional de los querys y las mutaciones.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84" name="Google Shape;4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91" name="Google Shape;49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 txBox="1"/>
          <p:nvPr/>
        </p:nvSpPr>
        <p:spPr>
          <a:xfrm>
            <a:off x="1956450" y="9482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7" name="Google Shape;497;p70"/>
          <p:cNvSpPr txBox="1"/>
          <p:nvPr/>
        </p:nvSpPr>
        <p:spPr>
          <a:xfrm>
            <a:off x="2104200" y="1861175"/>
            <a:ext cx="5549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GraphQL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Comparación entre GraphQL y REST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GraphiQL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03" name="Google Shape;50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9" name="Google Shape;50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DE QUÉ SE TRATA</a:t>
            </a:r>
            <a:r>
              <a:rPr i="1" lang="en" sz="3600">
                <a:latin typeface="Anton"/>
                <a:ea typeface="Anton"/>
                <a:cs typeface="Anton"/>
                <a:sym typeface="Anton"/>
              </a:rPr>
              <a:t>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329525" y="772875"/>
            <a:ext cx="86712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GraphQL fue creada por Facebook como una </a:t>
            </a:r>
            <a: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alternativa a las API REST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 de consulta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un tiempo de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ejecución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servidor para las interfaces de programación de aplicaciones (API).</a:t>
            </a:r>
            <a: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Su función es brindar a los clientes exactamente los datos que solicitan y nada más.</a:t>
            </a:r>
            <a:endParaRPr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desarrolladores pueden realizar: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4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 GraphQL: permiten consumir datos, especificando cuáles y cómo se desea recibirlos.</a:t>
            </a:r>
            <a:endParaRPr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4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Mutaciones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GraphQL: permiten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escribir o modificar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 en el servidor.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GraphQL, las API son rápidas, flexibles y sencillas para los desarrolladores. Incluso se pueden implementar en un IDE conocido como GraphiQL.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1228575" y="91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329525" y="772875"/>
            <a:ext cx="86712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desarrolladores de API utilizan GraphQL para </a:t>
            </a: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esquema que describa todos los datos posibles que los clientes pueden consultar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través del servicio.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GraphQL está compuesto por tipos de objetos, que </a:t>
            </a: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definen qué clase de objetos puede solicitar y cuáles son sus campos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medida que ingresan las consultas, GraphQL las aprueba o rechaza en función del esquema, y luego ejecuta las validadas.</a:t>
            </a:r>
            <a:endParaRPr sz="19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desarrollador de API adjunta cada campo de un esquema a </a:t>
            </a: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llamada resolución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Durante la ejecución, </a:t>
            </a: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llama a la resolución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que genere el valor.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558150" y="1066000"/>
            <a:ext cx="80277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GraphQL permite que las API de las aplicaciones evolucionen sin afectar las consultas actuales.</a:t>
            </a:r>
            <a:endParaRPr sz="19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Muchas extensiones de GraphQL open source ofrecen características que no están disponibles con las API REST.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11805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Ventajas en entorno empresarial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686700" y="1499225"/>
            <a:ext cx="77706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GraphQL presenta una curva de aprendizaje para desarrolladores que tienen experiencia con las API REST.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Delega gran parte del trabajo de las consultas de datos al servidor, lo cual representa una mayor complejidad para los desarrolladores de servidores.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843200" y="86175"/>
            <a:ext cx="7281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Desventajas en entorno empresarial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50" y="43088"/>
            <a:ext cx="849075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