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Anton"/>
      <p:regular r:id="rId48"/>
    </p:embeddedFont>
    <p:embeddedFont>
      <p:font typeface="Lato"/>
      <p:regular r:id="rId49"/>
      <p:bold r:id="rId50"/>
      <p:italic r:id="rId51"/>
      <p:boldItalic r:id="rId52"/>
    </p:embeddedFont>
    <p:embeddedFont>
      <p:font typeface="Helvetica Neue"/>
      <p:regular r:id="rId53"/>
      <p:bold r:id="rId54"/>
      <p:italic r:id="rId55"/>
      <p:boldItalic r:id="rId56"/>
    </p:embeddedFont>
    <p:embeddedFont>
      <p:font typeface="Helvetica Neue Light"/>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nton-regular.fntdata"/><Relationship Id="rId47" Type="http://schemas.openxmlformats.org/officeDocument/2006/relationships/slide" Target="slides/slide41.xml"/><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Ligh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HelveticaNeue-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HelveticaNeue-italic.fntdata"/><Relationship Id="rId10" Type="http://schemas.openxmlformats.org/officeDocument/2006/relationships/slide" Target="slides/slide4.xml"/><Relationship Id="rId54" Type="http://schemas.openxmlformats.org/officeDocument/2006/relationships/font" Target="fonts/HelveticaNeue-bold.fntdata"/><Relationship Id="rId13" Type="http://schemas.openxmlformats.org/officeDocument/2006/relationships/slide" Target="slides/slide7.xml"/><Relationship Id="rId57" Type="http://schemas.openxmlformats.org/officeDocument/2006/relationships/font" Target="fonts/HelveticaNeueLight-regular.fntdata"/><Relationship Id="rId12" Type="http://schemas.openxmlformats.org/officeDocument/2006/relationships/slide" Target="slides/slide6.xml"/><Relationship Id="rId56" Type="http://schemas.openxmlformats.org/officeDocument/2006/relationships/font" Target="fonts/HelveticaNeue-boldItalic.fntdata"/><Relationship Id="rId15" Type="http://schemas.openxmlformats.org/officeDocument/2006/relationships/slide" Target="slides/slide9.xml"/><Relationship Id="rId59" Type="http://schemas.openxmlformats.org/officeDocument/2006/relationships/font" Target="fonts/HelveticaNeueLight-italic.fntdata"/><Relationship Id="rId14" Type="http://schemas.openxmlformats.org/officeDocument/2006/relationships/slide" Target="slides/slide8.xml"/><Relationship Id="rId58" Type="http://schemas.openxmlformats.org/officeDocument/2006/relationships/font" Target="fonts/HelveticaNeue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048095f4c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048095f4c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048095f4c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048095f4c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048095f4c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048095f4c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48095f4c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48095f4c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048095f4c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048095f4c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048095f4c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048095f4c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048095f4c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048095f4c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048095f4c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048095f4c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048095f4c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048095f4c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048095f4c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048095f4c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48095f4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48095f4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48095f4c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48095f4c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048095f4c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048095f4c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048095f4c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048095f4c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048095f4c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048095f4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048095f4c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048095f4c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ab08b4baf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1ab08b4baf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ab08b4ba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ab08b4ba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048095f4c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048095f4c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48095f4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48095f4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048095f4c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048095f4c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048095f4c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048095f4c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048095f4c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048095f4c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0048095f4c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0048095f4c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048095f4c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048095f4c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048095f4c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048095f4c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048095f4c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048095f4c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048095f4c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048095f4c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048095f4c_0_1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048095f4c_0_1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048095f4c_0_1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0048095f4c_0_1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048095f4c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048095f4c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048095f4c_0_2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048095f4c_0_2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52c63b31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52c63b31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48095f4c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48095f4c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048095f4c_0_2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0048095f4c_0_2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048095f4c_0_2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048095f4c_0_2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48095f4c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48095f4c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48095f4c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48095f4c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048095f4c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048095f4c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048095f4c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048095f4c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048095f4c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048095f4c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localhost:3000"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0.png"/><Relationship Id="rId7" Type="http://schemas.openxmlformats.org/officeDocument/2006/relationships/image" Target="../media/image5.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5.png"/><Relationship Id="rId6" Type="http://schemas.openxmlformats.org/officeDocument/2006/relationships/image" Target="../media/image5.png"/><Relationship Id="rId7"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34.png"/><Relationship Id="rId7" Type="http://schemas.openxmlformats.org/officeDocument/2006/relationships/image" Target="../media/image5.png"/><Relationship Id="rId8"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8.png"/><Relationship Id="rId6" Type="http://schemas.openxmlformats.org/officeDocument/2006/relationships/image" Target="../media/image26.png"/><Relationship Id="rId7" Type="http://schemas.openxmlformats.org/officeDocument/2006/relationships/image" Target="../media/image5.png"/><Relationship Id="rId8"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1.png"/><Relationship Id="rId6" Type="http://schemas.openxmlformats.org/officeDocument/2006/relationships/image" Target="../media/image5.png"/><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7.png"/><Relationship Id="rId6" Type="http://schemas.openxmlformats.org/officeDocument/2006/relationships/image" Target="../media/image5.png"/><Relationship Id="rId7"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localhost:3000"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7.png"/><Relationship Id="rId7" Type="http://schemas.openxmlformats.org/officeDocument/2006/relationships/image" Target="../media/image5.png"/><Relationship Id="rId8"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localhost:3000/cats"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0.png"/><Relationship Id="rId7" Type="http://schemas.openxmlformats.org/officeDocument/2006/relationships/image" Target="../media/image5.png"/><Relationship Id="rId8"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localhost:3000/cats"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3.png"/><Relationship Id="rId7" Type="http://schemas.openxmlformats.org/officeDocument/2006/relationships/image" Target="../media/image5.png"/><Relationship Id="rId8"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localhost:3000/cats"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8.png"/><Relationship Id="rId7" Type="http://schemas.openxmlformats.org/officeDocument/2006/relationships/image" Target="../media/image5.png"/><Relationship Id="rId8"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32.png"/><Relationship Id="rId6"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53.png"/><Relationship Id="rId5" Type="http://schemas.openxmlformats.org/officeDocument/2006/relationships/image" Target="../media/image32.png"/><Relationship Id="rId6"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3.png"/><Relationship Id="rId5" Type="http://schemas.openxmlformats.org/officeDocument/2006/relationships/image" Target="../media/image3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localhost:3000/api" TargetMode="External"/><Relationship Id="rId4" Type="http://schemas.openxmlformats.org/officeDocument/2006/relationships/image" Target="../media/image1.png"/><Relationship Id="rId5" Type="http://schemas.openxmlformats.org/officeDocument/2006/relationships/image" Target="../media/image42.png"/><Relationship Id="rId6" Type="http://schemas.openxmlformats.org/officeDocument/2006/relationships/image" Target="../media/image32.png"/><Relationship Id="rId7"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8.png"/><Relationship Id="rId5" Type="http://schemas.openxmlformats.org/officeDocument/2006/relationships/image" Target="../media/image32.png"/><Relationship Id="rId6"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55.png"/><Relationship Id="rId6" Type="http://schemas.openxmlformats.org/officeDocument/2006/relationships/image" Target="../media/image32.png"/><Relationship Id="rId7"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47.png"/><Relationship Id="rId5" Type="http://schemas.openxmlformats.org/officeDocument/2006/relationships/image" Target="../media/image32.png"/><Relationship Id="rId6"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56.png"/><Relationship Id="rId5" Type="http://schemas.openxmlformats.org/officeDocument/2006/relationships/image" Target="../media/image49.png"/><Relationship Id="rId6" Type="http://schemas.openxmlformats.org/officeDocument/2006/relationships/image" Target="../media/image32.png"/><Relationship Id="rId7"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1.png"/><Relationship Id="rId5" Type="http://schemas.openxmlformats.org/officeDocument/2006/relationships/image" Target="../media/image32.png"/><Relationship Id="rId6"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1.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826500" y="2106050"/>
            <a:ext cx="74910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Introducción a frameworks de desarrollo backend: </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 sz="3600">
                <a:solidFill>
                  <a:srgbClr val="121212"/>
                </a:solidFill>
                <a:latin typeface="Anton"/>
                <a:ea typeface="Anton"/>
                <a:cs typeface="Anton"/>
                <a:sym typeface="Anton"/>
              </a:rPr>
              <a:t>Parte I</a:t>
            </a:r>
            <a:endParaRPr i="1" sz="3600">
              <a:solidFill>
                <a:srgbClr val="121212"/>
              </a:solidFill>
              <a:latin typeface="Anton"/>
              <a:ea typeface="Anton"/>
              <a:cs typeface="Anton"/>
              <a:sym typeface="Anton"/>
            </a:endParaRPr>
          </a:p>
        </p:txBody>
      </p:sp>
      <p:sp>
        <p:nvSpPr>
          <p:cNvPr id="100" name="Google Shape;100;p25"/>
          <p:cNvSpPr txBox="1"/>
          <p:nvPr/>
        </p:nvSpPr>
        <p:spPr>
          <a:xfrm>
            <a:off x="2232300" y="16302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45.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nvSpPr>
        <p:spPr>
          <a:xfrm>
            <a:off x="393300" y="1067470"/>
            <a:ext cx="8357400" cy="1884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Tendremos el archivo </a:t>
            </a:r>
            <a:r>
              <a:rPr b="1" lang="en">
                <a:solidFill>
                  <a:schemeClr val="dk1"/>
                </a:solidFill>
                <a:highlight>
                  <a:srgbClr val="00FFFF"/>
                </a:highlight>
                <a:latin typeface="Helvetica Neue"/>
                <a:ea typeface="Helvetica Neue"/>
                <a:cs typeface="Helvetica Neue"/>
                <a:sym typeface="Helvetica Neue"/>
              </a:rPr>
              <a:t>main.ts</a:t>
            </a:r>
            <a:r>
              <a:rPr lang="en">
                <a:solidFill>
                  <a:schemeClr val="dk1"/>
                </a:solidFill>
                <a:highlight>
                  <a:schemeClr val="lt1"/>
                </a:highlight>
                <a:latin typeface="Helvetica Neue Light"/>
                <a:ea typeface="Helvetica Neue Light"/>
                <a:cs typeface="Helvetica Neue Light"/>
                <a:sym typeface="Helvetica Neue Light"/>
              </a:rPr>
              <a:t>, que es el encargado de la entrada de la aplicación. En él se crea una instancia de la aplicación Nest y se establece el puerto en el que se va a ejecutar la aplicación.</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rtl="0" algn="l">
              <a:lnSpc>
                <a:spcPct val="100000"/>
              </a:lnSpc>
              <a:spcBef>
                <a:spcPts val="1000"/>
              </a:spcBef>
              <a:spcAft>
                <a:spcPts val="1000"/>
              </a:spcAft>
              <a:buClr>
                <a:srgbClr val="3CEFAB"/>
              </a:buClr>
              <a:buSzPts val="1400"/>
              <a:buFont typeface="Helvetica Neue Light"/>
              <a:buChar char="➔"/>
            </a:pPr>
            <a:r>
              <a:rPr lang="en">
                <a:solidFill>
                  <a:schemeClr val="dk1"/>
                </a:solidFill>
                <a:highlight>
                  <a:schemeClr val="lt1"/>
                </a:highlight>
                <a:latin typeface="Helvetica Neue Light"/>
                <a:ea typeface="Helvetica Neue Light"/>
                <a:cs typeface="Helvetica Neue Light"/>
                <a:sym typeface="Helvetica Neue Light"/>
              </a:rPr>
              <a:t>También nos encontramos con el archivo </a:t>
            </a:r>
            <a:r>
              <a:rPr b="1" lang="en">
                <a:solidFill>
                  <a:schemeClr val="dk1"/>
                </a:solidFill>
                <a:highlight>
                  <a:schemeClr val="lt1"/>
                </a:highlight>
                <a:latin typeface="Helvetica Neue"/>
                <a:ea typeface="Helvetica Neue"/>
                <a:cs typeface="Helvetica Neue"/>
                <a:sym typeface="Helvetica Neue"/>
              </a:rPr>
              <a:t>app.service.ts</a:t>
            </a:r>
            <a:r>
              <a:rPr lang="en">
                <a:solidFill>
                  <a:schemeClr val="dk1"/>
                </a:solidFill>
                <a:highlight>
                  <a:schemeClr val="lt1"/>
                </a:highlight>
                <a:latin typeface="Helvetica Neue Light"/>
                <a:ea typeface="Helvetica Neue Light"/>
                <a:cs typeface="Helvetica Neue Light"/>
                <a:sym typeface="Helvetica Neue Light"/>
              </a:rPr>
              <a:t>, que implementa el método </a:t>
            </a:r>
            <a:r>
              <a:rPr i="1" lang="en">
                <a:solidFill>
                  <a:schemeClr val="dk1"/>
                </a:solidFill>
                <a:highlight>
                  <a:schemeClr val="lt1"/>
                </a:highlight>
                <a:latin typeface="Helvetica Neue Light"/>
                <a:ea typeface="Helvetica Neue Light"/>
                <a:cs typeface="Helvetica Neue Light"/>
                <a:sym typeface="Helvetica Neue Light"/>
              </a:rPr>
              <a:t>getHello()</a:t>
            </a:r>
            <a:r>
              <a:rPr lang="en">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pic>
        <p:nvPicPr>
          <p:cNvPr id="190" name="Google Shape;190;p34"/>
          <p:cNvPicPr preferRelativeResize="0"/>
          <p:nvPr/>
        </p:nvPicPr>
        <p:blipFill>
          <a:blip r:embed="rId3">
            <a:alphaModFix/>
          </a:blip>
          <a:stretch>
            <a:fillRect/>
          </a:stretch>
        </p:blipFill>
        <p:spPr>
          <a:xfrm>
            <a:off x="228600" y="2094900"/>
            <a:ext cx="4138498" cy="2205574"/>
          </a:xfrm>
          <a:prstGeom prst="rect">
            <a:avLst/>
          </a:prstGeom>
          <a:noFill/>
          <a:ln cap="flat" cmpd="sng" w="9525">
            <a:solidFill>
              <a:schemeClr val="dk2"/>
            </a:solidFill>
            <a:prstDash val="solid"/>
            <a:round/>
            <a:headEnd len="sm" w="sm" type="none"/>
            <a:tailEnd len="sm" w="sm" type="none"/>
          </a:ln>
        </p:spPr>
      </p:pic>
      <p:pic>
        <p:nvPicPr>
          <p:cNvPr id="191" name="Google Shape;191;p34"/>
          <p:cNvPicPr preferRelativeResize="0"/>
          <p:nvPr/>
        </p:nvPicPr>
        <p:blipFill>
          <a:blip r:embed="rId4">
            <a:alphaModFix/>
          </a:blip>
          <a:stretch>
            <a:fillRect/>
          </a:stretch>
        </p:blipFill>
        <p:spPr>
          <a:xfrm>
            <a:off x="4671901" y="2094900"/>
            <a:ext cx="4138464" cy="2205574"/>
          </a:xfrm>
          <a:prstGeom prst="rect">
            <a:avLst/>
          </a:prstGeom>
          <a:noFill/>
          <a:ln cap="flat" cmpd="sng" w="9525">
            <a:solidFill>
              <a:schemeClr val="dk2"/>
            </a:solidFill>
            <a:prstDash val="solid"/>
            <a:round/>
            <a:headEnd len="sm" w="sm" type="none"/>
            <a:tailEnd len="sm" w="sm" type="none"/>
          </a:ln>
        </p:spPr>
      </p:pic>
      <p:sp>
        <p:nvSpPr>
          <p:cNvPr id="192" name="Google Shape;192;p34"/>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usarlo - Archivos</a:t>
            </a:r>
            <a:endParaRPr i="1" sz="3600">
              <a:latin typeface="Anton"/>
              <a:ea typeface="Anton"/>
              <a:cs typeface="Anton"/>
              <a:sym typeface="Anton"/>
            </a:endParaRPr>
          </a:p>
        </p:txBody>
      </p:sp>
      <p:pic>
        <p:nvPicPr>
          <p:cNvPr id="193" name="Google Shape;193;p34"/>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194" name="Google Shape;194;p34"/>
          <p:cNvPicPr preferRelativeResize="0"/>
          <p:nvPr/>
        </p:nvPicPr>
        <p:blipFill>
          <a:blip r:embed="rId6">
            <a:alphaModFix/>
          </a:blip>
          <a:stretch>
            <a:fillRect/>
          </a:stretch>
        </p:blipFill>
        <p:spPr>
          <a:xfrm>
            <a:off x="8237825" y="91375"/>
            <a:ext cx="762900" cy="762900"/>
          </a:xfrm>
          <a:prstGeom prst="rect">
            <a:avLst/>
          </a:prstGeom>
          <a:noFill/>
          <a:ln>
            <a:noFill/>
          </a:ln>
        </p:spPr>
      </p:pic>
      <p:pic>
        <p:nvPicPr>
          <p:cNvPr id="195" name="Google Shape;195;p34"/>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196" name="Google Shape;196;p34"/>
          <p:cNvPicPr preferRelativeResize="0"/>
          <p:nvPr/>
        </p:nvPicPr>
        <p:blipFill>
          <a:blip r:embed="rId8">
            <a:alphaModFix/>
          </a:blip>
          <a:stretch>
            <a:fillRect/>
          </a:stretch>
        </p:blipFill>
        <p:spPr>
          <a:xfrm>
            <a:off x="206600" y="162375"/>
            <a:ext cx="762900" cy="762900"/>
          </a:xfrm>
          <a:prstGeom prst="rect">
            <a:avLst/>
          </a:prstGeom>
          <a:noFill/>
          <a:ln>
            <a:noFill/>
          </a:ln>
        </p:spPr>
      </p:pic>
      <p:sp>
        <p:nvSpPr>
          <p:cNvPr id="197" name="Google Shape;197;p34"/>
          <p:cNvSpPr txBox="1"/>
          <p:nvPr/>
        </p:nvSpPr>
        <p:spPr>
          <a:xfrm>
            <a:off x="356100" y="4483700"/>
            <a:ext cx="7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Clr>
                <a:schemeClr val="dk1"/>
              </a:buClr>
              <a:buSzPts val="1100"/>
              <a:buFont typeface="Arial"/>
              <a:buNone/>
            </a:pPr>
            <a:r>
              <a:rPr i="1" lang="en" sz="1200">
                <a:solidFill>
                  <a:schemeClr val="dk1"/>
                </a:solidFill>
                <a:highlight>
                  <a:schemeClr val="lt1"/>
                </a:highlight>
                <a:latin typeface="Helvetica Neue Light"/>
                <a:ea typeface="Helvetica Neue Light"/>
                <a:cs typeface="Helvetica Neue Light"/>
                <a:sym typeface="Helvetica Neue Light"/>
              </a:rPr>
              <a:t>Para quienes la conozcan, verán que la estructura de carpetas es casi igual a la se crea en Angular</a:t>
            </a:r>
            <a:endParaRPr i="1"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340425" y="896700"/>
            <a:ext cx="8763600" cy="987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Entrando en el navegador a </a:t>
            </a:r>
            <a:r>
              <a:rPr lang="en" sz="1800" u="sng">
                <a:solidFill>
                  <a:schemeClr val="hlink"/>
                </a:solidFill>
                <a:highlight>
                  <a:schemeClr val="lt1"/>
                </a:highlight>
                <a:latin typeface="Helvetica Neue Light"/>
                <a:ea typeface="Helvetica Neue Light"/>
                <a:cs typeface="Helvetica Neue Light"/>
                <a:sym typeface="Helvetica Neue Light"/>
                <a:hlinkClick r:id="rId3"/>
              </a:rPr>
              <a:t>http://localhost:3000</a:t>
            </a:r>
            <a:r>
              <a:rPr lang="en" sz="1800">
                <a:solidFill>
                  <a:schemeClr val="dk1"/>
                </a:solidFill>
                <a:highlight>
                  <a:schemeClr val="lt1"/>
                </a:highlight>
                <a:latin typeface="Helvetica Neue Light"/>
                <a:ea typeface="Helvetica Neue Light"/>
                <a:cs typeface="Helvetica Neue Light"/>
                <a:sym typeface="Helvetica Neue Light"/>
              </a:rPr>
              <a:t> podemos ver la respuesta del método </a:t>
            </a:r>
            <a:r>
              <a:rPr i="1" lang="en" sz="1800">
                <a:solidFill>
                  <a:schemeClr val="dk1"/>
                </a:solidFill>
                <a:highlight>
                  <a:schemeClr val="lt1"/>
                </a:highlight>
                <a:latin typeface="Helvetica Neue Light"/>
                <a:ea typeface="Helvetica Neue Light"/>
                <a:cs typeface="Helvetica Neue Light"/>
                <a:sym typeface="Helvetica Neue Light"/>
              </a:rPr>
              <a:t>getHello</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203" name="Google Shape;203;p35"/>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usarlo - Iniciar servidor</a:t>
            </a:r>
            <a:endParaRPr i="1" sz="3600">
              <a:latin typeface="Anton"/>
              <a:ea typeface="Anton"/>
              <a:cs typeface="Anton"/>
              <a:sym typeface="Anton"/>
            </a:endParaRPr>
          </a:p>
        </p:txBody>
      </p:sp>
      <p:pic>
        <p:nvPicPr>
          <p:cNvPr id="204" name="Google Shape;204;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05" name="Google Shape;205;p35"/>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06" name="Google Shape;206;p35"/>
          <p:cNvPicPr preferRelativeResize="0"/>
          <p:nvPr/>
        </p:nvPicPr>
        <p:blipFill>
          <a:blip r:embed="rId6">
            <a:alphaModFix/>
          </a:blip>
          <a:stretch>
            <a:fillRect/>
          </a:stretch>
        </p:blipFill>
        <p:spPr>
          <a:xfrm>
            <a:off x="2008786" y="2025300"/>
            <a:ext cx="5126427" cy="2710524"/>
          </a:xfrm>
          <a:prstGeom prst="rect">
            <a:avLst/>
          </a:prstGeom>
          <a:noFill/>
          <a:ln cap="flat" cmpd="sng" w="9525">
            <a:solidFill>
              <a:schemeClr val="dk2"/>
            </a:solidFill>
            <a:prstDash val="solid"/>
            <a:round/>
            <a:headEnd len="sm" w="sm" type="none"/>
            <a:tailEnd len="sm" w="sm" type="none"/>
          </a:ln>
        </p:spPr>
      </p:pic>
      <p:pic>
        <p:nvPicPr>
          <p:cNvPr id="207" name="Google Shape;207;p35"/>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208" name="Google Shape;208;p35"/>
          <p:cNvPicPr preferRelativeResize="0"/>
          <p:nvPr/>
        </p:nvPicPr>
        <p:blipFill>
          <a:blip r:embed="rId8">
            <a:alphaModFix/>
          </a:blip>
          <a:stretch>
            <a:fillRect/>
          </a:stretch>
        </p:blipFill>
        <p:spPr>
          <a:xfrm>
            <a:off x="206600" y="162375"/>
            <a:ext cx="762900" cy="76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340425" y="820500"/>
            <a:ext cx="8763600" cy="1624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crear un nuevo módulo usamos el comando: </a:t>
            </a:r>
            <a:r>
              <a:rPr i="1" lang="en" sz="1800">
                <a:solidFill>
                  <a:schemeClr val="lt2"/>
                </a:solidFill>
                <a:highlight>
                  <a:schemeClr val="dk2"/>
                </a:highlight>
                <a:latin typeface="Helvetica Neue Light"/>
                <a:ea typeface="Helvetica Neue Light"/>
                <a:cs typeface="Helvetica Neue Light"/>
                <a:sym typeface="Helvetica Neue Light"/>
              </a:rPr>
              <a:t>nest generate module &lt;name&gt; </a:t>
            </a:r>
            <a:endParaRPr i="1" sz="1800">
              <a:solidFill>
                <a:schemeClr val="lt2"/>
              </a:solidFill>
              <a:highlight>
                <a:schemeClr val="dk2"/>
              </a:highlight>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Para crear un nuevo controlador usamos: </a:t>
            </a:r>
            <a:r>
              <a:rPr i="1" lang="en" sz="1800">
                <a:solidFill>
                  <a:schemeClr val="lt2"/>
                </a:solidFill>
                <a:highlight>
                  <a:schemeClr val="dk2"/>
                </a:highlight>
                <a:latin typeface="Helvetica Neue Light"/>
                <a:ea typeface="Helvetica Neue Light"/>
                <a:cs typeface="Helvetica Neue Light"/>
                <a:sym typeface="Helvetica Neue Light"/>
              </a:rPr>
              <a:t>nest generate controller &lt;name&gt;</a:t>
            </a:r>
            <a:endParaRPr i="1" sz="1800">
              <a:solidFill>
                <a:schemeClr val="lt2"/>
              </a:solidFill>
              <a:highlight>
                <a:schemeClr val="dk2"/>
              </a:highlight>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Para crear un nuevo servicio usamos: </a:t>
            </a:r>
            <a:r>
              <a:rPr i="1" lang="en" sz="1800">
                <a:solidFill>
                  <a:schemeClr val="lt2"/>
                </a:solidFill>
                <a:highlight>
                  <a:schemeClr val="dk2"/>
                </a:highlight>
                <a:latin typeface="Helvetica Neue Light"/>
                <a:ea typeface="Helvetica Neue Light"/>
                <a:cs typeface="Helvetica Neue Light"/>
                <a:sym typeface="Helvetica Neue Light"/>
              </a:rPr>
              <a:t>nest generate service &lt;name&gt;</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
        <p:nvSpPr>
          <p:cNvPr id="214" name="Google Shape;214;p36"/>
          <p:cNvSpPr txBox="1"/>
          <p:nvPr/>
        </p:nvSpPr>
        <p:spPr>
          <a:xfrm>
            <a:off x="5334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módulo, controlador y servicio</a:t>
            </a:r>
            <a:endParaRPr i="1" sz="3600">
              <a:latin typeface="Anton"/>
              <a:ea typeface="Anton"/>
              <a:cs typeface="Anton"/>
              <a:sym typeface="Anton"/>
            </a:endParaRPr>
          </a:p>
        </p:txBody>
      </p:sp>
      <p:pic>
        <p:nvPicPr>
          <p:cNvPr id="215" name="Google Shape;215;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6" name="Google Shape;216;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7" name="Google Shape;217;p36"/>
          <p:cNvPicPr preferRelativeResize="0"/>
          <p:nvPr/>
        </p:nvPicPr>
        <p:blipFill>
          <a:blip r:embed="rId5">
            <a:alphaModFix/>
          </a:blip>
          <a:stretch>
            <a:fillRect/>
          </a:stretch>
        </p:blipFill>
        <p:spPr>
          <a:xfrm>
            <a:off x="2040771" y="2368500"/>
            <a:ext cx="5062457" cy="2698001"/>
          </a:xfrm>
          <a:prstGeom prst="rect">
            <a:avLst/>
          </a:prstGeom>
          <a:noFill/>
          <a:ln cap="flat" cmpd="sng" w="9525">
            <a:solidFill>
              <a:schemeClr val="dk2"/>
            </a:solidFill>
            <a:prstDash val="solid"/>
            <a:round/>
            <a:headEnd len="sm" w="sm" type="none"/>
            <a:tailEnd len="sm" w="sm" type="none"/>
          </a:ln>
        </p:spPr>
      </p:pic>
      <p:pic>
        <p:nvPicPr>
          <p:cNvPr id="218" name="Google Shape;218;p36"/>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219" name="Google Shape;219;p36"/>
          <p:cNvPicPr preferRelativeResize="0"/>
          <p:nvPr/>
        </p:nvPicPr>
        <p:blipFill>
          <a:blip r:embed="rId7">
            <a:alphaModFix/>
          </a:blip>
          <a:stretch>
            <a:fillRect/>
          </a:stretch>
        </p:blipFill>
        <p:spPr>
          <a:xfrm>
            <a:off x="206600" y="162375"/>
            <a:ext cx="762900" cy="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264225" y="820500"/>
            <a:ext cx="8763600" cy="631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crean los siguientes archivos dentro de una carpeta con el nombre del módulo:</a:t>
            </a:r>
            <a:endParaRPr sz="1800">
              <a:solidFill>
                <a:schemeClr val="dk1"/>
              </a:solidFill>
              <a:latin typeface="Helvetica Neue Light"/>
              <a:ea typeface="Helvetica Neue Light"/>
              <a:cs typeface="Helvetica Neue Light"/>
              <a:sym typeface="Helvetica Neue Light"/>
            </a:endParaRPr>
          </a:p>
        </p:txBody>
      </p:sp>
      <p:pic>
        <p:nvPicPr>
          <p:cNvPr id="225" name="Google Shape;225;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6" name="Google Shape;226;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7" name="Google Shape;227;p37"/>
          <p:cNvPicPr preferRelativeResize="0"/>
          <p:nvPr/>
        </p:nvPicPr>
        <p:blipFill>
          <a:blip r:embed="rId5">
            <a:alphaModFix/>
          </a:blip>
          <a:stretch>
            <a:fillRect/>
          </a:stretch>
        </p:blipFill>
        <p:spPr>
          <a:xfrm>
            <a:off x="4797200" y="1604023"/>
            <a:ext cx="4203524" cy="2240251"/>
          </a:xfrm>
          <a:prstGeom prst="rect">
            <a:avLst/>
          </a:prstGeom>
          <a:noFill/>
          <a:ln cap="flat" cmpd="sng" w="9525">
            <a:solidFill>
              <a:schemeClr val="dk2"/>
            </a:solidFill>
            <a:prstDash val="solid"/>
            <a:round/>
            <a:headEnd len="sm" w="sm" type="none"/>
            <a:tailEnd len="sm" w="sm" type="none"/>
          </a:ln>
        </p:spPr>
      </p:pic>
      <p:pic>
        <p:nvPicPr>
          <p:cNvPr id="228" name="Google Shape;228;p37"/>
          <p:cNvPicPr preferRelativeResize="0"/>
          <p:nvPr/>
        </p:nvPicPr>
        <p:blipFill>
          <a:blip r:embed="rId6">
            <a:alphaModFix/>
          </a:blip>
          <a:stretch>
            <a:fillRect/>
          </a:stretch>
        </p:blipFill>
        <p:spPr>
          <a:xfrm>
            <a:off x="460362" y="1604037"/>
            <a:ext cx="4203524" cy="2240236"/>
          </a:xfrm>
          <a:prstGeom prst="rect">
            <a:avLst/>
          </a:prstGeom>
          <a:noFill/>
          <a:ln cap="flat" cmpd="sng" w="9525">
            <a:solidFill>
              <a:schemeClr val="dk2"/>
            </a:solidFill>
            <a:prstDash val="solid"/>
            <a:round/>
            <a:headEnd len="sm" w="sm" type="none"/>
            <a:tailEnd len="sm" w="sm" type="none"/>
          </a:ln>
        </p:spPr>
      </p:pic>
      <p:pic>
        <p:nvPicPr>
          <p:cNvPr id="229" name="Google Shape;229;p37"/>
          <p:cNvPicPr preferRelativeResize="0"/>
          <p:nvPr/>
        </p:nvPicPr>
        <p:blipFill>
          <a:blip r:embed="rId7">
            <a:alphaModFix/>
          </a:blip>
          <a:stretch>
            <a:fillRect/>
          </a:stretch>
        </p:blipFill>
        <p:spPr>
          <a:xfrm>
            <a:off x="2339588" y="2750048"/>
            <a:ext cx="4203524" cy="2240251"/>
          </a:xfrm>
          <a:prstGeom prst="rect">
            <a:avLst/>
          </a:prstGeom>
          <a:noFill/>
          <a:ln cap="flat" cmpd="sng" w="9525">
            <a:solidFill>
              <a:schemeClr val="dk2"/>
            </a:solidFill>
            <a:prstDash val="solid"/>
            <a:round/>
            <a:headEnd len="sm" w="sm" type="none"/>
            <a:tailEnd len="sm" w="sm" type="none"/>
          </a:ln>
        </p:spPr>
      </p:pic>
      <p:pic>
        <p:nvPicPr>
          <p:cNvPr id="230" name="Google Shape;230;p37"/>
          <p:cNvPicPr preferRelativeResize="0"/>
          <p:nvPr/>
        </p:nvPicPr>
        <p:blipFill rotWithShape="1">
          <a:blip r:embed="rId8">
            <a:alphaModFix/>
          </a:blip>
          <a:srcRect b="0" l="0" r="0" t="0"/>
          <a:stretch/>
        </p:blipFill>
        <p:spPr>
          <a:xfrm>
            <a:off x="8237825" y="91375"/>
            <a:ext cx="762900" cy="762900"/>
          </a:xfrm>
          <a:prstGeom prst="rect">
            <a:avLst/>
          </a:prstGeom>
          <a:noFill/>
          <a:ln>
            <a:noFill/>
          </a:ln>
        </p:spPr>
      </p:pic>
      <p:pic>
        <p:nvPicPr>
          <p:cNvPr id="231" name="Google Shape;231;p37"/>
          <p:cNvPicPr preferRelativeResize="0"/>
          <p:nvPr/>
        </p:nvPicPr>
        <p:blipFill>
          <a:blip r:embed="rId9">
            <a:alphaModFix/>
          </a:blip>
          <a:stretch>
            <a:fillRect/>
          </a:stretch>
        </p:blipFill>
        <p:spPr>
          <a:xfrm>
            <a:off x="206600" y="162375"/>
            <a:ext cx="762900" cy="762900"/>
          </a:xfrm>
          <a:prstGeom prst="rect">
            <a:avLst/>
          </a:prstGeom>
          <a:noFill/>
          <a:ln>
            <a:noFill/>
          </a:ln>
        </p:spPr>
      </p:pic>
      <p:sp>
        <p:nvSpPr>
          <p:cNvPr id="232" name="Google Shape;232;p37"/>
          <p:cNvSpPr txBox="1"/>
          <p:nvPr/>
        </p:nvSpPr>
        <p:spPr>
          <a:xfrm>
            <a:off x="5334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módulo, controlador y servicio</a:t>
            </a:r>
            <a:endParaRPr i="1" sz="3600">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nvSpPr>
        <p:spPr>
          <a:xfrm>
            <a:off x="340425" y="820500"/>
            <a:ext cx="8763600" cy="11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Se actualizó el archivo </a:t>
            </a:r>
            <a:r>
              <a:rPr b="1" i="1" lang="en" sz="1800">
                <a:solidFill>
                  <a:schemeClr val="dk1"/>
                </a:solidFill>
                <a:highlight>
                  <a:schemeClr val="lt1"/>
                </a:highlight>
                <a:latin typeface="Helvetica Neue"/>
                <a:ea typeface="Helvetica Neue"/>
                <a:cs typeface="Helvetica Neue"/>
                <a:sym typeface="Helvetica Neue"/>
              </a:rPr>
              <a:t>app.module.ts</a:t>
            </a:r>
            <a:r>
              <a:rPr lang="en" sz="1800">
                <a:solidFill>
                  <a:schemeClr val="dk1"/>
                </a:solidFill>
                <a:highlight>
                  <a:schemeClr val="lt1"/>
                </a:highlight>
                <a:latin typeface="Helvetica Neue Light"/>
                <a:ea typeface="Helvetica Neue Light"/>
                <a:cs typeface="Helvetica Neue Light"/>
                <a:sym typeface="Helvetica Neue Light"/>
              </a:rPr>
              <a:t>, que es nuestro módulo raíz. Lo que se hizo en este proceso fue importar el módulo, controlador y servicio que hemos creado al módulo general de la aplicación:</a:t>
            </a:r>
            <a:endParaRPr sz="1800">
              <a:solidFill>
                <a:schemeClr val="dk1"/>
              </a:solidFill>
              <a:latin typeface="Helvetica Neue Light"/>
              <a:ea typeface="Helvetica Neue Light"/>
              <a:cs typeface="Helvetica Neue Light"/>
              <a:sym typeface="Helvetica Neue Light"/>
            </a:endParaRPr>
          </a:p>
        </p:txBody>
      </p:sp>
      <p:pic>
        <p:nvPicPr>
          <p:cNvPr id="238" name="Google Shape;238;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9" name="Google Shape;239;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0" name="Google Shape;240;p38"/>
          <p:cNvPicPr preferRelativeResize="0"/>
          <p:nvPr/>
        </p:nvPicPr>
        <p:blipFill>
          <a:blip r:embed="rId5">
            <a:alphaModFix/>
          </a:blip>
          <a:stretch>
            <a:fillRect/>
          </a:stretch>
        </p:blipFill>
        <p:spPr>
          <a:xfrm>
            <a:off x="1632700" y="2017279"/>
            <a:ext cx="5617299" cy="2993700"/>
          </a:xfrm>
          <a:prstGeom prst="rect">
            <a:avLst/>
          </a:prstGeom>
          <a:noFill/>
          <a:ln cap="flat" cmpd="sng" w="9525">
            <a:solidFill>
              <a:schemeClr val="dk2"/>
            </a:solidFill>
            <a:prstDash val="solid"/>
            <a:round/>
            <a:headEnd len="sm" w="sm" type="none"/>
            <a:tailEnd len="sm" w="sm" type="none"/>
          </a:ln>
        </p:spPr>
      </p:pic>
      <p:pic>
        <p:nvPicPr>
          <p:cNvPr id="241" name="Google Shape;241;p38"/>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242" name="Google Shape;242;p38"/>
          <p:cNvPicPr preferRelativeResize="0"/>
          <p:nvPr/>
        </p:nvPicPr>
        <p:blipFill>
          <a:blip r:embed="rId7">
            <a:alphaModFix/>
          </a:blip>
          <a:stretch>
            <a:fillRect/>
          </a:stretch>
        </p:blipFill>
        <p:spPr>
          <a:xfrm>
            <a:off x="206600" y="162375"/>
            <a:ext cx="762900" cy="762900"/>
          </a:xfrm>
          <a:prstGeom prst="rect">
            <a:avLst/>
          </a:prstGeom>
          <a:noFill/>
          <a:ln>
            <a:noFill/>
          </a:ln>
        </p:spPr>
      </p:pic>
      <p:sp>
        <p:nvSpPr>
          <p:cNvPr id="243" name="Google Shape;243;p38"/>
          <p:cNvSpPr txBox="1"/>
          <p:nvPr/>
        </p:nvSpPr>
        <p:spPr>
          <a:xfrm>
            <a:off x="5334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Crear módulo, controlador y servicio</a:t>
            </a:r>
            <a:endParaRPr i="1" sz="3600">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nvSpPr>
        <p:spPr>
          <a:xfrm>
            <a:off x="340425" y="820500"/>
            <a:ext cx="8763600" cy="1176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Antes de empezar a crear endpoints y añadir lógica, creamos dos elementos que vamos a necesitar. Uno de ellos es una </a:t>
            </a:r>
            <a:r>
              <a:rPr b="1" i="1" lang="en" sz="1800">
                <a:solidFill>
                  <a:schemeClr val="dk1"/>
                </a:solidFill>
                <a:latin typeface="Helvetica Neue"/>
                <a:ea typeface="Helvetica Neue"/>
                <a:cs typeface="Helvetica Neue"/>
                <a:sym typeface="Helvetica Neue"/>
              </a:rPr>
              <a:t>Interface</a:t>
            </a:r>
            <a:r>
              <a:rPr lang="en" sz="1800">
                <a:solidFill>
                  <a:schemeClr val="dk1"/>
                </a:solidFill>
                <a:latin typeface="Helvetica Neue Light"/>
                <a:ea typeface="Helvetica Neue Light"/>
                <a:cs typeface="Helvetica Neue Light"/>
                <a:sym typeface="Helvetica Neue Light"/>
              </a:rPr>
              <a:t> de cat y el otro es el DTO para la creación del objeto tipo Cat. Los creamos con los comandos que vemos.</a:t>
            </a:r>
            <a:endParaRPr sz="1800">
              <a:solidFill>
                <a:schemeClr val="dk1"/>
              </a:solidFill>
              <a:latin typeface="Helvetica Neue Light"/>
              <a:ea typeface="Helvetica Neue Light"/>
              <a:cs typeface="Helvetica Neue Light"/>
              <a:sym typeface="Helvetica Neue Light"/>
            </a:endParaRPr>
          </a:p>
        </p:txBody>
      </p:sp>
      <p:sp>
        <p:nvSpPr>
          <p:cNvPr id="249" name="Google Shape;249;p39"/>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Interface y DTO</a:t>
            </a:r>
            <a:endParaRPr i="1" sz="3600">
              <a:latin typeface="Anton"/>
              <a:ea typeface="Anton"/>
              <a:cs typeface="Anton"/>
              <a:sym typeface="Anton"/>
            </a:endParaRPr>
          </a:p>
        </p:txBody>
      </p:sp>
      <p:pic>
        <p:nvPicPr>
          <p:cNvPr id="250" name="Google Shape;250;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51" name="Google Shape;251;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52" name="Google Shape;252;p39"/>
          <p:cNvPicPr preferRelativeResize="0"/>
          <p:nvPr/>
        </p:nvPicPr>
        <p:blipFill>
          <a:blip r:embed="rId5">
            <a:alphaModFix/>
          </a:blip>
          <a:stretch>
            <a:fillRect/>
          </a:stretch>
        </p:blipFill>
        <p:spPr>
          <a:xfrm>
            <a:off x="1524000" y="2149800"/>
            <a:ext cx="6353175" cy="1333500"/>
          </a:xfrm>
          <a:prstGeom prst="rect">
            <a:avLst/>
          </a:prstGeom>
          <a:noFill/>
          <a:ln cap="flat" cmpd="sng" w="9525">
            <a:solidFill>
              <a:schemeClr val="dk2"/>
            </a:solidFill>
            <a:prstDash val="solid"/>
            <a:round/>
            <a:headEnd len="sm" w="sm" type="none"/>
            <a:tailEnd len="sm" w="sm" type="none"/>
          </a:ln>
        </p:spPr>
      </p:pic>
      <p:pic>
        <p:nvPicPr>
          <p:cNvPr id="253" name="Google Shape;253;p39"/>
          <p:cNvPicPr preferRelativeResize="0"/>
          <p:nvPr/>
        </p:nvPicPr>
        <p:blipFill>
          <a:blip r:embed="rId6">
            <a:alphaModFix/>
          </a:blip>
          <a:stretch>
            <a:fillRect/>
          </a:stretch>
        </p:blipFill>
        <p:spPr>
          <a:xfrm>
            <a:off x="1524000" y="3635700"/>
            <a:ext cx="6372225" cy="1104900"/>
          </a:xfrm>
          <a:prstGeom prst="rect">
            <a:avLst/>
          </a:prstGeom>
          <a:noFill/>
          <a:ln cap="flat" cmpd="sng" w="9525">
            <a:solidFill>
              <a:schemeClr val="dk2"/>
            </a:solidFill>
            <a:prstDash val="solid"/>
            <a:round/>
            <a:headEnd len="sm" w="sm" type="none"/>
            <a:tailEnd len="sm" w="sm" type="none"/>
          </a:ln>
        </p:spPr>
      </p:pic>
      <p:pic>
        <p:nvPicPr>
          <p:cNvPr id="254" name="Google Shape;254;p39"/>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255" name="Google Shape;255;p39"/>
          <p:cNvPicPr preferRelativeResize="0"/>
          <p:nvPr/>
        </p:nvPicPr>
        <p:blipFill>
          <a:blip r:embed="rId8">
            <a:alphaModFix/>
          </a:blip>
          <a:stretch>
            <a:fillRect/>
          </a:stretch>
        </p:blipFill>
        <p:spPr>
          <a:xfrm>
            <a:off x="206600" y="162375"/>
            <a:ext cx="762900" cy="762900"/>
          </a:xfrm>
          <a:prstGeom prst="rect">
            <a:avLst/>
          </a:prstGeom>
          <a:noFill/>
          <a:ln>
            <a:noFill/>
          </a:ln>
        </p:spPr>
      </p:pic>
      <p:sp>
        <p:nvSpPr>
          <p:cNvPr id="256" name="Google Shape;256;p39"/>
          <p:cNvSpPr txBox="1"/>
          <p:nvPr/>
        </p:nvSpPr>
        <p:spPr>
          <a:xfrm>
            <a:off x="-1177525" y="2149800"/>
            <a:ext cx="266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nest generate interface interfaces/cat</a:t>
            </a:r>
            <a:endParaRPr>
              <a:highlight>
                <a:srgbClr val="00FFFF"/>
              </a:highlight>
            </a:endParaRPr>
          </a:p>
        </p:txBody>
      </p:sp>
      <p:sp>
        <p:nvSpPr>
          <p:cNvPr id="257" name="Google Shape;257;p39"/>
          <p:cNvSpPr txBox="1"/>
          <p:nvPr/>
        </p:nvSpPr>
        <p:spPr>
          <a:xfrm>
            <a:off x="-1112500" y="3814275"/>
            <a:ext cx="244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00FFFF"/>
                </a:highlight>
              </a:rPr>
              <a:t>mkdir src/dto</a:t>
            </a:r>
            <a:endParaRPr sz="1300">
              <a:highlight>
                <a:srgbClr val="00FFFF"/>
              </a:highlight>
            </a:endParaRPr>
          </a:p>
          <a:p>
            <a:pPr indent="0" lvl="0" marL="0" rtl="0" algn="l">
              <a:spcBef>
                <a:spcPts val="0"/>
              </a:spcBef>
              <a:spcAft>
                <a:spcPts val="0"/>
              </a:spcAft>
              <a:buNone/>
            </a:pPr>
            <a:r>
              <a:rPr lang="en" sz="1300">
                <a:highlight>
                  <a:srgbClr val="00FFFF"/>
                </a:highlight>
              </a:rPr>
              <a:t>touch src/dto/create-cat.dto.ts</a:t>
            </a:r>
            <a:endParaRPr sz="1300">
              <a:highlight>
                <a:srgbClr val="00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nvSpPr>
        <p:spPr>
          <a:xfrm>
            <a:off x="340425" y="972900"/>
            <a:ext cx="8763600" cy="1176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1300"/>
              </a:spcBef>
              <a:spcAft>
                <a:spcPts val="1000"/>
              </a:spcAft>
              <a:buClr>
                <a:srgbClr val="3CEFAB"/>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Se crean entonces los archivo de interface y DOT correspondientes a los comandos:</a:t>
            </a:r>
            <a:endParaRPr sz="1300">
              <a:solidFill>
                <a:schemeClr val="dk1"/>
              </a:solidFill>
              <a:latin typeface="Helvetica Neue Light"/>
              <a:ea typeface="Helvetica Neue Light"/>
              <a:cs typeface="Helvetica Neue Light"/>
              <a:sym typeface="Helvetica Neue Light"/>
            </a:endParaRPr>
          </a:p>
        </p:txBody>
      </p:sp>
      <p:sp>
        <p:nvSpPr>
          <p:cNvPr id="263" name="Google Shape;263;p40"/>
          <p:cNvSpPr txBox="1"/>
          <p:nvPr/>
        </p:nvSpPr>
        <p:spPr>
          <a:xfrm>
            <a:off x="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Interface y DTO</a:t>
            </a:r>
            <a:endParaRPr i="1" sz="3600">
              <a:latin typeface="Anton"/>
              <a:ea typeface="Anton"/>
              <a:cs typeface="Anton"/>
              <a:sym typeface="Anton"/>
            </a:endParaRPr>
          </a:p>
        </p:txBody>
      </p:sp>
      <p:pic>
        <p:nvPicPr>
          <p:cNvPr id="264" name="Google Shape;264;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5" name="Google Shape;265;p4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66" name="Google Shape;266;p40"/>
          <p:cNvPicPr preferRelativeResize="0"/>
          <p:nvPr/>
        </p:nvPicPr>
        <p:blipFill>
          <a:blip r:embed="rId5">
            <a:alphaModFix/>
          </a:blip>
          <a:stretch>
            <a:fillRect/>
          </a:stretch>
        </p:blipFill>
        <p:spPr>
          <a:xfrm>
            <a:off x="420950" y="2226000"/>
            <a:ext cx="4119873" cy="2195675"/>
          </a:xfrm>
          <a:prstGeom prst="rect">
            <a:avLst/>
          </a:prstGeom>
          <a:noFill/>
          <a:ln cap="flat" cmpd="sng" w="9525">
            <a:solidFill>
              <a:schemeClr val="dk2"/>
            </a:solidFill>
            <a:prstDash val="solid"/>
            <a:round/>
            <a:headEnd len="sm" w="sm" type="none"/>
            <a:tailEnd len="sm" w="sm" type="none"/>
          </a:ln>
        </p:spPr>
      </p:pic>
      <p:pic>
        <p:nvPicPr>
          <p:cNvPr id="267" name="Google Shape;267;p40"/>
          <p:cNvPicPr preferRelativeResize="0"/>
          <p:nvPr/>
        </p:nvPicPr>
        <p:blipFill>
          <a:blip r:embed="rId6">
            <a:alphaModFix/>
          </a:blip>
          <a:stretch>
            <a:fillRect/>
          </a:stretch>
        </p:blipFill>
        <p:spPr>
          <a:xfrm>
            <a:off x="4777155" y="2226000"/>
            <a:ext cx="4119870" cy="2195655"/>
          </a:xfrm>
          <a:prstGeom prst="rect">
            <a:avLst/>
          </a:prstGeom>
          <a:noFill/>
          <a:ln cap="flat" cmpd="sng" w="9525">
            <a:solidFill>
              <a:schemeClr val="dk2"/>
            </a:solidFill>
            <a:prstDash val="solid"/>
            <a:round/>
            <a:headEnd len="sm" w="sm" type="none"/>
            <a:tailEnd len="sm" w="sm" type="none"/>
          </a:ln>
        </p:spPr>
      </p:pic>
      <p:pic>
        <p:nvPicPr>
          <p:cNvPr id="268" name="Google Shape;268;p40"/>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269" name="Google Shape;269;p40"/>
          <p:cNvPicPr preferRelativeResize="0"/>
          <p:nvPr/>
        </p:nvPicPr>
        <p:blipFill>
          <a:blip r:embed="rId8">
            <a:alphaModFix/>
          </a:blip>
          <a:stretch>
            <a:fillRect/>
          </a:stretch>
        </p:blipFill>
        <p:spPr>
          <a:xfrm>
            <a:off x="206600" y="162375"/>
            <a:ext cx="762900" cy="762900"/>
          </a:xfrm>
          <a:prstGeom prst="rect">
            <a:avLst/>
          </a:prstGeom>
          <a:noFill/>
          <a:ln>
            <a:noFill/>
          </a:ln>
        </p:spPr>
      </p:pic>
      <p:sp>
        <p:nvSpPr>
          <p:cNvPr id="270" name="Google Shape;270;p40"/>
          <p:cNvSpPr/>
          <p:nvPr/>
        </p:nvSpPr>
        <p:spPr>
          <a:xfrm>
            <a:off x="-592375" y="2701775"/>
            <a:ext cx="931800" cy="62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8257050" y="1820450"/>
            <a:ext cx="931800" cy="1090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txBox="1"/>
          <p:nvPr/>
        </p:nvSpPr>
        <p:spPr>
          <a:xfrm>
            <a:off x="-686250" y="1647075"/>
            <a:ext cx="2810100" cy="1152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C586C0"/>
                </a:solidFill>
                <a:highlight>
                  <a:srgbClr val="1E1E1E"/>
                </a:highlight>
                <a:latin typeface="Courier New"/>
                <a:ea typeface="Courier New"/>
                <a:cs typeface="Courier New"/>
                <a:sym typeface="Courier New"/>
              </a:rPr>
              <a:t>export</a:t>
            </a: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interface</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Cat</a:t>
            </a:r>
            <a:r>
              <a:rPr lang="en" sz="750">
                <a:solidFill>
                  <a:srgbClr val="D4D4D4"/>
                </a:solidFill>
                <a:highlight>
                  <a:srgbClr val="1E1E1E"/>
                </a:highlight>
                <a:latin typeface="Courier New"/>
                <a:ea typeface="Courier New"/>
                <a:cs typeface="Courier New"/>
                <a:sym typeface="Courier New"/>
              </a:rPr>
              <a:t> {</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readonly</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name</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string</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readonly</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age</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number</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  </a:t>
            </a:r>
            <a:r>
              <a:rPr lang="en" sz="750">
                <a:solidFill>
                  <a:srgbClr val="569CD6"/>
                </a:solidFill>
                <a:highlight>
                  <a:srgbClr val="1E1E1E"/>
                </a:highlight>
                <a:latin typeface="Courier New"/>
                <a:ea typeface="Courier New"/>
                <a:cs typeface="Courier New"/>
                <a:sym typeface="Courier New"/>
              </a:rPr>
              <a:t>readonly</a:t>
            </a:r>
            <a:r>
              <a:rPr lang="en" sz="750">
                <a:solidFill>
                  <a:srgbClr val="D4D4D4"/>
                </a:solidFill>
                <a:highlight>
                  <a:srgbClr val="1E1E1E"/>
                </a:highlight>
                <a:latin typeface="Courier New"/>
                <a:ea typeface="Courier New"/>
                <a:cs typeface="Courier New"/>
                <a:sym typeface="Courier New"/>
              </a:rPr>
              <a:t> </a:t>
            </a:r>
            <a:r>
              <a:rPr lang="en" sz="750">
                <a:solidFill>
                  <a:srgbClr val="4FC1FF"/>
                </a:solidFill>
                <a:highlight>
                  <a:srgbClr val="1E1E1E"/>
                </a:highlight>
                <a:latin typeface="Courier New"/>
                <a:ea typeface="Courier New"/>
                <a:cs typeface="Courier New"/>
                <a:sym typeface="Courier New"/>
              </a:rPr>
              <a:t>breed</a:t>
            </a:r>
            <a:r>
              <a:rPr lang="en" sz="750">
                <a:solidFill>
                  <a:srgbClr val="D4D4D4"/>
                </a:solidFill>
                <a:highlight>
                  <a:srgbClr val="1E1E1E"/>
                </a:highlight>
                <a:latin typeface="Courier New"/>
                <a:ea typeface="Courier New"/>
                <a:cs typeface="Courier New"/>
                <a:sym typeface="Courier New"/>
              </a:rPr>
              <a:t>: </a:t>
            </a:r>
            <a:r>
              <a:rPr lang="en" sz="750">
                <a:solidFill>
                  <a:srgbClr val="4EC9B0"/>
                </a:solidFill>
                <a:highlight>
                  <a:srgbClr val="1E1E1E"/>
                </a:highlight>
                <a:latin typeface="Courier New"/>
                <a:ea typeface="Courier New"/>
                <a:cs typeface="Courier New"/>
                <a:sym typeface="Courier New"/>
              </a:rPr>
              <a:t>string</a:t>
            </a: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D4D4D4"/>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00FFFF"/>
              </a:highlight>
            </a:endParaRPr>
          </a:p>
        </p:txBody>
      </p:sp>
      <p:sp>
        <p:nvSpPr>
          <p:cNvPr id="273" name="Google Shape;273;p40"/>
          <p:cNvSpPr txBox="1"/>
          <p:nvPr/>
        </p:nvSpPr>
        <p:spPr>
          <a:xfrm>
            <a:off x="7601525" y="1069150"/>
            <a:ext cx="2035500" cy="1298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650">
                <a:solidFill>
                  <a:srgbClr val="C586C0"/>
                </a:solidFill>
                <a:highlight>
                  <a:srgbClr val="1E1E1E"/>
                </a:highlight>
                <a:latin typeface="Courier New"/>
                <a:ea typeface="Courier New"/>
                <a:cs typeface="Courier New"/>
                <a:sym typeface="Courier New"/>
              </a:rPr>
              <a:t>export</a:t>
            </a: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class</a:t>
            </a:r>
            <a:r>
              <a:rPr lang="en" sz="650">
                <a:solidFill>
                  <a:srgbClr val="D4D4D4"/>
                </a:solidFill>
                <a:highlight>
                  <a:srgbClr val="1E1E1E"/>
                </a:highlight>
                <a:latin typeface="Courier New"/>
                <a:ea typeface="Courier New"/>
                <a:cs typeface="Courier New"/>
                <a:sym typeface="Courier New"/>
              </a:rPr>
              <a:t> </a:t>
            </a:r>
            <a:r>
              <a:rPr lang="en" sz="650">
                <a:solidFill>
                  <a:srgbClr val="4EC9B0"/>
                </a:solidFill>
                <a:highlight>
                  <a:srgbClr val="1E1E1E"/>
                </a:highlight>
                <a:latin typeface="Courier New"/>
                <a:ea typeface="Courier New"/>
                <a:cs typeface="Courier New"/>
                <a:sym typeface="Courier New"/>
              </a:rPr>
              <a:t>CreateCatDto</a:t>
            </a:r>
            <a:r>
              <a:rPr lang="en" sz="650">
                <a:solidFill>
                  <a:srgbClr val="D4D4D4"/>
                </a:solidFill>
                <a:highlight>
                  <a:srgbClr val="1E1E1E"/>
                </a:highlight>
                <a:latin typeface="Courier New"/>
                <a:ea typeface="Courier New"/>
                <a:cs typeface="Courier New"/>
                <a:sym typeface="Courier New"/>
              </a:rPr>
              <a:t> {</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readonly</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name</a:t>
            </a:r>
            <a:r>
              <a:rPr lang="en" sz="650">
                <a:solidFill>
                  <a:srgbClr val="D4D4D4"/>
                </a:solidFill>
                <a:highlight>
                  <a:srgbClr val="1E1E1E"/>
                </a:highlight>
                <a:latin typeface="Courier New"/>
                <a:ea typeface="Courier New"/>
                <a:cs typeface="Courier New"/>
                <a:sym typeface="Courier New"/>
              </a:rPr>
              <a:t>: </a:t>
            </a:r>
            <a:r>
              <a:rPr lang="en" sz="650">
                <a:solidFill>
                  <a:srgbClr val="4EC9B0"/>
                </a:solidFill>
                <a:highlight>
                  <a:srgbClr val="1E1E1E"/>
                </a:highlight>
                <a:latin typeface="Courier New"/>
                <a:ea typeface="Courier New"/>
                <a:cs typeface="Courier New"/>
                <a:sym typeface="Courier New"/>
              </a:rPr>
              <a:t>string</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readonly</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age</a:t>
            </a:r>
            <a:r>
              <a:rPr lang="en" sz="650">
                <a:solidFill>
                  <a:srgbClr val="D4D4D4"/>
                </a:solidFill>
                <a:highlight>
                  <a:srgbClr val="1E1E1E"/>
                </a:highlight>
                <a:latin typeface="Courier New"/>
                <a:ea typeface="Courier New"/>
                <a:cs typeface="Courier New"/>
                <a:sym typeface="Courier New"/>
              </a:rPr>
              <a:t>: </a:t>
            </a:r>
            <a:r>
              <a:rPr lang="en" sz="650">
                <a:solidFill>
                  <a:srgbClr val="4EC9B0"/>
                </a:solidFill>
                <a:highlight>
                  <a:srgbClr val="1E1E1E"/>
                </a:highlight>
                <a:latin typeface="Courier New"/>
                <a:ea typeface="Courier New"/>
                <a:cs typeface="Courier New"/>
                <a:sym typeface="Courier New"/>
              </a:rPr>
              <a:t>number</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  </a:t>
            </a:r>
            <a:r>
              <a:rPr lang="en" sz="650">
                <a:solidFill>
                  <a:srgbClr val="569CD6"/>
                </a:solidFill>
                <a:highlight>
                  <a:srgbClr val="1E1E1E"/>
                </a:highlight>
                <a:latin typeface="Courier New"/>
                <a:ea typeface="Courier New"/>
                <a:cs typeface="Courier New"/>
                <a:sym typeface="Courier New"/>
              </a:rPr>
              <a:t>readonly</a:t>
            </a:r>
            <a:r>
              <a:rPr lang="en" sz="650">
                <a:solidFill>
                  <a:srgbClr val="D4D4D4"/>
                </a:solidFill>
                <a:highlight>
                  <a:srgbClr val="1E1E1E"/>
                </a:highlight>
                <a:latin typeface="Courier New"/>
                <a:ea typeface="Courier New"/>
                <a:cs typeface="Courier New"/>
                <a:sym typeface="Courier New"/>
              </a:rPr>
              <a:t> </a:t>
            </a:r>
            <a:r>
              <a:rPr lang="en" sz="650">
                <a:solidFill>
                  <a:srgbClr val="4FC1FF"/>
                </a:solidFill>
                <a:highlight>
                  <a:srgbClr val="1E1E1E"/>
                </a:highlight>
                <a:latin typeface="Courier New"/>
                <a:ea typeface="Courier New"/>
                <a:cs typeface="Courier New"/>
                <a:sym typeface="Courier New"/>
              </a:rPr>
              <a:t>breed</a:t>
            </a:r>
            <a:r>
              <a:rPr lang="en" sz="650">
                <a:solidFill>
                  <a:srgbClr val="D4D4D4"/>
                </a:solidFill>
                <a:highlight>
                  <a:srgbClr val="1E1E1E"/>
                </a:highlight>
                <a:latin typeface="Courier New"/>
                <a:ea typeface="Courier New"/>
                <a:cs typeface="Courier New"/>
                <a:sym typeface="Courier New"/>
              </a:rPr>
              <a:t>: </a:t>
            </a:r>
            <a:r>
              <a:rPr lang="en" sz="650">
                <a:solidFill>
                  <a:srgbClr val="4EC9B0"/>
                </a:solidFill>
                <a:highlight>
                  <a:srgbClr val="1E1E1E"/>
                </a:highlight>
                <a:latin typeface="Courier New"/>
                <a:ea typeface="Courier New"/>
                <a:cs typeface="Courier New"/>
                <a:sym typeface="Courier New"/>
              </a:rPr>
              <a:t>string</a:t>
            </a: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650">
                <a:solidFill>
                  <a:srgbClr val="D4D4D4"/>
                </a:solidFill>
                <a:highlight>
                  <a:srgbClr val="1E1E1E"/>
                </a:highlight>
                <a:latin typeface="Courier New"/>
                <a:ea typeface="Courier New"/>
                <a:cs typeface="Courier New"/>
                <a:sym typeface="Courier New"/>
              </a:rPr>
              <a:t>}</a:t>
            </a:r>
            <a:endParaRPr sz="6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nvSpPr>
        <p:spPr>
          <a:xfrm>
            <a:off x="48646"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un servicio</a:t>
            </a:r>
            <a:endParaRPr i="1" sz="3600">
              <a:latin typeface="Anton"/>
              <a:ea typeface="Anton"/>
              <a:cs typeface="Anton"/>
              <a:sym typeface="Anton"/>
            </a:endParaRPr>
          </a:p>
        </p:txBody>
      </p:sp>
      <p:pic>
        <p:nvPicPr>
          <p:cNvPr id="279" name="Google Shape;279;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0" name="Google Shape;280;p4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81" name="Google Shape;281;p41"/>
          <p:cNvPicPr preferRelativeResize="0"/>
          <p:nvPr/>
        </p:nvPicPr>
        <p:blipFill>
          <a:blip r:embed="rId5">
            <a:alphaModFix/>
          </a:blip>
          <a:stretch>
            <a:fillRect/>
          </a:stretch>
        </p:blipFill>
        <p:spPr>
          <a:xfrm>
            <a:off x="-1033525" y="977725"/>
            <a:ext cx="6816675" cy="3632926"/>
          </a:xfrm>
          <a:prstGeom prst="rect">
            <a:avLst/>
          </a:prstGeom>
          <a:noFill/>
          <a:ln cap="flat" cmpd="sng" w="9525">
            <a:solidFill>
              <a:schemeClr val="dk2"/>
            </a:solidFill>
            <a:prstDash val="solid"/>
            <a:round/>
            <a:headEnd len="sm" w="sm" type="none"/>
            <a:tailEnd len="sm" w="sm" type="none"/>
          </a:ln>
        </p:spPr>
      </p:pic>
      <p:sp>
        <p:nvSpPr>
          <p:cNvPr id="282" name="Google Shape;282;p41"/>
          <p:cNvSpPr txBox="1"/>
          <p:nvPr/>
        </p:nvSpPr>
        <p:spPr>
          <a:xfrm>
            <a:off x="5920625" y="902050"/>
            <a:ext cx="3080100" cy="37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n" sz="1300">
                <a:solidFill>
                  <a:schemeClr val="dk1"/>
                </a:solidFill>
                <a:highlight>
                  <a:schemeClr val="lt1"/>
                </a:highlight>
                <a:latin typeface="Helvetica Neue Light"/>
                <a:ea typeface="Helvetica Neue Light"/>
                <a:cs typeface="Helvetica Neue Light"/>
                <a:sym typeface="Helvetica Neue Light"/>
              </a:rPr>
              <a:t>Vamos ahora a implementar dos métodos en nuestro servicio. Para eso, importamos nuestra Interface de Cat en el servicio y definimos un array de tipo Cat.</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0"/>
              </a:spcAft>
              <a:buClr>
                <a:srgbClr val="3CEFAB"/>
              </a:buClr>
              <a:buSzPts val="1300"/>
              <a:buFont typeface="Helvetica Neue"/>
              <a:buAutoNum type="arabicPeriod"/>
            </a:pPr>
            <a:r>
              <a:rPr lang="en" sz="1300">
                <a:solidFill>
                  <a:schemeClr val="dk1"/>
                </a:solidFill>
                <a:highlight>
                  <a:schemeClr val="lt1"/>
                </a:highlight>
                <a:latin typeface="Helvetica Neue Light"/>
                <a:ea typeface="Helvetica Neue Light"/>
                <a:cs typeface="Helvetica Neue Light"/>
                <a:sym typeface="Helvetica Neue Light"/>
              </a:rPr>
              <a:t>Definimos el método </a:t>
            </a:r>
            <a:r>
              <a:rPr i="1" lang="en" sz="1300">
                <a:solidFill>
                  <a:schemeClr val="lt2"/>
                </a:solidFill>
                <a:highlight>
                  <a:schemeClr val="dk2"/>
                </a:highlight>
                <a:latin typeface="Helvetica Neue Light"/>
                <a:ea typeface="Helvetica Neue Light"/>
                <a:cs typeface="Helvetica Neue Light"/>
                <a:sym typeface="Helvetica Neue Light"/>
              </a:rPr>
              <a:t>create </a:t>
            </a:r>
            <a:r>
              <a:rPr i="1" lang="en" sz="1300">
                <a:solidFill>
                  <a:schemeClr val="lt2"/>
                </a:solidFill>
                <a:latin typeface="Helvetica Neue Light"/>
                <a:ea typeface="Helvetica Neue Light"/>
                <a:cs typeface="Helvetica Neue Light"/>
                <a:sym typeface="Helvetica Neue Light"/>
              </a:rPr>
              <a:t> </a:t>
            </a:r>
            <a:r>
              <a:rPr lang="en" sz="1300">
                <a:solidFill>
                  <a:schemeClr val="dk1"/>
                </a:solidFill>
                <a:highlight>
                  <a:schemeClr val="lt1"/>
                </a:highlight>
                <a:latin typeface="Helvetica Neue Light"/>
                <a:ea typeface="Helvetica Neue Light"/>
                <a:cs typeface="Helvetica Neue Light"/>
                <a:sym typeface="Helvetica Neue Light"/>
              </a:rPr>
              <a:t>que recibe un parámetro de tipo Cat y se ocupa de almacenar en el array los gatos creados. </a:t>
            </a:r>
            <a:endParaRPr sz="1300">
              <a:solidFill>
                <a:schemeClr val="dk1"/>
              </a:solidFill>
              <a:highlight>
                <a:schemeClr val="lt1"/>
              </a:highlight>
              <a:latin typeface="Helvetica Neue Light"/>
              <a:ea typeface="Helvetica Neue Light"/>
              <a:cs typeface="Helvetica Neue Light"/>
              <a:sym typeface="Helvetica Neue Light"/>
            </a:endParaRPr>
          </a:p>
          <a:p>
            <a:pPr indent="-311150" lvl="0" marL="457200" rtl="0" algn="l">
              <a:lnSpc>
                <a:spcPct val="115000"/>
              </a:lnSpc>
              <a:spcBef>
                <a:spcPts val="1300"/>
              </a:spcBef>
              <a:spcAft>
                <a:spcPts val="1000"/>
              </a:spcAft>
              <a:buClr>
                <a:srgbClr val="3CEFAB"/>
              </a:buClr>
              <a:buSzPts val="1300"/>
              <a:buFont typeface="Helvetica Neue"/>
              <a:buAutoNum type="arabicPeriod"/>
            </a:pPr>
            <a:r>
              <a:rPr lang="en" sz="1300">
                <a:solidFill>
                  <a:schemeClr val="dk1"/>
                </a:solidFill>
                <a:highlight>
                  <a:schemeClr val="lt1"/>
                </a:highlight>
                <a:latin typeface="Helvetica Neue Light"/>
                <a:ea typeface="Helvetica Neue Light"/>
                <a:cs typeface="Helvetica Neue Light"/>
                <a:sym typeface="Helvetica Neue Light"/>
              </a:rPr>
              <a:t>Luego, definimos el método </a:t>
            </a:r>
            <a:r>
              <a:rPr i="1" lang="en" sz="1300">
                <a:solidFill>
                  <a:schemeClr val="lt2"/>
                </a:solidFill>
                <a:highlight>
                  <a:schemeClr val="dk2"/>
                </a:highlight>
                <a:latin typeface="Helvetica Neue Light"/>
                <a:ea typeface="Helvetica Neue Light"/>
                <a:cs typeface="Helvetica Neue Light"/>
                <a:sym typeface="Helvetica Neue Light"/>
              </a:rPr>
              <a:t>findAll </a:t>
            </a:r>
            <a:r>
              <a:rPr lang="en" sz="1300">
                <a:solidFill>
                  <a:schemeClr val="dk1"/>
                </a:solidFill>
                <a:highlight>
                  <a:schemeClr val="lt1"/>
                </a:highlight>
                <a:latin typeface="Helvetica Neue Light"/>
                <a:ea typeface="Helvetica Neue Light"/>
                <a:cs typeface="Helvetica Neue Light"/>
                <a:sym typeface="Helvetica Neue Light"/>
              </a:rPr>
              <a:t>que nos devuelve el array con la </a:t>
            </a:r>
            <a:br>
              <a:rPr lang="en" sz="1300">
                <a:solidFill>
                  <a:schemeClr val="dk1"/>
                </a:solidFill>
                <a:highlight>
                  <a:schemeClr val="lt1"/>
                </a:highlight>
                <a:latin typeface="Helvetica Neue Light"/>
                <a:ea typeface="Helvetica Neue Light"/>
                <a:cs typeface="Helvetica Neue Light"/>
                <a:sym typeface="Helvetica Neue Light"/>
              </a:rPr>
            </a:br>
            <a:r>
              <a:rPr lang="en" sz="1300">
                <a:solidFill>
                  <a:schemeClr val="dk1"/>
                </a:solidFill>
                <a:highlight>
                  <a:schemeClr val="lt1"/>
                </a:highlight>
                <a:latin typeface="Helvetica Neue Light"/>
                <a:ea typeface="Helvetica Neue Light"/>
                <a:cs typeface="Helvetica Neue Light"/>
                <a:sym typeface="Helvetica Neue Light"/>
              </a:rPr>
              <a:t>información de los gatos almacenada.</a:t>
            </a:r>
            <a:endParaRPr sz="1300">
              <a:solidFill>
                <a:schemeClr val="dk1"/>
              </a:solidFill>
              <a:highlight>
                <a:schemeClr val="lt1"/>
              </a:highlight>
              <a:latin typeface="Helvetica Neue Light"/>
              <a:ea typeface="Helvetica Neue Light"/>
              <a:cs typeface="Helvetica Neue Light"/>
              <a:sym typeface="Helvetica Neue Light"/>
            </a:endParaRPr>
          </a:p>
        </p:txBody>
      </p:sp>
      <p:pic>
        <p:nvPicPr>
          <p:cNvPr id="283" name="Google Shape;283;p41"/>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284" name="Google Shape;284;p41"/>
          <p:cNvPicPr preferRelativeResize="0"/>
          <p:nvPr/>
        </p:nvPicPr>
        <p:blipFill>
          <a:blip r:embed="rId7">
            <a:alphaModFix/>
          </a:blip>
          <a:stretch>
            <a:fillRect/>
          </a:stretch>
        </p:blipFill>
        <p:spPr>
          <a:xfrm>
            <a:off x="206600" y="162375"/>
            <a:ext cx="762900" cy="76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nvSpPr>
        <p:spPr>
          <a:xfrm>
            <a:off x="340425" y="896700"/>
            <a:ext cx="8763600" cy="1612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a:buAutoNum type="arabicPeriod" startAt="4"/>
            </a:pPr>
            <a:r>
              <a:rPr lang="en" sz="1800">
                <a:solidFill>
                  <a:schemeClr val="dk1"/>
                </a:solidFill>
                <a:latin typeface="Helvetica Neue Light"/>
                <a:ea typeface="Helvetica Neue Light"/>
                <a:cs typeface="Helvetica Neue Light"/>
                <a:sym typeface="Helvetica Neue Light"/>
              </a:rPr>
              <a:t>Ahora vamos a la parte del controlador. Importamos en el mismo la Interface </a:t>
            </a:r>
            <a:r>
              <a:rPr i="1" lang="en" sz="1800">
                <a:solidFill>
                  <a:schemeClr val="dk1"/>
                </a:solidFill>
                <a:latin typeface="Helvetica Neue Light"/>
                <a:ea typeface="Helvetica Neue Light"/>
                <a:cs typeface="Helvetica Neue Light"/>
                <a:sym typeface="Helvetica Neue Light"/>
              </a:rPr>
              <a:t>Cat</a:t>
            </a:r>
            <a:r>
              <a:rPr lang="en" sz="1800">
                <a:solidFill>
                  <a:schemeClr val="dk1"/>
                </a:solidFill>
                <a:latin typeface="Helvetica Neue Light"/>
                <a:ea typeface="Helvetica Neue Light"/>
                <a:cs typeface="Helvetica Neue Light"/>
                <a:sym typeface="Helvetica Neue Light"/>
              </a:rPr>
              <a:t>, el DTO </a:t>
            </a:r>
            <a:r>
              <a:rPr i="1" lang="en" sz="1800">
                <a:solidFill>
                  <a:schemeClr val="dk1"/>
                </a:solidFill>
                <a:latin typeface="Helvetica Neue Light"/>
                <a:ea typeface="Helvetica Neue Light"/>
                <a:cs typeface="Helvetica Neue Light"/>
                <a:sym typeface="Helvetica Neue Light"/>
              </a:rPr>
              <a:t>CreateCatDto </a:t>
            </a:r>
            <a:r>
              <a:rPr lang="en" sz="1800">
                <a:solidFill>
                  <a:schemeClr val="dk1"/>
                </a:solidFill>
                <a:latin typeface="Helvetica Neue Light"/>
                <a:ea typeface="Helvetica Neue Light"/>
                <a:cs typeface="Helvetica Neue Light"/>
                <a:sym typeface="Helvetica Neue Light"/>
              </a:rPr>
              <a:t>y el servicio </a:t>
            </a:r>
            <a:r>
              <a:rPr i="1" lang="en" sz="1800">
                <a:solidFill>
                  <a:schemeClr val="dk1"/>
                </a:solidFill>
                <a:latin typeface="Helvetica Neue Light"/>
                <a:ea typeface="Helvetica Neue Light"/>
                <a:cs typeface="Helvetica Neue Light"/>
                <a:sym typeface="Helvetica Neue Light"/>
              </a:rPr>
              <a:t>CatService</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a:buAutoNum type="arabicPeriod" startAt="4"/>
            </a:pPr>
            <a:r>
              <a:rPr lang="en" sz="1800">
                <a:solidFill>
                  <a:schemeClr val="dk1"/>
                </a:solidFill>
                <a:latin typeface="Helvetica Neue Light"/>
                <a:ea typeface="Helvetica Neue Light"/>
                <a:cs typeface="Helvetica Neue Light"/>
                <a:sym typeface="Helvetica Neue Light"/>
              </a:rPr>
              <a:t>Agregamos una instancia del servicio en el constructor para poder utilizarlo en el controlador.</a:t>
            </a:r>
            <a:endParaRPr sz="1800">
              <a:solidFill>
                <a:schemeClr val="dk1"/>
              </a:solidFill>
              <a:latin typeface="Helvetica Neue Light"/>
              <a:ea typeface="Helvetica Neue Light"/>
              <a:cs typeface="Helvetica Neue Light"/>
              <a:sym typeface="Helvetica Neue Light"/>
            </a:endParaRPr>
          </a:p>
        </p:txBody>
      </p:sp>
      <p:sp>
        <p:nvSpPr>
          <p:cNvPr id="290" name="Google Shape;290;p42"/>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un controlador</a:t>
            </a:r>
            <a:endParaRPr i="1" sz="3600">
              <a:latin typeface="Anton"/>
              <a:ea typeface="Anton"/>
              <a:cs typeface="Anton"/>
              <a:sym typeface="Anton"/>
            </a:endParaRPr>
          </a:p>
        </p:txBody>
      </p:sp>
      <p:pic>
        <p:nvPicPr>
          <p:cNvPr id="291" name="Google Shape;291;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2" name="Google Shape;292;p42"/>
          <p:cNvPicPr preferRelativeResize="0"/>
          <p:nvPr/>
        </p:nvPicPr>
        <p:blipFill>
          <a:blip r:embed="rId4">
            <a:alphaModFix/>
          </a:blip>
          <a:stretch>
            <a:fillRect/>
          </a:stretch>
        </p:blipFill>
        <p:spPr>
          <a:xfrm>
            <a:off x="8237825" y="91375"/>
            <a:ext cx="762900" cy="762900"/>
          </a:xfrm>
          <a:prstGeom prst="rect">
            <a:avLst/>
          </a:prstGeom>
          <a:noFill/>
          <a:ln>
            <a:noFill/>
          </a:ln>
        </p:spPr>
      </p:pic>
      <p:grpSp>
        <p:nvGrpSpPr>
          <p:cNvPr id="293" name="Google Shape;293;p42"/>
          <p:cNvGrpSpPr/>
          <p:nvPr/>
        </p:nvGrpSpPr>
        <p:grpSpPr>
          <a:xfrm>
            <a:off x="2355725" y="2356075"/>
            <a:ext cx="4996975" cy="2663100"/>
            <a:chOff x="1974725" y="2203675"/>
            <a:chExt cx="4996975" cy="2663100"/>
          </a:xfrm>
        </p:grpSpPr>
        <p:pic>
          <p:nvPicPr>
            <p:cNvPr id="294" name="Google Shape;294;p42"/>
            <p:cNvPicPr preferRelativeResize="0"/>
            <p:nvPr/>
          </p:nvPicPr>
          <p:blipFill>
            <a:blip r:embed="rId5">
              <a:alphaModFix/>
            </a:blip>
            <a:stretch>
              <a:fillRect/>
            </a:stretch>
          </p:blipFill>
          <p:spPr>
            <a:xfrm>
              <a:off x="1974725" y="2203675"/>
              <a:ext cx="4996975" cy="2663100"/>
            </a:xfrm>
            <a:prstGeom prst="rect">
              <a:avLst/>
            </a:prstGeom>
            <a:noFill/>
            <a:ln cap="flat" cmpd="sng" w="9525">
              <a:solidFill>
                <a:schemeClr val="dk2"/>
              </a:solidFill>
              <a:prstDash val="solid"/>
              <a:round/>
              <a:headEnd len="sm" w="sm" type="none"/>
              <a:tailEnd len="sm" w="sm" type="none"/>
            </a:ln>
          </p:spPr>
        </p:pic>
        <p:sp>
          <p:nvSpPr>
            <p:cNvPr id="295" name="Google Shape;295;p42"/>
            <p:cNvSpPr/>
            <p:nvPr/>
          </p:nvSpPr>
          <p:spPr>
            <a:xfrm>
              <a:off x="3643325" y="2663600"/>
              <a:ext cx="2143200" cy="33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3841625" y="3184075"/>
              <a:ext cx="2143200" cy="107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7" name="Google Shape;297;p42"/>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298" name="Google Shape;298;p42"/>
          <p:cNvPicPr preferRelativeResize="0"/>
          <p:nvPr/>
        </p:nvPicPr>
        <p:blipFill>
          <a:blip r:embed="rId7">
            <a:alphaModFix/>
          </a:blip>
          <a:stretch>
            <a:fillRect/>
          </a:stretch>
        </p:blipFill>
        <p:spPr>
          <a:xfrm>
            <a:off x="206600" y="162375"/>
            <a:ext cx="762900" cy="762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549034" y="1050973"/>
            <a:ext cx="5833151" cy="3360475"/>
          </a:xfrm>
          <a:prstGeom prst="rect">
            <a:avLst/>
          </a:prstGeom>
          <a:noFill/>
          <a:ln cap="flat" cmpd="sng" w="9525">
            <a:solidFill>
              <a:schemeClr val="dk2"/>
            </a:solidFill>
            <a:prstDash val="solid"/>
            <a:round/>
            <a:headEnd len="sm" w="sm" type="none"/>
            <a:tailEnd len="sm" w="sm" type="none"/>
          </a:ln>
        </p:spPr>
      </p:pic>
      <p:sp>
        <p:nvSpPr>
          <p:cNvPr id="304" name="Google Shape;304;p43"/>
          <p:cNvSpPr/>
          <p:nvPr/>
        </p:nvSpPr>
        <p:spPr>
          <a:xfrm>
            <a:off x="1594954" y="2522624"/>
            <a:ext cx="2501700" cy="105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43"/>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06" name="Google Shape;306;p43"/>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07" name="Google Shape;307;p43"/>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308" name="Google Shape;308;p43"/>
          <p:cNvPicPr preferRelativeResize="0"/>
          <p:nvPr/>
        </p:nvPicPr>
        <p:blipFill>
          <a:blip r:embed="rId7">
            <a:alphaModFix/>
          </a:blip>
          <a:stretch>
            <a:fillRect/>
          </a:stretch>
        </p:blipFill>
        <p:spPr>
          <a:xfrm>
            <a:off x="206600" y="162375"/>
            <a:ext cx="762900" cy="762900"/>
          </a:xfrm>
          <a:prstGeom prst="rect">
            <a:avLst/>
          </a:prstGeom>
          <a:noFill/>
          <a:ln>
            <a:noFill/>
          </a:ln>
        </p:spPr>
      </p:pic>
      <p:sp>
        <p:nvSpPr>
          <p:cNvPr id="309" name="Google Shape;309;p43"/>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un controlador</a:t>
            </a:r>
            <a:endParaRPr i="1" sz="3600">
              <a:latin typeface="Anton"/>
              <a:ea typeface="Anton"/>
              <a:cs typeface="Anton"/>
              <a:sym typeface="Anton"/>
            </a:endParaRPr>
          </a:p>
        </p:txBody>
      </p:sp>
      <p:sp>
        <p:nvSpPr>
          <p:cNvPr id="310" name="Google Shape;310;p43"/>
          <p:cNvSpPr txBox="1"/>
          <p:nvPr/>
        </p:nvSpPr>
        <p:spPr>
          <a:xfrm>
            <a:off x="4944500" y="668100"/>
            <a:ext cx="4133100" cy="40773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300"/>
              </a:spcBef>
              <a:spcAft>
                <a:spcPts val="0"/>
              </a:spcAft>
              <a:buClr>
                <a:srgbClr val="3CEFAB"/>
              </a:buClr>
              <a:buSzPts val="1600"/>
              <a:buFont typeface="Helvetica Neue"/>
              <a:buAutoNum type="arabicPeriod" startAt="6"/>
            </a:pPr>
            <a:r>
              <a:rPr lang="en" sz="1600">
                <a:solidFill>
                  <a:schemeClr val="dk1"/>
                </a:solidFill>
                <a:latin typeface="Helvetica Neue Light"/>
                <a:ea typeface="Helvetica Neue Light"/>
                <a:cs typeface="Helvetica Neue Light"/>
                <a:sym typeface="Helvetica Neue Light"/>
              </a:rPr>
              <a:t>Definimos ahora nuestros métodos de crear y de buscar gatos.</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00000"/>
              </a:lnSpc>
              <a:spcBef>
                <a:spcPts val="1000"/>
              </a:spcBef>
              <a:spcAft>
                <a:spcPts val="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En el método </a:t>
            </a:r>
            <a:r>
              <a:rPr i="1" lang="en" sz="1600">
                <a:solidFill>
                  <a:schemeClr val="lt2"/>
                </a:solidFill>
                <a:highlight>
                  <a:schemeClr val="dk2"/>
                </a:highlight>
                <a:latin typeface="Helvetica Neue Light"/>
                <a:ea typeface="Helvetica Neue Light"/>
                <a:cs typeface="Helvetica Neue Light"/>
                <a:sym typeface="Helvetica Neue Light"/>
              </a:rPr>
              <a:t>create</a:t>
            </a:r>
            <a:r>
              <a:rPr lang="en" sz="1600">
                <a:solidFill>
                  <a:schemeClr val="dk1"/>
                </a:solidFill>
                <a:latin typeface="Helvetica Neue Light"/>
                <a:ea typeface="Helvetica Neue Light"/>
                <a:cs typeface="Helvetica Neue Light"/>
                <a:sym typeface="Helvetica Neue Light"/>
              </a:rPr>
              <a:t>, indicamos a través de la etiqueta decoradora el tipo de acción que realiza (POST). Por parámetros le indicamos que va a recibir un objeto de tipo @Body, que a su vez es el que vamos a enviar al servicio para crear el objeto tipo Cat.</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00000"/>
              </a:lnSpc>
              <a:spcBef>
                <a:spcPts val="1300"/>
              </a:spcBef>
              <a:spcAft>
                <a:spcPts val="1000"/>
              </a:spcAft>
              <a:buClr>
                <a:srgbClr val="3CEFAB"/>
              </a:buClr>
              <a:buSzPts val="1600"/>
              <a:buFont typeface="Helvetica Neue Light"/>
              <a:buChar char="➔"/>
            </a:pPr>
            <a:r>
              <a:rPr lang="en" sz="1600">
                <a:solidFill>
                  <a:schemeClr val="dk1"/>
                </a:solidFill>
                <a:latin typeface="Helvetica Neue Light"/>
                <a:ea typeface="Helvetica Neue Light"/>
                <a:cs typeface="Helvetica Neue Light"/>
                <a:sym typeface="Helvetica Neue Light"/>
              </a:rPr>
              <a:t>En el método </a:t>
            </a:r>
            <a:r>
              <a:rPr i="1" lang="en" sz="1600">
                <a:solidFill>
                  <a:schemeClr val="lt2"/>
                </a:solidFill>
                <a:highlight>
                  <a:schemeClr val="dk2"/>
                </a:highlight>
                <a:latin typeface="Helvetica Neue Light"/>
                <a:ea typeface="Helvetica Neue Light"/>
                <a:cs typeface="Helvetica Neue Light"/>
                <a:sym typeface="Helvetica Neue Light"/>
              </a:rPr>
              <a:t>findAll</a:t>
            </a:r>
            <a:r>
              <a:rPr lang="en" sz="1600">
                <a:solidFill>
                  <a:schemeClr val="dk1"/>
                </a:solidFill>
                <a:latin typeface="Helvetica Neue Light"/>
                <a:ea typeface="Helvetica Neue Light"/>
                <a:cs typeface="Helvetica Neue Light"/>
                <a:sym typeface="Helvetica Neue Light"/>
              </a:rPr>
              <a:t>, le indicamos que vamos a devolver una promesa de array de tipo Cat. En este caso, solo debemos hacer un </a:t>
            </a:r>
            <a:r>
              <a:rPr i="1" lang="en" sz="1600">
                <a:solidFill>
                  <a:schemeClr val="dk1"/>
                </a:solidFill>
                <a:latin typeface="Helvetica Neue Light"/>
                <a:ea typeface="Helvetica Neue Light"/>
                <a:cs typeface="Helvetica Neue Light"/>
                <a:sym typeface="Helvetica Neue Light"/>
              </a:rPr>
              <a:t>return </a:t>
            </a:r>
            <a:r>
              <a:rPr lang="en" sz="1600">
                <a:solidFill>
                  <a:schemeClr val="dk1"/>
                </a:solidFill>
                <a:latin typeface="Helvetica Neue Light"/>
                <a:ea typeface="Helvetica Neue Light"/>
                <a:cs typeface="Helvetica Neue Light"/>
                <a:sym typeface="Helvetica Neue Light"/>
              </a:rPr>
              <a:t>de la llamada al servicio del método </a:t>
            </a:r>
            <a:r>
              <a:rPr i="1" lang="en" sz="1600">
                <a:solidFill>
                  <a:schemeClr val="dk1"/>
                </a:solidFill>
                <a:latin typeface="Helvetica Neue Light"/>
                <a:ea typeface="Helvetica Neue Light"/>
                <a:cs typeface="Helvetica Neue Light"/>
                <a:sym typeface="Helvetica Neue Light"/>
              </a:rPr>
              <a:t>findAll</a:t>
            </a:r>
            <a:r>
              <a:rPr lang="en"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638000"/>
            <a:ext cx="44652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Conocer sobre frameworks para desarrollo backend con Node:</a:t>
            </a:r>
            <a:endParaRPr sz="1800">
              <a:solidFill>
                <a:schemeClr val="dk1"/>
              </a:solidFill>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Nest</a:t>
            </a:r>
            <a:endParaRPr sz="1800">
              <a:solidFill>
                <a:schemeClr val="dk1"/>
              </a:solidFill>
              <a:latin typeface="Helvetica Neue Light"/>
              <a:ea typeface="Helvetica Neue Light"/>
              <a:cs typeface="Helvetica Neue Light"/>
              <a:sym typeface="Helvetica Neue Light"/>
            </a:endParaRPr>
          </a:p>
          <a:p>
            <a:pPr indent="-342900" lvl="1" marL="914400" rtl="0" algn="l">
              <a:lnSpc>
                <a:spcPct val="115000"/>
              </a:lnSpc>
              <a:spcBef>
                <a:spcPts val="1000"/>
              </a:spcBef>
              <a:spcAft>
                <a:spcPts val="0"/>
              </a:spcAft>
              <a:buClr>
                <a:schemeClr val="dk1"/>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Nest con Swagger para documentar</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t/>
            </a:r>
            <a:endParaRPr sz="1800">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nvSpPr>
        <p:spPr>
          <a:xfrm>
            <a:off x="340425" y="820500"/>
            <a:ext cx="8763600" cy="155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Levantamos nuestra app con el comando: </a:t>
            </a:r>
            <a:r>
              <a:rPr i="1" lang="en" sz="1800">
                <a:solidFill>
                  <a:schemeClr val="lt2"/>
                </a:solidFill>
                <a:highlight>
                  <a:schemeClr val="dk2"/>
                </a:highlight>
                <a:latin typeface="Helvetica Neue Light"/>
                <a:ea typeface="Helvetica Neue Light"/>
                <a:cs typeface="Helvetica Neue Light"/>
                <a:sym typeface="Helvetica Neue Light"/>
              </a:rPr>
              <a:t>npm run start</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Vamos a Postman e ingresamos la petición por GET de </a:t>
            </a:r>
            <a:r>
              <a:rPr lang="en" sz="1800" u="sng">
                <a:solidFill>
                  <a:schemeClr val="hlink"/>
                </a:solidFill>
                <a:latin typeface="Helvetica Neue Light"/>
                <a:ea typeface="Helvetica Neue Light"/>
                <a:cs typeface="Helvetica Neue Light"/>
                <a:sym typeface="Helvetica Neue Light"/>
                <a:hlinkClick r:id="rId3"/>
              </a:rPr>
              <a:t>http://localhost:3000</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Vemos que obtenemos el “Hola Mundo” que configuramos en el </a:t>
            </a:r>
            <a:r>
              <a:rPr i="1" lang="en" sz="1800">
                <a:solidFill>
                  <a:schemeClr val="dk1"/>
                </a:solidFill>
                <a:latin typeface="Helvetica Neue Light"/>
                <a:ea typeface="Helvetica Neue Light"/>
                <a:cs typeface="Helvetica Neue Light"/>
                <a:sym typeface="Helvetica Neue Light"/>
              </a:rPr>
              <a:t>app.service.ts</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
        <p:nvSpPr>
          <p:cNvPr id="316" name="Google Shape;316;p44"/>
          <p:cNvSpPr txBox="1"/>
          <p:nvPr/>
        </p:nvSpPr>
        <p:spPr>
          <a:xfrm>
            <a:off x="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Consumir la API con Postman</a:t>
            </a:r>
            <a:endParaRPr i="1" sz="3600">
              <a:latin typeface="Anton"/>
              <a:ea typeface="Anton"/>
              <a:cs typeface="Anton"/>
              <a:sym typeface="Anton"/>
            </a:endParaRPr>
          </a:p>
        </p:txBody>
      </p:sp>
      <p:pic>
        <p:nvPicPr>
          <p:cNvPr id="317" name="Google Shape;317;p4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18" name="Google Shape;318;p44"/>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19" name="Google Shape;319;p44"/>
          <p:cNvPicPr preferRelativeResize="0"/>
          <p:nvPr/>
        </p:nvPicPr>
        <p:blipFill>
          <a:blip r:embed="rId6">
            <a:alphaModFix/>
          </a:blip>
          <a:stretch>
            <a:fillRect/>
          </a:stretch>
        </p:blipFill>
        <p:spPr>
          <a:xfrm>
            <a:off x="2162373" y="2502925"/>
            <a:ext cx="4587452" cy="2465749"/>
          </a:xfrm>
          <a:prstGeom prst="rect">
            <a:avLst/>
          </a:prstGeom>
          <a:noFill/>
          <a:ln cap="flat" cmpd="sng" w="9525">
            <a:solidFill>
              <a:schemeClr val="dk2"/>
            </a:solidFill>
            <a:prstDash val="solid"/>
            <a:round/>
            <a:headEnd len="sm" w="sm" type="none"/>
            <a:tailEnd len="sm" w="sm" type="none"/>
          </a:ln>
        </p:spPr>
      </p:pic>
      <p:sp>
        <p:nvSpPr>
          <p:cNvPr id="320" name="Google Shape;320;p44"/>
          <p:cNvSpPr/>
          <p:nvPr/>
        </p:nvSpPr>
        <p:spPr>
          <a:xfrm>
            <a:off x="3228975" y="2984725"/>
            <a:ext cx="7629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4"/>
          <p:cNvSpPr/>
          <p:nvPr/>
        </p:nvSpPr>
        <p:spPr>
          <a:xfrm>
            <a:off x="3122150" y="4087250"/>
            <a:ext cx="3987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44"/>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323" name="Google Shape;323;p44"/>
          <p:cNvPicPr preferRelativeResize="0"/>
          <p:nvPr/>
        </p:nvPicPr>
        <p:blipFill>
          <a:blip r:embed="rId8">
            <a:alphaModFix/>
          </a:blip>
          <a:stretch>
            <a:fillRect/>
          </a:stretch>
        </p:blipFill>
        <p:spPr>
          <a:xfrm>
            <a:off x="206600" y="162375"/>
            <a:ext cx="762900" cy="7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nvSpPr>
        <p:spPr>
          <a:xfrm>
            <a:off x="264225" y="820500"/>
            <a:ext cx="8763600" cy="155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Probamos ahora la ruta de “/cats” por GET con la url </a:t>
            </a:r>
            <a:r>
              <a:rPr lang="en" sz="1800" u="sng">
                <a:solidFill>
                  <a:schemeClr val="hlink"/>
                </a:solidFill>
                <a:latin typeface="Helvetica Neue Light"/>
                <a:ea typeface="Helvetica Neue Light"/>
                <a:cs typeface="Helvetica Neue Light"/>
                <a:sym typeface="Helvetica Neue Light"/>
                <a:hlinkClick r:id="rId3"/>
              </a:rPr>
              <a:t>http://localhost:3000/cats</a:t>
            </a:r>
            <a:r>
              <a:rPr lang="en"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Vemos que obtenemos un array vacío ya que todavía no tenemos información de gatos creados.</a:t>
            </a:r>
            <a:endParaRPr sz="1800">
              <a:solidFill>
                <a:schemeClr val="dk1"/>
              </a:solidFill>
              <a:latin typeface="Helvetica Neue Light"/>
              <a:ea typeface="Helvetica Neue Light"/>
              <a:cs typeface="Helvetica Neue Light"/>
              <a:sym typeface="Helvetica Neue Light"/>
            </a:endParaRPr>
          </a:p>
        </p:txBody>
      </p:sp>
      <p:sp>
        <p:nvSpPr>
          <p:cNvPr id="329" name="Google Shape;329;p45"/>
          <p:cNvSpPr txBox="1"/>
          <p:nvPr/>
        </p:nvSpPr>
        <p:spPr>
          <a:xfrm>
            <a:off x="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Consumir la API con Postman</a:t>
            </a:r>
            <a:endParaRPr i="1" sz="3600">
              <a:latin typeface="Anton"/>
              <a:ea typeface="Anton"/>
              <a:cs typeface="Anton"/>
              <a:sym typeface="Anton"/>
            </a:endParaRPr>
          </a:p>
        </p:txBody>
      </p:sp>
      <p:pic>
        <p:nvPicPr>
          <p:cNvPr id="330" name="Google Shape;330;p4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31" name="Google Shape;331;p45"/>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32" name="Google Shape;332;p45"/>
          <p:cNvPicPr preferRelativeResize="0"/>
          <p:nvPr/>
        </p:nvPicPr>
        <p:blipFill>
          <a:blip r:embed="rId6">
            <a:alphaModFix/>
          </a:blip>
          <a:stretch>
            <a:fillRect/>
          </a:stretch>
        </p:blipFill>
        <p:spPr>
          <a:xfrm>
            <a:off x="2081275" y="2264275"/>
            <a:ext cx="4872560" cy="2619001"/>
          </a:xfrm>
          <a:prstGeom prst="rect">
            <a:avLst/>
          </a:prstGeom>
          <a:noFill/>
          <a:ln cap="flat" cmpd="sng" w="9525">
            <a:solidFill>
              <a:schemeClr val="dk2"/>
            </a:solidFill>
            <a:prstDash val="solid"/>
            <a:round/>
            <a:headEnd len="sm" w="sm" type="none"/>
            <a:tailEnd len="sm" w="sm" type="none"/>
          </a:ln>
        </p:spPr>
      </p:pic>
      <p:sp>
        <p:nvSpPr>
          <p:cNvPr id="333" name="Google Shape;333;p45"/>
          <p:cNvSpPr/>
          <p:nvPr/>
        </p:nvSpPr>
        <p:spPr>
          <a:xfrm>
            <a:off x="3197700" y="2800675"/>
            <a:ext cx="7629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5"/>
          <p:cNvSpPr/>
          <p:nvPr/>
        </p:nvSpPr>
        <p:spPr>
          <a:xfrm>
            <a:off x="3197700" y="4131775"/>
            <a:ext cx="3522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45"/>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336" name="Google Shape;336;p45"/>
          <p:cNvPicPr preferRelativeResize="0"/>
          <p:nvPr/>
        </p:nvPicPr>
        <p:blipFill>
          <a:blip r:embed="rId8">
            <a:alphaModFix/>
          </a:blip>
          <a:stretch>
            <a:fillRect/>
          </a:stretch>
        </p:blipFill>
        <p:spPr>
          <a:xfrm>
            <a:off x="206600" y="162375"/>
            <a:ext cx="762900" cy="76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nvSpPr>
        <p:spPr>
          <a:xfrm>
            <a:off x="340425" y="802130"/>
            <a:ext cx="8763600" cy="155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Creamos un gato nuevo con la ruta de “/cats” por POST con la url </a:t>
            </a:r>
            <a:r>
              <a:rPr lang="en" sz="1800" u="sng">
                <a:solidFill>
                  <a:schemeClr val="hlink"/>
                </a:solidFill>
                <a:latin typeface="Helvetica Neue Light"/>
                <a:ea typeface="Helvetica Neue Light"/>
                <a:cs typeface="Helvetica Neue Light"/>
                <a:sym typeface="Helvetica Neue Light"/>
                <a:hlinkClick r:id="rId3"/>
              </a:rPr>
              <a:t>http://localhost:3000/cats</a:t>
            </a:r>
            <a:r>
              <a:rPr lang="en"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Los atributos de gato son: </a:t>
            </a:r>
            <a:r>
              <a:rPr i="1" lang="en" sz="1800">
                <a:solidFill>
                  <a:schemeClr val="dk1"/>
                </a:solidFill>
                <a:latin typeface="Helvetica Neue Light"/>
                <a:ea typeface="Helvetica Neue Light"/>
                <a:cs typeface="Helvetica Neue Light"/>
                <a:sym typeface="Helvetica Neue Light"/>
              </a:rPr>
              <a:t>name</a:t>
            </a:r>
            <a:r>
              <a:rPr lang="en" sz="1800">
                <a:solidFill>
                  <a:schemeClr val="dk1"/>
                </a:solidFill>
                <a:latin typeface="Helvetica Neue Light"/>
                <a:ea typeface="Helvetica Neue Light"/>
                <a:cs typeface="Helvetica Neue Light"/>
                <a:sym typeface="Helvetica Neue Light"/>
              </a:rPr>
              <a:t>, </a:t>
            </a:r>
            <a:r>
              <a:rPr i="1" lang="en" sz="1800">
                <a:solidFill>
                  <a:schemeClr val="dk1"/>
                </a:solidFill>
                <a:latin typeface="Helvetica Neue Light"/>
                <a:ea typeface="Helvetica Neue Light"/>
                <a:cs typeface="Helvetica Neue Light"/>
                <a:sym typeface="Helvetica Neue Light"/>
              </a:rPr>
              <a:t>age </a:t>
            </a:r>
            <a:r>
              <a:rPr lang="en" sz="1800">
                <a:solidFill>
                  <a:schemeClr val="dk1"/>
                </a:solidFill>
                <a:latin typeface="Helvetica Neue Light"/>
                <a:ea typeface="Helvetica Neue Light"/>
                <a:cs typeface="Helvetica Neue Light"/>
                <a:sym typeface="Helvetica Neue Light"/>
              </a:rPr>
              <a:t>y </a:t>
            </a:r>
            <a:r>
              <a:rPr i="1" lang="en" sz="1800">
                <a:solidFill>
                  <a:schemeClr val="dk1"/>
                </a:solidFill>
                <a:latin typeface="Helvetica Neue Light"/>
                <a:ea typeface="Helvetica Neue Light"/>
                <a:cs typeface="Helvetica Neue Light"/>
                <a:sym typeface="Helvetica Neue Light"/>
              </a:rPr>
              <a:t>breed</a:t>
            </a:r>
            <a:r>
              <a:rPr lang="en" sz="1800">
                <a:solidFill>
                  <a:schemeClr val="dk1"/>
                </a:solidFill>
                <a:latin typeface="Helvetica Neue Light"/>
                <a:ea typeface="Helvetica Neue Light"/>
                <a:cs typeface="Helvetica Neue Light"/>
                <a:sym typeface="Helvetica Neue Light"/>
              </a:rPr>
              <a:t>. Se los pasamos como JSON.</a:t>
            </a:r>
            <a:endParaRPr sz="1800">
              <a:solidFill>
                <a:schemeClr val="dk1"/>
              </a:solidFill>
              <a:latin typeface="Helvetica Neue Light"/>
              <a:ea typeface="Helvetica Neue Light"/>
              <a:cs typeface="Helvetica Neue Light"/>
              <a:sym typeface="Helvetica Neue Light"/>
            </a:endParaRPr>
          </a:p>
        </p:txBody>
      </p:sp>
      <p:sp>
        <p:nvSpPr>
          <p:cNvPr id="342" name="Google Shape;342;p46"/>
          <p:cNvSpPr txBox="1"/>
          <p:nvPr/>
        </p:nvSpPr>
        <p:spPr>
          <a:xfrm>
            <a:off x="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Consumir la API con Postman</a:t>
            </a:r>
            <a:endParaRPr i="1" sz="3600">
              <a:latin typeface="Anton"/>
              <a:ea typeface="Anton"/>
              <a:cs typeface="Anton"/>
              <a:sym typeface="Anton"/>
            </a:endParaRPr>
          </a:p>
        </p:txBody>
      </p:sp>
      <p:pic>
        <p:nvPicPr>
          <p:cNvPr id="343" name="Google Shape;343;p46"/>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44" name="Google Shape;344;p46"/>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45" name="Google Shape;345;p46"/>
          <p:cNvPicPr preferRelativeResize="0"/>
          <p:nvPr/>
        </p:nvPicPr>
        <p:blipFill>
          <a:blip r:embed="rId6">
            <a:alphaModFix/>
          </a:blip>
          <a:stretch>
            <a:fillRect/>
          </a:stretch>
        </p:blipFill>
        <p:spPr>
          <a:xfrm>
            <a:off x="1971225" y="2146220"/>
            <a:ext cx="5325492" cy="2862450"/>
          </a:xfrm>
          <a:prstGeom prst="rect">
            <a:avLst/>
          </a:prstGeom>
          <a:noFill/>
          <a:ln cap="flat" cmpd="sng" w="9525">
            <a:solidFill>
              <a:schemeClr val="dk2"/>
            </a:solidFill>
            <a:prstDash val="solid"/>
            <a:round/>
            <a:headEnd len="sm" w="sm" type="none"/>
            <a:tailEnd len="sm" w="sm" type="none"/>
          </a:ln>
        </p:spPr>
      </p:pic>
      <p:sp>
        <p:nvSpPr>
          <p:cNvPr id="346" name="Google Shape;346;p46"/>
          <p:cNvSpPr/>
          <p:nvPr/>
        </p:nvSpPr>
        <p:spPr>
          <a:xfrm>
            <a:off x="3259975" y="2758120"/>
            <a:ext cx="9336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3382425" y="3170770"/>
            <a:ext cx="762900" cy="398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46"/>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349" name="Google Shape;349;p46"/>
          <p:cNvPicPr preferRelativeResize="0"/>
          <p:nvPr/>
        </p:nvPicPr>
        <p:blipFill>
          <a:blip r:embed="rId8">
            <a:alphaModFix/>
          </a:blip>
          <a:stretch>
            <a:fillRect/>
          </a:stretch>
        </p:blipFill>
        <p:spPr>
          <a:xfrm>
            <a:off x="206600" y="162375"/>
            <a:ext cx="762900" cy="76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nvSpPr>
        <p:spPr>
          <a:xfrm>
            <a:off x="340425" y="820500"/>
            <a:ext cx="8763600" cy="155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Nuevamente probamos la ruta de “/cats” por GET con la url </a:t>
            </a:r>
            <a:r>
              <a:rPr lang="en" sz="1800" u="sng">
                <a:solidFill>
                  <a:schemeClr val="hlink"/>
                </a:solidFill>
                <a:latin typeface="Helvetica Neue Light"/>
                <a:ea typeface="Helvetica Neue Light"/>
                <a:cs typeface="Helvetica Neue Light"/>
                <a:sym typeface="Helvetica Neue Light"/>
                <a:hlinkClick r:id="rId3"/>
              </a:rPr>
              <a:t>http://localhost:3000/cats</a:t>
            </a:r>
            <a:r>
              <a:rPr lang="en"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Vemos que ahora nos trae la información del gato que creamos (se ejecuta el método findAll que creamos antes).</a:t>
            </a:r>
            <a:endParaRPr sz="1800">
              <a:solidFill>
                <a:schemeClr val="dk1"/>
              </a:solidFill>
              <a:latin typeface="Helvetica Neue Light"/>
              <a:ea typeface="Helvetica Neue Light"/>
              <a:cs typeface="Helvetica Neue Light"/>
              <a:sym typeface="Helvetica Neue Light"/>
            </a:endParaRPr>
          </a:p>
        </p:txBody>
      </p:sp>
      <p:sp>
        <p:nvSpPr>
          <p:cNvPr id="355" name="Google Shape;355;p47"/>
          <p:cNvSpPr txBox="1"/>
          <p:nvPr/>
        </p:nvSpPr>
        <p:spPr>
          <a:xfrm>
            <a:off x="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Consumir la API con Postman</a:t>
            </a:r>
            <a:endParaRPr i="1" sz="3600">
              <a:latin typeface="Anton"/>
              <a:ea typeface="Anton"/>
              <a:cs typeface="Anton"/>
              <a:sym typeface="Anton"/>
            </a:endParaRPr>
          </a:p>
        </p:txBody>
      </p:sp>
      <p:pic>
        <p:nvPicPr>
          <p:cNvPr id="356" name="Google Shape;356;p47"/>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57" name="Google Shape;357;p47"/>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58" name="Google Shape;358;p47"/>
          <p:cNvPicPr preferRelativeResize="0"/>
          <p:nvPr/>
        </p:nvPicPr>
        <p:blipFill>
          <a:blip r:embed="rId6">
            <a:alphaModFix/>
          </a:blip>
          <a:stretch>
            <a:fillRect/>
          </a:stretch>
        </p:blipFill>
        <p:spPr>
          <a:xfrm>
            <a:off x="2116875" y="2395105"/>
            <a:ext cx="4935876" cy="2653033"/>
          </a:xfrm>
          <a:prstGeom prst="rect">
            <a:avLst/>
          </a:prstGeom>
          <a:noFill/>
          <a:ln>
            <a:noFill/>
          </a:ln>
        </p:spPr>
      </p:pic>
      <p:sp>
        <p:nvSpPr>
          <p:cNvPr id="359" name="Google Shape;359;p47"/>
          <p:cNvSpPr/>
          <p:nvPr/>
        </p:nvSpPr>
        <p:spPr>
          <a:xfrm>
            <a:off x="3259625" y="2935680"/>
            <a:ext cx="933600" cy="18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p:nvPr/>
        </p:nvSpPr>
        <p:spPr>
          <a:xfrm>
            <a:off x="3421525" y="4318755"/>
            <a:ext cx="848100" cy="48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47"/>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pic>
        <p:nvPicPr>
          <p:cNvPr id="362" name="Google Shape;362;p47"/>
          <p:cNvPicPr preferRelativeResize="0"/>
          <p:nvPr/>
        </p:nvPicPr>
        <p:blipFill>
          <a:blip r:embed="rId8">
            <a:alphaModFix/>
          </a:blip>
          <a:stretch>
            <a:fillRect/>
          </a:stretch>
        </p:blipFill>
        <p:spPr>
          <a:xfrm>
            <a:off x="206600" y="162375"/>
            <a:ext cx="762900" cy="762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USANDO NEST</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t/>
            </a:r>
            <a:endParaRPr i="1" sz="1600">
              <a:latin typeface="Helvetica Neue Light"/>
              <a:ea typeface="Helvetica Neue Light"/>
              <a:cs typeface="Helvetica Neue Light"/>
              <a:sym typeface="Helvetica Neue Light"/>
            </a:endParaRPr>
          </a:p>
        </p:txBody>
      </p:sp>
      <p:pic>
        <p:nvPicPr>
          <p:cNvPr id="368" name="Google Shape;368;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48"/>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5" name="Google Shape;375;p49"/>
          <p:cNvSpPr txBox="1"/>
          <p:nvPr/>
        </p:nvSpPr>
        <p:spPr>
          <a:xfrm>
            <a:off x="435325" y="1303625"/>
            <a:ext cx="78993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Realizar la aplicación a partir de lo visto en clase (les paso el repo).</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Terminar el CRUD de gatos.</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*si pueden: intentar agregar las rutas PUT.</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0"/>
              </a:spcAft>
              <a:buClr>
                <a:schemeClr val="dk1"/>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*si pueden: intentar agregar las rutas DELETE.</a:t>
            </a:r>
            <a:endParaRPr sz="1700">
              <a:solidFill>
                <a:schemeClr val="dk1"/>
              </a:solidFill>
              <a:highlight>
                <a:srgbClr val="00FFFF"/>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 sz="1700">
                <a:solidFill>
                  <a:schemeClr val="dk1"/>
                </a:solidFill>
                <a:highlight>
                  <a:srgbClr val="00FFFF"/>
                </a:highlight>
                <a:latin typeface="Helvetica Neue Light"/>
                <a:ea typeface="Helvetica Neue Light"/>
                <a:cs typeface="Helvetica Neue Light"/>
                <a:sym typeface="Helvetica Neue Light"/>
              </a:rPr>
              <a:t>*si pueden : intentar agregar las rutas GET con id específico.</a:t>
            </a:r>
            <a:endParaRPr sz="1700">
              <a:solidFill>
                <a:schemeClr val="dk1"/>
              </a:solidFill>
              <a:highlight>
                <a:srgbClr val="00FFFF"/>
              </a:highlight>
              <a:latin typeface="Helvetica Neue Light"/>
              <a:ea typeface="Helvetica Neue Light"/>
              <a:cs typeface="Helvetica Neue Light"/>
              <a:sym typeface="Helvetica Neue Light"/>
            </a:endParaRPr>
          </a:p>
        </p:txBody>
      </p:sp>
      <p:pic>
        <p:nvPicPr>
          <p:cNvPr id="376" name="Google Shape;376;p49"/>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77" name="Google Shape;377;p49"/>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USANDO NEST</a:t>
            </a:r>
            <a:endParaRPr i="1" sz="3200">
              <a:latin typeface="Helvetica Neue Light"/>
              <a:ea typeface="Helvetica Neue Light"/>
              <a:cs typeface="Helvetica Neue Light"/>
              <a:sym typeface="Helvetica Neue Light"/>
            </a:endParaRPr>
          </a:p>
        </p:txBody>
      </p:sp>
      <p:sp>
        <p:nvSpPr>
          <p:cNvPr id="378" name="Google Shape;378;p49"/>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82" name="Shape 382"/>
        <p:cNvGrpSpPr/>
        <p:nvPr/>
      </p:nvGrpSpPr>
      <p:grpSpPr>
        <a:xfrm>
          <a:off x="0" y="0"/>
          <a:ext cx="0" cy="0"/>
          <a:chOff x="0" y="0"/>
          <a:chExt cx="0" cy="0"/>
        </a:xfrm>
      </p:grpSpPr>
      <p:sp>
        <p:nvSpPr>
          <p:cNvPr id="383" name="Google Shape;383;p5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INCORPOREMOS</a:t>
            </a:r>
            <a:r>
              <a:rPr i="1" lang="en" sz="3600">
                <a:latin typeface="Anton"/>
                <a:ea typeface="Anton"/>
                <a:cs typeface="Anton"/>
                <a:sym typeface="Anton"/>
              </a:rPr>
              <a:t> SWAGGER!</a:t>
            </a:r>
            <a:endParaRPr i="1" sz="3600">
              <a:latin typeface="Anton"/>
              <a:ea typeface="Anton"/>
              <a:cs typeface="Anton"/>
              <a:sym typeface="Anton"/>
            </a:endParaRPr>
          </a:p>
        </p:txBody>
      </p:sp>
      <p:pic>
        <p:nvPicPr>
          <p:cNvPr id="384" name="Google Shape;384;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1"/>
          <p:cNvSpPr txBox="1"/>
          <p:nvPr/>
        </p:nvSpPr>
        <p:spPr>
          <a:xfrm>
            <a:off x="340425" y="762670"/>
            <a:ext cx="8763600" cy="1551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Instalamos Swagger con el comando: </a:t>
            </a:r>
            <a:br>
              <a:rPr lang="en" sz="1800">
                <a:solidFill>
                  <a:schemeClr val="dk1"/>
                </a:solidFill>
                <a:latin typeface="Helvetica Neue Light"/>
                <a:ea typeface="Helvetica Neue Light"/>
                <a:cs typeface="Helvetica Neue Light"/>
                <a:sym typeface="Helvetica Neue Light"/>
              </a:rPr>
            </a:br>
            <a:r>
              <a:rPr lang="en" sz="1800">
                <a:solidFill>
                  <a:schemeClr val="dk1"/>
                </a:solidFill>
                <a:latin typeface="Helvetica Neue Light"/>
                <a:ea typeface="Helvetica Neue Light"/>
                <a:cs typeface="Helvetica Neue Light"/>
                <a:sym typeface="Helvetica Neue Light"/>
              </a:rPr>
              <a:t>	</a:t>
            </a:r>
            <a:r>
              <a:rPr i="1" lang="en" sz="1800">
                <a:solidFill>
                  <a:schemeClr val="lt2"/>
                </a:solidFill>
                <a:highlight>
                  <a:schemeClr val="dk2"/>
                </a:highlight>
                <a:latin typeface="Helvetica Neue Light"/>
                <a:ea typeface="Helvetica Neue Light"/>
                <a:cs typeface="Helvetica Neue Light"/>
                <a:sym typeface="Helvetica Neue Light"/>
              </a:rPr>
              <a:t>npm install --save @nestjs/swagger swagger-ui-express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De esta forma se instala el módulo de nestjs/swagger y swagger-ui-express para poder empezar a usar esta librería.</a:t>
            </a:r>
            <a:endParaRPr sz="1800">
              <a:solidFill>
                <a:schemeClr val="dk1"/>
              </a:solidFill>
              <a:latin typeface="Helvetica Neue Light"/>
              <a:ea typeface="Helvetica Neue Light"/>
              <a:cs typeface="Helvetica Neue Light"/>
              <a:sym typeface="Helvetica Neue Light"/>
            </a:endParaRPr>
          </a:p>
        </p:txBody>
      </p:sp>
      <p:sp>
        <p:nvSpPr>
          <p:cNvPr id="390" name="Google Shape;390;p51"/>
          <p:cNvSpPr txBox="1"/>
          <p:nvPr/>
        </p:nvSpPr>
        <p:spPr>
          <a:xfrm>
            <a:off x="5334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Instalación de Swagger</a:t>
            </a:r>
            <a:endParaRPr i="1" sz="3600">
              <a:latin typeface="Anton"/>
              <a:ea typeface="Anton"/>
              <a:cs typeface="Anton"/>
              <a:sym typeface="Anton"/>
            </a:endParaRPr>
          </a:p>
        </p:txBody>
      </p:sp>
      <p:pic>
        <p:nvPicPr>
          <p:cNvPr id="391" name="Google Shape;391;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92" name="Google Shape;392;p51"/>
          <p:cNvPicPr preferRelativeResize="0"/>
          <p:nvPr/>
        </p:nvPicPr>
        <p:blipFill>
          <a:blip r:embed="rId4">
            <a:alphaModFix/>
          </a:blip>
          <a:stretch>
            <a:fillRect/>
          </a:stretch>
        </p:blipFill>
        <p:spPr>
          <a:xfrm>
            <a:off x="2217625" y="2398860"/>
            <a:ext cx="4735277" cy="2523625"/>
          </a:xfrm>
          <a:prstGeom prst="rect">
            <a:avLst/>
          </a:prstGeom>
          <a:noFill/>
          <a:ln cap="flat" cmpd="sng" w="9525">
            <a:solidFill>
              <a:schemeClr val="dk2"/>
            </a:solidFill>
            <a:prstDash val="solid"/>
            <a:round/>
            <a:headEnd len="sm" w="sm" type="none"/>
            <a:tailEnd len="sm" w="sm" type="none"/>
          </a:ln>
        </p:spPr>
      </p:pic>
      <p:pic>
        <p:nvPicPr>
          <p:cNvPr id="393" name="Google Shape;393;p51"/>
          <p:cNvPicPr preferRelativeResize="0"/>
          <p:nvPr/>
        </p:nvPicPr>
        <p:blipFill>
          <a:blip r:embed="rId5">
            <a:alphaModFix/>
          </a:blip>
          <a:stretch>
            <a:fillRect/>
          </a:stretch>
        </p:blipFill>
        <p:spPr>
          <a:xfrm>
            <a:off x="206600" y="122914"/>
            <a:ext cx="762900" cy="762900"/>
          </a:xfrm>
          <a:prstGeom prst="rect">
            <a:avLst/>
          </a:prstGeom>
          <a:noFill/>
          <a:ln>
            <a:noFill/>
          </a:ln>
        </p:spPr>
      </p:pic>
      <p:pic>
        <p:nvPicPr>
          <p:cNvPr id="394" name="Google Shape;394;p51"/>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nvSpPr>
        <p:spPr>
          <a:xfrm>
            <a:off x="340425" y="744300"/>
            <a:ext cx="8414100" cy="1490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Vamos ahora al archivo </a:t>
            </a:r>
            <a:r>
              <a:rPr b="1" i="1" lang="en" sz="1800">
                <a:solidFill>
                  <a:schemeClr val="dk1"/>
                </a:solidFill>
                <a:latin typeface="Helvetica Neue"/>
                <a:ea typeface="Helvetica Neue"/>
                <a:cs typeface="Helvetica Neue"/>
                <a:sym typeface="Helvetica Neue"/>
              </a:rPr>
              <a:t>main.ts</a:t>
            </a:r>
            <a:r>
              <a:rPr lang="en" sz="1800">
                <a:solidFill>
                  <a:schemeClr val="dk1"/>
                </a:solidFill>
                <a:latin typeface="Helvetica Neue Light"/>
                <a:ea typeface="Helvetica Neue Light"/>
                <a:cs typeface="Helvetica Neue Light"/>
                <a:sym typeface="Helvetica Neue Light"/>
              </a:rPr>
              <a:t> y especificamos la configuración de Swagger (título, descripción, versión…).</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Finalmente, se inyecta esta API Swagger en la aplicación y le damos una ruta de acceso, en este caso “</a:t>
            </a:r>
            <a:r>
              <a:rPr i="1" lang="en" sz="1800">
                <a:solidFill>
                  <a:schemeClr val="dk1"/>
                </a:solidFill>
                <a:latin typeface="Helvetica Neue Light"/>
                <a:ea typeface="Helvetica Neue Light"/>
                <a:cs typeface="Helvetica Neue Light"/>
                <a:sym typeface="Helvetica Neue Light"/>
              </a:rPr>
              <a:t>api”</a:t>
            </a:r>
            <a:r>
              <a:rPr lang="en"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p:txBody>
      </p:sp>
      <p:sp>
        <p:nvSpPr>
          <p:cNvPr id="400" name="Google Shape;400;p52"/>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01" name="Google Shape;401;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2" name="Google Shape;402;p52"/>
          <p:cNvPicPr preferRelativeResize="0"/>
          <p:nvPr/>
        </p:nvPicPr>
        <p:blipFill>
          <a:blip r:embed="rId4">
            <a:alphaModFix/>
          </a:blip>
          <a:stretch>
            <a:fillRect/>
          </a:stretch>
        </p:blipFill>
        <p:spPr>
          <a:xfrm>
            <a:off x="1962825" y="2389425"/>
            <a:ext cx="4880199" cy="2600875"/>
          </a:xfrm>
          <a:prstGeom prst="rect">
            <a:avLst/>
          </a:prstGeom>
          <a:noFill/>
          <a:ln cap="flat" cmpd="sng" w="9525">
            <a:solidFill>
              <a:schemeClr val="dk2"/>
            </a:solidFill>
            <a:prstDash val="solid"/>
            <a:round/>
            <a:headEnd len="sm" w="sm" type="none"/>
            <a:tailEnd len="sm" w="sm" type="none"/>
          </a:ln>
        </p:spPr>
      </p:pic>
      <p:pic>
        <p:nvPicPr>
          <p:cNvPr id="403" name="Google Shape;403;p52"/>
          <p:cNvPicPr preferRelativeResize="0"/>
          <p:nvPr/>
        </p:nvPicPr>
        <p:blipFill>
          <a:blip r:embed="rId5">
            <a:alphaModFix/>
          </a:blip>
          <a:stretch>
            <a:fillRect/>
          </a:stretch>
        </p:blipFill>
        <p:spPr>
          <a:xfrm>
            <a:off x="206600" y="122914"/>
            <a:ext cx="762900" cy="762900"/>
          </a:xfrm>
          <a:prstGeom prst="rect">
            <a:avLst/>
          </a:prstGeom>
          <a:noFill/>
          <a:ln>
            <a:noFill/>
          </a:ln>
        </p:spPr>
      </p:pic>
      <p:pic>
        <p:nvPicPr>
          <p:cNvPr id="404" name="Google Shape;404;p52"/>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
        <p:nvSpPr>
          <p:cNvPr id="405" name="Google Shape;405;p52"/>
          <p:cNvSpPr txBox="1"/>
          <p:nvPr/>
        </p:nvSpPr>
        <p:spPr>
          <a:xfrm>
            <a:off x="-642950" y="-57800"/>
            <a:ext cx="60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FFFF"/>
                </a:highlight>
              </a:rPr>
              <a:t>https://docs.nestjs.com/openapi/introduction</a:t>
            </a:r>
            <a:endParaRPr>
              <a:highlight>
                <a:srgbClr val="00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nvSpPr>
        <p:spPr>
          <a:xfrm>
            <a:off x="340425" y="820500"/>
            <a:ext cx="83391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Por último, agregamos una etiqueta decoradora básica @ApiProperty en el DTO </a:t>
            </a:r>
            <a:r>
              <a:rPr b="1" i="1" lang="en" sz="1800">
                <a:solidFill>
                  <a:schemeClr val="dk1"/>
                </a:solidFill>
                <a:latin typeface="Helvetica Neue"/>
                <a:ea typeface="Helvetica Neue"/>
                <a:cs typeface="Helvetica Neue"/>
                <a:sym typeface="Helvetica Neue"/>
              </a:rPr>
              <a:t>CreateCatDto </a:t>
            </a:r>
            <a:r>
              <a:rPr lang="en" sz="1800">
                <a:solidFill>
                  <a:schemeClr val="dk1"/>
                </a:solidFill>
                <a:latin typeface="Helvetica Neue Light"/>
                <a:ea typeface="Helvetica Neue Light"/>
                <a:cs typeface="Helvetica Neue Light"/>
                <a:sym typeface="Helvetica Neue Light"/>
              </a:rPr>
              <a:t>para que se muestre en Swagger sus propiedades bien definidas.</a:t>
            </a:r>
            <a:endParaRPr sz="1800">
              <a:solidFill>
                <a:schemeClr val="dk1"/>
              </a:solidFill>
              <a:latin typeface="Helvetica Neue Light"/>
              <a:ea typeface="Helvetica Neue Light"/>
              <a:cs typeface="Helvetica Neue Light"/>
              <a:sym typeface="Helvetica Neue Light"/>
            </a:endParaRPr>
          </a:p>
        </p:txBody>
      </p:sp>
      <p:pic>
        <p:nvPicPr>
          <p:cNvPr id="411" name="Google Shape;411;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2" name="Google Shape;412;p53"/>
          <p:cNvPicPr preferRelativeResize="0"/>
          <p:nvPr/>
        </p:nvPicPr>
        <p:blipFill>
          <a:blip r:embed="rId4">
            <a:alphaModFix/>
          </a:blip>
          <a:stretch>
            <a:fillRect/>
          </a:stretch>
        </p:blipFill>
        <p:spPr>
          <a:xfrm>
            <a:off x="1861790" y="2009485"/>
            <a:ext cx="5506950" cy="2934899"/>
          </a:xfrm>
          <a:prstGeom prst="rect">
            <a:avLst/>
          </a:prstGeom>
          <a:noFill/>
          <a:ln cap="flat" cmpd="sng" w="9525">
            <a:solidFill>
              <a:schemeClr val="dk2"/>
            </a:solidFill>
            <a:prstDash val="solid"/>
            <a:round/>
            <a:headEnd len="sm" w="sm" type="none"/>
            <a:tailEnd len="sm" w="sm" type="none"/>
          </a:ln>
        </p:spPr>
      </p:pic>
      <p:pic>
        <p:nvPicPr>
          <p:cNvPr id="413" name="Google Shape;413;p53"/>
          <p:cNvPicPr preferRelativeResize="0"/>
          <p:nvPr/>
        </p:nvPicPr>
        <p:blipFill>
          <a:blip r:embed="rId5">
            <a:alphaModFix/>
          </a:blip>
          <a:stretch>
            <a:fillRect/>
          </a:stretch>
        </p:blipFill>
        <p:spPr>
          <a:xfrm>
            <a:off x="206600" y="122914"/>
            <a:ext cx="762900" cy="762900"/>
          </a:xfrm>
          <a:prstGeom prst="rect">
            <a:avLst/>
          </a:prstGeom>
          <a:noFill/>
          <a:ln>
            <a:noFill/>
          </a:ln>
        </p:spPr>
      </p:pic>
      <p:sp>
        <p:nvSpPr>
          <p:cNvPr id="414" name="Google Shape;414;p53"/>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15" name="Google Shape;415;p53"/>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12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1160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45</a:t>
            </a:r>
            <a:endParaRPr>
              <a:latin typeface="Helvetica Neue"/>
              <a:ea typeface="Helvetica Neue"/>
              <a:cs typeface="Helvetica Neue"/>
              <a:sym typeface="Helvetica Neue"/>
            </a:endParaRPr>
          </a:p>
        </p:txBody>
      </p:sp>
      <p:sp>
        <p:nvSpPr>
          <p:cNvPr id="119" name="Google Shape;119;p27"/>
          <p:cNvSpPr txBox="1"/>
          <p:nvPr/>
        </p:nvSpPr>
        <p:spPr>
          <a:xfrm>
            <a:off x="3720965" y="16818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Introducción a frameworks de desarrollo backend: Parte I</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44</a:t>
            </a:r>
            <a:endParaRPr>
              <a:latin typeface="Helvetica Neue"/>
              <a:ea typeface="Helvetica Neue"/>
              <a:cs typeface="Helvetica Neue"/>
              <a:sym typeface="Helvetica Neue"/>
            </a:endParaRPr>
          </a:p>
        </p:txBody>
      </p:sp>
      <p:sp>
        <p:nvSpPr>
          <p:cNvPr id="123" name="Google Shape;123;p27"/>
          <p:cNvSpPr txBox="1"/>
          <p:nvPr/>
        </p:nvSpPr>
        <p:spPr>
          <a:xfrm>
            <a:off x="1337785" y="1758000"/>
            <a:ext cx="20622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GraphQL</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46</a:t>
            </a:r>
            <a:endParaRPr>
              <a:latin typeface="Helvetica Neue"/>
              <a:ea typeface="Helvetica Neue"/>
              <a:cs typeface="Helvetica Neue"/>
              <a:sym typeface="Helvetica Neue"/>
            </a:endParaRPr>
          </a:p>
        </p:txBody>
      </p:sp>
      <p:sp>
        <p:nvSpPr>
          <p:cNvPr id="128" name="Google Shape;128;p27"/>
          <p:cNvSpPr txBox="1"/>
          <p:nvPr/>
        </p:nvSpPr>
        <p:spPr>
          <a:xfrm>
            <a:off x="6146750" y="1681800"/>
            <a:ext cx="19644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Introducción a frameworks de desarrollo backend: Parte II</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4"/>
          <p:cNvSpPr txBox="1"/>
          <p:nvPr/>
        </p:nvSpPr>
        <p:spPr>
          <a:xfrm>
            <a:off x="340425" y="820500"/>
            <a:ext cx="87636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Ahora entonces iniciamos nuevamente el servidor, e ingresamos desde el navegador a la ruta “/api” con la URL </a:t>
            </a:r>
            <a:r>
              <a:rPr lang="en" sz="1800" u="sng">
                <a:solidFill>
                  <a:schemeClr val="hlink"/>
                </a:solidFill>
                <a:latin typeface="Helvetica Neue Light"/>
                <a:ea typeface="Helvetica Neue Light"/>
                <a:cs typeface="Helvetica Neue Light"/>
                <a:sym typeface="Helvetica Neue Light"/>
                <a:hlinkClick r:id="rId3"/>
              </a:rPr>
              <a:t>http://localhost:3000/api</a:t>
            </a:r>
            <a:r>
              <a:rPr lang="en"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p:txBody>
      </p:sp>
      <p:pic>
        <p:nvPicPr>
          <p:cNvPr id="421" name="Google Shape;421;p54"/>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22" name="Google Shape;422;p54"/>
          <p:cNvPicPr preferRelativeResize="0"/>
          <p:nvPr/>
        </p:nvPicPr>
        <p:blipFill rotWithShape="1">
          <a:blip r:embed="rId5">
            <a:alphaModFix/>
          </a:blip>
          <a:srcRect b="0" l="0" r="0" t="10055"/>
          <a:stretch/>
        </p:blipFill>
        <p:spPr>
          <a:xfrm>
            <a:off x="1668750" y="1978475"/>
            <a:ext cx="5806501" cy="2783226"/>
          </a:xfrm>
          <a:prstGeom prst="rect">
            <a:avLst/>
          </a:prstGeom>
          <a:noFill/>
          <a:ln cap="flat" cmpd="sng" w="9525">
            <a:solidFill>
              <a:schemeClr val="dk2"/>
            </a:solidFill>
            <a:prstDash val="solid"/>
            <a:round/>
            <a:headEnd len="sm" w="sm" type="none"/>
            <a:tailEnd len="sm" w="sm" type="none"/>
          </a:ln>
        </p:spPr>
      </p:pic>
      <p:pic>
        <p:nvPicPr>
          <p:cNvPr id="423" name="Google Shape;423;p54"/>
          <p:cNvPicPr preferRelativeResize="0"/>
          <p:nvPr/>
        </p:nvPicPr>
        <p:blipFill>
          <a:blip r:embed="rId6">
            <a:alphaModFix/>
          </a:blip>
          <a:stretch>
            <a:fillRect/>
          </a:stretch>
        </p:blipFill>
        <p:spPr>
          <a:xfrm>
            <a:off x="206600" y="122914"/>
            <a:ext cx="762900" cy="762900"/>
          </a:xfrm>
          <a:prstGeom prst="rect">
            <a:avLst/>
          </a:prstGeom>
          <a:noFill/>
          <a:ln>
            <a:noFill/>
          </a:ln>
        </p:spPr>
      </p:pic>
      <p:sp>
        <p:nvSpPr>
          <p:cNvPr id="424" name="Google Shape;424;p54"/>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25" name="Google Shape;425;p54"/>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txBox="1"/>
          <p:nvPr/>
        </p:nvSpPr>
        <p:spPr>
          <a:xfrm>
            <a:off x="340425" y="820500"/>
            <a:ext cx="87636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Si vamos al primer endpoint, que es la ruta home por GET (“/”), vemos lo siguiente.</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Para empezar a ejecutar, clickeamos en el botón “Try it out”.</a:t>
            </a:r>
            <a:endParaRPr sz="1800">
              <a:solidFill>
                <a:schemeClr val="dk1"/>
              </a:solidFill>
              <a:latin typeface="Helvetica Neue Light"/>
              <a:ea typeface="Helvetica Neue Light"/>
              <a:cs typeface="Helvetica Neue Light"/>
              <a:sym typeface="Helvetica Neue Light"/>
            </a:endParaRPr>
          </a:p>
        </p:txBody>
      </p:sp>
      <p:pic>
        <p:nvPicPr>
          <p:cNvPr id="431" name="Google Shape;431;p55"/>
          <p:cNvPicPr preferRelativeResize="0"/>
          <p:nvPr/>
        </p:nvPicPr>
        <p:blipFill>
          <a:blip r:embed="rId3">
            <a:alphaModFix/>
          </a:blip>
          <a:stretch>
            <a:fillRect/>
          </a:stretch>
        </p:blipFill>
        <p:spPr>
          <a:xfrm>
            <a:off x="7567925" y="4659625"/>
            <a:ext cx="1186526" cy="330675"/>
          </a:xfrm>
          <a:prstGeom prst="rect">
            <a:avLst/>
          </a:prstGeom>
          <a:noFill/>
          <a:ln>
            <a:noFill/>
          </a:ln>
        </p:spPr>
      </p:pic>
      <p:grpSp>
        <p:nvGrpSpPr>
          <p:cNvPr id="432" name="Google Shape;432;p55"/>
          <p:cNvGrpSpPr/>
          <p:nvPr/>
        </p:nvGrpSpPr>
        <p:grpSpPr>
          <a:xfrm>
            <a:off x="1741300" y="2238376"/>
            <a:ext cx="5437198" cy="2628876"/>
            <a:chOff x="1514820" y="2278818"/>
            <a:chExt cx="5511605" cy="2664851"/>
          </a:xfrm>
        </p:grpSpPr>
        <p:pic>
          <p:nvPicPr>
            <p:cNvPr id="433" name="Google Shape;433;p55"/>
            <p:cNvPicPr preferRelativeResize="0"/>
            <p:nvPr/>
          </p:nvPicPr>
          <p:blipFill rotWithShape="1">
            <a:blip r:embed="rId4">
              <a:alphaModFix/>
            </a:blip>
            <a:srcRect b="0" l="0" r="0" t="9280"/>
            <a:stretch/>
          </p:blipFill>
          <p:spPr>
            <a:xfrm>
              <a:off x="1514820" y="2278818"/>
              <a:ext cx="5511605" cy="2664851"/>
            </a:xfrm>
            <a:prstGeom prst="rect">
              <a:avLst/>
            </a:prstGeom>
            <a:noFill/>
            <a:ln cap="flat" cmpd="sng" w="9525">
              <a:solidFill>
                <a:schemeClr val="dk2"/>
              </a:solidFill>
              <a:prstDash val="solid"/>
              <a:round/>
              <a:headEnd len="sm" w="sm" type="none"/>
              <a:tailEnd len="sm" w="sm" type="none"/>
            </a:ln>
          </p:spPr>
        </p:pic>
        <p:sp>
          <p:nvSpPr>
            <p:cNvPr id="434" name="Google Shape;434;p55"/>
            <p:cNvSpPr/>
            <p:nvPr/>
          </p:nvSpPr>
          <p:spPr>
            <a:xfrm>
              <a:off x="6245675" y="2877900"/>
              <a:ext cx="581700" cy="22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5" name="Google Shape;435;p55"/>
          <p:cNvPicPr preferRelativeResize="0"/>
          <p:nvPr/>
        </p:nvPicPr>
        <p:blipFill>
          <a:blip r:embed="rId5">
            <a:alphaModFix/>
          </a:blip>
          <a:stretch>
            <a:fillRect/>
          </a:stretch>
        </p:blipFill>
        <p:spPr>
          <a:xfrm>
            <a:off x="206600" y="122914"/>
            <a:ext cx="762900" cy="762900"/>
          </a:xfrm>
          <a:prstGeom prst="rect">
            <a:avLst/>
          </a:prstGeom>
          <a:noFill/>
          <a:ln>
            <a:noFill/>
          </a:ln>
        </p:spPr>
      </p:pic>
      <p:sp>
        <p:nvSpPr>
          <p:cNvPr id="436" name="Google Shape;436;p55"/>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37" name="Google Shape;437;p55"/>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nvSpPr>
        <p:spPr>
          <a:xfrm>
            <a:off x="340425" y="820500"/>
            <a:ext cx="84771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Clickeando en el botón “Execute” se ejecuta el endpoint y obtenemos la respuesta en “Response body” que en este caso era “Hola Mundo”.</a:t>
            </a:r>
            <a:endParaRPr sz="1800">
              <a:solidFill>
                <a:schemeClr val="dk1"/>
              </a:solidFill>
              <a:latin typeface="Helvetica Neue Light"/>
              <a:ea typeface="Helvetica Neue Light"/>
              <a:cs typeface="Helvetica Neue Light"/>
              <a:sym typeface="Helvetica Neue Light"/>
            </a:endParaRPr>
          </a:p>
        </p:txBody>
      </p:sp>
      <p:pic>
        <p:nvPicPr>
          <p:cNvPr id="443" name="Google Shape;443;p5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4" name="Google Shape;444;p56"/>
          <p:cNvPicPr preferRelativeResize="0"/>
          <p:nvPr/>
        </p:nvPicPr>
        <p:blipFill rotWithShape="1">
          <a:blip r:embed="rId4">
            <a:alphaModFix/>
          </a:blip>
          <a:srcRect b="0" l="0" r="0" t="9934"/>
          <a:stretch/>
        </p:blipFill>
        <p:spPr>
          <a:xfrm>
            <a:off x="188025" y="2310826"/>
            <a:ext cx="4423624" cy="2123250"/>
          </a:xfrm>
          <a:prstGeom prst="rect">
            <a:avLst/>
          </a:prstGeom>
          <a:noFill/>
          <a:ln cap="flat" cmpd="sng" w="9525">
            <a:solidFill>
              <a:schemeClr val="dk2"/>
            </a:solidFill>
            <a:prstDash val="solid"/>
            <a:round/>
            <a:headEnd len="sm" w="sm" type="none"/>
            <a:tailEnd len="sm" w="sm" type="none"/>
          </a:ln>
        </p:spPr>
      </p:pic>
      <p:pic>
        <p:nvPicPr>
          <p:cNvPr id="445" name="Google Shape;445;p56"/>
          <p:cNvPicPr preferRelativeResize="0"/>
          <p:nvPr/>
        </p:nvPicPr>
        <p:blipFill rotWithShape="1">
          <a:blip r:embed="rId5">
            <a:alphaModFix/>
          </a:blip>
          <a:srcRect b="0" l="0" r="0" t="9934"/>
          <a:stretch/>
        </p:blipFill>
        <p:spPr>
          <a:xfrm>
            <a:off x="4566800" y="2310825"/>
            <a:ext cx="4423624" cy="2123250"/>
          </a:xfrm>
          <a:prstGeom prst="rect">
            <a:avLst/>
          </a:prstGeom>
          <a:noFill/>
          <a:ln cap="flat" cmpd="sng" w="9525">
            <a:solidFill>
              <a:schemeClr val="dk2"/>
            </a:solidFill>
            <a:prstDash val="solid"/>
            <a:round/>
            <a:headEnd len="sm" w="sm" type="none"/>
            <a:tailEnd len="sm" w="sm" type="none"/>
          </a:ln>
        </p:spPr>
      </p:pic>
      <p:sp>
        <p:nvSpPr>
          <p:cNvPr id="446" name="Google Shape;446;p56"/>
          <p:cNvSpPr/>
          <p:nvPr/>
        </p:nvSpPr>
        <p:spPr>
          <a:xfrm>
            <a:off x="2108988" y="3060900"/>
            <a:ext cx="581700" cy="22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6"/>
          <p:cNvSpPr/>
          <p:nvPr/>
        </p:nvSpPr>
        <p:spPr>
          <a:xfrm>
            <a:off x="5201225" y="3611325"/>
            <a:ext cx="581700" cy="22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56"/>
          <p:cNvPicPr preferRelativeResize="0"/>
          <p:nvPr/>
        </p:nvPicPr>
        <p:blipFill>
          <a:blip r:embed="rId6">
            <a:alphaModFix/>
          </a:blip>
          <a:stretch>
            <a:fillRect/>
          </a:stretch>
        </p:blipFill>
        <p:spPr>
          <a:xfrm>
            <a:off x="206600" y="122914"/>
            <a:ext cx="762900" cy="762900"/>
          </a:xfrm>
          <a:prstGeom prst="rect">
            <a:avLst/>
          </a:prstGeom>
          <a:noFill/>
          <a:ln>
            <a:noFill/>
          </a:ln>
        </p:spPr>
      </p:pic>
      <p:sp>
        <p:nvSpPr>
          <p:cNvPr id="449" name="Google Shape;449;p56"/>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50" name="Google Shape;450;p56"/>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txBox="1"/>
          <p:nvPr/>
        </p:nvSpPr>
        <p:spPr>
          <a:xfrm>
            <a:off x="340425" y="820500"/>
            <a:ext cx="85137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Si ahora ejecutamos el endpoint por GET de “/cats” obtenemos la información del gato que agregamos antes por Postman.</a:t>
            </a:r>
            <a:endParaRPr sz="1800">
              <a:solidFill>
                <a:schemeClr val="dk1"/>
              </a:solidFill>
              <a:latin typeface="Helvetica Neue Light"/>
              <a:ea typeface="Helvetica Neue Light"/>
              <a:cs typeface="Helvetica Neue Light"/>
              <a:sym typeface="Helvetica Neue Light"/>
            </a:endParaRPr>
          </a:p>
        </p:txBody>
      </p:sp>
      <p:pic>
        <p:nvPicPr>
          <p:cNvPr id="456" name="Google Shape;456;p5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7" name="Google Shape;457;p57"/>
          <p:cNvPicPr preferRelativeResize="0"/>
          <p:nvPr/>
        </p:nvPicPr>
        <p:blipFill rotWithShape="1">
          <a:blip r:embed="rId4">
            <a:alphaModFix/>
          </a:blip>
          <a:srcRect b="0" l="0" r="0" t="9494"/>
          <a:stretch/>
        </p:blipFill>
        <p:spPr>
          <a:xfrm>
            <a:off x="1463950" y="2039025"/>
            <a:ext cx="5802427" cy="2798874"/>
          </a:xfrm>
          <a:prstGeom prst="rect">
            <a:avLst/>
          </a:prstGeom>
          <a:noFill/>
          <a:ln cap="flat" cmpd="sng" w="9525">
            <a:solidFill>
              <a:schemeClr val="dk2"/>
            </a:solidFill>
            <a:prstDash val="solid"/>
            <a:round/>
            <a:headEnd len="sm" w="sm" type="none"/>
            <a:tailEnd len="sm" w="sm" type="none"/>
          </a:ln>
        </p:spPr>
      </p:pic>
      <p:sp>
        <p:nvSpPr>
          <p:cNvPr id="458" name="Google Shape;458;p57"/>
          <p:cNvSpPr/>
          <p:nvPr/>
        </p:nvSpPr>
        <p:spPr>
          <a:xfrm>
            <a:off x="2537625" y="3688850"/>
            <a:ext cx="762900" cy="398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9" name="Google Shape;459;p57"/>
          <p:cNvPicPr preferRelativeResize="0"/>
          <p:nvPr/>
        </p:nvPicPr>
        <p:blipFill>
          <a:blip r:embed="rId5">
            <a:alphaModFix/>
          </a:blip>
          <a:stretch>
            <a:fillRect/>
          </a:stretch>
        </p:blipFill>
        <p:spPr>
          <a:xfrm>
            <a:off x="206600" y="122914"/>
            <a:ext cx="762900" cy="762900"/>
          </a:xfrm>
          <a:prstGeom prst="rect">
            <a:avLst/>
          </a:prstGeom>
          <a:noFill/>
          <a:ln>
            <a:noFill/>
          </a:ln>
        </p:spPr>
      </p:pic>
      <p:sp>
        <p:nvSpPr>
          <p:cNvPr id="460" name="Google Shape;460;p57"/>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61" name="Google Shape;461;p57"/>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nvSpPr>
        <p:spPr>
          <a:xfrm>
            <a:off x="340425" y="820500"/>
            <a:ext cx="87636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Podemos agregar otro gato con el endpoint por POST de “/cats”. A este debemos pasarle el JSON con los datos y lo ejecutamos.</a:t>
            </a:r>
            <a:endParaRPr sz="1800">
              <a:solidFill>
                <a:schemeClr val="dk1"/>
              </a:solidFill>
              <a:latin typeface="Helvetica Neue Light"/>
              <a:ea typeface="Helvetica Neue Light"/>
              <a:cs typeface="Helvetica Neue Light"/>
              <a:sym typeface="Helvetica Neue Light"/>
            </a:endParaRPr>
          </a:p>
        </p:txBody>
      </p:sp>
      <p:pic>
        <p:nvPicPr>
          <p:cNvPr id="467" name="Google Shape;467;p5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68" name="Google Shape;468;p58"/>
          <p:cNvPicPr preferRelativeResize="0"/>
          <p:nvPr/>
        </p:nvPicPr>
        <p:blipFill rotWithShape="1">
          <a:blip r:embed="rId4">
            <a:alphaModFix/>
          </a:blip>
          <a:srcRect b="0" l="0" r="0" t="8966"/>
          <a:stretch/>
        </p:blipFill>
        <p:spPr>
          <a:xfrm>
            <a:off x="134400" y="2277825"/>
            <a:ext cx="4469924" cy="2168625"/>
          </a:xfrm>
          <a:prstGeom prst="rect">
            <a:avLst/>
          </a:prstGeom>
          <a:noFill/>
          <a:ln cap="flat" cmpd="sng" w="9525">
            <a:solidFill>
              <a:schemeClr val="dk2"/>
            </a:solidFill>
            <a:prstDash val="solid"/>
            <a:round/>
            <a:headEnd len="sm" w="sm" type="none"/>
            <a:tailEnd len="sm" w="sm" type="none"/>
          </a:ln>
        </p:spPr>
      </p:pic>
      <p:pic>
        <p:nvPicPr>
          <p:cNvPr id="469" name="Google Shape;469;p58"/>
          <p:cNvPicPr preferRelativeResize="0"/>
          <p:nvPr/>
        </p:nvPicPr>
        <p:blipFill rotWithShape="1">
          <a:blip r:embed="rId5">
            <a:alphaModFix/>
          </a:blip>
          <a:srcRect b="0" l="0" r="0" t="8966"/>
          <a:stretch/>
        </p:blipFill>
        <p:spPr>
          <a:xfrm>
            <a:off x="4528125" y="2277824"/>
            <a:ext cx="4469952" cy="2168625"/>
          </a:xfrm>
          <a:prstGeom prst="rect">
            <a:avLst/>
          </a:prstGeom>
          <a:noFill/>
          <a:ln cap="flat" cmpd="sng" w="9525">
            <a:solidFill>
              <a:schemeClr val="dk2"/>
            </a:solidFill>
            <a:prstDash val="solid"/>
            <a:round/>
            <a:headEnd len="sm" w="sm" type="none"/>
            <a:tailEnd len="sm" w="sm" type="none"/>
          </a:ln>
        </p:spPr>
      </p:pic>
      <p:sp>
        <p:nvSpPr>
          <p:cNvPr id="470" name="Google Shape;470;p58"/>
          <p:cNvSpPr/>
          <p:nvPr/>
        </p:nvSpPr>
        <p:spPr>
          <a:xfrm>
            <a:off x="302650" y="2938425"/>
            <a:ext cx="762900" cy="398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1" name="Google Shape;471;p58"/>
          <p:cNvPicPr preferRelativeResize="0"/>
          <p:nvPr/>
        </p:nvPicPr>
        <p:blipFill>
          <a:blip r:embed="rId6">
            <a:alphaModFix/>
          </a:blip>
          <a:stretch>
            <a:fillRect/>
          </a:stretch>
        </p:blipFill>
        <p:spPr>
          <a:xfrm>
            <a:off x="206600" y="122914"/>
            <a:ext cx="762900" cy="762900"/>
          </a:xfrm>
          <a:prstGeom prst="rect">
            <a:avLst/>
          </a:prstGeom>
          <a:noFill/>
          <a:ln>
            <a:noFill/>
          </a:ln>
        </p:spPr>
      </p:pic>
      <p:sp>
        <p:nvSpPr>
          <p:cNvPr id="472" name="Google Shape;472;p58"/>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73" name="Google Shape;473;p58"/>
          <p:cNvPicPr preferRelativeResize="0"/>
          <p:nvPr/>
        </p:nvPicPr>
        <p:blipFill rotWithShape="1">
          <a:blip r:embed="rId7">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59"/>
          <p:cNvPicPr preferRelativeResize="0"/>
          <p:nvPr/>
        </p:nvPicPr>
        <p:blipFill rotWithShape="1">
          <a:blip r:embed="rId3">
            <a:alphaModFix/>
          </a:blip>
          <a:srcRect b="0" l="0" r="0" t="9788"/>
          <a:stretch/>
        </p:blipFill>
        <p:spPr>
          <a:xfrm>
            <a:off x="1428575" y="2020650"/>
            <a:ext cx="6177950" cy="2970125"/>
          </a:xfrm>
          <a:prstGeom prst="rect">
            <a:avLst/>
          </a:prstGeom>
          <a:noFill/>
          <a:ln cap="flat" cmpd="sng" w="9525">
            <a:solidFill>
              <a:schemeClr val="dk2"/>
            </a:solidFill>
            <a:prstDash val="solid"/>
            <a:round/>
            <a:headEnd len="sm" w="sm" type="none"/>
            <a:tailEnd len="sm" w="sm" type="none"/>
          </a:ln>
        </p:spPr>
      </p:pic>
      <p:sp>
        <p:nvSpPr>
          <p:cNvPr id="479" name="Google Shape;479;p59"/>
          <p:cNvSpPr/>
          <p:nvPr/>
        </p:nvSpPr>
        <p:spPr>
          <a:xfrm>
            <a:off x="2398150" y="3765400"/>
            <a:ext cx="875700" cy="67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9"/>
          <p:cNvSpPr txBox="1"/>
          <p:nvPr/>
        </p:nvSpPr>
        <p:spPr>
          <a:xfrm>
            <a:off x="340425" y="820500"/>
            <a:ext cx="8763600" cy="878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latin typeface="Helvetica Neue Light"/>
                <a:ea typeface="Helvetica Neue Light"/>
                <a:cs typeface="Helvetica Neue Light"/>
                <a:sym typeface="Helvetica Neue Light"/>
              </a:rPr>
              <a:t>Finalmente, si volvemos a ejecutar el endpoint “/cats” por GET, obtendremos la información de los dos gatos que tenemos creados.</a:t>
            </a:r>
            <a:endParaRPr sz="1800">
              <a:solidFill>
                <a:schemeClr val="dk1"/>
              </a:solidFill>
              <a:latin typeface="Helvetica Neue Light"/>
              <a:ea typeface="Helvetica Neue Light"/>
              <a:cs typeface="Helvetica Neue Light"/>
              <a:sym typeface="Helvetica Neue Light"/>
            </a:endParaRPr>
          </a:p>
        </p:txBody>
      </p:sp>
      <p:pic>
        <p:nvPicPr>
          <p:cNvPr id="481" name="Google Shape;481;p5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482" name="Google Shape;482;p59"/>
          <p:cNvPicPr preferRelativeResize="0"/>
          <p:nvPr/>
        </p:nvPicPr>
        <p:blipFill>
          <a:blip r:embed="rId5">
            <a:alphaModFix/>
          </a:blip>
          <a:stretch>
            <a:fillRect/>
          </a:stretch>
        </p:blipFill>
        <p:spPr>
          <a:xfrm>
            <a:off x="206600" y="122914"/>
            <a:ext cx="762900" cy="762900"/>
          </a:xfrm>
          <a:prstGeom prst="rect">
            <a:avLst/>
          </a:prstGeom>
          <a:noFill/>
          <a:ln>
            <a:noFill/>
          </a:ln>
        </p:spPr>
      </p:pic>
      <p:sp>
        <p:nvSpPr>
          <p:cNvPr id="483" name="Google Shape;483;p59"/>
          <p:cNvSpPr txBox="1"/>
          <p:nvPr/>
        </p:nvSpPr>
        <p:spPr>
          <a:xfrm>
            <a:off x="381000" y="162375"/>
            <a:ext cx="81207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Implementación de Swagger</a:t>
            </a:r>
            <a:endParaRPr i="1" sz="3600">
              <a:latin typeface="Anton"/>
              <a:ea typeface="Anton"/>
              <a:cs typeface="Anton"/>
              <a:sym typeface="Anton"/>
            </a:endParaRPr>
          </a:p>
        </p:txBody>
      </p:sp>
      <p:pic>
        <p:nvPicPr>
          <p:cNvPr id="484" name="Google Shape;484;p59"/>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0"/>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USANDO NEST</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490" name="Google Shape;490;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91" name="Google Shape;491;p60"/>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7" name="Google Shape;497;p61"/>
          <p:cNvSpPr txBox="1"/>
          <p:nvPr/>
        </p:nvSpPr>
        <p:spPr>
          <a:xfrm>
            <a:off x="435325" y="1303625"/>
            <a:ext cx="7899300" cy="31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highlight>
                <a:schemeClr val="lt1"/>
              </a:highlight>
              <a:latin typeface="Helvetica Neue Light"/>
              <a:ea typeface="Helvetica Neue Light"/>
              <a:cs typeface="Helvetica Neue Light"/>
              <a:sym typeface="Helvetica Neue Light"/>
            </a:endParaRPr>
          </a:p>
          <a:p>
            <a:pPr indent="-336550" lvl="0" marL="457200" rtl="0" algn="l">
              <a:lnSpc>
                <a:spcPct val="115000"/>
              </a:lnSpc>
              <a:spcBef>
                <a:spcPts val="1000"/>
              </a:spcBef>
              <a:spcAft>
                <a:spcPts val="1000"/>
              </a:spcAft>
              <a:buClr>
                <a:schemeClr val="dk1"/>
              </a:buClr>
              <a:buSzPts val="1700"/>
              <a:buFont typeface="Helvetica Neue Light"/>
              <a:buChar char="➔"/>
            </a:pPr>
            <a:r>
              <a:rPr lang="en" sz="1700">
                <a:solidFill>
                  <a:schemeClr val="dk1"/>
                </a:solidFill>
                <a:highlight>
                  <a:schemeClr val="lt1"/>
                </a:highlight>
                <a:latin typeface="Helvetica Neue Light"/>
                <a:ea typeface="Helvetica Neue Light"/>
                <a:cs typeface="Helvetica Neue Light"/>
                <a:sym typeface="Helvetica Neue Light"/>
              </a:rPr>
              <a:t>Incorporar Swagger y realizar estas mismas acciones a través de dicha interfaz.</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98" name="Google Shape;498;p61"/>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99" name="Google Shape;499;p61"/>
          <p:cNvSpPr txBox="1"/>
          <p:nvPr/>
        </p:nvSpPr>
        <p:spPr>
          <a:xfrm>
            <a:off x="389025" y="214675"/>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USANDO NEST</a:t>
            </a:r>
            <a:endParaRPr i="1" sz="3200">
              <a:latin typeface="Helvetica Neue Light"/>
              <a:ea typeface="Helvetica Neue Light"/>
              <a:cs typeface="Helvetica Neue Light"/>
              <a:sym typeface="Helvetica Neue Light"/>
            </a:endParaRPr>
          </a:p>
        </p:txBody>
      </p:sp>
      <p:sp>
        <p:nvSpPr>
          <p:cNvPr id="500" name="Google Shape;500;p61"/>
          <p:cNvSpPr txBox="1"/>
          <p:nvPr/>
        </p:nvSpPr>
        <p:spPr>
          <a:xfrm>
            <a:off x="389775" y="72828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4" name="Shape 504"/>
        <p:cNvGrpSpPr/>
        <p:nvPr/>
      </p:nvGrpSpPr>
      <p:grpSpPr>
        <a:xfrm>
          <a:off x="0" y="0"/>
          <a:ext cx="0" cy="0"/>
          <a:chOff x="0" y="0"/>
          <a:chExt cx="0" cy="0"/>
        </a:xfrm>
      </p:grpSpPr>
      <p:sp>
        <p:nvSpPr>
          <p:cNvPr id="505" name="Google Shape;505;p6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506" name="Google Shape;506;p62"/>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p63"/>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512" name="Google Shape;512;p63"/>
          <p:cNvSpPr txBox="1"/>
          <p:nvPr/>
        </p:nvSpPr>
        <p:spPr>
          <a:xfrm>
            <a:off x="2104200" y="25469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Adonis</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Nest</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8"/>
          <p:cNvSpPr txBox="1"/>
          <p:nvPr/>
        </p:nvSpPr>
        <p:spPr>
          <a:xfrm>
            <a:off x="1806350" y="1944250"/>
            <a:ext cx="5449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NEST</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6" name="Shape 516"/>
        <p:cNvGrpSpPr/>
        <p:nvPr/>
      </p:nvGrpSpPr>
      <p:grpSpPr>
        <a:xfrm>
          <a:off x="0" y="0"/>
          <a:ext cx="0" cy="0"/>
          <a:chOff x="0" y="0"/>
          <a:chExt cx="0" cy="0"/>
        </a:xfrm>
      </p:grpSpPr>
      <p:sp>
        <p:nvSpPr>
          <p:cNvPr id="517" name="Google Shape;517;p6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518" name="Google Shape;518;p64"/>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22" name="Shape 522"/>
        <p:cNvGrpSpPr/>
        <p:nvPr/>
      </p:nvGrpSpPr>
      <p:grpSpPr>
        <a:xfrm>
          <a:off x="0" y="0"/>
          <a:ext cx="0" cy="0"/>
          <a:chOff x="0" y="0"/>
          <a:chExt cx="0" cy="0"/>
        </a:xfrm>
      </p:grpSpPr>
      <p:sp>
        <p:nvSpPr>
          <p:cNvPr id="523" name="Google Shape;523;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524" name="Google Shape;524;p6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286989" y="1233625"/>
            <a:ext cx="8805300" cy="4015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CEFAB"/>
              </a:buClr>
              <a:buSzPts val="1500"/>
              <a:buFont typeface="Helvetica Neue Light"/>
              <a:buChar char="●"/>
            </a:pPr>
            <a:r>
              <a:rPr b="1" i="1" lang="en" sz="1500">
                <a:solidFill>
                  <a:schemeClr val="dk1"/>
                </a:solidFill>
                <a:highlight>
                  <a:schemeClr val="lt1"/>
                </a:highlight>
                <a:latin typeface="Helvetica Neue"/>
                <a:ea typeface="Helvetica Neue"/>
                <a:cs typeface="Helvetica Neue"/>
                <a:sym typeface="Helvetica Neue"/>
              </a:rPr>
              <a:t>NestJS </a:t>
            </a:r>
            <a:r>
              <a:rPr lang="en" sz="1500">
                <a:solidFill>
                  <a:schemeClr val="dk1"/>
                </a:solidFill>
                <a:highlight>
                  <a:schemeClr val="lt1"/>
                </a:highlight>
                <a:latin typeface="Helvetica Neue Light"/>
                <a:ea typeface="Helvetica Neue Light"/>
                <a:cs typeface="Helvetica Neue Light"/>
                <a:sym typeface="Helvetica Neue Light"/>
              </a:rPr>
              <a:t>es un framework de Node basado tanto en Node como en Express </a:t>
            </a:r>
            <a:r>
              <a:rPr lang="en" sz="1500">
                <a:solidFill>
                  <a:schemeClr val="dk1"/>
                </a:solidFill>
                <a:highlight>
                  <a:srgbClr val="00FFFF"/>
                </a:highlight>
                <a:latin typeface="Helvetica Neue Light"/>
                <a:ea typeface="Helvetica Neue Light"/>
                <a:cs typeface="Helvetica Neue Light"/>
                <a:sym typeface="Helvetica Neue Light"/>
              </a:rPr>
              <a:t>(*?)</a:t>
            </a:r>
            <a:r>
              <a:rPr lang="en" sz="1500">
                <a:solidFill>
                  <a:schemeClr val="dk1"/>
                </a:solidFill>
                <a:highlight>
                  <a:schemeClr val="lt1"/>
                </a:highlight>
                <a:latin typeface="Helvetica Neue Light"/>
                <a:ea typeface="Helvetica Neue Light"/>
                <a:cs typeface="Helvetica Neue Light"/>
                <a:sym typeface="Helvetica Neue Light"/>
              </a:rPr>
              <a:t> que nos permite construir un backend en TypeScript (o JS) con el patrón MVC.</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Una de sus principales fortalezas es que ofrece un poderoso marco de trabajo similar a otros frameworks MVC existentes en otros lenguajes.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Cuenta con lenguaje tipado, separación por módulos, generación automática de entidades a partir de una base de datos, ORM, construcción de endpoints a través de decoradores.</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0"/>
              </a:spcAft>
              <a:buClr>
                <a:srgbClr val="3CEFAB"/>
              </a:buClr>
              <a:buSzPts val="1500"/>
              <a:buFont typeface="Helvetica Neue Light"/>
              <a:buChar char="●"/>
            </a:pPr>
            <a:r>
              <a:rPr lang="en" sz="1500">
                <a:solidFill>
                  <a:schemeClr val="dk1"/>
                </a:solidFill>
                <a:highlight>
                  <a:schemeClr val="lt1"/>
                </a:highlight>
                <a:latin typeface="Helvetica Neue Light"/>
                <a:ea typeface="Helvetica Neue Light"/>
                <a:cs typeface="Helvetica Neue Light"/>
                <a:sym typeface="Helvetica Neue Light"/>
              </a:rPr>
              <a:t>NestJS está influenciado en gran medida por Angular, aprovechando muchos de sus conceptos como son los módulos, los controladores, etc.</a:t>
            </a:r>
            <a:endParaRPr sz="1500">
              <a:solidFill>
                <a:schemeClr val="dk1"/>
              </a:solidFill>
              <a:highlight>
                <a:schemeClr val="lt1"/>
              </a:highlight>
              <a:latin typeface="Helvetica Neue Light"/>
              <a:ea typeface="Helvetica Neue Light"/>
              <a:cs typeface="Helvetica Neue Light"/>
              <a:sym typeface="Helvetica Neue Light"/>
            </a:endParaRPr>
          </a:p>
          <a:p>
            <a:pPr indent="-323850" lvl="0" marL="457200" rtl="0" algn="l">
              <a:lnSpc>
                <a:spcPct val="115000"/>
              </a:lnSpc>
              <a:spcBef>
                <a:spcPts val="1000"/>
              </a:spcBef>
              <a:spcAft>
                <a:spcPts val="1000"/>
              </a:spcAft>
              <a:buClr>
                <a:srgbClr val="3CEFAB"/>
              </a:buClr>
              <a:buSzPts val="1500"/>
              <a:buFont typeface="Helvetica Neue Light"/>
              <a:buChar char="●"/>
            </a:pPr>
            <a:r>
              <a:rPr lang="en" sz="1500">
                <a:solidFill>
                  <a:schemeClr val="dk1"/>
                </a:solidFill>
                <a:highlight>
                  <a:srgbClr val="00FFFF"/>
                </a:highlight>
                <a:latin typeface="Helvetica Neue Light"/>
                <a:ea typeface="Helvetica Neue Light"/>
                <a:cs typeface="Helvetica Neue Light"/>
                <a:sym typeface="Helvetica Neue Light"/>
              </a:rPr>
              <a:t>Cuenta con su propia CLI para generar y facilitarnos las tareas de creación </a:t>
            </a:r>
            <a:br>
              <a:rPr lang="en" sz="1500">
                <a:solidFill>
                  <a:schemeClr val="dk1"/>
                </a:solidFill>
                <a:highlight>
                  <a:srgbClr val="00FFFF"/>
                </a:highlight>
                <a:latin typeface="Helvetica Neue Light"/>
                <a:ea typeface="Helvetica Neue Light"/>
                <a:cs typeface="Helvetica Neue Light"/>
                <a:sym typeface="Helvetica Neue Light"/>
              </a:rPr>
            </a:br>
            <a:r>
              <a:rPr lang="en" sz="1500">
                <a:solidFill>
                  <a:schemeClr val="dk1"/>
                </a:solidFill>
                <a:highlight>
                  <a:srgbClr val="00FFFF"/>
                </a:highlight>
                <a:latin typeface="Helvetica Neue Light"/>
                <a:ea typeface="Helvetica Neue Light"/>
                <a:cs typeface="Helvetica Neue Light"/>
                <a:sym typeface="Helvetica Neue Light"/>
              </a:rPr>
              <a:t>de todos estos elementos.</a:t>
            </a:r>
            <a:endParaRPr sz="1500">
              <a:solidFill>
                <a:schemeClr val="dk1"/>
              </a:solidFill>
              <a:highlight>
                <a:srgbClr val="00FFFF"/>
              </a:highlight>
              <a:latin typeface="Helvetica Neue Light"/>
              <a:ea typeface="Helvetica Neue Light"/>
              <a:cs typeface="Helvetica Neue Light"/>
              <a:sym typeface="Helvetica Neue Light"/>
            </a:endParaRPr>
          </a:p>
        </p:txBody>
      </p:sp>
      <p:sp>
        <p:nvSpPr>
          <p:cNvPr id="141" name="Google Shape;141;p29"/>
          <p:cNvSpPr txBox="1"/>
          <p:nvPr/>
        </p:nvSpPr>
        <p:spPr>
          <a:xfrm>
            <a:off x="1180500" y="357424"/>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2" name="Google Shape;142;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3" name="Google Shape;143;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4" name="Google Shape;144;p29"/>
          <p:cNvPicPr preferRelativeResize="0"/>
          <p:nvPr/>
        </p:nvPicPr>
        <p:blipFill>
          <a:blip r:embed="rId5">
            <a:alphaModFix/>
          </a:blip>
          <a:stretch>
            <a:fillRect/>
          </a:stretch>
        </p:blipFill>
        <p:spPr>
          <a:xfrm>
            <a:off x="206600" y="357423"/>
            <a:ext cx="762900" cy="762900"/>
          </a:xfrm>
          <a:prstGeom prst="rect">
            <a:avLst/>
          </a:prstGeom>
          <a:noFill/>
          <a:ln>
            <a:noFill/>
          </a:ln>
        </p:spPr>
      </p:pic>
      <p:sp>
        <p:nvSpPr>
          <p:cNvPr id="145" name="Google Shape;145;p29"/>
          <p:cNvSpPr txBox="1"/>
          <p:nvPr/>
        </p:nvSpPr>
        <p:spPr>
          <a:xfrm>
            <a:off x="-1047475" y="-108350"/>
            <a:ext cx="868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00FFFF"/>
                </a:highlight>
              </a:rPr>
              <a:t>Nest. js is itself an extension, or abstraction on top of Express. Js (o fastify… etc), using TypeScript as its main language instead of JavaScript, as well as dependency injection and modularity as part of its opinionated approach to coding.</a:t>
            </a:r>
            <a:endParaRPr sz="1100">
              <a:highlight>
                <a:srgbClr val="00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nvSpPr>
        <p:spPr>
          <a:xfrm>
            <a:off x="329625" y="1353900"/>
            <a:ext cx="7911000" cy="35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Nest CLI es una herramienta de interfaz de línea de comandos que nos ayuda a inicializar, desarrollar y mantener nuestras aplicaciones Nest.</a:t>
            </a:r>
            <a:endParaRPr sz="1800">
              <a:solidFill>
                <a:schemeClr val="dk1"/>
              </a:solidFill>
              <a:highlight>
                <a:srgbClr val="00FFFF"/>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Ayuda de múltiples formas, incluido el andamiaje del proyecto, el servicio en modo de desarrollo y la construcción y agrupación de la aplicación para la distribución de producción.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000"/>
              </a:spcBef>
              <a:spcAft>
                <a:spcPts val="100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Incorpora patrones arquitectónicos de mejores prácticas para fomentar aplicaciones bien estructuradas.</a:t>
            </a:r>
            <a:endParaRPr sz="1800">
              <a:solidFill>
                <a:schemeClr val="dk1"/>
              </a:solidFill>
              <a:highlight>
                <a:srgbClr val="00FFFF"/>
              </a:highlight>
              <a:latin typeface="Helvetica Neue Light"/>
              <a:ea typeface="Helvetica Neue Light"/>
              <a:cs typeface="Helvetica Neue Light"/>
              <a:sym typeface="Helvetica Neue Light"/>
            </a:endParaRPr>
          </a:p>
        </p:txBody>
      </p:sp>
      <p:sp>
        <p:nvSpPr>
          <p:cNvPr id="151" name="Google Shape;151;p30"/>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Nest CLI</a:t>
            </a:r>
            <a:endParaRPr i="1" sz="3600">
              <a:latin typeface="Anton"/>
              <a:ea typeface="Anton"/>
              <a:cs typeface="Anton"/>
              <a:sym typeface="Anton"/>
            </a:endParaRPr>
          </a:p>
        </p:txBody>
      </p:sp>
      <p:pic>
        <p:nvPicPr>
          <p:cNvPr id="152" name="Google Shape;152;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3" name="Google Shape;153;p3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4" name="Google Shape;154;p30"/>
          <p:cNvPicPr preferRelativeResize="0"/>
          <p:nvPr/>
        </p:nvPicPr>
        <p:blipFill>
          <a:blip r:embed="rId5">
            <a:alphaModFix/>
          </a:blip>
          <a:stretch>
            <a:fillRect/>
          </a:stretch>
        </p:blipFill>
        <p:spPr>
          <a:xfrm>
            <a:off x="206600" y="162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58" name="Shape 158"/>
        <p:cNvGrpSpPr/>
        <p:nvPr/>
      </p:nvGrpSpPr>
      <p:grpSpPr>
        <a:xfrm>
          <a:off x="0" y="0"/>
          <a:ext cx="0" cy="0"/>
          <a:chOff x="0" y="0"/>
          <a:chExt cx="0" cy="0"/>
        </a:xfrm>
      </p:grpSpPr>
      <p:sp>
        <p:nvSpPr>
          <p:cNvPr id="159" name="Google Shape;159;p31"/>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USANDO NEST</a:t>
            </a:r>
            <a:endParaRPr i="1" sz="3600">
              <a:latin typeface="Anton"/>
              <a:ea typeface="Anton"/>
              <a:cs typeface="Anton"/>
              <a:sym typeface="Anton"/>
            </a:endParaRPr>
          </a:p>
        </p:txBody>
      </p:sp>
      <p:pic>
        <p:nvPicPr>
          <p:cNvPr id="160" name="Google Shape;160;p3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2"/>
          <p:cNvPicPr preferRelativeResize="0"/>
          <p:nvPr/>
        </p:nvPicPr>
        <p:blipFill rotWithShape="1">
          <a:blip r:embed="rId3">
            <a:alphaModFix/>
          </a:blip>
          <a:srcRect b="0" l="0" r="26286" t="0"/>
          <a:stretch/>
        </p:blipFill>
        <p:spPr>
          <a:xfrm>
            <a:off x="4799900" y="1513000"/>
            <a:ext cx="3954550" cy="2859200"/>
          </a:xfrm>
          <a:prstGeom prst="rect">
            <a:avLst/>
          </a:prstGeom>
          <a:noFill/>
          <a:ln cap="flat" cmpd="sng" w="9525">
            <a:solidFill>
              <a:schemeClr val="dk2"/>
            </a:solidFill>
            <a:prstDash val="solid"/>
            <a:round/>
            <a:headEnd len="sm" w="sm" type="none"/>
            <a:tailEnd len="sm" w="sm" type="none"/>
          </a:ln>
        </p:spPr>
      </p:pic>
      <p:pic>
        <p:nvPicPr>
          <p:cNvPr id="166" name="Google Shape;166;p32"/>
          <p:cNvPicPr preferRelativeResize="0"/>
          <p:nvPr/>
        </p:nvPicPr>
        <p:blipFill rotWithShape="1">
          <a:blip r:embed="rId4">
            <a:alphaModFix/>
          </a:blip>
          <a:srcRect b="0" l="0" r="0" t="0"/>
          <a:stretch/>
        </p:blipFill>
        <p:spPr>
          <a:xfrm>
            <a:off x="8237825" y="91375"/>
            <a:ext cx="762900" cy="762900"/>
          </a:xfrm>
          <a:prstGeom prst="rect">
            <a:avLst/>
          </a:prstGeom>
          <a:noFill/>
          <a:ln>
            <a:noFill/>
          </a:ln>
        </p:spPr>
      </p:pic>
      <p:sp>
        <p:nvSpPr>
          <p:cNvPr id="167" name="Google Shape;167;p32"/>
          <p:cNvSpPr txBox="1"/>
          <p:nvPr/>
        </p:nvSpPr>
        <p:spPr>
          <a:xfrm>
            <a:off x="111825" y="1582500"/>
            <a:ext cx="4352100" cy="1884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Comenzamos instalando Nest CLI de forma global con el comando:</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00000"/>
              </a:lnSpc>
              <a:spcBef>
                <a:spcPts val="20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00000"/>
              </a:lnSpc>
              <a:spcBef>
                <a:spcPts val="2000"/>
              </a:spcBef>
              <a:spcAft>
                <a:spcPts val="2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crear nuestro proyecto en Nest usamos el comando: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68" name="Google Shape;168;p32"/>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usarlo - Instalación</a:t>
            </a:r>
            <a:endParaRPr i="1" sz="3600">
              <a:latin typeface="Anton"/>
              <a:ea typeface="Anton"/>
              <a:cs typeface="Anton"/>
              <a:sym typeface="Anton"/>
            </a:endParaRPr>
          </a:p>
        </p:txBody>
      </p:sp>
      <p:pic>
        <p:nvPicPr>
          <p:cNvPr id="169" name="Google Shape;169;p32"/>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170" name="Google Shape;170;p32"/>
          <p:cNvPicPr preferRelativeResize="0"/>
          <p:nvPr/>
        </p:nvPicPr>
        <p:blipFill>
          <a:blip r:embed="rId6">
            <a:alphaModFix/>
          </a:blip>
          <a:stretch>
            <a:fillRect/>
          </a:stretch>
        </p:blipFill>
        <p:spPr>
          <a:xfrm>
            <a:off x="1118100" y="2416870"/>
            <a:ext cx="2620800" cy="271900"/>
          </a:xfrm>
          <a:prstGeom prst="rect">
            <a:avLst/>
          </a:prstGeom>
          <a:noFill/>
          <a:ln cap="flat" cmpd="sng" w="9525">
            <a:solidFill>
              <a:schemeClr val="dk2"/>
            </a:solidFill>
            <a:prstDash val="solid"/>
            <a:round/>
            <a:headEnd len="sm" w="sm" type="none"/>
            <a:tailEnd len="sm" w="sm" type="none"/>
          </a:ln>
        </p:spPr>
      </p:pic>
      <p:pic>
        <p:nvPicPr>
          <p:cNvPr id="171" name="Google Shape;171;p32"/>
          <p:cNvPicPr preferRelativeResize="0"/>
          <p:nvPr/>
        </p:nvPicPr>
        <p:blipFill>
          <a:blip r:embed="rId7">
            <a:alphaModFix/>
          </a:blip>
          <a:stretch>
            <a:fillRect/>
          </a:stretch>
        </p:blipFill>
        <p:spPr>
          <a:xfrm>
            <a:off x="1118100" y="3668347"/>
            <a:ext cx="2620800" cy="331548"/>
          </a:xfrm>
          <a:prstGeom prst="rect">
            <a:avLst/>
          </a:prstGeom>
          <a:noFill/>
          <a:ln cap="flat" cmpd="sng" w="9525">
            <a:solidFill>
              <a:schemeClr val="dk2"/>
            </a:solidFill>
            <a:prstDash val="solid"/>
            <a:round/>
            <a:headEnd len="sm" w="sm" type="none"/>
            <a:tailEnd len="sm" w="sm" type="none"/>
          </a:ln>
        </p:spPr>
      </p:pic>
      <p:pic>
        <p:nvPicPr>
          <p:cNvPr id="172" name="Google Shape;172;p32"/>
          <p:cNvPicPr preferRelativeResize="0"/>
          <p:nvPr/>
        </p:nvPicPr>
        <p:blipFill>
          <a:blip r:embed="rId8">
            <a:alphaModFix/>
          </a:blip>
          <a:stretch>
            <a:fillRect/>
          </a:stretch>
        </p:blipFill>
        <p:spPr>
          <a:xfrm>
            <a:off x="206600" y="162375"/>
            <a:ext cx="762900" cy="762900"/>
          </a:xfrm>
          <a:prstGeom prst="rect">
            <a:avLst/>
          </a:prstGeom>
          <a:noFill/>
          <a:ln>
            <a:noFill/>
          </a:ln>
        </p:spPr>
      </p:pic>
      <p:sp>
        <p:nvSpPr>
          <p:cNvPr id="173" name="Google Shape;173;p32"/>
          <p:cNvSpPr txBox="1"/>
          <p:nvPr/>
        </p:nvSpPr>
        <p:spPr>
          <a:xfrm>
            <a:off x="346750" y="4450000"/>
            <a:ext cx="432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highlight>
                  <a:srgbClr val="00FFFF"/>
                </a:highlight>
              </a:rPr>
              <a:t>npm i -g @nestjs/cli</a:t>
            </a:r>
            <a:endParaRPr>
              <a:highlight>
                <a:srgbClr val="00FFFF"/>
              </a:highlight>
            </a:endParaRPr>
          </a:p>
          <a:p>
            <a:pPr indent="0" lvl="0" marL="0" rtl="0" algn="l">
              <a:spcBef>
                <a:spcPts val="0"/>
              </a:spcBef>
              <a:spcAft>
                <a:spcPts val="0"/>
              </a:spcAft>
              <a:buClr>
                <a:schemeClr val="dk1"/>
              </a:buClr>
              <a:buSzPts val="1100"/>
              <a:buFont typeface="Arial"/>
              <a:buNone/>
            </a:pPr>
            <a:r>
              <a:rPr lang="en">
                <a:highlight>
                  <a:srgbClr val="00FFFF"/>
                </a:highlight>
              </a:rPr>
              <a:t>nest new testnest</a:t>
            </a:r>
            <a:endParaRPr>
              <a:highlight>
                <a:srgbClr val="00FFFF"/>
              </a:highligh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nvSpPr>
        <p:spPr>
          <a:xfrm>
            <a:off x="340425" y="896700"/>
            <a:ext cx="8261700" cy="903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iniciar el servidor, ingresamos a la carpeta creada del proyecto y utilizamos el comando: </a:t>
            </a:r>
            <a:r>
              <a:rPr i="1" lang="en" sz="1800">
                <a:solidFill>
                  <a:schemeClr val="lt2"/>
                </a:solidFill>
                <a:highlight>
                  <a:schemeClr val="dk2"/>
                </a:highlight>
                <a:latin typeface="Helvetica Neue Light"/>
                <a:ea typeface="Helvetica Neue Light"/>
                <a:cs typeface="Helvetica Neue Light"/>
                <a:sym typeface="Helvetica Neue Light"/>
              </a:rPr>
              <a:t>npm run start:dev</a:t>
            </a:r>
            <a:r>
              <a:rPr lang="en"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179" name="Google Shape;179;p33"/>
          <p:cNvSpPr txBox="1"/>
          <p:nvPr/>
        </p:nvSpPr>
        <p:spPr>
          <a:xfrm>
            <a:off x="1180500" y="162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Empezar a usarlo - Iniciar servidor</a:t>
            </a:r>
            <a:endParaRPr i="1" sz="3600">
              <a:latin typeface="Anton"/>
              <a:ea typeface="Anton"/>
              <a:cs typeface="Anton"/>
              <a:sym typeface="Anton"/>
            </a:endParaRPr>
          </a:p>
        </p:txBody>
      </p:sp>
      <p:pic>
        <p:nvPicPr>
          <p:cNvPr id="180" name="Google Shape;180;p33"/>
          <p:cNvPicPr preferRelativeResize="0"/>
          <p:nvPr/>
        </p:nvPicPr>
        <p:blipFill>
          <a:blip r:embed="rId3">
            <a:alphaModFix/>
          </a:blip>
          <a:stretch>
            <a:fillRect/>
          </a:stretch>
        </p:blipFill>
        <p:spPr>
          <a:xfrm>
            <a:off x="883125" y="2009149"/>
            <a:ext cx="5812172" cy="1545302"/>
          </a:xfrm>
          <a:prstGeom prst="rect">
            <a:avLst/>
          </a:prstGeom>
          <a:noFill/>
          <a:ln cap="flat" cmpd="sng" w="9525">
            <a:solidFill>
              <a:schemeClr val="dk2"/>
            </a:solidFill>
            <a:prstDash val="solid"/>
            <a:round/>
            <a:headEnd len="sm" w="sm" type="none"/>
            <a:tailEnd len="sm" w="sm" type="none"/>
          </a:ln>
        </p:spPr>
      </p:pic>
      <p:pic>
        <p:nvPicPr>
          <p:cNvPr id="181" name="Google Shape;181;p33"/>
          <p:cNvPicPr preferRelativeResize="0"/>
          <p:nvPr/>
        </p:nvPicPr>
        <p:blipFill>
          <a:blip r:embed="rId4">
            <a:alphaModFix/>
          </a:blip>
          <a:stretch>
            <a:fillRect/>
          </a:stretch>
        </p:blipFill>
        <p:spPr>
          <a:xfrm>
            <a:off x="2422950" y="3314013"/>
            <a:ext cx="5990325" cy="1545312"/>
          </a:xfrm>
          <a:prstGeom prst="rect">
            <a:avLst/>
          </a:prstGeom>
          <a:noFill/>
          <a:ln cap="flat" cmpd="sng" w="9525">
            <a:solidFill>
              <a:schemeClr val="dk2"/>
            </a:solidFill>
            <a:prstDash val="solid"/>
            <a:round/>
            <a:headEnd len="sm" w="sm" type="none"/>
            <a:tailEnd len="sm" w="sm" type="none"/>
          </a:ln>
        </p:spPr>
      </p:pic>
      <p:pic>
        <p:nvPicPr>
          <p:cNvPr id="182" name="Google Shape;182;p33"/>
          <p:cNvPicPr preferRelativeResize="0"/>
          <p:nvPr/>
        </p:nvPicPr>
        <p:blipFill>
          <a:blip r:embed="rId5">
            <a:alphaModFix/>
          </a:blip>
          <a:stretch>
            <a:fillRect/>
          </a:stretch>
        </p:blipFill>
        <p:spPr>
          <a:xfrm>
            <a:off x="7567925" y="4659625"/>
            <a:ext cx="1186526" cy="330675"/>
          </a:xfrm>
          <a:prstGeom prst="rect">
            <a:avLst/>
          </a:prstGeom>
          <a:noFill/>
          <a:ln>
            <a:noFill/>
          </a:ln>
        </p:spPr>
      </p:pic>
      <p:pic>
        <p:nvPicPr>
          <p:cNvPr id="183" name="Google Shape;183;p33"/>
          <p:cNvPicPr preferRelativeResize="0"/>
          <p:nvPr/>
        </p:nvPicPr>
        <p:blipFill rotWithShape="1">
          <a:blip r:embed="rId6">
            <a:alphaModFix/>
          </a:blip>
          <a:srcRect b="0" l="0" r="0" t="0"/>
          <a:stretch/>
        </p:blipFill>
        <p:spPr>
          <a:xfrm>
            <a:off x="8237825" y="91375"/>
            <a:ext cx="762900" cy="762900"/>
          </a:xfrm>
          <a:prstGeom prst="rect">
            <a:avLst/>
          </a:prstGeom>
          <a:noFill/>
          <a:ln>
            <a:noFill/>
          </a:ln>
        </p:spPr>
      </p:pic>
      <p:pic>
        <p:nvPicPr>
          <p:cNvPr id="184" name="Google Shape;184;p33"/>
          <p:cNvPicPr preferRelativeResize="0"/>
          <p:nvPr/>
        </p:nvPicPr>
        <p:blipFill>
          <a:blip r:embed="rId7">
            <a:alphaModFix/>
          </a:blip>
          <a:stretch>
            <a:fillRect/>
          </a:stretch>
        </p:blipFill>
        <p:spPr>
          <a:xfrm>
            <a:off x="206600" y="162375"/>
            <a:ext cx="762900" cy="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