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Lst>
  <p:sldSz cy="5143500" cx="9144000"/>
  <p:notesSz cx="6858000" cy="9144000"/>
  <p:embeddedFontLst>
    <p:embeddedFont>
      <p:font typeface="Anton"/>
      <p:regular r:id="rId67"/>
    </p:embeddedFont>
    <p:embeddedFont>
      <p:font typeface="Lato"/>
      <p:regular r:id="rId68"/>
      <p:bold r:id="rId69"/>
      <p:italic r:id="rId70"/>
      <p:boldItalic r:id="rId71"/>
    </p:embeddedFont>
    <p:embeddedFont>
      <p:font typeface="Helvetica Neue"/>
      <p:regular r:id="rId72"/>
      <p:bold r:id="rId73"/>
      <p:italic r:id="rId74"/>
      <p:boldItalic r:id="rId75"/>
    </p:embeddedFont>
    <p:embeddedFont>
      <p:font typeface="Helvetica Neue Light"/>
      <p:regular r:id="rId76"/>
      <p:bold r:id="rId77"/>
      <p:italic r:id="rId78"/>
      <p:boldItalic r:id="rId79"/>
    </p:embeddedFont>
    <p:embeddedFont>
      <p:font typeface="Roboto Mono"/>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FE556E-57C2-412A-A1D1-9A7554908BD7}">
  <a:tblStyle styleId="{2CFE556E-57C2-412A-A1D1-9A7554908BD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3" Type="http://schemas.openxmlformats.org/officeDocument/2006/relationships/font" Target="fonts/RobotoMono-boldItalic.fntdata"/><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font" Target="fonts/RobotoMono-regular.fntdata"/><Relationship Id="rId82" Type="http://schemas.openxmlformats.org/officeDocument/2006/relationships/font" Target="fonts/RobotoMono-italic.fntdata"/><Relationship Id="rId81" Type="http://schemas.openxmlformats.org/officeDocument/2006/relationships/font" Target="fonts/RobotoMon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HelveticaNeue-bold.fntdata"/><Relationship Id="rId72" Type="http://schemas.openxmlformats.org/officeDocument/2006/relationships/font" Target="fonts/HelveticaNeue-regular.fntdata"/><Relationship Id="rId31" Type="http://schemas.openxmlformats.org/officeDocument/2006/relationships/slide" Target="slides/slide24.xml"/><Relationship Id="rId75" Type="http://schemas.openxmlformats.org/officeDocument/2006/relationships/font" Target="fonts/HelveticaNeue-boldItalic.fntdata"/><Relationship Id="rId30" Type="http://schemas.openxmlformats.org/officeDocument/2006/relationships/slide" Target="slides/slide23.xml"/><Relationship Id="rId74" Type="http://schemas.openxmlformats.org/officeDocument/2006/relationships/font" Target="fonts/HelveticaNeue-italic.fntdata"/><Relationship Id="rId33" Type="http://schemas.openxmlformats.org/officeDocument/2006/relationships/slide" Target="slides/slide26.xml"/><Relationship Id="rId77" Type="http://schemas.openxmlformats.org/officeDocument/2006/relationships/font" Target="fonts/HelveticaNeueLight-bold.fntdata"/><Relationship Id="rId32" Type="http://schemas.openxmlformats.org/officeDocument/2006/relationships/slide" Target="slides/slide25.xml"/><Relationship Id="rId76" Type="http://schemas.openxmlformats.org/officeDocument/2006/relationships/font" Target="fonts/HelveticaNeueLight-regular.fntdata"/><Relationship Id="rId35" Type="http://schemas.openxmlformats.org/officeDocument/2006/relationships/slide" Target="slides/slide28.xml"/><Relationship Id="rId79" Type="http://schemas.openxmlformats.org/officeDocument/2006/relationships/font" Target="fonts/HelveticaNeueLight-boldItalic.fntdata"/><Relationship Id="rId34" Type="http://schemas.openxmlformats.org/officeDocument/2006/relationships/slide" Target="slides/slide27.xml"/><Relationship Id="rId78" Type="http://schemas.openxmlformats.org/officeDocument/2006/relationships/font" Target="fonts/HelveticaNeueLight-italic.fntdata"/><Relationship Id="rId71" Type="http://schemas.openxmlformats.org/officeDocument/2006/relationships/font" Target="fonts/Lato-boldItalic.fntdata"/><Relationship Id="rId70" Type="http://schemas.openxmlformats.org/officeDocument/2006/relationships/font" Target="fonts/Lato-italic.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font" Target="fonts/Lato-regular.fntdata"/><Relationship Id="rId23" Type="http://schemas.openxmlformats.org/officeDocument/2006/relationships/slide" Target="slides/slide16.xml"/><Relationship Id="rId67" Type="http://schemas.openxmlformats.org/officeDocument/2006/relationships/font" Target="fonts/Anton-regular.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Lato-bold.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05b1dd1b3_0_1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05b1dd1b3_0_1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05b1dd1b3_0_1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05b1dd1b3_0_1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05b1dd1b3_0_1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05b1dd1b3_0_1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05b1dd1b3_0_1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05b1dd1b3_0_1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05b1dd1b3_0_1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05b1dd1b3_0_1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05b1dd1b3_0_1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05b1dd1b3_0_1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05b1dd1b3_0_1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05b1dd1b3_0_1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05b1dd1b3_0_1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05b1dd1b3_0_1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05b1dd1b3_0_1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005b1dd1b3_0_1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05b1dd1b3_0_1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005b1dd1b3_0_1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005b1dd1b3_0_1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005b1dd1b3_0_1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05b1dd1b3_0_1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05b1dd1b3_0_1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05b1dd1b3_0_1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005b1dd1b3_0_1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005b1dd1b3_0_1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005b1dd1b3_0_1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05b1dd1b3_0_1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005b1dd1b3_0_1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06900f97a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06900f97a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06900f97a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06900f97a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06900f97a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06900f97a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005b1dd1b3_0_1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005b1dd1b3_0_1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005b1dd1b3_0_1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005b1dd1b3_0_1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06900f97a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06900f97a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0565d87cc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0565d87cc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05b1dd1b3_0_1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05b1dd1b3_0_1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6900f97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06900f97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005b1dd1b3_0_19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005b1dd1b3_0_1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005b1dd1b3_0_19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005b1dd1b3_0_19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06900f97a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06900f97a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005b1dd1b3_0_20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1005b1dd1b3_0_20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005b1dd1b3_0_2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005b1dd1b3_0_2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005b1dd1b3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005b1dd1b3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005b1dd1b3_0_20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005b1dd1b3_0_20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005b1dd1b3_0_20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005b1dd1b3_0_2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005b1dd1b3_0_20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005b1dd1b3_0_20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05b1dd1b3_0_1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05b1dd1b3_0_1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005b1dd1b3_0_2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005b1dd1b3_0_2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005b1dd1b3_0_2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005b1dd1b3_0_2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005b1dd1b3_0_2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005b1dd1b3_0_2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Mencionar que en Deno, fetch es parte de la librería </a:t>
            </a:r>
            <a:r>
              <a:rPr lang="en"/>
              <a:t>está</a:t>
            </a:r>
            <a:r>
              <a:rPr lang="en"/>
              <a:t>ndar, por lo que no requiere importación.</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005b1dd1b3_0_2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005b1dd1b3_0_2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005b1dd1b3_0_2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005b1dd1b3_0_2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005b1dd1b3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005b1dd1b3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005b1dd1b3_0_2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005b1dd1b3_0_2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005b1dd1b3_0_2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005b1dd1b3_0_2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005b1dd1b3_0_2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005b1dd1b3_0_2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Hay un PR pendiente, y tira error la instalación!</a:t>
            </a:r>
            <a:endParaRPr/>
          </a:p>
          <a:p>
            <a:pPr indent="0" lvl="0" marL="0" rtl="0" algn="l">
              <a:spcBef>
                <a:spcPts val="0"/>
              </a:spcBef>
              <a:spcAft>
                <a:spcPts val="0"/>
              </a:spcAft>
              <a:buNone/>
            </a:pPr>
            <a:r>
              <a:rPr lang="en"/>
              <a:t>Estoy usando temporalmente un fork con el error patcheado:</a:t>
            </a:r>
            <a:endParaRPr/>
          </a:p>
          <a:p>
            <a:pPr indent="0" lvl="0" marL="0" rtl="0" algn="l">
              <a:spcBef>
                <a:spcPts val="0"/>
              </a:spcBef>
              <a:spcAft>
                <a:spcPts val="0"/>
              </a:spcAft>
              <a:buNone/>
            </a:pPr>
            <a:r>
              <a:rPr lang="en"/>
              <a:t>$ </a:t>
            </a:r>
            <a:r>
              <a:rPr lang="en"/>
              <a:t>deno install -qAf --unstable https://raw.githubusercontent.com/nnmrts/denon/patch-4/denon.ts</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005b1dd1b3_0_2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005b1dd1b3_0_2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05b1dd1b3_0_1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05b1dd1b3_0_1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005b1dd1b3_0_2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005b1dd1b3_0_2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005b1dd1b3_0_2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005b1dd1b3_0_2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1005b1dd1b3_0_2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1005b1dd1b3_0_2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005b1dd1b3_0_2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005b1dd1b3_0_2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005b1dd1b3_0_2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1005b1dd1b3_0_2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005b1dd1b3_0_2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005b1dd1b3_0_2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005b1dd1b3_0_29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1005b1dd1b3_0_29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105f74a2ea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105f74a2ea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005b1dd1b3_0_3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005b1dd1b3_0_3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1005b1dd1b3_0_30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1005b1dd1b3_0_3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05b1dd1b3_0_1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05b1dd1b3_0_1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05b1dd1b3_0_1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05b1dd1b3_0_1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05b1dd1b3_0_1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05b1dd1b3_0_1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05b1dd1b3_0_1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05b1dd1b3_0_1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deno.land/" TargetMode="External"/><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12.png"/><Relationship Id="rId7" Type="http://schemas.openxmlformats.org/officeDocument/2006/relationships/image" Target="../media/image22.png"/><Relationship Id="rId8"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16.png"/><Relationship Id="rId6" Type="http://schemas.openxmlformats.org/officeDocument/2006/relationships/image" Target="../media/image22.png"/><Relationship Id="rId7"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22.png"/><Relationship Id="rId6"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29.png"/><Relationship Id="rId5" Type="http://schemas.openxmlformats.org/officeDocument/2006/relationships/image" Target="../media/image22.png"/><Relationship Id="rId6"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31.png"/><Relationship Id="rId5" Type="http://schemas.openxmlformats.org/officeDocument/2006/relationships/image" Target="../media/image22.png"/><Relationship Id="rId6"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49.png"/><Relationship Id="rId5" Type="http://schemas.openxmlformats.org/officeDocument/2006/relationships/image" Target="../media/image22.png"/><Relationship Id="rId6"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33.png"/><Relationship Id="rId4" Type="http://schemas.openxmlformats.org/officeDocument/2006/relationships/image" Target="../media/image2.png"/><Relationship Id="rId5" Type="http://schemas.openxmlformats.org/officeDocument/2006/relationships/image" Target="../media/image22.png"/><Relationship Id="rId6"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34.png"/><Relationship Id="rId4" Type="http://schemas.openxmlformats.org/officeDocument/2006/relationships/image" Target="../media/image2.png"/><Relationship Id="rId5" Type="http://schemas.openxmlformats.org/officeDocument/2006/relationships/image" Target="../media/image22.png"/><Relationship Id="rId6"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30.png"/><Relationship Id="rId4" Type="http://schemas.openxmlformats.org/officeDocument/2006/relationships/image" Target="../media/image2.png"/><Relationship Id="rId5" Type="http://schemas.openxmlformats.org/officeDocument/2006/relationships/image" Target="../media/image22.png"/><Relationship Id="rId6"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44.png"/><Relationship Id="rId6"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8.png"/><Relationship Id="rId4" Type="http://schemas.openxmlformats.org/officeDocument/2006/relationships/image" Target="../media/image2.png"/><Relationship Id="rId5" Type="http://schemas.openxmlformats.org/officeDocument/2006/relationships/image" Target="../media/image22.png"/><Relationship Id="rId6"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36.png"/><Relationship Id="rId6"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32.png"/><Relationship Id="rId5" Type="http://schemas.openxmlformats.org/officeDocument/2006/relationships/image" Target="../media/image22.png"/><Relationship Id="rId6"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26.pn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26.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37.png"/><Relationship Id="rId5" Type="http://schemas.openxmlformats.org/officeDocument/2006/relationships/image" Target="../media/image22.png"/><Relationship Id="rId6"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57.png"/><Relationship Id="rId4" Type="http://schemas.openxmlformats.org/officeDocument/2006/relationships/image" Target="../media/image2.png"/><Relationship Id="rId5" Type="http://schemas.openxmlformats.org/officeDocument/2006/relationships/image" Target="../media/image22.png"/><Relationship Id="rId6"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51.png"/><Relationship Id="rId4" Type="http://schemas.openxmlformats.org/officeDocument/2006/relationships/image" Target="../media/image2.png"/><Relationship Id="rId5" Type="http://schemas.openxmlformats.org/officeDocument/2006/relationships/image" Target="../media/image22.png"/><Relationship Id="rId6"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47.png"/><Relationship Id="rId5" Type="http://schemas.openxmlformats.org/officeDocument/2006/relationships/image" Target="../media/image22.png"/><Relationship Id="rId6"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2.png"/><Relationship Id="rId4" Type="http://schemas.openxmlformats.org/officeDocument/2006/relationships/image" Target="../media/image38.png"/><Relationship Id="rId5" Type="http://schemas.openxmlformats.org/officeDocument/2006/relationships/image" Target="../media/image22.png"/><Relationship Id="rId6"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41.png"/><Relationship Id="rId5" Type="http://schemas.openxmlformats.org/officeDocument/2006/relationships/image" Target="../media/image22.png"/><Relationship Id="rId6"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48.png"/><Relationship Id="rId5" Type="http://schemas.openxmlformats.org/officeDocument/2006/relationships/image" Target="../media/image22.png"/><Relationship Id="rId6"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35.png"/><Relationship Id="rId5" Type="http://schemas.openxmlformats.org/officeDocument/2006/relationships/image" Target="../media/image22.png"/><Relationship Id="rId6"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19.png"/><Relationship Id="rId6"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46.png"/><Relationship Id="rId4" Type="http://schemas.openxmlformats.org/officeDocument/2006/relationships/image" Target="../media/image45.png"/><Relationship Id="rId5" Type="http://schemas.openxmlformats.org/officeDocument/2006/relationships/image" Target="../media/image2.png"/><Relationship Id="rId6" Type="http://schemas.openxmlformats.org/officeDocument/2006/relationships/image" Target="../media/image22.png"/><Relationship Id="rId7" Type="http://schemas.openxmlformats.org/officeDocument/2006/relationships/image" Target="../media/image19.png"/><Relationship Id="rId8" Type="http://schemas.openxmlformats.org/officeDocument/2006/relationships/hyperlink" Target="https://github.com/keroxp/servest"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2.png"/><Relationship Id="rId4" Type="http://schemas.openxmlformats.org/officeDocument/2006/relationships/image" Target="../media/image43.png"/><Relationship Id="rId5" Type="http://schemas.openxmlformats.org/officeDocument/2006/relationships/image" Target="../media/image2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image" Target="../media/image2.png"/><Relationship Id="rId4" Type="http://schemas.openxmlformats.org/officeDocument/2006/relationships/image" Target="../media/image43.png"/><Relationship Id="rId5" Type="http://schemas.openxmlformats.org/officeDocument/2006/relationships/image" Target="../media/image22.png"/><Relationship Id="rId6"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 Id="rId3" Type="http://schemas.openxmlformats.org/officeDocument/2006/relationships/image" Target="../media/image2.png"/><Relationship Id="rId4" Type="http://schemas.openxmlformats.org/officeDocument/2006/relationships/image" Target="../media/image42.png"/><Relationship Id="rId5" Type="http://schemas.openxmlformats.org/officeDocument/2006/relationships/image" Target="../media/image22.png"/><Relationship Id="rId6" Type="http://schemas.openxmlformats.org/officeDocument/2006/relationships/image" Target="../media/image1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2.png"/><Relationship Id="rId4" Type="http://schemas.openxmlformats.org/officeDocument/2006/relationships/image" Target="../media/image56.png"/><Relationship Id="rId5" Type="http://schemas.openxmlformats.org/officeDocument/2006/relationships/image" Target="../media/image22.png"/><Relationship Id="rId6" Type="http://schemas.openxmlformats.org/officeDocument/2006/relationships/image" Target="../media/image1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50.png"/><Relationship Id="rId4" Type="http://schemas.openxmlformats.org/officeDocument/2006/relationships/image" Target="../media/image4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5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50.png"/><Relationship Id="rId4" Type="http://schemas.openxmlformats.org/officeDocument/2006/relationships/image" Target="../media/image5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7.png"/><Relationship Id="rId6" Type="http://schemas.openxmlformats.org/officeDocument/2006/relationships/image" Target="../media/image8.png"/><Relationship Id="rId7"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nvSpPr>
        <p:spPr>
          <a:xfrm>
            <a:off x="560700" y="20961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Deno: </a:t>
            </a:r>
            <a:r>
              <a:rPr i="1" lang="en" sz="3600">
                <a:solidFill>
                  <a:srgbClr val="121212"/>
                </a:solidFill>
                <a:latin typeface="Anton"/>
                <a:ea typeface="Anton"/>
                <a:cs typeface="Anton"/>
                <a:sym typeface="Anton"/>
              </a:rPr>
              <a:t>El futuro de NodeJS?</a:t>
            </a:r>
            <a:endParaRPr i="1" sz="3600">
              <a:solidFill>
                <a:srgbClr val="121212"/>
              </a:solidFill>
              <a:latin typeface="Anton"/>
              <a:ea typeface="Anton"/>
              <a:cs typeface="Anton"/>
              <a:sym typeface="Anton"/>
            </a:endParaRPr>
          </a:p>
        </p:txBody>
      </p:sp>
      <p:sp>
        <p:nvSpPr>
          <p:cNvPr id="100" name="Google Shape;100;p25"/>
          <p:cNvSpPr txBox="1"/>
          <p:nvPr/>
        </p:nvSpPr>
        <p:spPr>
          <a:xfrm>
            <a:off x="2022750" y="16203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2000">
                <a:solidFill>
                  <a:srgbClr val="121212"/>
                </a:solidFill>
                <a:latin typeface="Helvetica Neue"/>
                <a:ea typeface="Helvetica Neue"/>
                <a:cs typeface="Helvetica Neue"/>
                <a:sym typeface="Helvetica Neue"/>
              </a:rPr>
              <a:t>     Clase 47. </a:t>
            </a:r>
            <a:r>
              <a:rPr lang="en"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101" name="Google Shape;101;p25"/>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aphicFrame>
        <p:nvGraphicFramePr>
          <p:cNvPr id="185" name="Google Shape;185;p34"/>
          <p:cNvGraphicFramePr/>
          <p:nvPr/>
        </p:nvGraphicFramePr>
        <p:xfrm>
          <a:off x="247100" y="847760"/>
          <a:ext cx="3000000" cy="3000000"/>
        </p:xfrm>
        <a:graphic>
          <a:graphicData uri="http://schemas.openxmlformats.org/drawingml/2006/table">
            <a:tbl>
              <a:tblPr>
                <a:noFill/>
                <a:tableStyleId>{2CFE556E-57C2-412A-A1D1-9A7554908BD7}</a:tableStyleId>
              </a:tblPr>
              <a:tblGrid>
                <a:gridCol w="4306875"/>
                <a:gridCol w="4306875"/>
              </a:tblGrid>
              <a:tr h="438900">
                <a:tc>
                  <a:txBody>
                    <a:bodyPr/>
                    <a:lstStyle/>
                    <a:p>
                      <a:pPr indent="0" lvl="0" marL="0" rtl="0" algn="ctr">
                        <a:spcBef>
                          <a:spcPts val="0"/>
                        </a:spcBef>
                        <a:spcAft>
                          <a:spcPts val="0"/>
                        </a:spcAft>
                        <a:buNone/>
                      </a:pPr>
                      <a:r>
                        <a:rPr lang="en" sz="2300">
                          <a:solidFill>
                            <a:schemeClr val="dk1"/>
                          </a:solidFill>
                          <a:latin typeface="Anton"/>
                          <a:ea typeface="Anton"/>
                          <a:cs typeface="Anton"/>
                          <a:sym typeface="Anton"/>
                        </a:rPr>
                        <a:t>DENO</a:t>
                      </a:r>
                      <a:endParaRPr sz="2300">
                        <a:solidFill>
                          <a:schemeClr val="dk1"/>
                        </a:solidFill>
                        <a:latin typeface="Anton"/>
                        <a:ea typeface="Anton"/>
                        <a:cs typeface="Anton"/>
                        <a:sym typeface="Anton"/>
                      </a:endParaRPr>
                    </a:p>
                  </a:txBody>
                  <a:tcPr marT="91425" marB="91425" marR="91425" marL="91425">
                    <a:solidFill>
                      <a:srgbClr val="E0FF00"/>
                    </a:solidFill>
                  </a:tcPr>
                </a:tc>
                <a:tc>
                  <a:txBody>
                    <a:bodyPr/>
                    <a:lstStyle/>
                    <a:p>
                      <a:pPr indent="0" lvl="0" marL="0" rtl="0" algn="ctr">
                        <a:spcBef>
                          <a:spcPts val="0"/>
                        </a:spcBef>
                        <a:spcAft>
                          <a:spcPts val="0"/>
                        </a:spcAft>
                        <a:buNone/>
                      </a:pPr>
                      <a:r>
                        <a:rPr lang="en" sz="2300">
                          <a:solidFill>
                            <a:schemeClr val="dk1"/>
                          </a:solidFill>
                          <a:latin typeface="Anton"/>
                          <a:ea typeface="Anton"/>
                          <a:cs typeface="Anton"/>
                          <a:sym typeface="Anton"/>
                        </a:rPr>
                        <a:t>NODE</a:t>
                      </a:r>
                      <a:endParaRPr sz="2300">
                        <a:solidFill>
                          <a:schemeClr val="dk1"/>
                        </a:solidFill>
                        <a:latin typeface="Anton"/>
                        <a:ea typeface="Anton"/>
                        <a:cs typeface="Anton"/>
                        <a:sym typeface="Anton"/>
                      </a:endParaRPr>
                    </a:p>
                  </a:txBody>
                  <a:tcPr marT="91425" marB="91425" marR="91425" marL="91425">
                    <a:solidFill>
                      <a:srgbClr val="3CEFAB"/>
                    </a:solidFill>
                  </a:tcPr>
                </a:tc>
              </a:tr>
              <a:tr h="408625">
                <a:tc>
                  <a:txBody>
                    <a:bodyPr/>
                    <a:lstStyle/>
                    <a:p>
                      <a:pPr indent="0" lvl="0" marL="0" rtl="0" algn="l">
                        <a:spcBef>
                          <a:spcPts val="0"/>
                        </a:spcBef>
                        <a:spcAft>
                          <a:spcPts val="0"/>
                        </a:spcAft>
                        <a:buNone/>
                      </a:pPr>
                      <a:r>
                        <a:rPr lang="en" sz="1500">
                          <a:solidFill>
                            <a:schemeClr val="dk1"/>
                          </a:solidFill>
                          <a:latin typeface="Helvetica Neue Light"/>
                          <a:ea typeface="Helvetica Neue Light"/>
                          <a:cs typeface="Helvetica Neue Light"/>
                          <a:sym typeface="Helvetica Neue Light"/>
                        </a:rPr>
                        <a:t>Usa V8</a:t>
                      </a:r>
                      <a:endParaRPr sz="1500">
                        <a:solidFill>
                          <a:schemeClr val="dk1"/>
                        </a:solidFill>
                        <a:latin typeface="Helvetica Neue Light"/>
                        <a:ea typeface="Helvetica Neue Light"/>
                        <a:cs typeface="Helvetica Neue Light"/>
                        <a:sym typeface="Helvetica Neue Light"/>
                      </a:endParaRPr>
                    </a:p>
                  </a:txBody>
                  <a:tcPr marT="91425" marB="91425" marR="91425" marL="91425"/>
                </a:tc>
                <a:tc>
                  <a:txBody>
                    <a:bodyPr/>
                    <a:lstStyle/>
                    <a:p>
                      <a:pPr indent="0" lvl="0" marL="0" rtl="0" algn="l">
                        <a:spcBef>
                          <a:spcPts val="0"/>
                        </a:spcBef>
                        <a:spcAft>
                          <a:spcPts val="0"/>
                        </a:spcAft>
                        <a:buNone/>
                      </a:pPr>
                      <a:r>
                        <a:rPr lang="en" sz="1500">
                          <a:solidFill>
                            <a:schemeClr val="dk1"/>
                          </a:solidFill>
                          <a:latin typeface="Helvetica Neue Light"/>
                          <a:ea typeface="Helvetica Neue Light"/>
                          <a:cs typeface="Helvetica Neue Light"/>
                          <a:sym typeface="Helvetica Neue Light"/>
                        </a:rPr>
                        <a:t>Usa V8</a:t>
                      </a:r>
                      <a:endParaRPr sz="1500">
                        <a:solidFill>
                          <a:schemeClr val="dk1"/>
                        </a:solidFill>
                        <a:latin typeface="Helvetica Neue Light"/>
                        <a:ea typeface="Helvetica Neue Light"/>
                        <a:cs typeface="Helvetica Neue Light"/>
                        <a:sym typeface="Helvetica Neue Light"/>
                      </a:endParaRPr>
                    </a:p>
                  </a:txBody>
                  <a:tcPr marT="91425" marB="91425" marR="91425" marL="91425"/>
                </a:tc>
              </a:tr>
              <a:tr h="408625">
                <a:tc>
                  <a:txBody>
                    <a:bodyPr/>
                    <a:lstStyle/>
                    <a:p>
                      <a:pPr indent="0" lvl="0" marL="0" rtl="0" algn="l">
                        <a:spcBef>
                          <a:spcPts val="0"/>
                        </a:spcBef>
                        <a:spcAft>
                          <a:spcPts val="0"/>
                        </a:spcAft>
                        <a:buNone/>
                      </a:pPr>
                      <a:r>
                        <a:rPr lang="en" sz="1500">
                          <a:solidFill>
                            <a:schemeClr val="dk1"/>
                          </a:solidFill>
                          <a:highlight>
                            <a:srgbClr val="00FFFF"/>
                          </a:highlight>
                          <a:latin typeface="Helvetica Neue Light"/>
                          <a:ea typeface="Helvetica Neue Light"/>
                          <a:cs typeface="Helvetica Neue Light"/>
                          <a:sym typeface="Helvetica Neue Light"/>
                        </a:rPr>
                        <a:t>Escrito en RUST y JavaScript</a:t>
                      </a:r>
                      <a:endParaRPr sz="1500">
                        <a:solidFill>
                          <a:schemeClr val="dk1"/>
                        </a:solidFill>
                        <a:highlight>
                          <a:srgbClr val="00FFFF"/>
                        </a:highlight>
                        <a:latin typeface="Helvetica Neue Light"/>
                        <a:ea typeface="Helvetica Neue Light"/>
                        <a:cs typeface="Helvetica Neue Light"/>
                        <a:sym typeface="Helvetica Neue Light"/>
                      </a:endParaRPr>
                    </a:p>
                  </a:txBody>
                  <a:tcPr marT="91425" marB="91425" marR="91425" marL="91425"/>
                </a:tc>
                <a:tc>
                  <a:txBody>
                    <a:bodyPr/>
                    <a:lstStyle/>
                    <a:p>
                      <a:pPr indent="0" lvl="0" marL="0" rtl="0" algn="l">
                        <a:spcBef>
                          <a:spcPts val="0"/>
                        </a:spcBef>
                        <a:spcAft>
                          <a:spcPts val="0"/>
                        </a:spcAft>
                        <a:buNone/>
                      </a:pPr>
                      <a:r>
                        <a:rPr lang="en" sz="1500">
                          <a:solidFill>
                            <a:schemeClr val="dk1"/>
                          </a:solidFill>
                          <a:latin typeface="Helvetica Neue Light"/>
                          <a:ea typeface="Helvetica Neue Light"/>
                          <a:cs typeface="Helvetica Neue Light"/>
                          <a:sym typeface="Helvetica Neue Light"/>
                        </a:rPr>
                        <a:t>Escrito en </a:t>
                      </a:r>
                      <a:r>
                        <a:rPr lang="en" sz="1500">
                          <a:solidFill>
                            <a:schemeClr val="dk1"/>
                          </a:solidFill>
                          <a:highlight>
                            <a:srgbClr val="00FFFF"/>
                          </a:highlight>
                          <a:latin typeface="Helvetica Neue Light"/>
                          <a:ea typeface="Helvetica Neue Light"/>
                          <a:cs typeface="Helvetica Neue Light"/>
                          <a:sym typeface="Helvetica Neue Light"/>
                        </a:rPr>
                        <a:t>C++</a:t>
                      </a:r>
                      <a:r>
                        <a:rPr lang="en" sz="1500">
                          <a:solidFill>
                            <a:schemeClr val="dk1"/>
                          </a:solidFill>
                          <a:highlight>
                            <a:srgbClr val="00FFFF"/>
                          </a:highlight>
                          <a:latin typeface="Helvetica Neue Light"/>
                          <a:ea typeface="Helvetica Neue Light"/>
                          <a:cs typeface="Helvetica Neue Light"/>
                          <a:sym typeface="Helvetica Neue Light"/>
                        </a:rPr>
                        <a:t> </a:t>
                      </a:r>
                      <a:r>
                        <a:rPr lang="en" sz="1500">
                          <a:solidFill>
                            <a:schemeClr val="dk1"/>
                          </a:solidFill>
                          <a:latin typeface="Helvetica Neue Light"/>
                          <a:ea typeface="Helvetica Neue Light"/>
                          <a:cs typeface="Helvetica Neue Light"/>
                          <a:sym typeface="Helvetica Neue Light"/>
                        </a:rPr>
                        <a:t>y JavaScript</a:t>
                      </a:r>
                      <a:endParaRPr sz="1500">
                        <a:solidFill>
                          <a:schemeClr val="dk1"/>
                        </a:solidFill>
                        <a:latin typeface="Helvetica Neue Light"/>
                        <a:ea typeface="Helvetica Neue Light"/>
                        <a:cs typeface="Helvetica Neue Light"/>
                        <a:sym typeface="Helvetica Neue Light"/>
                      </a:endParaRPr>
                    </a:p>
                  </a:txBody>
                  <a:tcPr marT="91425" marB="91425" marR="91425" marL="91425"/>
                </a:tc>
              </a:tr>
              <a:tr h="862700">
                <a:tc>
                  <a:txBody>
                    <a:bodyPr/>
                    <a:lstStyle/>
                    <a:p>
                      <a:pPr indent="0" lvl="0" marL="0" rtl="0" algn="l">
                        <a:spcBef>
                          <a:spcPts val="0"/>
                        </a:spcBef>
                        <a:spcAft>
                          <a:spcPts val="0"/>
                        </a:spcAft>
                        <a:buNone/>
                      </a:pPr>
                      <a:r>
                        <a:rPr lang="en" sz="1500">
                          <a:solidFill>
                            <a:schemeClr val="dk1"/>
                          </a:solidFill>
                          <a:latin typeface="Helvetica Neue Light"/>
                          <a:ea typeface="Helvetica Neue Light"/>
                          <a:cs typeface="Helvetica Neue Light"/>
                          <a:sym typeface="Helvetica Neue Light"/>
                        </a:rPr>
                        <a:t>Ejecuta en sandbox con acceso limitado: se requiere un comando explícito en el script</a:t>
                      </a:r>
                      <a:endParaRPr sz="1500">
                        <a:solidFill>
                          <a:schemeClr val="dk1"/>
                        </a:solidFill>
                        <a:latin typeface="Helvetica Neue Light"/>
                        <a:ea typeface="Helvetica Neue Light"/>
                        <a:cs typeface="Helvetica Neue Light"/>
                        <a:sym typeface="Helvetica Neue Light"/>
                      </a:endParaRPr>
                    </a:p>
                  </a:txBody>
                  <a:tcPr marT="91425" marB="91425" marR="91425" marL="91425"/>
                </a:tc>
                <a:tc>
                  <a:txBody>
                    <a:bodyPr/>
                    <a:lstStyle/>
                    <a:p>
                      <a:pPr indent="0" lvl="0" marL="0" rtl="0" algn="l">
                        <a:spcBef>
                          <a:spcPts val="0"/>
                        </a:spcBef>
                        <a:spcAft>
                          <a:spcPts val="0"/>
                        </a:spcAft>
                        <a:buNone/>
                      </a:pPr>
                      <a:r>
                        <a:rPr lang="en" sz="1500">
                          <a:solidFill>
                            <a:schemeClr val="dk1"/>
                          </a:solidFill>
                          <a:latin typeface="Helvetica Neue Light"/>
                          <a:ea typeface="Helvetica Neue Light"/>
                          <a:cs typeface="Helvetica Neue Light"/>
                          <a:sym typeface="Helvetica Neue Light"/>
                        </a:rPr>
                        <a:t>La cuestión del acceso se limita a los derechos de acceso específicos de un usuario que ejecuta el script</a:t>
                      </a:r>
                      <a:endParaRPr sz="1500">
                        <a:solidFill>
                          <a:schemeClr val="dk1"/>
                        </a:solidFill>
                        <a:latin typeface="Helvetica Neue Light"/>
                        <a:ea typeface="Helvetica Neue Light"/>
                        <a:cs typeface="Helvetica Neue Light"/>
                        <a:sym typeface="Helvetica Neue Light"/>
                      </a:endParaRPr>
                    </a:p>
                  </a:txBody>
                  <a:tcPr marT="91425" marB="91425" marR="91425" marL="91425"/>
                </a:tc>
              </a:tr>
              <a:tr h="602875">
                <a:tc>
                  <a:txBody>
                    <a:bodyPr/>
                    <a:lstStyle/>
                    <a:p>
                      <a:pPr indent="0" lvl="0" marL="0" rtl="0" algn="l">
                        <a:spcBef>
                          <a:spcPts val="0"/>
                        </a:spcBef>
                        <a:spcAft>
                          <a:spcPts val="0"/>
                        </a:spcAft>
                        <a:buNone/>
                      </a:pPr>
                      <a:r>
                        <a:rPr lang="en" sz="1500">
                          <a:solidFill>
                            <a:schemeClr val="dk1"/>
                          </a:solidFill>
                          <a:highlight>
                            <a:srgbClr val="00FFFF"/>
                          </a:highlight>
                          <a:latin typeface="Helvetica Neue Light"/>
                          <a:ea typeface="Helvetica Neue Light"/>
                          <a:cs typeface="Helvetica Neue Light"/>
                          <a:sym typeface="Helvetica Neue Light"/>
                        </a:rPr>
                        <a:t>Módulos descentralizados - cargados desde URL</a:t>
                      </a:r>
                      <a:endParaRPr sz="1500">
                        <a:solidFill>
                          <a:schemeClr val="dk1"/>
                        </a:solidFill>
                        <a:highlight>
                          <a:srgbClr val="00FFFF"/>
                        </a:highlight>
                        <a:latin typeface="Helvetica Neue Light"/>
                        <a:ea typeface="Helvetica Neue Light"/>
                        <a:cs typeface="Helvetica Neue Light"/>
                        <a:sym typeface="Helvetica Neue Light"/>
                      </a:endParaRPr>
                    </a:p>
                  </a:txBody>
                  <a:tcPr marT="91425" marB="91425" marR="91425" marL="91425"/>
                </a:tc>
                <a:tc>
                  <a:txBody>
                    <a:bodyPr/>
                    <a:lstStyle/>
                    <a:p>
                      <a:pPr indent="0" lvl="0" marL="0" rtl="0" algn="l">
                        <a:spcBef>
                          <a:spcPts val="0"/>
                        </a:spcBef>
                        <a:spcAft>
                          <a:spcPts val="0"/>
                        </a:spcAft>
                        <a:buNone/>
                      </a:pPr>
                      <a:r>
                        <a:rPr lang="en" sz="1500">
                          <a:solidFill>
                            <a:schemeClr val="dk1"/>
                          </a:solidFill>
                          <a:latin typeface="Helvetica Neue Light"/>
                          <a:ea typeface="Helvetica Neue Light"/>
                          <a:cs typeface="Helvetica Neue Light"/>
                          <a:sym typeface="Helvetica Neue Light"/>
                        </a:rPr>
                        <a:t>NPM</a:t>
                      </a:r>
                      <a:endParaRPr sz="1500">
                        <a:solidFill>
                          <a:schemeClr val="dk1"/>
                        </a:solidFill>
                        <a:latin typeface="Helvetica Neue Light"/>
                        <a:ea typeface="Helvetica Neue Light"/>
                        <a:cs typeface="Helvetica Neue Light"/>
                        <a:sym typeface="Helvetica Neue Light"/>
                      </a:endParaRPr>
                    </a:p>
                  </a:txBody>
                  <a:tcPr marT="91425" marB="91425" marR="91425" marL="91425"/>
                </a:tc>
              </a:tr>
              <a:tr h="408625">
                <a:tc>
                  <a:txBody>
                    <a:bodyPr/>
                    <a:lstStyle/>
                    <a:p>
                      <a:pPr indent="0" lvl="0" marL="0" rtl="0" algn="l">
                        <a:spcBef>
                          <a:spcPts val="0"/>
                        </a:spcBef>
                        <a:spcAft>
                          <a:spcPts val="0"/>
                        </a:spcAft>
                        <a:buNone/>
                      </a:pPr>
                      <a:r>
                        <a:rPr lang="en" sz="1500">
                          <a:solidFill>
                            <a:schemeClr val="dk1"/>
                          </a:solidFill>
                          <a:latin typeface="Helvetica Neue Light"/>
                          <a:ea typeface="Helvetica Neue Light"/>
                          <a:cs typeface="Helvetica Neue Light"/>
                          <a:sym typeface="Helvetica Neue Light"/>
                        </a:rPr>
                        <a:t>ES Module</a:t>
                      </a:r>
                      <a:endParaRPr sz="1500">
                        <a:solidFill>
                          <a:schemeClr val="dk1"/>
                        </a:solidFill>
                        <a:latin typeface="Helvetica Neue Light"/>
                        <a:ea typeface="Helvetica Neue Light"/>
                        <a:cs typeface="Helvetica Neue Light"/>
                        <a:sym typeface="Helvetica Neue Light"/>
                      </a:endParaRPr>
                    </a:p>
                  </a:txBody>
                  <a:tcPr marT="91425" marB="91425" marR="91425" marL="91425"/>
                </a:tc>
                <a:tc>
                  <a:txBody>
                    <a:bodyPr/>
                    <a:lstStyle/>
                    <a:p>
                      <a:pPr indent="0" lvl="0" marL="0" rtl="0" algn="l">
                        <a:spcBef>
                          <a:spcPts val="0"/>
                        </a:spcBef>
                        <a:spcAft>
                          <a:spcPts val="0"/>
                        </a:spcAft>
                        <a:buNone/>
                      </a:pPr>
                      <a:r>
                        <a:rPr lang="en" sz="1500">
                          <a:solidFill>
                            <a:schemeClr val="dk1"/>
                          </a:solidFill>
                          <a:latin typeface="Helvetica Neue Light"/>
                          <a:ea typeface="Helvetica Neue Light"/>
                          <a:cs typeface="Helvetica Neue Light"/>
                          <a:sym typeface="Helvetica Neue Light"/>
                        </a:rPr>
                        <a:t>CommonJS</a:t>
                      </a:r>
                      <a:endParaRPr sz="1500">
                        <a:solidFill>
                          <a:schemeClr val="dk1"/>
                        </a:solidFill>
                        <a:latin typeface="Helvetica Neue Light"/>
                        <a:ea typeface="Helvetica Neue Light"/>
                        <a:cs typeface="Helvetica Neue Light"/>
                        <a:sym typeface="Helvetica Neue Light"/>
                      </a:endParaRPr>
                    </a:p>
                  </a:txBody>
                  <a:tcPr marT="91425" marB="91425" marR="91425" marL="91425"/>
                </a:tc>
              </a:tr>
              <a:tr h="757675">
                <a:tc>
                  <a:txBody>
                    <a:bodyPr/>
                    <a:lstStyle/>
                    <a:p>
                      <a:pPr indent="0" lvl="0" marL="0" rtl="0" algn="l">
                        <a:spcBef>
                          <a:spcPts val="0"/>
                        </a:spcBef>
                        <a:spcAft>
                          <a:spcPts val="0"/>
                        </a:spcAft>
                        <a:buNone/>
                      </a:pPr>
                      <a:r>
                        <a:rPr lang="en" sz="1500">
                          <a:solidFill>
                            <a:schemeClr val="dk1"/>
                          </a:solidFill>
                          <a:latin typeface="Helvetica Neue Light"/>
                          <a:ea typeface="Helvetica Neue Light"/>
                          <a:cs typeface="Helvetica Neue Light"/>
                          <a:sym typeface="Helvetica Neue Light"/>
                        </a:rPr>
                        <a:t>La API y la biblioteca estándar aprovechan al máximo ES y Promise.</a:t>
                      </a:r>
                      <a:endParaRPr sz="1500">
                        <a:solidFill>
                          <a:schemeClr val="dk1"/>
                        </a:solidFill>
                        <a:latin typeface="Helvetica Neue Light"/>
                        <a:ea typeface="Helvetica Neue Light"/>
                        <a:cs typeface="Helvetica Neue Light"/>
                        <a:sym typeface="Helvetica Neue Light"/>
                      </a:endParaRPr>
                    </a:p>
                  </a:txBody>
                  <a:tcPr marT="91425" marB="91425" marR="91425" marL="91425"/>
                </a:tc>
                <a:tc>
                  <a:txBody>
                    <a:bodyPr/>
                    <a:lstStyle/>
                    <a:p>
                      <a:pPr indent="0" lvl="0" marL="0" rtl="0" algn="l">
                        <a:spcBef>
                          <a:spcPts val="0"/>
                        </a:spcBef>
                        <a:spcAft>
                          <a:spcPts val="0"/>
                        </a:spcAft>
                        <a:buNone/>
                      </a:pPr>
                      <a:r>
                        <a:rPr lang="en" sz="1500">
                          <a:solidFill>
                            <a:schemeClr val="dk1"/>
                          </a:solidFill>
                          <a:latin typeface="Helvetica Neue Light"/>
                          <a:ea typeface="Helvetica Neue Light"/>
                          <a:cs typeface="Helvetica Neue Light"/>
                          <a:sym typeface="Helvetica Neue Light"/>
                        </a:rPr>
                        <a:t>La API y la biblioteca estándar están basadas en callbacks</a:t>
                      </a:r>
                      <a:endParaRPr sz="1500">
                        <a:solidFill>
                          <a:schemeClr val="dk1"/>
                        </a:solidFill>
                        <a:latin typeface="Helvetica Neue Light"/>
                        <a:ea typeface="Helvetica Neue Light"/>
                        <a:cs typeface="Helvetica Neue Light"/>
                        <a:sym typeface="Helvetica Neue Light"/>
                      </a:endParaRPr>
                    </a:p>
                  </a:txBody>
                  <a:tcPr marT="91425" marB="91425" marR="91425" marL="91425"/>
                </a:tc>
              </a:tr>
            </a:tbl>
          </a:graphicData>
        </a:graphic>
      </p:graphicFrame>
      <p:sp>
        <p:nvSpPr>
          <p:cNvPr id="186" name="Google Shape;186;p34"/>
          <p:cNvSpPr txBox="1"/>
          <p:nvPr/>
        </p:nvSpPr>
        <p:spPr>
          <a:xfrm>
            <a:off x="1180500" y="96891"/>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Comparación con Node - Resumen</a:t>
            </a:r>
            <a:endParaRPr i="1" sz="3600">
              <a:latin typeface="Anton"/>
              <a:ea typeface="Anton"/>
              <a:cs typeface="Anton"/>
              <a:sym typeface="Anton"/>
            </a:endParaRPr>
          </a:p>
        </p:txBody>
      </p:sp>
      <p:pic>
        <p:nvPicPr>
          <p:cNvPr id="187" name="Google Shape;187;p3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88" name="Google Shape;188;p34"/>
          <p:cNvPicPr preferRelativeResize="0"/>
          <p:nvPr/>
        </p:nvPicPr>
        <p:blipFill>
          <a:blip r:embed="rId4">
            <a:alphaModFix/>
          </a:blip>
          <a:stretch>
            <a:fillRect/>
          </a:stretch>
        </p:blipFill>
        <p:spPr>
          <a:xfrm>
            <a:off x="32225" y="151659"/>
            <a:ext cx="1271500" cy="762900"/>
          </a:xfrm>
          <a:prstGeom prst="rect">
            <a:avLst/>
          </a:prstGeom>
          <a:noFill/>
          <a:ln>
            <a:noFill/>
          </a:ln>
        </p:spPr>
      </p:pic>
      <p:sp>
        <p:nvSpPr>
          <p:cNvPr id="189" name="Google Shape;189;p34"/>
          <p:cNvSpPr txBox="1"/>
          <p:nvPr/>
        </p:nvSpPr>
        <p:spPr>
          <a:xfrm>
            <a:off x="86700" y="4861775"/>
            <a:ext cx="751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*ver la docu oficial para ver como lo explicanellos </a:t>
            </a:r>
            <a:r>
              <a:rPr lang="en">
                <a:highlight>
                  <a:srgbClr val="00FFFF"/>
                </a:highlight>
              </a:rPr>
              <a:t>https://deno.land/</a:t>
            </a:r>
            <a:endParaRPr>
              <a:highlight>
                <a:srgbClr val="00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93" name="Shape 193"/>
        <p:cNvGrpSpPr/>
        <p:nvPr/>
      </p:nvGrpSpPr>
      <p:grpSpPr>
        <a:xfrm>
          <a:off x="0" y="0"/>
          <a:ext cx="0" cy="0"/>
          <a:chOff x="0" y="0"/>
          <a:chExt cx="0" cy="0"/>
        </a:xfrm>
      </p:grpSpPr>
      <p:sp>
        <p:nvSpPr>
          <p:cNvPr id="194" name="Google Shape;194;p35"/>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INSTALACIÓN</a:t>
            </a:r>
            <a:endParaRPr i="1" sz="3600">
              <a:latin typeface="Anton"/>
              <a:ea typeface="Anton"/>
              <a:cs typeface="Anton"/>
              <a:sym typeface="Anton"/>
            </a:endParaRPr>
          </a:p>
        </p:txBody>
      </p:sp>
      <p:pic>
        <p:nvPicPr>
          <p:cNvPr id="195" name="Google Shape;195;p3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nvSpPr>
        <p:spPr>
          <a:xfrm>
            <a:off x="155700" y="1103875"/>
            <a:ext cx="4363500" cy="2036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Vamos a la página principal de Deno, </a:t>
            </a:r>
            <a:r>
              <a:rPr lang="en" sz="1800" u="sng">
                <a:solidFill>
                  <a:schemeClr val="hlink"/>
                </a:solidFill>
                <a:highlight>
                  <a:schemeClr val="lt1"/>
                </a:highlight>
                <a:latin typeface="Helvetica Neue Light"/>
                <a:ea typeface="Helvetica Neue Light"/>
                <a:cs typeface="Helvetica Neue Light"/>
                <a:sym typeface="Helvetica Neue Light"/>
                <a:hlinkClick r:id="rId3"/>
              </a:rPr>
              <a:t>https://deno.land/</a:t>
            </a:r>
            <a:r>
              <a:rPr lang="en" sz="1800">
                <a:solidFill>
                  <a:schemeClr val="dk1"/>
                </a:solidFill>
                <a:highlight>
                  <a:schemeClr val="lt1"/>
                </a:highlight>
                <a:latin typeface="Helvetica Neue Light"/>
                <a:ea typeface="Helvetica Neue Light"/>
                <a:cs typeface="Helvetica Neue Light"/>
                <a:sym typeface="Helvetica Neue Light"/>
              </a:rPr>
              <a:t>. Allí, además de tener la documentación oficial, vemos que podemos instalar Deno directamente por comandos de consola, según el sistema operativo que estemos usando.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2000"/>
              </a:spcBef>
              <a:spcAft>
                <a:spcPts val="2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Para instalar Deno en Windows a través de PowerShell, el comando es: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201" name="Google Shape;201;p36"/>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Instalación</a:t>
            </a:r>
            <a:endParaRPr i="1" sz="3600">
              <a:latin typeface="Anton"/>
              <a:ea typeface="Anton"/>
              <a:cs typeface="Anton"/>
              <a:sym typeface="Anton"/>
            </a:endParaRPr>
          </a:p>
        </p:txBody>
      </p:sp>
      <p:pic>
        <p:nvPicPr>
          <p:cNvPr id="202" name="Google Shape;202;p36"/>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203" name="Google Shape;203;p36"/>
          <p:cNvPicPr preferRelativeResize="0"/>
          <p:nvPr/>
        </p:nvPicPr>
        <p:blipFill>
          <a:blip r:embed="rId5">
            <a:alphaModFix/>
          </a:blip>
          <a:stretch>
            <a:fillRect/>
          </a:stretch>
        </p:blipFill>
        <p:spPr>
          <a:xfrm>
            <a:off x="614544" y="4433559"/>
            <a:ext cx="5744187" cy="277800"/>
          </a:xfrm>
          <a:prstGeom prst="rect">
            <a:avLst/>
          </a:prstGeom>
          <a:noFill/>
          <a:ln cap="flat" cmpd="sng" w="9525">
            <a:solidFill>
              <a:schemeClr val="dk2"/>
            </a:solidFill>
            <a:prstDash val="solid"/>
            <a:round/>
            <a:headEnd len="sm" w="sm" type="none"/>
            <a:tailEnd len="sm" w="sm" type="none"/>
          </a:ln>
        </p:spPr>
      </p:pic>
      <p:pic>
        <p:nvPicPr>
          <p:cNvPr id="204" name="Google Shape;204;p36"/>
          <p:cNvPicPr preferRelativeResize="0"/>
          <p:nvPr/>
        </p:nvPicPr>
        <p:blipFill>
          <a:blip r:embed="rId6">
            <a:alphaModFix/>
          </a:blip>
          <a:stretch>
            <a:fillRect/>
          </a:stretch>
        </p:blipFill>
        <p:spPr>
          <a:xfrm>
            <a:off x="4824819" y="1276234"/>
            <a:ext cx="3896100" cy="2458550"/>
          </a:xfrm>
          <a:prstGeom prst="rect">
            <a:avLst/>
          </a:prstGeom>
          <a:noFill/>
          <a:ln cap="flat" cmpd="sng" w="9525">
            <a:solidFill>
              <a:schemeClr val="dk2"/>
            </a:solidFill>
            <a:prstDash val="solid"/>
            <a:round/>
            <a:headEnd len="sm" w="sm" type="none"/>
            <a:tailEnd len="sm" w="sm" type="none"/>
          </a:ln>
        </p:spPr>
      </p:pic>
      <p:pic>
        <p:nvPicPr>
          <p:cNvPr id="205" name="Google Shape;205;p36"/>
          <p:cNvPicPr preferRelativeResize="0"/>
          <p:nvPr/>
        </p:nvPicPr>
        <p:blipFill rotWithShape="1">
          <a:blip r:embed="rId7">
            <a:alphaModFix/>
          </a:blip>
          <a:srcRect b="0" l="0" r="0" t="0"/>
          <a:stretch/>
        </p:blipFill>
        <p:spPr>
          <a:xfrm>
            <a:off x="8196100" y="85500"/>
            <a:ext cx="822775" cy="822775"/>
          </a:xfrm>
          <a:prstGeom prst="rect">
            <a:avLst/>
          </a:prstGeom>
          <a:noFill/>
          <a:ln>
            <a:noFill/>
          </a:ln>
        </p:spPr>
      </p:pic>
      <p:pic>
        <p:nvPicPr>
          <p:cNvPr id="206" name="Google Shape;206;p36"/>
          <p:cNvPicPr preferRelativeResize="0"/>
          <p:nvPr/>
        </p:nvPicPr>
        <p:blipFill>
          <a:blip r:embed="rId8">
            <a:alphaModFix/>
          </a:blip>
          <a:stretch>
            <a:fillRect/>
          </a:stretch>
        </p:blipFill>
        <p:spPr>
          <a:xfrm>
            <a:off x="32225" y="151659"/>
            <a:ext cx="1271500" cy="762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7"/>
          <p:cNvPicPr preferRelativeResize="0"/>
          <p:nvPr/>
        </p:nvPicPr>
        <p:blipFill>
          <a:blip r:embed="rId3">
            <a:alphaModFix/>
          </a:blip>
          <a:stretch>
            <a:fillRect/>
          </a:stretch>
        </p:blipFill>
        <p:spPr>
          <a:xfrm>
            <a:off x="576263" y="3388050"/>
            <a:ext cx="8172450" cy="1362075"/>
          </a:xfrm>
          <a:prstGeom prst="rect">
            <a:avLst/>
          </a:prstGeom>
          <a:noFill/>
          <a:ln cap="flat" cmpd="sng" w="9525">
            <a:solidFill>
              <a:schemeClr val="dk2"/>
            </a:solidFill>
            <a:prstDash val="solid"/>
            <a:round/>
            <a:headEnd len="sm" w="sm" type="none"/>
            <a:tailEnd len="sm" w="sm" type="none"/>
          </a:ln>
        </p:spPr>
      </p:pic>
      <p:sp>
        <p:nvSpPr>
          <p:cNvPr id="212" name="Google Shape;212;p37"/>
          <p:cNvSpPr txBox="1"/>
          <p:nvPr/>
        </p:nvSpPr>
        <p:spPr>
          <a:xfrm>
            <a:off x="372384" y="2801700"/>
            <a:ext cx="8635800" cy="681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Al comenzar la instalación nos debería aparecer algo como esto:</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213" name="Google Shape;213;p37"/>
          <p:cNvSpPr txBox="1"/>
          <p:nvPr/>
        </p:nvSpPr>
        <p:spPr>
          <a:xfrm>
            <a:off x="372384" y="896700"/>
            <a:ext cx="8635800" cy="681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Ingresamos entonces el comando de instalación en nuestra consola Powershell.</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14" name="Google Shape;214;p37"/>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215" name="Google Shape;215;p37"/>
          <p:cNvPicPr preferRelativeResize="0"/>
          <p:nvPr/>
        </p:nvPicPr>
        <p:blipFill>
          <a:blip r:embed="rId5">
            <a:alphaModFix/>
          </a:blip>
          <a:stretch>
            <a:fillRect/>
          </a:stretch>
        </p:blipFill>
        <p:spPr>
          <a:xfrm>
            <a:off x="576263" y="1578300"/>
            <a:ext cx="8172450" cy="1123950"/>
          </a:xfrm>
          <a:prstGeom prst="rect">
            <a:avLst/>
          </a:prstGeom>
          <a:noFill/>
          <a:ln cap="flat" cmpd="sng" w="9525">
            <a:solidFill>
              <a:schemeClr val="dk2"/>
            </a:solidFill>
            <a:prstDash val="solid"/>
            <a:round/>
            <a:headEnd len="sm" w="sm" type="none"/>
            <a:tailEnd len="sm" w="sm" type="none"/>
          </a:ln>
        </p:spPr>
      </p:pic>
      <p:pic>
        <p:nvPicPr>
          <p:cNvPr id="216" name="Google Shape;216;p37"/>
          <p:cNvPicPr preferRelativeResize="0"/>
          <p:nvPr/>
        </p:nvPicPr>
        <p:blipFill rotWithShape="1">
          <a:blip r:embed="rId6">
            <a:alphaModFix/>
          </a:blip>
          <a:srcRect b="0" l="0" r="0" t="0"/>
          <a:stretch/>
        </p:blipFill>
        <p:spPr>
          <a:xfrm>
            <a:off x="8196100" y="85500"/>
            <a:ext cx="822775" cy="822775"/>
          </a:xfrm>
          <a:prstGeom prst="rect">
            <a:avLst/>
          </a:prstGeom>
          <a:noFill/>
          <a:ln>
            <a:noFill/>
          </a:ln>
        </p:spPr>
      </p:pic>
      <p:pic>
        <p:nvPicPr>
          <p:cNvPr id="217" name="Google Shape;217;p37"/>
          <p:cNvPicPr preferRelativeResize="0"/>
          <p:nvPr/>
        </p:nvPicPr>
        <p:blipFill>
          <a:blip r:embed="rId7">
            <a:alphaModFix/>
          </a:blip>
          <a:stretch>
            <a:fillRect/>
          </a:stretch>
        </p:blipFill>
        <p:spPr>
          <a:xfrm>
            <a:off x="32225" y="151659"/>
            <a:ext cx="1271500" cy="762900"/>
          </a:xfrm>
          <a:prstGeom prst="rect">
            <a:avLst/>
          </a:prstGeom>
          <a:noFill/>
          <a:ln>
            <a:noFill/>
          </a:ln>
        </p:spPr>
      </p:pic>
      <p:sp>
        <p:nvSpPr>
          <p:cNvPr id="218" name="Google Shape;218;p37"/>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Instalación</a:t>
            </a:r>
            <a:endParaRPr i="1" sz="3600">
              <a:latin typeface="Anton"/>
              <a:ea typeface="Anton"/>
              <a:cs typeface="Anton"/>
              <a:sym typeface="Anto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nvSpPr>
        <p:spPr>
          <a:xfrm>
            <a:off x="4907750" y="1277700"/>
            <a:ext cx="3846900" cy="2994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Una vez que finaliza la instalación, podemos ver la versión instalada con el comando </a:t>
            </a:r>
            <a:r>
              <a:rPr b="1" i="1" lang="en" sz="1800">
                <a:solidFill>
                  <a:schemeClr val="lt2"/>
                </a:solidFill>
                <a:highlight>
                  <a:schemeClr val="dk2"/>
                </a:highlight>
                <a:latin typeface="Roboto Mono"/>
                <a:ea typeface="Roboto Mono"/>
                <a:cs typeface="Roboto Mono"/>
                <a:sym typeface="Roboto Mono"/>
              </a:rPr>
              <a:t>deno --version</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Luego, con el comando </a:t>
            </a:r>
            <a:r>
              <a:rPr b="1" i="1" lang="en" sz="1800">
                <a:solidFill>
                  <a:schemeClr val="lt2"/>
                </a:solidFill>
                <a:highlight>
                  <a:schemeClr val="dk2"/>
                </a:highlight>
                <a:latin typeface="Roboto Mono"/>
                <a:ea typeface="Roboto Mono"/>
                <a:cs typeface="Roboto Mono"/>
                <a:sym typeface="Roboto Mono"/>
              </a:rPr>
              <a:t>deno --help</a:t>
            </a:r>
            <a:r>
              <a:rPr lang="en" sz="1800">
                <a:solidFill>
                  <a:schemeClr val="dk1"/>
                </a:solidFill>
                <a:highlight>
                  <a:schemeClr val="lt1"/>
                </a:highlight>
                <a:latin typeface="Helvetica Neue Light"/>
                <a:ea typeface="Helvetica Neue Light"/>
                <a:cs typeface="Helvetica Neue Light"/>
                <a:sym typeface="Helvetica Neue Light"/>
              </a:rPr>
              <a:t> nos salen los comandos y las funciones que podemos hacer en consola.</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24" name="Google Shape;224;p3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5" name="Google Shape;225;p38"/>
          <p:cNvPicPr preferRelativeResize="0"/>
          <p:nvPr/>
        </p:nvPicPr>
        <p:blipFill>
          <a:blip r:embed="rId4">
            <a:alphaModFix/>
          </a:blip>
          <a:stretch>
            <a:fillRect/>
          </a:stretch>
        </p:blipFill>
        <p:spPr>
          <a:xfrm>
            <a:off x="505036" y="1201500"/>
            <a:ext cx="4267991" cy="3458125"/>
          </a:xfrm>
          <a:prstGeom prst="rect">
            <a:avLst/>
          </a:prstGeom>
          <a:noFill/>
          <a:ln cap="flat" cmpd="sng" w="9525">
            <a:solidFill>
              <a:schemeClr val="dk2"/>
            </a:solidFill>
            <a:prstDash val="solid"/>
            <a:round/>
            <a:headEnd len="sm" w="sm" type="none"/>
            <a:tailEnd len="sm" w="sm" type="none"/>
          </a:ln>
        </p:spPr>
      </p:pic>
      <p:pic>
        <p:nvPicPr>
          <p:cNvPr id="226" name="Google Shape;226;p38"/>
          <p:cNvPicPr preferRelativeResize="0"/>
          <p:nvPr/>
        </p:nvPicPr>
        <p:blipFill rotWithShape="1">
          <a:blip r:embed="rId5">
            <a:alphaModFix/>
          </a:blip>
          <a:srcRect b="0" l="0" r="0" t="0"/>
          <a:stretch/>
        </p:blipFill>
        <p:spPr>
          <a:xfrm>
            <a:off x="8196100" y="85500"/>
            <a:ext cx="822775" cy="822775"/>
          </a:xfrm>
          <a:prstGeom prst="rect">
            <a:avLst/>
          </a:prstGeom>
          <a:noFill/>
          <a:ln>
            <a:noFill/>
          </a:ln>
        </p:spPr>
      </p:pic>
      <p:pic>
        <p:nvPicPr>
          <p:cNvPr id="227" name="Google Shape;227;p38"/>
          <p:cNvPicPr preferRelativeResize="0"/>
          <p:nvPr/>
        </p:nvPicPr>
        <p:blipFill>
          <a:blip r:embed="rId6">
            <a:alphaModFix/>
          </a:blip>
          <a:stretch>
            <a:fillRect/>
          </a:stretch>
        </p:blipFill>
        <p:spPr>
          <a:xfrm>
            <a:off x="32225" y="151659"/>
            <a:ext cx="1271500" cy="762900"/>
          </a:xfrm>
          <a:prstGeom prst="rect">
            <a:avLst/>
          </a:prstGeom>
          <a:noFill/>
          <a:ln>
            <a:noFill/>
          </a:ln>
        </p:spPr>
      </p:pic>
      <p:sp>
        <p:nvSpPr>
          <p:cNvPr id="228" name="Google Shape;228;p38"/>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Instalación</a:t>
            </a:r>
            <a:endParaRPr i="1" sz="3600">
              <a:latin typeface="Anton"/>
              <a:ea typeface="Anton"/>
              <a:cs typeface="Anton"/>
              <a:sym typeface="Anto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32" name="Shape 232"/>
        <p:cNvGrpSpPr/>
        <p:nvPr/>
      </p:nvGrpSpPr>
      <p:grpSpPr>
        <a:xfrm>
          <a:off x="0" y="0"/>
          <a:ext cx="0" cy="0"/>
          <a:chOff x="0" y="0"/>
          <a:chExt cx="0" cy="0"/>
        </a:xfrm>
      </p:grpSpPr>
      <p:sp>
        <p:nvSpPr>
          <p:cNvPr id="233" name="Google Shape;233;p39"/>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EJEMPLOS SIMPLES</a:t>
            </a:r>
            <a:endParaRPr i="1" sz="3600">
              <a:latin typeface="Anton"/>
              <a:ea typeface="Anton"/>
              <a:cs typeface="Anton"/>
              <a:sym typeface="Anton"/>
            </a:endParaRPr>
          </a:p>
        </p:txBody>
      </p:sp>
      <p:pic>
        <p:nvPicPr>
          <p:cNvPr id="234" name="Google Shape;234;p3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nvSpPr>
        <p:spPr>
          <a:xfrm>
            <a:off x="405725" y="820500"/>
            <a:ext cx="8424900" cy="1482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300"/>
              </a:spcBef>
              <a:spcAft>
                <a:spcPts val="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Deno usa TypeScript como lenguaje por defecto por lo que no es necesario ningún tipo de configuración adicional. </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15000"/>
              </a:lnSpc>
              <a:spcBef>
                <a:spcPts val="1300"/>
              </a:spcBef>
              <a:spcAft>
                <a:spcPts val="100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Un simple “hola mundo” en TypeScript es suficiente para comenzar a probar Deno:</a:t>
            </a:r>
            <a:endParaRPr sz="1500">
              <a:solidFill>
                <a:schemeClr val="dk1"/>
              </a:solidFill>
              <a:highlight>
                <a:schemeClr val="lt1"/>
              </a:highlight>
              <a:latin typeface="Helvetica Neue Light"/>
              <a:ea typeface="Helvetica Neue Light"/>
              <a:cs typeface="Helvetica Neue Light"/>
              <a:sym typeface="Helvetica Neue Light"/>
            </a:endParaRPr>
          </a:p>
        </p:txBody>
      </p:sp>
      <p:sp>
        <p:nvSpPr>
          <p:cNvPr id="240" name="Google Shape;240;p40"/>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Deno con TypeScript nativo</a:t>
            </a:r>
            <a:endParaRPr i="1" sz="3600">
              <a:latin typeface="Anton"/>
              <a:ea typeface="Anton"/>
              <a:cs typeface="Anton"/>
              <a:sym typeface="Anton"/>
            </a:endParaRPr>
          </a:p>
        </p:txBody>
      </p:sp>
      <p:pic>
        <p:nvPicPr>
          <p:cNvPr id="241" name="Google Shape;241;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42" name="Google Shape;242;p40"/>
          <p:cNvPicPr preferRelativeResize="0"/>
          <p:nvPr/>
        </p:nvPicPr>
        <p:blipFill>
          <a:blip r:embed="rId4">
            <a:alphaModFix/>
          </a:blip>
          <a:stretch>
            <a:fillRect/>
          </a:stretch>
        </p:blipFill>
        <p:spPr>
          <a:xfrm>
            <a:off x="1219200" y="2074200"/>
            <a:ext cx="6783000" cy="2403660"/>
          </a:xfrm>
          <a:prstGeom prst="rect">
            <a:avLst/>
          </a:prstGeom>
          <a:noFill/>
          <a:ln cap="flat" cmpd="sng" w="9525">
            <a:solidFill>
              <a:schemeClr val="dk2"/>
            </a:solidFill>
            <a:prstDash val="solid"/>
            <a:round/>
            <a:headEnd len="sm" w="sm" type="none"/>
            <a:tailEnd len="sm" w="sm" type="none"/>
          </a:ln>
        </p:spPr>
      </p:pic>
      <p:sp>
        <p:nvSpPr>
          <p:cNvPr id="243" name="Google Shape;243;p40"/>
          <p:cNvSpPr txBox="1"/>
          <p:nvPr/>
        </p:nvSpPr>
        <p:spPr>
          <a:xfrm>
            <a:off x="634325" y="4325700"/>
            <a:ext cx="6841200" cy="6441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Para ejecutar el código usamos el comando </a:t>
            </a:r>
            <a:r>
              <a:rPr b="1" i="1" lang="en" sz="1600">
                <a:solidFill>
                  <a:schemeClr val="lt2"/>
                </a:solidFill>
                <a:highlight>
                  <a:schemeClr val="dk2"/>
                </a:highlight>
                <a:latin typeface="Roboto Mono"/>
                <a:ea typeface="Roboto Mono"/>
                <a:cs typeface="Roboto Mono"/>
                <a:sym typeface="Roboto Mono"/>
              </a:rPr>
              <a:t>deno run dt.ts</a:t>
            </a:r>
            <a:r>
              <a:rPr lang="en"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244" name="Google Shape;244;p40"/>
          <p:cNvPicPr preferRelativeResize="0"/>
          <p:nvPr/>
        </p:nvPicPr>
        <p:blipFill rotWithShape="1">
          <a:blip r:embed="rId5">
            <a:alphaModFix/>
          </a:blip>
          <a:srcRect b="0" l="0" r="0" t="0"/>
          <a:stretch/>
        </p:blipFill>
        <p:spPr>
          <a:xfrm>
            <a:off x="8196100" y="85500"/>
            <a:ext cx="822775" cy="822775"/>
          </a:xfrm>
          <a:prstGeom prst="rect">
            <a:avLst/>
          </a:prstGeom>
          <a:noFill/>
          <a:ln>
            <a:noFill/>
          </a:ln>
        </p:spPr>
      </p:pic>
      <p:pic>
        <p:nvPicPr>
          <p:cNvPr id="245" name="Google Shape;245;p40"/>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49" name="Shape 249"/>
        <p:cNvGrpSpPr/>
        <p:nvPr/>
      </p:nvGrpSpPr>
      <p:grpSpPr>
        <a:xfrm>
          <a:off x="0" y="0"/>
          <a:ext cx="0" cy="0"/>
          <a:chOff x="0" y="0"/>
          <a:chExt cx="0" cy="0"/>
        </a:xfrm>
      </p:grpSpPr>
      <p:sp>
        <p:nvSpPr>
          <p:cNvPr id="250" name="Google Shape;250;p41"/>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IMPORTACIÓN REMOTA DE DEPENDENCIA</a:t>
            </a:r>
            <a:endParaRPr i="1" sz="3600">
              <a:latin typeface="Anton"/>
              <a:ea typeface="Anton"/>
              <a:cs typeface="Anton"/>
              <a:sym typeface="Anton"/>
            </a:endParaRPr>
          </a:p>
        </p:txBody>
      </p:sp>
      <p:pic>
        <p:nvPicPr>
          <p:cNvPr id="251" name="Google Shape;251;p4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2"/>
          <p:cNvSpPr txBox="1"/>
          <p:nvPr/>
        </p:nvSpPr>
        <p:spPr>
          <a:xfrm>
            <a:off x="427159" y="918131"/>
            <a:ext cx="8424900" cy="1482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Vamos a utilizar el módulo datetime de Deno. El cual vamos a importar de forma remota mediante la URL.</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El módulo es el siguiente:</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257" name="Google Shape;257;p42"/>
          <p:cNvSpPr txBox="1"/>
          <p:nvPr/>
        </p:nvSpPr>
        <p:spPr>
          <a:xfrm>
            <a:off x="971400" y="183806"/>
            <a:ext cx="72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Importación remota de dependencia</a:t>
            </a:r>
            <a:endParaRPr i="1" sz="3600">
              <a:latin typeface="Anton"/>
              <a:ea typeface="Anton"/>
              <a:cs typeface="Anton"/>
              <a:sym typeface="Anton"/>
            </a:endParaRPr>
          </a:p>
        </p:txBody>
      </p:sp>
      <p:pic>
        <p:nvPicPr>
          <p:cNvPr id="258" name="Google Shape;258;p4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9" name="Google Shape;259;p42"/>
          <p:cNvPicPr preferRelativeResize="0"/>
          <p:nvPr/>
        </p:nvPicPr>
        <p:blipFill rotWithShape="1">
          <a:blip r:embed="rId4">
            <a:alphaModFix/>
          </a:blip>
          <a:srcRect b="0" l="0" r="1312" t="9722"/>
          <a:stretch/>
        </p:blipFill>
        <p:spPr>
          <a:xfrm>
            <a:off x="3737334" y="2003831"/>
            <a:ext cx="5114724" cy="2493675"/>
          </a:xfrm>
          <a:prstGeom prst="rect">
            <a:avLst/>
          </a:prstGeom>
          <a:noFill/>
          <a:ln cap="flat" cmpd="sng" w="9525">
            <a:solidFill>
              <a:schemeClr val="dk2"/>
            </a:solidFill>
            <a:prstDash val="solid"/>
            <a:round/>
            <a:headEnd len="sm" w="sm" type="none"/>
            <a:tailEnd len="sm" w="sm" type="none"/>
          </a:ln>
        </p:spPr>
      </p:pic>
      <p:pic>
        <p:nvPicPr>
          <p:cNvPr id="260" name="Google Shape;260;p42"/>
          <p:cNvPicPr preferRelativeResize="0"/>
          <p:nvPr/>
        </p:nvPicPr>
        <p:blipFill rotWithShape="1">
          <a:blip r:embed="rId5">
            <a:alphaModFix/>
          </a:blip>
          <a:srcRect b="0" l="0" r="0" t="0"/>
          <a:stretch/>
        </p:blipFill>
        <p:spPr>
          <a:xfrm>
            <a:off x="8196100" y="85500"/>
            <a:ext cx="822775" cy="822775"/>
          </a:xfrm>
          <a:prstGeom prst="rect">
            <a:avLst/>
          </a:prstGeom>
          <a:noFill/>
          <a:ln>
            <a:noFill/>
          </a:ln>
        </p:spPr>
      </p:pic>
      <p:pic>
        <p:nvPicPr>
          <p:cNvPr id="261" name="Google Shape;261;p42"/>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3"/>
          <p:cNvSpPr txBox="1"/>
          <p:nvPr/>
        </p:nvSpPr>
        <p:spPr>
          <a:xfrm>
            <a:off x="329525" y="1125300"/>
            <a:ext cx="8424900" cy="1188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Luego, vamos al código y con “</a:t>
            </a:r>
            <a:r>
              <a:rPr i="1" lang="en" sz="1800">
                <a:solidFill>
                  <a:schemeClr val="dk1"/>
                </a:solidFill>
                <a:highlight>
                  <a:schemeClr val="lt1"/>
                </a:highlight>
                <a:latin typeface="Helvetica Neue Light"/>
                <a:ea typeface="Helvetica Neue Light"/>
                <a:cs typeface="Helvetica Neue Light"/>
                <a:sym typeface="Helvetica Neue Light"/>
              </a:rPr>
              <a:t>import</a:t>
            </a:r>
            <a:r>
              <a:rPr lang="en" sz="1800">
                <a:solidFill>
                  <a:schemeClr val="dk1"/>
                </a:solidFill>
                <a:highlight>
                  <a:schemeClr val="lt1"/>
                </a:highlight>
                <a:latin typeface="Helvetica Neue Light"/>
                <a:ea typeface="Helvetica Neue Light"/>
                <a:cs typeface="Helvetica Neue Light"/>
                <a:sym typeface="Helvetica Neue Light"/>
              </a:rPr>
              <a:t>” y la URL podemos importar la dependencia en nuestro archivo como vemos en la imagen. Recordar que Deno no admite </a:t>
            </a:r>
            <a:r>
              <a:rPr i="1" lang="en" sz="1800">
                <a:solidFill>
                  <a:schemeClr val="dk1"/>
                </a:solidFill>
                <a:highlight>
                  <a:schemeClr val="lt1"/>
                </a:highlight>
                <a:latin typeface="Helvetica Neue Light"/>
                <a:ea typeface="Helvetica Neue Light"/>
                <a:cs typeface="Helvetica Neue Light"/>
                <a:sym typeface="Helvetica Neue Light"/>
              </a:rPr>
              <a:t>require</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67" name="Google Shape;267;p4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68" name="Google Shape;268;p43"/>
          <p:cNvSpPr txBox="1"/>
          <p:nvPr/>
        </p:nvSpPr>
        <p:spPr>
          <a:xfrm>
            <a:off x="312450" y="4049475"/>
            <a:ext cx="8194800" cy="780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Vemos que nos da un error en la URL. Vamos a ver por qué en la siguiente diapositiva.</a:t>
            </a:r>
            <a:endParaRPr sz="1800"/>
          </a:p>
        </p:txBody>
      </p:sp>
      <p:pic>
        <p:nvPicPr>
          <p:cNvPr id="269" name="Google Shape;269;p43"/>
          <p:cNvPicPr preferRelativeResize="0"/>
          <p:nvPr/>
        </p:nvPicPr>
        <p:blipFill>
          <a:blip r:embed="rId4">
            <a:alphaModFix/>
          </a:blip>
          <a:stretch>
            <a:fillRect/>
          </a:stretch>
        </p:blipFill>
        <p:spPr>
          <a:xfrm>
            <a:off x="447600" y="2286765"/>
            <a:ext cx="8248801" cy="1758535"/>
          </a:xfrm>
          <a:prstGeom prst="rect">
            <a:avLst/>
          </a:prstGeom>
          <a:noFill/>
          <a:ln cap="flat" cmpd="sng" w="19050">
            <a:solidFill>
              <a:schemeClr val="dk2"/>
            </a:solidFill>
            <a:prstDash val="solid"/>
            <a:round/>
            <a:headEnd len="sm" w="sm" type="none"/>
            <a:tailEnd len="sm" w="sm" type="none"/>
          </a:ln>
        </p:spPr>
      </p:pic>
      <p:pic>
        <p:nvPicPr>
          <p:cNvPr id="270" name="Google Shape;270;p43"/>
          <p:cNvPicPr preferRelativeResize="0"/>
          <p:nvPr/>
        </p:nvPicPr>
        <p:blipFill rotWithShape="1">
          <a:blip r:embed="rId5">
            <a:alphaModFix/>
          </a:blip>
          <a:srcRect b="0" l="0" r="0" t="0"/>
          <a:stretch/>
        </p:blipFill>
        <p:spPr>
          <a:xfrm>
            <a:off x="8196100" y="85500"/>
            <a:ext cx="822775" cy="822775"/>
          </a:xfrm>
          <a:prstGeom prst="rect">
            <a:avLst/>
          </a:prstGeom>
          <a:noFill/>
          <a:ln>
            <a:noFill/>
          </a:ln>
        </p:spPr>
      </p:pic>
      <p:sp>
        <p:nvSpPr>
          <p:cNvPr id="271" name="Google Shape;271;p43"/>
          <p:cNvSpPr txBox="1"/>
          <p:nvPr/>
        </p:nvSpPr>
        <p:spPr>
          <a:xfrm>
            <a:off x="971400" y="183806"/>
            <a:ext cx="72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Importación remota de dependencia</a:t>
            </a:r>
            <a:endParaRPr i="1" sz="3600">
              <a:latin typeface="Anton"/>
              <a:ea typeface="Anton"/>
              <a:cs typeface="Anton"/>
              <a:sym typeface="Anton"/>
            </a:endParaRPr>
          </a:p>
        </p:txBody>
      </p:sp>
      <p:pic>
        <p:nvPicPr>
          <p:cNvPr id="272" name="Google Shape;272;p43"/>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05" name="Shape 105"/>
        <p:cNvGrpSpPr/>
        <p:nvPr/>
      </p:nvGrpSpPr>
      <p:grpSpPr>
        <a:xfrm>
          <a:off x="0" y="0"/>
          <a:ext cx="0" cy="0"/>
          <a:chOff x="0" y="0"/>
          <a:chExt cx="0" cy="0"/>
        </a:xfrm>
      </p:grpSpPr>
      <p:sp>
        <p:nvSpPr>
          <p:cNvPr id="106" name="Google Shape;106;p26"/>
          <p:cNvSpPr txBox="1"/>
          <p:nvPr/>
        </p:nvSpPr>
        <p:spPr>
          <a:xfrm>
            <a:off x="4082750" y="1638000"/>
            <a:ext cx="4465200" cy="21723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Introducir </a:t>
            </a:r>
            <a:r>
              <a:rPr lang="en" sz="1800">
                <a:solidFill>
                  <a:schemeClr val="dk1"/>
                </a:solidFill>
                <a:highlight>
                  <a:srgbClr val="00FFFF"/>
                </a:highlight>
                <a:latin typeface="Helvetica Neue Light"/>
                <a:ea typeface="Helvetica Neue Light"/>
                <a:cs typeface="Helvetica Neue Light"/>
                <a:sym typeface="Helvetica Neue Light"/>
              </a:rPr>
              <a:t>Deno</a:t>
            </a:r>
            <a:r>
              <a:rPr lang="en" sz="1800">
                <a:solidFill>
                  <a:schemeClr val="dk1"/>
                </a:solidFill>
                <a:latin typeface="Helvetica Neue Light"/>
                <a:ea typeface="Helvetica Neue Light"/>
                <a:cs typeface="Helvetica Neue Light"/>
                <a:sym typeface="Helvetica Neue Light"/>
              </a:rPr>
              <a:t>, su configuración y utilidad.</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Crear códigos simples con Deno.</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Conocer y utilizar el módulo Denon.</a:t>
            </a:r>
            <a:endParaRPr sz="1800">
              <a:solidFill>
                <a:schemeClr val="dk1"/>
              </a:solidFill>
              <a:latin typeface="Helvetica Neue Light"/>
              <a:ea typeface="Helvetica Neue Light"/>
              <a:cs typeface="Helvetica Neue Light"/>
              <a:sym typeface="Helvetica Neue Light"/>
            </a:endParaRPr>
          </a:p>
        </p:txBody>
      </p:sp>
      <p:pic>
        <p:nvPicPr>
          <p:cNvPr id="107" name="Google Shape;107;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08" name="Google Shape;108;p26"/>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000000"/>
                </a:solidFill>
                <a:latin typeface="Anton"/>
                <a:ea typeface="Anton"/>
                <a:cs typeface="Anton"/>
                <a:sym typeface="Anton"/>
              </a:rPr>
              <a:t>OBJETIVOS </a:t>
            </a:r>
            <a:r>
              <a:rPr i="1" lang="en" sz="3000">
                <a:latin typeface="Anton"/>
                <a:ea typeface="Anton"/>
                <a:cs typeface="Anton"/>
                <a:sym typeface="Anton"/>
              </a:rPr>
              <a:t>DE LA CLASE</a:t>
            </a:r>
            <a:endParaRPr i="1" sz="3000">
              <a:latin typeface="Anton"/>
              <a:ea typeface="Anton"/>
              <a:cs typeface="Anton"/>
              <a:sym typeface="Anton"/>
            </a:endParaRPr>
          </a:p>
        </p:txBody>
      </p:sp>
      <p:pic>
        <p:nvPicPr>
          <p:cNvPr id="109" name="Google Shape;109;p26"/>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4"/>
          <p:cNvSpPr txBox="1"/>
          <p:nvPr/>
        </p:nvSpPr>
        <p:spPr>
          <a:xfrm>
            <a:off x="253325" y="1353900"/>
            <a:ext cx="3882900" cy="1482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Por un lado, debemos instalar una extensión en el Visual Studio Code para poder usar Deno sin que nos genere errores como este.</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La extensión a instalar se llama “</a:t>
            </a:r>
            <a:r>
              <a:rPr i="1" lang="en" sz="1800">
                <a:solidFill>
                  <a:schemeClr val="dk1"/>
                </a:solidFill>
                <a:highlight>
                  <a:schemeClr val="lt1"/>
                </a:highlight>
                <a:latin typeface="Helvetica Neue Light"/>
                <a:ea typeface="Helvetica Neue Light"/>
                <a:cs typeface="Helvetica Neue Light"/>
                <a:sym typeface="Helvetica Neue Light"/>
              </a:rPr>
              <a:t>Deno</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78" name="Google Shape;278;p4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9" name="Google Shape;279;p44"/>
          <p:cNvPicPr preferRelativeResize="0"/>
          <p:nvPr/>
        </p:nvPicPr>
        <p:blipFill>
          <a:blip r:embed="rId4">
            <a:alphaModFix/>
          </a:blip>
          <a:stretch>
            <a:fillRect/>
          </a:stretch>
        </p:blipFill>
        <p:spPr>
          <a:xfrm>
            <a:off x="4292126" y="1538575"/>
            <a:ext cx="4476502" cy="2385725"/>
          </a:xfrm>
          <a:prstGeom prst="rect">
            <a:avLst/>
          </a:prstGeom>
          <a:noFill/>
          <a:ln cap="flat" cmpd="sng" w="19050">
            <a:solidFill>
              <a:schemeClr val="dk2"/>
            </a:solidFill>
            <a:prstDash val="solid"/>
            <a:round/>
            <a:headEnd len="sm" w="sm" type="none"/>
            <a:tailEnd len="sm" w="sm" type="none"/>
          </a:ln>
        </p:spPr>
      </p:pic>
      <p:pic>
        <p:nvPicPr>
          <p:cNvPr id="280" name="Google Shape;280;p44"/>
          <p:cNvPicPr preferRelativeResize="0"/>
          <p:nvPr/>
        </p:nvPicPr>
        <p:blipFill rotWithShape="1">
          <a:blip r:embed="rId5">
            <a:alphaModFix/>
          </a:blip>
          <a:srcRect b="0" l="0" r="0" t="0"/>
          <a:stretch/>
        </p:blipFill>
        <p:spPr>
          <a:xfrm>
            <a:off x="8196100" y="85500"/>
            <a:ext cx="822775" cy="822775"/>
          </a:xfrm>
          <a:prstGeom prst="rect">
            <a:avLst/>
          </a:prstGeom>
          <a:noFill/>
          <a:ln>
            <a:noFill/>
          </a:ln>
        </p:spPr>
      </p:pic>
      <p:sp>
        <p:nvSpPr>
          <p:cNvPr id="281" name="Google Shape;281;p44"/>
          <p:cNvSpPr txBox="1"/>
          <p:nvPr/>
        </p:nvSpPr>
        <p:spPr>
          <a:xfrm>
            <a:off x="971400" y="183806"/>
            <a:ext cx="72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Importación remota de dependencia</a:t>
            </a:r>
            <a:endParaRPr i="1" sz="3600">
              <a:latin typeface="Anton"/>
              <a:ea typeface="Anton"/>
              <a:cs typeface="Anton"/>
              <a:sym typeface="Anton"/>
            </a:endParaRPr>
          </a:p>
        </p:txBody>
      </p:sp>
      <p:pic>
        <p:nvPicPr>
          <p:cNvPr id="282" name="Google Shape;282;p44"/>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45"/>
          <p:cNvPicPr preferRelativeResize="0"/>
          <p:nvPr/>
        </p:nvPicPr>
        <p:blipFill>
          <a:blip r:embed="rId3">
            <a:alphaModFix/>
          </a:blip>
          <a:stretch>
            <a:fillRect/>
          </a:stretch>
        </p:blipFill>
        <p:spPr>
          <a:xfrm>
            <a:off x="1432674" y="2898769"/>
            <a:ext cx="6442124" cy="1968025"/>
          </a:xfrm>
          <a:prstGeom prst="rect">
            <a:avLst/>
          </a:prstGeom>
          <a:noFill/>
          <a:ln cap="flat" cmpd="sng" w="9525">
            <a:solidFill>
              <a:schemeClr val="dk2"/>
            </a:solidFill>
            <a:prstDash val="solid"/>
            <a:round/>
            <a:headEnd len="sm" w="sm" type="none"/>
            <a:tailEnd len="sm" w="sm" type="none"/>
          </a:ln>
        </p:spPr>
      </p:pic>
      <p:sp>
        <p:nvSpPr>
          <p:cNvPr id="288" name="Google Shape;288;p45"/>
          <p:cNvSpPr txBox="1"/>
          <p:nvPr/>
        </p:nvSpPr>
        <p:spPr>
          <a:xfrm>
            <a:off x="405725" y="820500"/>
            <a:ext cx="8424900" cy="170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Por otro lado, para que nos deje de aparecer el error, creamos una carpeta llamada </a:t>
            </a:r>
            <a:r>
              <a:rPr b="1" i="1" lang="en" sz="1800">
                <a:solidFill>
                  <a:schemeClr val="dk1"/>
                </a:solidFill>
                <a:highlight>
                  <a:schemeClr val="lt1"/>
                </a:highlight>
                <a:latin typeface="Helvetica Neue"/>
                <a:ea typeface="Helvetica Neue"/>
                <a:cs typeface="Helvetica Neue"/>
                <a:sym typeface="Helvetica Neue"/>
              </a:rPr>
              <a:t>.vscode</a:t>
            </a:r>
            <a:r>
              <a:rPr lang="en" sz="1800">
                <a:solidFill>
                  <a:schemeClr val="dk1"/>
                </a:solidFill>
                <a:highlight>
                  <a:schemeClr val="lt1"/>
                </a:highlight>
                <a:latin typeface="Helvetica Neue Light"/>
                <a:ea typeface="Helvetica Neue Light"/>
                <a:cs typeface="Helvetica Neue Light"/>
                <a:sym typeface="Helvetica Neue Light"/>
              </a:rPr>
              <a:t> y dentro de esta un archivo llamado </a:t>
            </a:r>
            <a:r>
              <a:rPr b="1" i="1" lang="en" sz="1800">
                <a:solidFill>
                  <a:schemeClr val="dk1"/>
                </a:solidFill>
                <a:highlight>
                  <a:schemeClr val="lt1"/>
                </a:highlight>
                <a:latin typeface="Helvetica Neue"/>
                <a:ea typeface="Helvetica Neue"/>
                <a:cs typeface="Helvetica Neue"/>
                <a:sym typeface="Helvetica Neue"/>
              </a:rPr>
              <a:t>settings.json</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En este archivo, lo importante es definir “</a:t>
            </a:r>
            <a:r>
              <a:rPr b="1" i="1" lang="en" sz="1800">
                <a:solidFill>
                  <a:schemeClr val="dk1"/>
                </a:solidFill>
                <a:highlight>
                  <a:schemeClr val="lt1"/>
                </a:highlight>
                <a:latin typeface="Helvetica Neue"/>
                <a:ea typeface="Helvetica Neue"/>
                <a:cs typeface="Helvetica Neue"/>
                <a:sym typeface="Helvetica Neue"/>
              </a:rPr>
              <a:t>deno.enable</a:t>
            </a:r>
            <a:r>
              <a:rPr lang="en" sz="1800">
                <a:solidFill>
                  <a:schemeClr val="dk1"/>
                </a:solidFill>
                <a:highlight>
                  <a:schemeClr val="lt1"/>
                </a:highlight>
                <a:latin typeface="Helvetica Neue Light"/>
                <a:ea typeface="Helvetica Neue Light"/>
                <a:cs typeface="Helvetica Neue Light"/>
                <a:sym typeface="Helvetica Neue Light"/>
              </a:rPr>
              <a:t>” como </a:t>
            </a:r>
            <a:r>
              <a:rPr b="1" i="1" lang="en" sz="1800">
                <a:solidFill>
                  <a:schemeClr val="dk1"/>
                </a:solidFill>
                <a:highlight>
                  <a:schemeClr val="lt1"/>
                </a:highlight>
                <a:latin typeface="Helvetica Neue"/>
                <a:ea typeface="Helvetica Neue"/>
                <a:cs typeface="Helvetica Neue"/>
                <a:sym typeface="Helvetica Neue"/>
              </a:rPr>
              <a:t>true </a:t>
            </a:r>
            <a:r>
              <a:rPr lang="en" sz="1800">
                <a:solidFill>
                  <a:schemeClr val="dk1"/>
                </a:solidFill>
                <a:highlight>
                  <a:schemeClr val="lt1"/>
                </a:highlight>
                <a:latin typeface="Helvetica Neue Light"/>
                <a:ea typeface="Helvetica Neue Light"/>
                <a:cs typeface="Helvetica Neue Light"/>
                <a:sym typeface="Helvetica Neue Light"/>
              </a:rPr>
              <a:t>para que admita las extensiones </a:t>
            </a:r>
            <a:r>
              <a:rPr i="1" lang="en" sz="1800">
                <a:solidFill>
                  <a:schemeClr val="dk1"/>
                </a:solidFill>
                <a:highlight>
                  <a:schemeClr val="lt1"/>
                </a:highlight>
                <a:latin typeface="Helvetica Neue Light"/>
                <a:ea typeface="Helvetica Neue Light"/>
                <a:cs typeface="Helvetica Neue Light"/>
                <a:sym typeface="Helvetica Neue Light"/>
              </a:rPr>
              <a:t>.ts</a:t>
            </a:r>
            <a:r>
              <a:rPr lang="en" sz="1800">
                <a:solidFill>
                  <a:schemeClr val="dk1"/>
                </a:solidFill>
                <a:highlight>
                  <a:schemeClr val="lt1"/>
                </a:highlight>
                <a:latin typeface="Helvetica Neue Light"/>
                <a:ea typeface="Helvetica Neue Light"/>
                <a:cs typeface="Helvetica Neue Light"/>
                <a:sym typeface="Helvetica Neue Light"/>
              </a:rPr>
              <a:t> en las URLs de la importación remota de módulos de Deno.</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89" name="Google Shape;289;p45"/>
          <p:cNvPicPr preferRelativeResize="0"/>
          <p:nvPr/>
        </p:nvPicPr>
        <p:blipFill>
          <a:blip r:embed="rId4">
            <a:alphaModFix/>
          </a:blip>
          <a:stretch>
            <a:fillRect/>
          </a:stretch>
        </p:blipFill>
        <p:spPr>
          <a:xfrm>
            <a:off x="7567925" y="4659625"/>
            <a:ext cx="1186526" cy="330675"/>
          </a:xfrm>
          <a:prstGeom prst="rect">
            <a:avLst/>
          </a:prstGeom>
          <a:noFill/>
          <a:ln>
            <a:noFill/>
          </a:ln>
        </p:spPr>
      </p:pic>
      <p:sp>
        <p:nvSpPr>
          <p:cNvPr id="290" name="Google Shape;290;p45"/>
          <p:cNvSpPr/>
          <p:nvPr/>
        </p:nvSpPr>
        <p:spPr>
          <a:xfrm>
            <a:off x="1555675" y="3615875"/>
            <a:ext cx="448500" cy="672600"/>
          </a:xfrm>
          <a:prstGeom prst="rect">
            <a:avLst/>
          </a:prstGeom>
          <a:solidFill>
            <a:srgbClr val="2525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1" name="Google Shape;291;p45"/>
          <p:cNvPicPr preferRelativeResize="0"/>
          <p:nvPr/>
        </p:nvPicPr>
        <p:blipFill rotWithShape="1">
          <a:blip r:embed="rId5">
            <a:alphaModFix/>
          </a:blip>
          <a:srcRect b="0" l="0" r="0" t="0"/>
          <a:stretch/>
        </p:blipFill>
        <p:spPr>
          <a:xfrm>
            <a:off x="8196100" y="85500"/>
            <a:ext cx="822775" cy="822775"/>
          </a:xfrm>
          <a:prstGeom prst="rect">
            <a:avLst/>
          </a:prstGeom>
          <a:noFill/>
          <a:ln>
            <a:noFill/>
          </a:ln>
        </p:spPr>
      </p:pic>
      <p:sp>
        <p:nvSpPr>
          <p:cNvPr id="292" name="Google Shape;292;p45"/>
          <p:cNvSpPr txBox="1"/>
          <p:nvPr/>
        </p:nvSpPr>
        <p:spPr>
          <a:xfrm>
            <a:off x="971400" y="183806"/>
            <a:ext cx="72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Importación remota de dependencia</a:t>
            </a:r>
            <a:endParaRPr i="1" sz="3600">
              <a:latin typeface="Anton"/>
              <a:ea typeface="Anton"/>
              <a:cs typeface="Anton"/>
              <a:sym typeface="Anton"/>
            </a:endParaRPr>
          </a:p>
        </p:txBody>
      </p:sp>
      <p:pic>
        <p:nvPicPr>
          <p:cNvPr id="293" name="Google Shape;293;p45"/>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46"/>
          <p:cNvPicPr preferRelativeResize="0"/>
          <p:nvPr/>
        </p:nvPicPr>
        <p:blipFill>
          <a:blip r:embed="rId3">
            <a:alphaModFix/>
          </a:blip>
          <a:stretch>
            <a:fillRect/>
          </a:stretch>
        </p:blipFill>
        <p:spPr>
          <a:xfrm>
            <a:off x="1538025" y="2752476"/>
            <a:ext cx="6334699" cy="2059000"/>
          </a:xfrm>
          <a:prstGeom prst="rect">
            <a:avLst/>
          </a:prstGeom>
          <a:noFill/>
          <a:ln cap="flat" cmpd="sng" w="19050">
            <a:solidFill>
              <a:schemeClr val="dk2"/>
            </a:solidFill>
            <a:prstDash val="solid"/>
            <a:round/>
            <a:headEnd len="sm" w="sm" type="none"/>
            <a:tailEnd len="sm" w="sm" type="none"/>
          </a:ln>
        </p:spPr>
      </p:pic>
      <p:sp>
        <p:nvSpPr>
          <p:cNvPr id="299" name="Google Shape;299;p46"/>
          <p:cNvSpPr txBox="1"/>
          <p:nvPr/>
        </p:nvSpPr>
        <p:spPr>
          <a:xfrm>
            <a:off x="405725" y="820500"/>
            <a:ext cx="8272500" cy="170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Ahora sí, vemos el código de nuestro ejemplo sin el error en la URL del </a:t>
            </a:r>
            <a:r>
              <a:rPr i="1" lang="en" sz="1800">
                <a:solidFill>
                  <a:schemeClr val="dk1"/>
                </a:solidFill>
                <a:highlight>
                  <a:schemeClr val="lt1"/>
                </a:highlight>
                <a:latin typeface="Helvetica Neue Light"/>
                <a:ea typeface="Helvetica Neue Light"/>
                <a:cs typeface="Helvetica Neue Light"/>
                <a:sym typeface="Helvetica Neue Light"/>
              </a:rPr>
              <a:t>import</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La librería le cambia el formato a una fecha. En este caso, le cambiamos el formato e imprimimos en consola esa fecha modificada.</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300" name="Google Shape;300;p46"/>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301" name="Google Shape;301;p46"/>
          <p:cNvPicPr preferRelativeResize="0"/>
          <p:nvPr/>
        </p:nvPicPr>
        <p:blipFill rotWithShape="1">
          <a:blip r:embed="rId5">
            <a:alphaModFix/>
          </a:blip>
          <a:srcRect b="0" l="0" r="0" t="0"/>
          <a:stretch/>
        </p:blipFill>
        <p:spPr>
          <a:xfrm>
            <a:off x="8196100" y="85500"/>
            <a:ext cx="822775" cy="822775"/>
          </a:xfrm>
          <a:prstGeom prst="rect">
            <a:avLst/>
          </a:prstGeom>
          <a:noFill/>
          <a:ln>
            <a:noFill/>
          </a:ln>
        </p:spPr>
      </p:pic>
      <p:sp>
        <p:nvSpPr>
          <p:cNvPr id="302" name="Google Shape;302;p46"/>
          <p:cNvSpPr txBox="1"/>
          <p:nvPr/>
        </p:nvSpPr>
        <p:spPr>
          <a:xfrm>
            <a:off x="971400" y="183806"/>
            <a:ext cx="72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Importación remota de dependencia</a:t>
            </a:r>
            <a:endParaRPr i="1" sz="3600">
              <a:latin typeface="Anton"/>
              <a:ea typeface="Anton"/>
              <a:cs typeface="Anton"/>
              <a:sym typeface="Anton"/>
            </a:endParaRPr>
          </a:p>
        </p:txBody>
      </p:sp>
      <p:pic>
        <p:nvPicPr>
          <p:cNvPr id="303" name="Google Shape;303;p46"/>
          <p:cNvPicPr preferRelativeResize="0"/>
          <p:nvPr/>
        </p:nvPicPr>
        <p:blipFill>
          <a:blip r:embed="rId6">
            <a:alphaModFix/>
          </a:blip>
          <a:stretch>
            <a:fillRect/>
          </a:stretch>
        </p:blipFill>
        <p:spPr>
          <a:xfrm>
            <a:off x="32225" y="151659"/>
            <a:ext cx="1271500" cy="762900"/>
          </a:xfrm>
          <a:prstGeom prst="rect">
            <a:avLst/>
          </a:prstGeom>
          <a:noFill/>
          <a:ln>
            <a:noFill/>
          </a:ln>
        </p:spPr>
      </p:pic>
      <p:sp>
        <p:nvSpPr>
          <p:cNvPr id="304" name="Google Shape;304;p46"/>
          <p:cNvSpPr txBox="1"/>
          <p:nvPr/>
        </p:nvSpPr>
        <p:spPr>
          <a:xfrm>
            <a:off x="43350" y="14450"/>
            <a:ext cx="486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accent1"/>
                </a:highlight>
              </a:rPr>
              <a:t>*OJO: usar el quickfix paa cache de la llibreria</a:t>
            </a:r>
            <a:endParaRPr>
              <a:highlight>
                <a:schemeClr val="dk1"/>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08" name="Shape 308"/>
        <p:cNvGrpSpPr/>
        <p:nvPr/>
      </p:nvGrpSpPr>
      <p:grpSpPr>
        <a:xfrm>
          <a:off x="0" y="0"/>
          <a:ext cx="0" cy="0"/>
          <a:chOff x="0" y="0"/>
          <a:chExt cx="0" cy="0"/>
        </a:xfrm>
      </p:grpSpPr>
      <p:sp>
        <p:nvSpPr>
          <p:cNvPr id="309" name="Google Shape;309;p47"/>
          <p:cNvSpPr txBox="1"/>
          <p:nvPr/>
        </p:nvSpPr>
        <p:spPr>
          <a:xfrm>
            <a:off x="1296000" y="19248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Texto con color en Deno</a:t>
            </a:r>
            <a:endParaRPr i="1" sz="3600">
              <a:latin typeface="Anton"/>
              <a:ea typeface="Anton"/>
              <a:cs typeface="Anton"/>
              <a:sym typeface="Anton"/>
            </a:endParaRPr>
          </a:p>
        </p:txBody>
      </p:sp>
      <p:pic>
        <p:nvPicPr>
          <p:cNvPr id="310" name="Google Shape;310;p4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48"/>
          <p:cNvPicPr preferRelativeResize="0"/>
          <p:nvPr/>
        </p:nvPicPr>
        <p:blipFill rotWithShape="1">
          <a:blip r:embed="rId3">
            <a:alphaModFix/>
          </a:blip>
          <a:srcRect b="0" l="0" r="1263" t="9665"/>
          <a:stretch/>
        </p:blipFill>
        <p:spPr>
          <a:xfrm>
            <a:off x="1585200" y="1872200"/>
            <a:ext cx="6087200" cy="2968300"/>
          </a:xfrm>
          <a:prstGeom prst="rect">
            <a:avLst/>
          </a:prstGeom>
          <a:noFill/>
          <a:ln cap="flat" cmpd="sng" w="9525">
            <a:solidFill>
              <a:schemeClr val="dk2"/>
            </a:solidFill>
            <a:prstDash val="solid"/>
            <a:round/>
            <a:headEnd len="sm" w="sm" type="none"/>
            <a:tailEnd len="sm" w="sm" type="none"/>
          </a:ln>
        </p:spPr>
      </p:pic>
      <p:sp>
        <p:nvSpPr>
          <p:cNvPr id="316" name="Google Shape;316;p48"/>
          <p:cNvSpPr txBox="1"/>
          <p:nvPr/>
        </p:nvSpPr>
        <p:spPr>
          <a:xfrm>
            <a:off x="416441" y="799069"/>
            <a:ext cx="8285400" cy="1182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Vemos el módulo Colors. Para importarlo podemos usar la URL </a:t>
            </a:r>
            <a:r>
              <a:rPr i="1" lang="en" sz="1800">
                <a:solidFill>
                  <a:schemeClr val="dk1"/>
                </a:solidFill>
                <a:highlight>
                  <a:schemeClr val="lt1"/>
                </a:highlight>
                <a:latin typeface="Helvetica Neue Light"/>
                <a:ea typeface="Helvetica Neue Light"/>
                <a:cs typeface="Helvetica Neue Light"/>
                <a:sym typeface="Helvetica Neue Light"/>
              </a:rPr>
              <a:t>"https://deno.land/std/fmt/colors.ts"</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317" name="Google Shape;317;p48"/>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318" name="Google Shape;318;p48"/>
          <p:cNvPicPr preferRelativeResize="0"/>
          <p:nvPr/>
        </p:nvPicPr>
        <p:blipFill rotWithShape="1">
          <a:blip r:embed="rId5">
            <a:alphaModFix/>
          </a:blip>
          <a:srcRect b="0" l="0" r="0" t="0"/>
          <a:stretch/>
        </p:blipFill>
        <p:spPr>
          <a:xfrm>
            <a:off x="8196100" y="85500"/>
            <a:ext cx="822775" cy="822775"/>
          </a:xfrm>
          <a:prstGeom prst="rect">
            <a:avLst/>
          </a:prstGeom>
          <a:noFill/>
          <a:ln>
            <a:noFill/>
          </a:ln>
        </p:spPr>
      </p:pic>
      <p:sp>
        <p:nvSpPr>
          <p:cNvPr id="319" name="Google Shape;319;p48"/>
          <p:cNvSpPr txBox="1"/>
          <p:nvPr/>
        </p:nvSpPr>
        <p:spPr>
          <a:xfrm>
            <a:off x="971400" y="217144"/>
            <a:ext cx="72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Importación remota de dependencia</a:t>
            </a:r>
            <a:endParaRPr i="1" sz="3600">
              <a:latin typeface="Anton"/>
              <a:ea typeface="Anton"/>
              <a:cs typeface="Anton"/>
              <a:sym typeface="Anton"/>
            </a:endParaRPr>
          </a:p>
        </p:txBody>
      </p:sp>
      <p:pic>
        <p:nvPicPr>
          <p:cNvPr id="320" name="Google Shape;320;p48"/>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9"/>
          <p:cNvSpPr txBox="1"/>
          <p:nvPr/>
        </p:nvSpPr>
        <p:spPr>
          <a:xfrm>
            <a:off x="405725" y="765731"/>
            <a:ext cx="8285400" cy="1182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Podemos importar algunos de sus métodos, por ejemplo los nombres de los colores, o “bg + nombre color” que es para el color de fondo. Vemos en consola la ejecución de este ejemplo, como obtenemos los textos con color.</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326" name="Google Shape;326;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7" name="Google Shape;327;p49"/>
          <p:cNvPicPr preferRelativeResize="0"/>
          <p:nvPr/>
        </p:nvPicPr>
        <p:blipFill rotWithShape="1">
          <a:blip r:embed="rId4">
            <a:alphaModFix/>
          </a:blip>
          <a:srcRect b="0" l="0" r="0" t="0"/>
          <a:stretch/>
        </p:blipFill>
        <p:spPr>
          <a:xfrm>
            <a:off x="8196100" y="85500"/>
            <a:ext cx="822775" cy="822775"/>
          </a:xfrm>
          <a:prstGeom prst="rect">
            <a:avLst/>
          </a:prstGeom>
          <a:noFill/>
          <a:ln>
            <a:noFill/>
          </a:ln>
        </p:spPr>
      </p:pic>
      <p:pic>
        <p:nvPicPr>
          <p:cNvPr id="328" name="Google Shape;328;p49"/>
          <p:cNvPicPr preferRelativeResize="0"/>
          <p:nvPr/>
        </p:nvPicPr>
        <p:blipFill>
          <a:blip r:embed="rId5">
            <a:alphaModFix/>
          </a:blip>
          <a:stretch>
            <a:fillRect/>
          </a:stretch>
        </p:blipFill>
        <p:spPr>
          <a:xfrm>
            <a:off x="1832375" y="2026025"/>
            <a:ext cx="5543501" cy="2954350"/>
          </a:xfrm>
          <a:prstGeom prst="rect">
            <a:avLst/>
          </a:prstGeom>
          <a:noFill/>
          <a:ln cap="flat" cmpd="sng" w="9525">
            <a:solidFill>
              <a:schemeClr val="dk2"/>
            </a:solidFill>
            <a:prstDash val="solid"/>
            <a:round/>
            <a:headEnd len="sm" w="sm" type="none"/>
            <a:tailEnd len="sm" w="sm" type="none"/>
          </a:ln>
        </p:spPr>
      </p:pic>
      <p:sp>
        <p:nvSpPr>
          <p:cNvPr id="329" name="Google Shape;329;p49"/>
          <p:cNvSpPr txBox="1"/>
          <p:nvPr/>
        </p:nvSpPr>
        <p:spPr>
          <a:xfrm>
            <a:off x="971400" y="217144"/>
            <a:ext cx="72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Importación remota de dependencia</a:t>
            </a:r>
            <a:endParaRPr i="1" sz="3600">
              <a:latin typeface="Anton"/>
              <a:ea typeface="Anton"/>
              <a:cs typeface="Anton"/>
              <a:sym typeface="Anton"/>
            </a:endParaRPr>
          </a:p>
        </p:txBody>
      </p:sp>
      <p:pic>
        <p:nvPicPr>
          <p:cNvPr id="330" name="Google Shape;330;p49"/>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34" name="Shape 334"/>
        <p:cNvGrpSpPr/>
        <p:nvPr/>
      </p:nvGrpSpPr>
      <p:grpSpPr>
        <a:xfrm>
          <a:off x="0" y="0"/>
          <a:ext cx="0" cy="0"/>
          <a:chOff x="0" y="0"/>
          <a:chExt cx="0" cy="0"/>
        </a:xfrm>
      </p:grpSpPr>
      <p:sp>
        <p:nvSpPr>
          <p:cNvPr id="335" name="Google Shape;335;p50"/>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OBJETO GLOBAL DENO</a:t>
            </a:r>
            <a:endParaRPr i="1" sz="3600">
              <a:latin typeface="Anton"/>
              <a:ea typeface="Anton"/>
              <a:cs typeface="Anton"/>
              <a:sym typeface="Anton"/>
            </a:endParaRPr>
          </a:p>
        </p:txBody>
      </p:sp>
      <p:pic>
        <p:nvPicPr>
          <p:cNvPr id="336" name="Google Shape;336;p5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51"/>
          <p:cNvPicPr preferRelativeResize="0"/>
          <p:nvPr/>
        </p:nvPicPr>
        <p:blipFill>
          <a:blip r:embed="rId3">
            <a:alphaModFix/>
          </a:blip>
          <a:stretch>
            <a:fillRect/>
          </a:stretch>
        </p:blipFill>
        <p:spPr>
          <a:xfrm>
            <a:off x="3541775" y="2060850"/>
            <a:ext cx="5253151" cy="2799624"/>
          </a:xfrm>
          <a:prstGeom prst="rect">
            <a:avLst/>
          </a:prstGeom>
          <a:noFill/>
          <a:ln cap="flat" cmpd="sng" w="9525">
            <a:solidFill>
              <a:schemeClr val="dk2"/>
            </a:solidFill>
            <a:prstDash val="solid"/>
            <a:round/>
            <a:headEnd len="sm" w="sm" type="none"/>
            <a:tailEnd len="sm" w="sm" type="none"/>
          </a:ln>
        </p:spPr>
      </p:pic>
      <p:sp>
        <p:nvSpPr>
          <p:cNvPr id="342" name="Google Shape;342;p51"/>
          <p:cNvSpPr txBox="1"/>
          <p:nvPr/>
        </p:nvSpPr>
        <p:spPr>
          <a:xfrm>
            <a:off x="405725" y="972900"/>
            <a:ext cx="7663200" cy="1164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El objeto llamado Deno es el objeto global de este entorno de ejecución. Es similar al objeto process de Node.</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43" name="Google Shape;343;p51"/>
          <p:cNvSpPr txBox="1"/>
          <p:nvPr/>
        </p:nvSpPr>
        <p:spPr>
          <a:xfrm>
            <a:off x="742800" y="205238"/>
            <a:ext cx="72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Objeto global Deno</a:t>
            </a:r>
            <a:endParaRPr i="1" sz="3600">
              <a:latin typeface="Anton"/>
              <a:ea typeface="Anton"/>
              <a:cs typeface="Anton"/>
              <a:sym typeface="Anton"/>
            </a:endParaRPr>
          </a:p>
        </p:txBody>
      </p:sp>
      <p:pic>
        <p:nvPicPr>
          <p:cNvPr id="344" name="Google Shape;344;p51"/>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345" name="Google Shape;345;p51"/>
          <p:cNvPicPr preferRelativeResize="0"/>
          <p:nvPr/>
        </p:nvPicPr>
        <p:blipFill rotWithShape="1">
          <a:blip r:embed="rId5">
            <a:alphaModFix/>
          </a:blip>
          <a:srcRect b="0" l="0" r="0" t="0"/>
          <a:stretch/>
        </p:blipFill>
        <p:spPr>
          <a:xfrm>
            <a:off x="8196100" y="85500"/>
            <a:ext cx="822775" cy="822775"/>
          </a:xfrm>
          <a:prstGeom prst="rect">
            <a:avLst/>
          </a:prstGeom>
          <a:noFill/>
          <a:ln>
            <a:noFill/>
          </a:ln>
        </p:spPr>
      </p:pic>
      <p:pic>
        <p:nvPicPr>
          <p:cNvPr id="346" name="Google Shape;346;p51"/>
          <p:cNvPicPr preferRelativeResize="0"/>
          <p:nvPr/>
        </p:nvPicPr>
        <p:blipFill>
          <a:blip r:embed="rId6">
            <a:alphaModFix/>
          </a:blip>
          <a:stretch>
            <a:fillRect/>
          </a:stretch>
        </p:blipFill>
        <p:spPr>
          <a:xfrm>
            <a:off x="32225" y="151659"/>
            <a:ext cx="1271500" cy="762900"/>
          </a:xfrm>
          <a:prstGeom prst="rect">
            <a:avLst/>
          </a:prstGeom>
          <a:noFill/>
          <a:ln>
            <a:noFill/>
          </a:ln>
        </p:spPr>
      </p:pic>
      <p:sp>
        <p:nvSpPr>
          <p:cNvPr id="347" name="Google Shape;347;p51"/>
          <p:cNvSpPr txBox="1"/>
          <p:nvPr/>
        </p:nvSpPr>
        <p:spPr>
          <a:xfrm>
            <a:off x="405725" y="2287175"/>
            <a:ext cx="3001800" cy="1417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En este ejemplo, simplemente imprimimos en consola este objeto.</a:t>
            </a:r>
            <a:endParaRPr sz="18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2"/>
          <p:cNvSpPr txBox="1"/>
          <p:nvPr/>
        </p:nvSpPr>
        <p:spPr>
          <a:xfrm>
            <a:off x="405725" y="776447"/>
            <a:ext cx="8424900" cy="935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Esta es la forma que tiene Deno de levantar parámetros de la línea de comandos. Similar a process.argv, con Deno.args podemos levantar los parámetros.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53" name="Google Shape;353;p52"/>
          <p:cNvSpPr txBox="1"/>
          <p:nvPr/>
        </p:nvSpPr>
        <p:spPr>
          <a:xfrm>
            <a:off x="742800" y="238575"/>
            <a:ext cx="72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Deno.args</a:t>
            </a:r>
            <a:endParaRPr i="1" sz="3600">
              <a:latin typeface="Anton"/>
              <a:ea typeface="Anton"/>
              <a:cs typeface="Anton"/>
              <a:sym typeface="Anton"/>
            </a:endParaRPr>
          </a:p>
        </p:txBody>
      </p:sp>
      <p:pic>
        <p:nvPicPr>
          <p:cNvPr id="354" name="Google Shape;354;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5" name="Google Shape;355;p52"/>
          <p:cNvPicPr preferRelativeResize="0"/>
          <p:nvPr/>
        </p:nvPicPr>
        <p:blipFill rotWithShape="1">
          <a:blip r:embed="rId4">
            <a:alphaModFix/>
          </a:blip>
          <a:srcRect b="0" l="0" r="0" t="0"/>
          <a:stretch/>
        </p:blipFill>
        <p:spPr>
          <a:xfrm>
            <a:off x="8196100" y="85500"/>
            <a:ext cx="822775" cy="822775"/>
          </a:xfrm>
          <a:prstGeom prst="rect">
            <a:avLst/>
          </a:prstGeom>
          <a:noFill/>
          <a:ln>
            <a:noFill/>
          </a:ln>
        </p:spPr>
      </p:pic>
      <p:pic>
        <p:nvPicPr>
          <p:cNvPr id="356" name="Google Shape;356;p52"/>
          <p:cNvPicPr preferRelativeResize="0"/>
          <p:nvPr/>
        </p:nvPicPr>
        <p:blipFill>
          <a:blip r:embed="rId5">
            <a:alphaModFix/>
          </a:blip>
          <a:stretch>
            <a:fillRect/>
          </a:stretch>
        </p:blipFill>
        <p:spPr>
          <a:xfrm>
            <a:off x="1751529" y="1984800"/>
            <a:ext cx="5640941" cy="3006300"/>
          </a:xfrm>
          <a:prstGeom prst="rect">
            <a:avLst/>
          </a:prstGeom>
          <a:noFill/>
          <a:ln cap="flat" cmpd="sng" w="9525">
            <a:solidFill>
              <a:schemeClr val="dk2"/>
            </a:solidFill>
            <a:prstDash val="solid"/>
            <a:round/>
            <a:headEnd len="sm" w="sm" type="none"/>
            <a:tailEnd len="sm" w="sm" type="none"/>
          </a:ln>
        </p:spPr>
      </p:pic>
      <p:pic>
        <p:nvPicPr>
          <p:cNvPr id="357" name="Google Shape;357;p52"/>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3"/>
          <p:cNvSpPr txBox="1"/>
          <p:nvPr/>
        </p:nvSpPr>
        <p:spPr>
          <a:xfrm>
            <a:off x="405725" y="776447"/>
            <a:ext cx="8424900" cy="935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Esta es la forma que tiene Deno de levantar variables de entorno de la línea de comandos. Similar a process.env. Requiere adicionalmente ejecutar el programa con el flag: </a:t>
            </a:r>
            <a:r>
              <a:rPr b="1" i="1" lang="en" sz="1600">
                <a:solidFill>
                  <a:schemeClr val="lt2"/>
                </a:solidFill>
                <a:highlight>
                  <a:schemeClr val="dk2"/>
                </a:highlight>
                <a:latin typeface="Roboto Mono"/>
                <a:ea typeface="Roboto Mono"/>
                <a:cs typeface="Roboto Mono"/>
                <a:sym typeface="Roboto Mono"/>
              </a:rPr>
              <a:t>--allow-env</a:t>
            </a:r>
            <a:r>
              <a:rPr lang="en" sz="1800">
                <a:solidFill>
                  <a:schemeClr val="dk1"/>
                </a:solidFill>
                <a:highlight>
                  <a:schemeClr val="lt1"/>
                </a:highlight>
                <a:latin typeface="Helvetica Neue Light"/>
                <a:ea typeface="Helvetica Neue Light"/>
                <a:cs typeface="Helvetica Neue Light"/>
                <a:sym typeface="Helvetica Neue Light"/>
              </a:rPr>
              <a:t>. </a:t>
            </a:r>
            <a:r>
              <a:rPr i="1" lang="en" sz="1800">
                <a:solidFill>
                  <a:schemeClr val="dk1"/>
                </a:solidFill>
                <a:highlight>
                  <a:schemeClr val="lt1"/>
                </a:highlight>
                <a:latin typeface="Helvetica Neue Light"/>
                <a:ea typeface="Helvetica Neue Light"/>
                <a:cs typeface="Helvetica Neue Light"/>
                <a:sym typeface="Helvetica Neue Light"/>
              </a:rPr>
              <a:t>Deno.env</a:t>
            </a:r>
            <a:r>
              <a:rPr lang="en" sz="1800">
                <a:solidFill>
                  <a:schemeClr val="dk1"/>
                </a:solidFill>
                <a:highlight>
                  <a:schemeClr val="lt1"/>
                </a:highlight>
                <a:latin typeface="Helvetica Neue Light"/>
                <a:ea typeface="Helvetica Neue Light"/>
                <a:cs typeface="Helvetica Neue Light"/>
                <a:sym typeface="Helvetica Neue Light"/>
              </a:rPr>
              <a:t> nos devuelve un diccionario con un par clave-valor para cada variable de entorno cargada.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1000"/>
              </a:spcAft>
              <a:buNone/>
            </a:pPr>
            <a:r>
              <a:rPr lang="en" sz="1800">
                <a:solidFill>
                  <a:schemeClr val="dk1"/>
                </a:solidFill>
                <a:highlight>
                  <a:schemeClr val="lt1"/>
                </a:highlight>
                <a:latin typeface="Helvetica Neue Light"/>
                <a:ea typeface="Helvetica Neue Light"/>
                <a:cs typeface="Helvetica Neue Light"/>
                <a:sym typeface="Helvetica Neue Light"/>
              </a:rPr>
              <a:t>	Ejemplo:</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63" name="Google Shape;363;p53"/>
          <p:cNvSpPr txBox="1"/>
          <p:nvPr/>
        </p:nvSpPr>
        <p:spPr>
          <a:xfrm>
            <a:off x="742800" y="238575"/>
            <a:ext cx="72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Deno.env</a:t>
            </a:r>
            <a:endParaRPr i="1" sz="3600">
              <a:latin typeface="Anton"/>
              <a:ea typeface="Anton"/>
              <a:cs typeface="Anton"/>
              <a:sym typeface="Anton"/>
            </a:endParaRPr>
          </a:p>
        </p:txBody>
      </p:sp>
      <p:pic>
        <p:nvPicPr>
          <p:cNvPr id="364" name="Google Shape;364;p5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65" name="Google Shape;365;p53"/>
          <p:cNvPicPr preferRelativeResize="0"/>
          <p:nvPr/>
        </p:nvPicPr>
        <p:blipFill rotWithShape="1">
          <a:blip r:embed="rId4">
            <a:alphaModFix/>
          </a:blip>
          <a:srcRect b="0" l="0" r="0" t="0"/>
          <a:stretch/>
        </p:blipFill>
        <p:spPr>
          <a:xfrm>
            <a:off x="8196100" y="85500"/>
            <a:ext cx="822775" cy="822775"/>
          </a:xfrm>
          <a:prstGeom prst="rect">
            <a:avLst/>
          </a:prstGeom>
          <a:noFill/>
          <a:ln>
            <a:noFill/>
          </a:ln>
        </p:spPr>
      </p:pic>
      <p:pic>
        <p:nvPicPr>
          <p:cNvPr id="366" name="Google Shape;366;p53"/>
          <p:cNvPicPr preferRelativeResize="0"/>
          <p:nvPr/>
        </p:nvPicPr>
        <p:blipFill>
          <a:blip r:embed="rId5">
            <a:alphaModFix/>
          </a:blip>
          <a:stretch>
            <a:fillRect/>
          </a:stretch>
        </p:blipFill>
        <p:spPr>
          <a:xfrm>
            <a:off x="32225" y="151659"/>
            <a:ext cx="1271500" cy="762900"/>
          </a:xfrm>
          <a:prstGeom prst="rect">
            <a:avLst/>
          </a:prstGeom>
          <a:noFill/>
          <a:ln>
            <a:noFill/>
          </a:ln>
        </p:spPr>
      </p:pic>
      <p:sp>
        <p:nvSpPr>
          <p:cNvPr id="367" name="Google Shape;367;p53"/>
          <p:cNvSpPr txBox="1"/>
          <p:nvPr/>
        </p:nvSpPr>
        <p:spPr>
          <a:xfrm>
            <a:off x="1522150" y="2835400"/>
            <a:ext cx="5730600" cy="6744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350">
                <a:solidFill>
                  <a:srgbClr val="569CD6"/>
                </a:solidFill>
                <a:highlight>
                  <a:srgbClr val="1E1E1E"/>
                </a:highlight>
                <a:latin typeface="Courier New"/>
                <a:ea typeface="Courier New"/>
                <a:cs typeface="Courier New"/>
                <a:sym typeface="Courier New"/>
              </a:rPr>
              <a:t>const</a:t>
            </a:r>
            <a:r>
              <a:rPr lang="en" sz="1350">
                <a:solidFill>
                  <a:srgbClr val="D4D4D4"/>
                </a:solidFill>
                <a:highlight>
                  <a:srgbClr val="1E1E1E"/>
                </a:highlight>
                <a:latin typeface="Courier New"/>
                <a:ea typeface="Courier New"/>
                <a:cs typeface="Courier New"/>
                <a:sym typeface="Courier New"/>
              </a:rPr>
              <a:t> </a:t>
            </a:r>
            <a:r>
              <a:rPr lang="en" sz="1350">
                <a:solidFill>
                  <a:srgbClr val="4FC1FF"/>
                </a:solidFill>
                <a:highlight>
                  <a:srgbClr val="1E1E1E"/>
                </a:highlight>
                <a:latin typeface="Courier New"/>
                <a:ea typeface="Courier New"/>
                <a:cs typeface="Courier New"/>
                <a:sym typeface="Courier New"/>
              </a:rPr>
              <a:t>port</a:t>
            </a:r>
            <a:r>
              <a:rPr lang="en" sz="1350">
                <a:solidFill>
                  <a:srgbClr val="D4D4D4"/>
                </a:solidFill>
                <a:highlight>
                  <a:srgbClr val="1E1E1E"/>
                </a:highlight>
                <a:latin typeface="Courier New"/>
                <a:ea typeface="Courier New"/>
                <a:cs typeface="Courier New"/>
                <a:sym typeface="Courier New"/>
              </a:rPr>
              <a:t> = </a:t>
            </a:r>
            <a:r>
              <a:rPr lang="en" sz="1350">
                <a:solidFill>
                  <a:srgbClr val="4EC9B0"/>
                </a:solidFill>
                <a:highlight>
                  <a:srgbClr val="1E1E1E"/>
                </a:highlight>
                <a:latin typeface="Courier New"/>
                <a:ea typeface="Courier New"/>
                <a:cs typeface="Courier New"/>
                <a:sym typeface="Courier New"/>
              </a:rPr>
              <a:t>Number</a:t>
            </a:r>
            <a:r>
              <a:rPr lang="en" sz="1350">
                <a:solidFill>
                  <a:srgbClr val="D4D4D4"/>
                </a:solidFill>
                <a:highlight>
                  <a:srgbClr val="1E1E1E"/>
                </a:highlight>
                <a:latin typeface="Courier New"/>
                <a:ea typeface="Courier New"/>
                <a:cs typeface="Courier New"/>
                <a:sym typeface="Courier New"/>
              </a:rPr>
              <a:t>(</a:t>
            </a:r>
            <a:r>
              <a:rPr lang="en" sz="1350">
                <a:solidFill>
                  <a:srgbClr val="4EC9B0"/>
                </a:solidFill>
                <a:highlight>
                  <a:srgbClr val="1E1E1E"/>
                </a:highlight>
                <a:latin typeface="Courier New"/>
                <a:ea typeface="Courier New"/>
                <a:cs typeface="Courier New"/>
                <a:sym typeface="Courier New"/>
              </a:rPr>
              <a:t>Deno</a:t>
            </a:r>
            <a:r>
              <a:rPr lang="en" sz="1350">
                <a:solidFill>
                  <a:srgbClr val="D4D4D4"/>
                </a:solidFill>
                <a:highlight>
                  <a:srgbClr val="1E1E1E"/>
                </a:highlight>
                <a:latin typeface="Courier New"/>
                <a:ea typeface="Courier New"/>
                <a:cs typeface="Courier New"/>
                <a:sym typeface="Courier New"/>
              </a:rPr>
              <a:t>.</a:t>
            </a:r>
            <a:r>
              <a:rPr lang="en" sz="1350">
                <a:solidFill>
                  <a:srgbClr val="9CDCFE"/>
                </a:solidFill>
                <a:highlight>
                  <a:srgbClr val="1E1E1E"/>
                </a:highlight>
                <a:latin typeface="Courier New"/>
                <a:ea typeface="Courier New"/>
                <a:cs typeface="Courier New"/>
                <a:sym typeface="Courier New"/>
              </a:rPr>
              <a:t>env</a:t>
            </a:r>
            <a:r>
              <a:rPr lang="en" sz="1350">
                <a:solidFill>
                  <a:srgbClr val="D4D4D4"/>
                </a:solidFill>
                <a:highlight>
                  <a:srgbClr val="1E1E1E"/>
                </a:highlight>
                <a:latin typeface="Courier New"/>
                <a:ea typeface="Courier New"/>
                <a:cs typeface="Courier New"/>
                <a:sym typeface="Courier New"/>
              </a:rPr>
              <a:t>.</a:t>
            </a:r>
            <a:r>
              <a:rPr lang="en" sz="1350">
                <a:solidFill>
                  <a:srgbClr val="DCDCAA"/>
                </a:solidFill>
                <a:highlight>
                  <a:srgbClr val="1E1E1E"/>
                </a:highlight>
                <a:latin typeface="Courier New"/>
                <a:ea typeface="Courier New"/>
                <a:cs typeface="Courier New"/>
                <a:sym typeface="Courier New"/>
              </a:rPr>
              <a:t>get</a:t>
            </a:r>
            <a:r>
              <a:rPr lang="en" sz="1350">
                <a:solidFill>
                  <a:srgbClr val="D4D4D4"/>
                </a:solidFill>
                <a:highlight>
                  <a:srgbClr val="1E1E1E"/>
                </a:highlight>
                <a:latin typeface="Courier New"/>
                <a:ea typeface="Courier New"/>
                <a:cs typeface="Courier New"/>
                <a:sym typeface="Courier New"/>
              </a:rPr>
              <a:t>(</a:t>
            </a:r>
            <a:r>
              <a:rPr lang="en" sz="1350">
                <a:solidFill>
                  <a:srgbClr val="CE9178"/>
                </a:solidFill>
                <a:highlight>
                  <a:srgbClr val="1E1E1E"/>
                </a:highlight>
                <a:latin typeface="Courier New"/>
                <a:ea typeface="Courier New"/>
                <a:cs typeface="Courier New"/>
                <a:sym typeface="Courier New"/>
              </a:rPr>
              <a:t>"PORT"</a:t>
            </a:r>
            <a:r>
              <a:rPr lang="en" sz="1350">
                <a:solidFill>
                  <a:srgbClr val="D4D4D4"/>
                </a:solidFill>
                <a:highlight>
                  <a:srgbClr val="1E1E1E"/>
                </a:highlight>
                <a:latin typeface="Courier New"/>
                <a:ea typeface="Courier New"/>
                <a:cs typeface="Courier New"/>
                <a:sym typeface="Courier New"/>
              </a:rPr>
              <a:t>)) || </a:t>
            </a:r>
            <a:r>
              <a:rPr lang="en" sz="1350">
                <a:solidFill>
                  <a:srgbClr val="B5CEA8"/>
                </a:solidFill>
                <a:highlight>
                  <a:srgbClr val="1E1E1E"/>
                </a:highlight>
                <a:latin typeface="Courier New"/>
                <a:ea typeface="Courier New"/>
                <a:cs typeface="Courier New"/>
                <a:sym typeface="Courier New"/>
              </a:rPr>
              <a:t>8080</a:t>
            </a:r>
            <a:r>
              <a:rPr lang="en" sz="1350">
                <a:solidFill>
                  <a:srgbClr val="D4D4D4"/>
                </a:solidFill>
                <a:highlight>
                  <a:srgbClr val="1E1E1E"/>
                </a:highlight>
                <a:latin typeface="Courier New"/>
                <a:ea typeface="Courier New"/>
                <a:cs typeface="Courier New"/>
                <a:sym typeface="Courier New"/>
              </a:rPr>
              <a:t>;</a:t>
            </a:r>
            <a:endParaRPr sz="13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9CDCFE"/>
                </a:solidFill>
                <a:highlight>
                  <a:srgbClr val="1E1E1E"/>
                </a:highlight>
                <a:latin typeface="Courier New"/>
                <a:ea typeface="Courier New"/>
                <a:cs typeface="Courier New"/>
                <a:sym typeface="Courier New"/>
              </a:rPr>
              <a:t>console</a:t>
            </a:r>
            <a:r>
              <a:rPr lang="en" sz="1350">
                <a:solidFill>
                  <a:srgbClr val="D4D4D4"/>
                </a:solidFill>
                <a:highlight>
                  <a:srgbClr val="1E1E1E"/>
                </a:highlight>
                <a:latin typeface="Courier New"/>
                <a:ea typeface="Courier New"/>
                <a:cs typeface="Courier New"/>
                <a:sym typeface="Courier New"/>
              </a:rPr>
              <a:t>.</a:t>
            </a:r>
            <a:r>
              <a:rPr lang="en" sz="1350">
                <a:solidFill>
                  <a:srgbClr val="DCDCAA"/>
                </a:solidFill>
                <a:highlight>
                  <a:srgbClr val="1E1E1E"/>
                </a:highlight>
                <a:latin typeface="Courier New"/>
                <a:ea typeface="Courier New"/>
                <a:cs typeface="Courier New"/>
                <a:sym typeface="Courier New"/>
              </a:rPr>
              <a:t>log</a:t>
            </a:r>
            <a:r>
              <a:rPr lang="en" sz="1350">
                <a:solidFill>
                  <a:srgbClr val="D4D4D4"/>
                </a:solidFill>
                <a:highlight>
                  <a:srgbClr val="1E1E1E"/>
                </a:highlight>
                <a:latin typeface="Courier New"/>
                <a:ea typeface="Courier New"/>
                <a:cs typeface="Courier New"/>
                <a:sym typeface="Courier New"/>
              </a:rPr>
              <a:t>(</a:t>
            </a:r>
            <a:r>
              <a:rPr lang="en" sz="1350">
                <a:solidFill>
                  <a:srgbClr val="4FC1FF"/>
                </a:solidFill>
                <a:highlight>
                  <a:srgbClr val="1E1E1E"/>
                </a:highlight>
                <a:latin typeface="Courier New"/>
                <a:ea typeface="Courier New"/>
                <a:cs typeface="Courier New"/>
                <a:sym typeface="Courier New"/>
              </a:rPr>
              <a:t>port</a:t>
            </a:r>
            <a:r>
              <a:rPr lang="en" sz="1350">
                <a:solidFill>
                  <a:srgbClr val="D4D4D4"/>
                </a:solidFill>
                <a:highlight>
                  <a:srgbClr val="1E1E1E"/>
                </a:highlight>
                <a:latin typeface="Courier New"/>
                <a:ea typeface="Courier New"/>
                <a:cs typeface="Courier New"/>
                <a:sym typeface="Courier New"/>
              </a:rPr>
              <a:t>)</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7"/>
          <p:cNvSpPr/>
          <p:nvPr/>
        </p:nvSpPr>
        <p:spPr>
          <a:xfrm>
            <a:off x="910450" y="114667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 name="Google Shape;115;p27"/>
          <p:cNvSpPr/>
          <p:nvPr/>
        </p:nvSpPr>
        <p:spPr>
          <a:xfrm>
            <a:off x="3309200" y="114667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 name="Google Shape;116;p2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7" name="Google Shape;117;p27"/>
          <p:cNvSpPr/>
          <p:nvPr/>
        </p:nvSpPr>
        <p:spPr>
          <a:xfrm>
            <a:off x="3476275" y="131610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7"/>
          <p:cNvSpPr txBox="1"/>
          <p:nvPr/>
        </p:nvSpPr>
        <p:spPr>
          <a:xfrm>
            <a:off x="1035385" y="1664850"/>
            <a:ext cx="20622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Introducción a frameworks de desarrollo backend - Parte II</a:t>
            </a:r>
            <a:endParaRPr b="1" sz="1200">
              <a:solidFill>
                <a:schemeClr val="dk1"/>
              </a:solidFill>
              <a:highlight>
                <a:schemeClr val="lt1"/>
              </a:highlight>
            </a:endParaRPr>
          </a:p>
        </p:txBody>
      </p:sp>
      <p:sp>
        <p:nvSpPr>
          <p:cNvPr id="119" name="Google Shape;119;p27"/>
          <p:cNvSpPr txBox="1"/>
          <p:nvPr/>
        </p:nvSpPr>
        <p:spPr>
          <a:xfrm>
            <a:off x="3616958" y="128885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47</a:t>
            </a:r>
            <a:endParaRPr>
              <a:latin typeface="Helvetica Neue"/>
              <a:ea typeface="Helvetica Neue"/>
              <a:cs typeface="Helvetica Neue"/>
              <a:sym typeface="Helvetica Neue"/>
            </a:endParaRPr>
          </a:p>
        </p:txBody>
      </p:sp>
      <p:sp>
        <p:nvSpPr>
          <p:cNvPr id="120" name="Google Shape;120;p27"/>
          <p:cNvSpPr txBox="1"/>
          <p:nvPr/>
        </p:nvSpPr>
        <p:spPr>
          <a:xfrm>
            <a:off x="3418565" y="1664850"/>
            <a:ext cx="20133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Deno: </a:t>
            </a:r>
            <a:r>
              <a:rPr b="1" lang="en" sz="1200">
                <a:solidFill>
                  <a:schemeClr val="dk1"/>
                </a:solidFill>
                <a:highlight>
                  <a:schemeClr val="lt1"/>
                </a:highlight>
              </a:rPr>
              <a:t>El futuro de Nodejs?</a:t>
            </a:r>
            <a:endParaRPr b="1" sz="1200">
              <a:solidFill>
                <a:schemeClr val="dk1"/>
              </a:solidFill>
              <a:highlight>
                <a:schemeClr val="lt1"/>
              </a:highlight>
            </a:endParaRPr>
          </a:p>
        </p:txBody>
      </p:sp>
      <p:pic>
        <p:nvPicPr>
          <p:cNvPr id="121" name="Google Shape;121;p27"/>
          <p:cNvPicPr preferRelativeResize="0"/>
          <p:nvPr/>
        </p:nvPicPr>
        <p:blipFill>
          <a:blip r:embed="rId4">
            <a:alphaModFix/>
          </a:blip>
          <a:stretch>
            <a:fillRect/>
          </a:stretch>
        </p:blipFill>
        <p:spPr>
          <a:xfrm>
            <a:off x="4973800" y="1374339"/>
            <a:ext cx="196500" cy="196500"/>
          </a:xfrm>
          <a:prstGeom prst="rect">
            <a:avLst/>
          </a:prstGeom>
          <a:noFill/>
          <a:ln>
            <a:noFill/>
          </a:ln>
        </p:spPr>
      </p:pic>
      <p:sp>
        <p:nvSpPr>
          <p:cNvPr id="122" name="Google Shape;122;p27"/>
          <p:cNvSpPr/>
          <p:nvPr/>
        </p:nvSpPr>
        <p:spPr>
          <a:xfrm>
            <a:off x="1092775" y="131610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7"/>
          <p:cNvSpPr txBox="1"/>
          <p:nvPr/>
        </p:nvSpPr>
        <p:spPr>
          <a:xfrm>
            <a:off x="1233458" y="128885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46</a:t>
            </a:r>
            <a:endParaRPr>
              <a:latin typeface="Helvetica Neue"/>
              <a:ea typeface="Helvetica Neue"/>
              <a:cs typeface="Helvetica Neue"/>
              <a:sym typeface="Helvetica Neue"/>
            </a:endParaRPr>
          </a:p>
        </p:txBody>
      </p:sp>
      <p:pic>
        <p:nvPicPr>
          <p:cNvPr id="124" name="Google Shape;124;p27"/>
          <p:cNvPicPr preferRelativeResize="0"/>
          <p:nvPr/>
        </p:nvPicPr>
        <p:blipFill>
          <a:blip r:embed="rId4">
            <a:alphaModFix/>
          </a:blip>
          <a:stretch>
            <a:fillRect/>
          </a:stretch>
        </p:blipFill>
        <p:spPr>
          <a:xfrm>
            <a:off x="2663850" y="1374339"/>
            <a:ext cx="196500" cy="196500"/>
          </a:xfrm>
          <a:prstGeom prst="rect">
            <a:avLst/>
          </a:prstGeom>
          <a:noFill/>
          <a:ln>
            <a:noFill/>
          </a:ln>
        </p:spPr>
      </p:pic>
      <p:sp>
        <p:nvSpPr>
          <p:cNvPr id="125" name="Google Shape;125;p27"/>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
        <p:nvSpPr>
          <p:cNvPr id="126" name="Google Shape;126;p27"/>
          <p:cNvSpPr/>
          <p:nvPr/>
        </p:nvSpPr>
        <p:spPr>
          <a:xfrm>
            <a:off x="5707950" y="114667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7" name="Google Shape;127;p27"/>
          <p:cNvSpPr txBox="1"/>
          <p:nvPr/>
        </p:nvSpPr>
        <p:spPr>
          <a:xfrm>
            <a:off x="5832885" y="1664850"/>
            <a:ext cx="20622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sp>
        <p:nvSpPr>
          <p:cNvPr id="128" name="Google Shape;128;p27"/>
          <p:cNvSpPr/>
          <p:nvPr/>
        </p:nvSpPr>
        <p:spPr>
          <a:xfrm>
            <a:off x="5890275" y="131610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7"/>
          <p:cNvSpPr txBox="1"/>
          <p:nvPr/>
        </p:nvSpPr>
        <p:spPr>
          <a:xfrm>
            <a:off x="6030958" y="128885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48</a:t>
            </a:r>
            <a:endParaRPr>
              <a:latin typeface="Helvetica Neue"/>
              <a:ea typeface="Helvetica Neue"/>
              <a:cs typeface="Helvetica Neue"/>
              <a:sym typeface="Helvetica Neue"/>
            </a:endParaRPr>
          </a:p>
        </p:txBody>
      </p:sp>
      <p:pic>
        <p:nvPicPr>
          <p:cNvPr id="130" name="Google Shape;130;p27"/>
          <p:cNvPicPr preferRelativeResize="0"/>
          <p:nvPr/>
        </p:nvPicPr>
        <p:blipFill>
          <a:blip r:embed="rId4">
            <a:alphaModFix/>
          </a:blip>
          <a:stretch>
            <a:fillRect/>
          </a:stretch>
        </p:blipFill>
        <p:spPr>
          <a:xfrm>
            <a:off x="7461350" y="1374339"/>
            <a:ext cx="196500" cy="196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71" name="Shape 371"/>
        <p:cNvGrpSpPr/>
        <p:nvPr/>
      </p:nvGrpSpPr>
      <p:grpSpPr>
        <a:xfrm>
          <a:off x="0" y="0"/>
          <a:ext cx="0" cy="0"/>
          <a:chOff x="0" y="0"/>
          <a:chExt cx="0" cy="0"/>
        </a:xfrm>
      </p:grpSpPr>
      <p:sp>
        <p:nvSpPr>
          <p:cNvPr id="372" name="Google Shape;372;p54"/>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MANEJO DE ARCHIVOS EN DENO</a:t>
            </a:r>
            <a:endParaRPr i="1" sz="3600">
              <a:latin typeface="Anton"/>
              <a:ea typeface="Anton"/>
              <a:cs typeface="Anton"/>
              <a:sym typeface="Anton"/>
            </a:endParaRPr>
          </a:p>
        </p:txBody>
      </p:sp>
      <p:pic>
        <p:nvPicPr>
          <p:cNvPr id="373" name="Google Shape;373;p5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5"/>
          <p:cNvSpPr txBox="1"/>
          <p:nvPr/>
        </p:nvSpPr>
        <p:spPr>
          <a:xfrm>
            <a:off x="361675" y="972900"/>
            <a:ext cx="8560200" cy="3953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300"/>
              </a:spcBef>
              <a:spcAft>
                <a:spcPts val="0"/>
              </a:spcAft>
              <a:buClr>
                <a:srgbClr val="3CEFAB"/>
              </a:buClr>
              <a:buSzPts val="1300"/>
              <a:buFont typeface="Helvetica Neue Light"/>
              <a:buChar char="●"/>
            </a:pPr>
            <a:r>
              <a:rPr lang="en" sz="1300">
                <a:solidFill>
                  <a:schemeClr val="dk1"/>
                </a:solidFill>
                <a:highlight>
                  <a:schemeClr val="lt1"/>
                </a:highlight>
                <a:latin typeface="Helvetica Neue Light"/>
                <a:ea typeface="Helvetica Neue Light"/>
                <a:cs typeface="Helvetica Neue Light"/>
                <a:sym typeface="Helvetica Neue Light"/>
              </a:rPr>
              <a:t>Escribir texto en un archivo con Deno es muy sencillo. Simplemente usamos la función writeTextFile del objeto Deno:</a:t>
            </a:r>
            <a:endParaRPr sz="13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t/>
            </a:r>
            <a:endParaRPr sz="1300">
              <a:solidFill>
                <a:schemeClr val="dk1"/>
              </a:solidFill>
              <a:highlight>
                <a:schemeClr val="lt1"/>
              </a:highlight>
              <a:latin typeface="Helvetica Neue Light"/>
              <a:ea typeface="Helvetica Neue Light"/>
              <a:cs typeface="Helvetica Neue Light"/>
              <a:sym typeface="Helvetica Neue Light"/>
            </a:endParaRPr>
          </a:p>
          <a:p>
            <a:pPr indent="-311150" lvl="0" marL="457200" rtl="0" algn="l">
              <a:lnSpc>
                <a:spcPct val="115000"/>
              </a:lnSpc>
              <a:spcBef>
                <a:spcPts val="1300"/>
              </a:spcBef>
              <a:spcAft>
                <a:spcPts val="0"/>
              </a:spcAft>
              <a:buClr>
                <a:srgbClr val="3CEFAB"/>
              </a:buClr>
              <a:buSzPts val="1300"/>
              <a:buFont typeface="Helvetica Neue Light"/>
              <a:buChar char="●"/>
            </a:pPr>
            <a:r>
              <a:rPr lang="en" sz="1300">
                <a:solidFill>
                  <a:schemeClr val="dk1"/>
                </a:solidFill>
                <a:highlight>
                  <a:schemeClr val="lt1"/>
                </a:highlight>
                <a:latin typeface="Helvetica Neue Light"/>
                <a:ea typeface="Helvetica Neue Light"/>
                <a:cs typeface="Helvetica Neue Light"/>
                <a:sym typeface="Helvetica Neue Light"/>
              </a:rPr>
              <a:t>Cuando lo ejecutamos, nos da un error ya que para usar Deno.writeFile necesitamos permisos (Deno trabaja de esta forma).</a:t>
            </a:r>
            <a:endParaRPr sz="13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t/>
            </a:r>
            <a:endParaRPr sz="13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t/>
            </a:r>
            <a:endParaRPr sz="13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t/>
            </a:r>
            <a:endParaRPr sz="13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t/>
            </a:r>
            <a:endParaRPr sz="1300">
              <a:solidFill>
                <a:schemeClr val="dk1"/>
              </a:solidFill>
              <a:highlight>
                <a:schemeClr val="lt1"/>
              </a:highlight>
              <a:latin typeface="Helvetica Neue Light"/>
              <a:ea typeface="Helvetica Neue Light"/>
              <a:cs typeface="Helvetica Neue Light"/>
              <a:sym typeface="Helvetica Neue Light"/>
            </a:endParaRPr>
          </a:p>
          <a:p>
            <a:pPr indent="-311150" lvl="0" marL="457200" rtl="0" algn="l">
              <a:lnSpc>
                <a:spcPct val="115000"/>
              </a:lnSpc>
              <a:spcBef>
                <a:spcPts val="1300"/>
              </a:spcBef>
              <a:spcAft>
                <a:spcPts val="1000"/>
              </a:spcAft>
              <a:buClr>
                <a:srgbClr val="3CEFAB"/>
              </a:buClr>
              <a:buSzPts val="1300"/>
              <a:buFont typeface="Helvetica Neue Light"/>
              <a:buChar char="●"/>
            </a:pPr>
            <a:r>
              <a:rPr lang="en" sz="1300">
                <a:solidFill>
                  <a:schemeClr val="dk1"/>
                </a:solidFill>
                <a:highlight>
                  <a:schemeClr val="lt1"/>
                </a:highlight>
                <a:latin typeface="Helvetica Neue Light"/>
                <a:ea typeface="Helvetica Neue Light"/>
                <a:cs typeface="Helvetica Neue Light"/>
                <a:sym typeface="Helvetica Neue Light"/>
              </a:rPr>
              <a:t>Para tener entonces el permiso para ejecutar ese proceso, ejecutamos el código con el flag: </a:t>
            </a:r>
            <a:r>
              <a:rPr b="1" i="1" lang="en" sz="1300">
                <a:solidFill>
                  <a:schemeClr val="lt2"/>
                </a:solidFill>
                <a:highlight>
                  <a:schemeClr val="dk2"/>
                </a:highlight>
                <a:latin typeface="Roboto Mono"/>
                <a:ea typeface="Roboto Mono"/>
                <a:cs typeface="Roboto Mono"/>
                <a:sym typeface="Roboto Mono"/>
              </a:rPr>
              <a:t>--allow-write</a:t>
            </a:r>
            <a:r>
              <a:rPr lang="en" sz="1300">
                <a:solidFill>
                  <a:schemeClr val="dk1"/>
                </a:solidFill>
                <a:highlight>
                  <a:schemeClr val="lt1"/>
                </a:highlight>
                <a:latin typeface="Helvetica Neue Light"/>
                <a:ea typeface="Helvetica Neue Light"/>
                <a:cs typeface="Helvetica Neue Light"/>
                <a:sym typeface="Helvetica Neue Light"/>
              </a:rPr>
              <a:t>. Con este se ejecuta correctamente.</a:t>
            </a:r>
            <a:endParaRPr sz="1300">
              <a:solidFill>
                <a:schemeClr val="dk1"/>
              </a:solidFill>
              <a:highlight>
                <a:schemeClr val="lt1"/>
              </a:highlight>
              <a:latin typeface="Helvetica Neue Light"/>
              <a:ea typeface="Helvetica Neue Light"/>
              <a:cs typeface="Helvetica Neue Light"/>
              <a:sym typeface="Helvetica Neue Light"/>
            </a:endParaRPr>
          </a:p>
        </p:txBody>
      </p:sp>
      <p:sp>
        <p:nvSpPr>
          <p:cNvPr id="379" name="Google Shape;379;p55"/>
          <p:cNvSpPr txBox="1"/>
          <p:nvPr/>
        </p:nvSpPr>
        <p:spPr>
          <a:xfrm>
            <a:off x="742800" y="238575"/>
            <a:ext cx="72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Deno - Manejo de archivos</a:t>
            </a:r>
            <a:endParaRPr i="1" sz="3600">
              <a:latin typeface="Anton"/>
              <a:ea typeface="Anton"/>
              <a:cs typeface="Anton"/>
              <a:sym typeface="Anton"/>
            </a:endParaRPr>
          </a:p>
        </p:txBody>
      </p:sp>
      <p:pic>
        <p:nvPicPr>
          <p:cNvPr id="380" name="Google Shape;380;p5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81" name="Google Shape;381;p55"/>
          <p:cNvPicPr preferRelativeResize="0"/>
          <p:nvPr/>
        </p:nvPicPr>
        <p:blipFill rotWithShape="1">
          <a:blip r:embed="rId4">
            <a:alphaModFix/>
          </a:blip>
          <a:srcRect b="0" l="0" r="0" t="0"/>
          <a:stretch/>
        </p:blipFill>
        <p:spPr>
          <a:xfrm>
            <a:off x="8196100" y="85500"/>
            <a:ext cx="822775" cy="822775"/>
          </a:xfrm>
          <a:prstGeom prst="rect">
            <a:avLst/>
          </a:prstGeom>
          <a:noFill/>
          <a:ln>
            <a:noFill/>
          </a:ln>
        </p:spPr>
      </p:pic>
      <p:pic>
        <p:nvPicPr>
          <p:cNvPr id="382" name="Google Shape;382;p55"/>
          <p:cNvPicPr preferRelativeResize="0"/>
          <p:nvPr/>
        </p:nvPicPr>
        <p:blipFill>
          <a:blip r:embed="rId5">
            <a:alphaModFix/>
          </a:blip>
          <a:stretch>
            <a:fillRect/>
          </a:stretch>
        </p:blipFill>
        <p:spPr>
          <a:xfrm>
            <a:off x="32225" y="151659"/>
            <a:ext cx="1271500" cy="762900"/>
          </a:xfrm>
          <a:prstGeom prst="rect">
            <a:avLst/>
          </a:prstGeom>
          <a:noFill/>
          <a:ln>
            <a:noFill/>
          </a:ln>
        </p:spPr>
      </p:pic>
      <p:sp>
        <p:nvSpPr>
          <p:cNvPr id="383" name="Google Shape;383;p55"/>
          <p:cNvSpPr txBox="1"/>
          <p:nvPr/>
        </p:nvSpPr>
        <p:spPr>
          <a:xfrm>
            <a:off x="899025" y="1763225"/>
            <a:ext cx="7280100" cy="361800"/>
          </a:xfrm>
          <a:prstGeom prst="rect">
            <a:avLst/>
          </a:prstGeom>
          <a:solidFill>
            <a:srgbClr val="252526"/>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50">
                <a:solidFill>
                  <a:srgbClr val="C586C0"/>
                </a:solidFill>
                <a:highlight>
                  <a:srgbClr val="1E1E1E"/>
                </a:highlight>
                <a:latin typeface="Courier New"/>
                <a:ea typeface="Courier New"/>
                <a:cs typeface="Courier New"/>
                <a:sym typeface="Courier New"/>
              </a:rPr>
              <a:t>await</a:t>
            </a:r>
            <a:r>
              <a:rPr lang="en" sz="1150">
                <a:solidFill>
                  <a:srgbClr val="D4D4D4"/>
                </a:solidFill>
                <a:highlight>
                  <a:srgbClr val="1E1E1E"/>
                </a:highlight>
                <a:latin typeface="Courier New"/>
                <a:ea typeface="Courier New"/>
                <a:cs typeface="Courier New"/>
                <a:sym typeface="Courier New"/>
              </a:rPr>
              <a:t> </a:t>
            </a:r>
            <a:r>
              <a:rPr lang="en" sz="1150">
                <a:solidFill>
                  <a:srgbClr val="9CDCFE"/>
                </a:solidFill>
                <a:highlight>
                  <a:srgbClr val="1E1E1E"/>
                </a:highlight>
                <a:latin typeface="Courier New"/>
                <a:ea typeface="Courier New"/>
                <a:cs typeface="Courier New"/>
                <a:sym typeface="Courier New"/>
              </a:rPr>
              <a:t>Deno</a:t>
            </a:r>
            <a:r>
              <a:rPr lang="en" sz="1150">
                <a:solidFill>
                  <a:srgbClr val="D4D4D4"/>
                </a:solidFill>
                <a:highlight>
                  <a:srgbClr val="1E1E1E"/>
                </a:highlight>
                <a:latin typeface="Courier New"/>
                <a:ea typeface="Courier New"/>
                <a:cs typeface="Courier New"/>
                <a:sym typeface="Courier New"/>
              </a:rPr>
              <a:t>.</a:t>
            </a:r>
            <a:r>
              <a:rPr lang="en" sz="1150">
                <a:solidFill>
                  <a:srgbClr val="DCDCAA"/>
                </a:solidFill>
                <a:highlight>
                  <a:srgbClr val="1E1E1E"/>
                </a:highlight>
                <a:latin typeface="Courier New"/>
                <a:ea typeface="Courier New"/>
                <a:cs typeface="Courier New"/>
                <a:sym typeface="Courier New"/>
              </a:rPr>
              <a:t>writeTextFile</a:t>
            </a:r>
            <a:r>
              <a:rPr lang="en" sz="1150">
                <a:solidFill>
                  <a:srgbClr val="D4D4D4"/>
                </a:solidFill>
                <a:highlight>
                  <a:srgbClr val="1E1E1E"/>
                </a:highlight>
                <a:latin typeface="Courier New"/>
                <a:ea typeface="Courier New"/>
                <a:cs typeface="Courier New"/>
                <a:sym typeface="Courier New"/>
              </a:rPr>
              <a:t>(</a:t>
            </a:r>
            <a:r>
              <a:rPr lang="en" sz="1150">
                <a:solidFill>
                  <a:srgbClr val="CE9178"/>
                </a:solidFill>
                <a:highlight>
                  <a:srgbClr val="1E1E1E"/>
                </a:highlight>
                <a:latin typeface="Courier New"/>
                <a:ea typeface="Courier New"/>
                <a:cs typeface="Courier New"/>
                <a:sym typeface="Courier New"/>
              </a:rPr>
              <a:t>"test.txt"</a:t>
            </a:r>
            <a:r>
              <a:rPr lang="en" sz="1150">
                <a:solidFill>
                  <a:srgbClr val="D4D4D4"/>
                </a:solidFill>
                <a:highlight>
                  <a:srgbClr val="1E1E1E"/>
                </a:highlight>
                <a:latin typeface="Courier New"/>
                <a:ea typeface="Courier New"/>
                <a:cs typeface="Courier New"/>
                <a:sym typeface="Courier New"/>
              </a:rPr>
              <a:t>, </a:t>
            </a:r>
            <a:r>
              <a:rPr lang="en" sz="1150">
                <a:solidFill>
                  <a:srgbClr val="CE9178"/>
                </a:solidFill>
                <a:highlight>
                  <a:srgbClr val="1E1E1E"/>
                </a:highlight>
                <a:latin typeface="Courier New"/>
                <a:ea typeface="Courier New"/>
                <a:cs typeface="Courier New"/>
                <a:sym typeface="Courier New"/>
              </a:rPr>
              <a:t>"Hola deno facil!"</a:t>
            </a:r>
            <a:r>
              <a:rPr lang="en" sz="1150">
                <a:solidFill>
                  <a:srgbClr val="D4D4D4"/>
                </a:solidFill>
                <a:highlight>
                  <a:srgbClr val="1E1E1E"/>
                </a:highlight>
                <a:latin typeface="Courier New"/>
                <a:ea typeface="Courier New"/>
                <a:cs typeface="Courier New"/>
                <a:sym typeface="Courier New"/>
              </a:rPr>
              <a:t>);</a:t>
            </a:r>
            <a:endParaRPr sz="1500"/>
          </a:p>
        </p:txBody>
      </p:sp>
      <p:sp>
        <p:nvSpPr>
          <p:cNvPr id="384" name="Google Shape;384;p55"/>
          <p:cNvSpPr txBox="1"/>
          <p:nvPr/>
        </p:nvSpPr>
        <p:spPr>
          <a:xfrm>
            <a:off x="902300" y="2856400"/>
            <a:ext cx="7117800" cy="1416000"/>
          </a:xfrm>
          <a:prstGeom prst="rect">
            <a:avLst/>
          </a:prstGeom>
          <a:solidFill>
            <a:srgbClr val="25252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rPr>
              <a:t>$ deno run 2-ejemploWriteTextFile.ts</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Clr>
                <a:schemeClr val="dk1"/>
              </a:buClr>
              <a:buSzPts val="1100"/>
              <a:buFont typeface="Arial"/>
              <a:buNone/>
            </a:pPr>
            <a:r>
              <a:rPr lang="en" sz="1000">
                <a:solidFill>
                  <a:schemeClr val="lt1"/>
                </a:solidFill>
              </a:rPr>
              <a:t>error: Uncaught (in promise) PermissionDenied: Requires write access to "test.txt", run again with the --allow-write flag</a:t>
            </a:r>
            <a:endParaRPr sz="1000">
              <a:solidFill>
                <a:schemeClr val="lt1"/>
              </a:solidFill>
            </a:endParaRPr>
          </a:p>
          <a:p>
            <a:pPr indent="0" lvl="0" marL="0" rtl="0" algn="l">
              <a:spcBef>
                <a:spcPts val="0"/>
              </a:spcBef>
              <a:spcAft>
                <a:spcPts val="0"/>
              </a:spcAft>
              <a:buClr>
                <a:schemeClr val="dk1"/>
              </a:buClr>
              <a:buSzPts val="1100"/>
              <a:buFont typeface="Arial"/>
              <a:buNone/>
            </a:pPr>
            <a:r>
              <a:rPr lang="en" sz="1000">
                <a:solidFill>
                  <a:schemeClr val="lt1"/>
                </a:solidFill>
              </a:rPr>
              <a:t>await Deno.writeTextFile("test.txt", "Hola deno facil!");</a:t>
            </a:r>
            <a:endParaRPr sz="1000">
              <a:solidFill>
                <a:schemeClr val="lt1"/>
              </a:solidFill>
            </a:endParaRPr>
          </a:p>
          <a:p>
            <a:pPr indent="0" lvl="0" marL="0" rtl="0" algn="l">
              <a:spcBef>
                <a:spcPts val="0"/>
              </a:spcBef>
              <a:spcAft>
                <a:spcPts val="0"/>
              </a:spcAft>
              <a:buClr>
                <a:schemeClr val="dk1"/>
              </a:buClr>
              <a:buSzPts val="1100"/>
              <a:buFont typeface="Arial"/>
              <a:buNone/>
            </a:pPr>
            <a:r>
              <a:rPr lang="en" sz="1000">
                <a:solidFill>
                  <a:schemeClr val="lt1"/>
                </a:solidFill>
              </a:rPr>
              <a:t>^</a:t>
            </a:r>
            <a:endParaRPr sz="1000">
              <a:solidFill>
                <a:schemeClr val="lt1"/>
              </a:solidFill>
            </a:endParaRPr>
          </a:p>
          <a:p>
            <a:pPr indent="0" lvl="0" marL="0" rtl="0" algn="l">
              <a:spcBef>
                <a:spcPts val="0"/>
              </a:spcBef>
              <a:spcAft>
                <a:spcPts val="0"/>
              </a:spcAft>
              <a:buClr>
                <a:schemeClr val="dk1"/>
              </a:buClr>
              <a:buSzPts val="1100"/>
              <a:buFont typeface="Arial"/>
              <a:buNone/>
            </a:pPr>
            <a:r>
              <a:rPr lang="en" sz="1000">
                <a:solidFill>
                  <a:schemeClr val="lt1"/>
                </a:solidFill>
              </a:rPr>
              <a:t>    at async open (deno:runtime/js/40_files.js:51:17)</a:t>
            </a:r>
            <a:endParaRPr sz="1000">
              <a:solidFill>
                <a:schemeClr val="lt1"/>
              </a:solidFill>
            </a:endParaRPr>
          </a:p>
          <a:p>
            <a:pPr indent="0" lvl="0" marL="0" rtl="0" algn="l">
              <a:spcBef>
                <a:spcPts val="0"/>
              </a:spcBef>
              <a:spcAft>
                <a:spcPts val="0"/>
              </a:spcAft>
              <a:buClr>
                <a:schemeClr val="dk1"/>
              </a:buClr>
              <a:buSzPts val="1100"/>
              <a:buFont typeface="Arial"/>
              <a:buNone/>
            </a:pPr>
            <a:r>
              <a:rPr lang="en" sz="1000">
                <a:solidFill>
                  <a:schemeClr val="lt1"/>
                </a:solidFill>
              </a:rPr>
              <a:t>    at async writeFile (deno:runtime/js/40_write_file.js:64:18)</a:t>
            </a:r>
            <a:endParaRPr sz="1000">
              <a:solidFill>
                <a:schemeClr val="lt1"/>
              </a:solidFill>
            </a:endParaRPr>
          </a:p>
          <a:p>
            <a:pPr indent="0" lvl="0" marL="0" rtl="0" algn="l">
              <a:spcBef>
                <a:spcPts val="0"/>
              </a:spcBef>
              <a:spcAft>
                <a:spcPts val="0"/>
              </a:spcAft>
              <a:buNone/>
            </a:pPr>
            <a:r>
              <a:rPr lang="en" sz="1000">
                <a:solidFill>
                  <a:schemeClr val="lt1"/>
                </a:solidFill>
              </a:rPr>
              <a:t>    at async file:///clase-24-deno/ejemplosClase/2-ejemploWriteTextFile.ts:9:1</a:t>
            </a:r>
            <a:endParaRPr sz="10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6"/>
          <p:cNvSpPr txBox="1"/>
          <p:nvPr/>
        </p:nvSpPr>
        <p:spPr>
          <a:xfrm>
            <a:off x="481925" y="896700"/>
            <a:ext cx="8358600" cy="935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Vemos en el código que estamos usando </a:t>
            </a:r>
            <a:r>
              <a:rPr i="1" lang="en" sz="1800">
                <a:solidFill>
                  <a:schemeClr val="dk1"/>
                </a:solidFill>
                <a:highlight>
                  <a:schemeClr val="lt1"/>
                </a:highlight>
                <a:latin typeface="Helvetica Neue Light"/>
                <a:ea typeface="Helvetica Neue Light"/>
                <a:cs typeface="Helvetica Neue Light"/>
                <a:sym typeface="Helvetica Neue Light"/>
              </a:rPr>
              <a:t>await </a:t>
            </a:r>
            <a:r>
              <a:rPr lang="en" sz="1800">
                <a:solidFill>
                  <a:schemeClr val="dk1"/>
                </a:solidFill>
                <a:highlight>
                  <a:schemeClr val="lt1"/>
                </a:highlight>
                <a:latin typeface="Helvetica Neue Light"/>
                <a:ea typeface="Helvetica Neue Light"/>
                <a:cs typeface="Helvetica Neue Light"/>
                <a:sym typeface="Helvetica Neue Light"/>
              </a:rPr>
              <a:t>sin estar dentro de un bloque que sea </a:t>
            </a:r>
            <a:r>
              <a:rPr i="1" lang="en" sz="1800">
                <a:solidFill>
                  <a:schemeClr val="dk1"/>
                </a:solidFill>
                <a:highlight>
                  <a:schemeClr val="lt1"/>
                </a:highlight>
                <a:latin typeface="Helvetica Neue Light"/>
                <a:ea typeface="Helvetica Neue Light"/>
                <a:cs typeface="Helvetica Neue Light"/>
                <a:sym typeface="Helvetica Neue Light"/>
              </a:rPr>
              <a:t>async</a:t>
            </a:r>
            <a:r>
              <a:rPr lang="en" sz="1800">
                <a:solidFill>
                  <a:schemeClr val="dk1"/>
                </a:solidFill>
                <a:highlight>
                  <a:schemeClr val="lt1"/>
                </a:highlight>
                <a:latin typeface="Helvetica Neue Light"/>
                <a:ea typeface="Helvetica Neue Light"/>
                <a:cs typeface="Helvetica Neue Light"/>
                <a:sym typeface="Helvetica Neue Light"/>
              </a:rPr>
              <a:t>. Esto como mencionamos es posible en Deno, y lo es gracias a </a:t>
            </a:r>
            <a:r>
              <a:rPr b="1" i="1" lang="en" sz="1800">
                <a:solidFill>
                  <a:schemeClr val="dk1"/>
                </a:solidFill>
                <a:highlight>
                  <a:schemeClr val="lt1"/>
                </a:highlight>
                <a:latin typeface="Helvetica Neue"/>
                <a:ea typeface="Helvetica Neue"/>
                <a:cs typeface="Helvetica Neue"/>
                <a:sym typeface="Helvetica Neue"/>
              </a:rPr>
              <a:t>Top-level await</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90" name="Google Shape;390;p56"/>
          <p:cNvSpPr txBox="1"/>
          <p:nvPr/>
        </p:nvSpPr>
        <p:spPr>
          <a:xfrm>
            <a:off x="742800" y="238575"/>
            <a:ext cx="72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Objeto global Deno - procesos</a:t>
            </a:r>
            <a:endParaRPr i="1" sz="3600">
              <a:latin typeface="Anton"/>
              <a:ea typeface="Anton"/>
              <a:cs typeface="Anton"/>
              <a:sym typeface="Anton"/>
            </a:endParaRPr>
          </a:p>
        </p:txBody>
      </p:sp>
      <p:pic>
        <p:nvPicPr>
          <p:cNvPr id="391" name="Google Shape;391;p5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92" name="Google Shape;392;p56"/>
          <p:cNvPicPr preferRelativeResize="0"/>
          <p:nvPr/>
        </p:nvPicPr>
        <p:blipFill>
          <a:blip r:embed="rId4">
            <a:alphaModFix/>
          </a:blip>
          <a:stretch>
            <a:fillRect/>
          </a:stretch>
        </p:blipFill>
        <p:spPr>
          <a:xfrm>
            <a:off x="2002050" y="2179200"/>
            <a:ext cx="5139899" cy="2739275"/>
          </a:xfrm>
          <a:prstGeom prst="rect">
            <a:avLst/>
          </a:prstGeom>
          <a:noFill/>
          <a:ln cap="flat" cmpd="sng" w="9525">
            <a:solidFill>
              <a:schemeClr val="dk2"/>
            </a:solidFill>
            <a:prstDash val="solid"/>
            <a:round/>
            <a:headEnd len="sm" w="sm" type="none"/>
            <a:tailEnd len="sm" w="sm" type="none"/>
          </a:ln>
        </p:spPr>
      </p:pic>
      <p:pic>
        <p:nvPicPr>
          <p:cNvPr id="393" name="Google Shape;393;p56"/>
          <p:cNvPicPr preferRelativeResize="0"/>
          <p:nvPr/>
        </p:nvPicPr>
        <p:blipFill rotWithShape="1">
          <a:blip r:embed="rId5">
            <a:alphaModFix/>
          </a:blip>
          <a:srcRect b="0" l="0" r="0" t="0"/>
          <a:stretch/>
        </p:blipFill>
        <p:spPr>
          <a:xfrm>
            <a:off x="8196100" y="85500"/>
            <a:ext cx="822775" cy="822775"/>
          </a:xfrm>
          <a:prstGeom prst="rect">
            <a:avLst/>
          </a:prstGeom>
          <a:noFill/>
          <a:ln>
            <a:noFill/>
          </a:ln>
        </p:spPr>
      </p:pic>
      <p:pic>
        <p:nvPicPr>
          <p:cNvPr id="394" name="Google Shape;394;p56"/>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7"/>
          <p:cNvSpPr txBox="1"/>
          <p:nvPr/>
        </p:nvSpPr>
        <p:spPr>
          <a:xfrm>
            <a:off x="361675" y="972900"/>
            <a:ext cx="8560200" cy="3953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300"/>
              </a:spcBef>
              <a:spcAft>
                <a:spcPts val="0"/>
              </a:spcAft>
              <a:buClr>
                <a:srgbClr val="3CEFAB"/>
              </a:buClr>
              <a:buSzPts val="1300"/>
              <a:buFont typeface="Helvetica Neue Light"/>
              <a:buChar char="●"/>
            </a:pPr>
            <a:r>
              <a:rPr lang="en" sz="1300">
                <a:solidFill>
                  <a:schemeClr val="dk1"/>
                </a:solidFill>
                <a:highlight>
                  <a:schemeClr val="lt1"/>
                </a:highlight>
                <a:latin typeface="Helvetica Neue Light"/>
                <a:ea typeface="Helvetica Neue Light"/>
                <a:cs typeface="Helvetica Neue Light"/>
                <a:sym typeface="Helvetica Neue Light"/>
              </a:rPr>
              <a:t>Leer</a:t>
            </a:r>
            <a:r>
              <a:rPr lang="en" sz="1300">
                <a:solidFill>
                  <a:schemeClr val="dk1"/>
                </a:solidFill>
                <a:highlight>
                  <a:schemeClr val="lt1"/>
                </a:highlight>
                <a:latin typeface="Helvetica Neue Light"/>
                <a:ea typeface="Helvetica Neue Light"/>
                <a:cs typeface="Helvetica Neue Light"/>
                <a:sym typeface="Helvetica Neue Light"/>
              </a:rPr>
              <a:t> texto de un archivo con Deno también es muy sencillo. Simplemente usamos la función readTextFile del objeto Deno:</a:t>
            </a:r>
            <a:endParaRPr sz="13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0"/>
              </a:spcAft>
              <a:buNone/>
            </a:pPr>
            <a:r>
              <a:t/>
            </a:r>
            <a:endParaRPr sz="13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t/>
            </a:r>
            <a:endParaRPr sz="1300">
              <a:solidFill>
                <a:schemeClr val="dk1"/>
              </a:solidFill>
              <a:highlight>
                <a:schemeClr val="lt1"/>
              </a:highlight>
              <a:latin typeface="Helvetica Neue Light"/>
              <a:ea typeface="Helvetica Neue Light"/>
              <a:cs typeface="Helvetica Neue Light"/>
              <a:sym typeface="Helvetica Neue Light"/>
            </a:endParaRPr>
          </a:p>
          <a:p>
            <a:pPr indent="-311150" lvl="0" marL="457200" rtl="0" algn="l">
              <a:lnSpc>
                <a:spcPct val="115000"/>
              </a:lnSpc>
              <a:spcBef>
                <a:spcPts val="1300"/>
              </a:spcBef>
              <a:spcAft>
                <a:spcPts val="1000"/>
              </a:spcAft>
              <a:buClr>
                <a:srgbClr val="3CEFAB"/>
              </a:buClr>
              <a:buSzPts val="1300"/>
              <a:buFont typeface="Helvetica Neue Light"/>
              <a:buChar char="●"/>
            </a:pPr>
            <a:r>
              <a:rPr lang="en" sz="1300">
                <a:solidFill>
                  <a:schemeClr val="dk1"/>
                </a:solidFill>
                <a:highlight>
                  <a:schemeClr val="lt1"/>
                </a:highlight>
                <a:latin typeface="Helvetica Neue Light"/>
                <a:ea typeface="Helvetica Neue Light"/>
                <a:cs typeface="Helvetica Neue Light"/>
                <a:sym typeface="Helvetica Neue Light"/>
              </a:rPr>
              <a:t>Para que el código no lance un error de permisos, ejecutamos el código con el flag: </a:t>
            </a:r>
            <a:r>
              <a:rPr b="1" i="1" lang="en" sz="1300">
                <a:solidFill>
                  <a:schemeClr val="lt2"/>
                </a:solidFill>
                <a:highlight>
                  <a:schemeClr val="dk2"/>
                </a:highlight>
                <a:latin typeface="Roboto Mono"/>
                <a:ea typeface="Roboto Mono"/>
                <a:cs typeface="Roboto Mono"/>
                <a:sym typeface="Roboto Mono"/>
              </a:rPr>
              <a:t>--allow-read</a:t>
            </a:r>
            <a:r>
              <a:rPr lang="en" sz="1300">
                <a:solidFill>
                  <a:schemeClr val="dk1"/>
                </a:solidFill>
                <a:highlight>
                  <a:schemeClr val="lt1"/>
                </a:highlight>
                <a:latin typeface="Helvetica Neue Light"/>
                <a:ea typeface="Helvetica Neue Light"/>
                <a:cs typeface="Helvetica Neue Light"/>
                <a:sym typeface="Helvetica Neue Light"/>
              </a:rPr>
              <a:t>.</a:t>
            </a:r>
            <a:endParaRPr sz="1300">
              <a:solidFill>
                <a:schemeClr val="dk1"/>
              </a:solidFill>
              <a:highlight>
                <a:schemeClr val="lt1"/>
              </a:highlight>
              <a:latin typeface="Helvetica Neue Light"/>
              <a:ea typeface="Helvetica Neue Light"/>
              <a:cs typeface="Helvetica Neue Light"/>
              <a:sym typeface="Helvetica Neue Light"/>
            </a:endParaRPr>
          </a:p>
        </p:txBody>
      </p:sp>
      <p:sp>
        <p:nvSpPr>
          <p:cNvPr id="400" name="Google Shape;400;p57"/>
          <p:cNvSpPr txBox="1"/>
          <p:nvPr/>
        </p:nvSpPr>
        <p:spPr>
          <a:xfrm>
            <a:off x="742800" y="238575"/>
            <a:ext cx="72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Deno - Manejo de archivos</a:t>
            </a:r>
            <a:endParaRPr i="1" sz="3600">
              <a:latin typeface="Anton"/>
              <a:ea typeface="Anton"/>
              <a:cs typeface="Anton"/>
              <a:sym typeface="Anton"/>
            </a:endParaRPr>
          </a:p>
        </p:txBody>
      </p:sp>
      <p:pic>
        <p:nvPicPr>
          <p:cNvPr id="401" name="Google Shape;401;p5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2" name="Google Shape;402;p57"/>
          <p:cNvPicPr preferRelativeResize="0"/>
          <p:nvPr/>
        </p:nvPicPr>
        <p:blipFill rotWithShape="1">
          <a:blip r:embed="rId4">
            <a:alphaModFix/>
          </a:blip>
          <a:srcRect b="0" l="0" r="0" t="0"/>
          <a:stretch/>
        </p:blipFill>
        <p:spPr>
          <a:xfrm>
            <a:off x="8196100" y="85500"/>
            <a:ext cx="822775" cy="822775"/>
          </a:xfrm>
          <a:prstGeom prst="rect">
            <a:avLst/>
          </a:prstGeom>
          <a:noFill/>
          <a:ln>
            <a:noFill/>
          </a:ln>
        </p:spPr>
      </p:pic>
      <p:pic>
        <p:nvPicPr>
          <p:cNvPr id="403" name="Google Shape;403;p57"/>
          <p:cNvPicPr preferRelativeResize="0"/>
          <p:nvPr/>
        </p:nvPicPr>
        <p:blipFill>
          <a:blip r:embed="rId5">
            <a:alphaModFix/>
          </a:blip>
          <a:stretch>
            <a:fillRect/>
          </a:stretch>
        </p:blipFill>
        <p:spPr>
          <a:xfrm>
            <a:off x="32225" y="151659"/>
            <a:ext cx="1271500" cy="762900"/>
          </a:xfrm>
          <a:prstGeom prst="rect">
            <a:avLst/>
          </a:prstGeom>
          <a:noFill/>
          <a:ln>
            <a:noFill/>
          </a:ln>
        </p:spPr>
      </p:pic>
      <p:sp>
        <p:nvSpPr>
          <p:cNvPr id="404" name="Google Shape;404;p57"/>
          <p:cNvSpPr txBox="1"/>
          <p:nvPr/>
        </p:nvSpPr>
        <p:spPr>
          <a:xfrm>
            <a:off x="899025" y="1763225"/>
            <a:ext cx="7280100" cy="601800"/>
          </a:xfrm>
          <a:prstGeom prst="rect">
            <a:avLst/>
          </a:prstGeom>
          <a:solidFill>
            <a:srgbClr val="252526"/>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50">
                <a:solidFill>
                  <a:srgbClr val="569CD6"/>
                </a:solidFill>
                <a:highlight>
                  <a:srgbClr val="1E1E1E"/>
                </a:highlight>
                <a:latin typeface="Courier New"/>
                <a:ea typeface="Courier New"/>
                <a:cs typeface="Courier New"/>
                <a:sym typeface="Courier New"/>
              </a:rPr>
              <a:t>c</a:t>
            </a:r>
            <a:r>
              <a:rPr lang="en" sz="1150">
                <a:solidFill>
                  <a:srgbClr val="569CD6"/>
                </a:solidFill>
                <a:highlight>
                  <a:srgbClr val="1E1E1E"/>
                </a:highlight>
                <a:latin typeface="Courier New"/>
                <a:ea typeface="Courier New"/>
                <a:cs typeface="Courier New"/>
                <a:sym typeface="Courier New"/>
              </a:rPr>
              <a:t>onst </a:t>
            </a:r>
            <a:r>
              <a:rPr lang="en" sz="1150">
                <a:solidFill>
                  <a:srgbClr val="9CDCFE"/>
                </a:solidFill>
                <a:highlight>
                  <a:srgbClr val="1E1E1E"/>
                </a:highlight>
                <a:latin typeface="Courier New"/>
                <a:ea typeface="Courier New"/>
                <a:cs typeface="Courier New"/>
                <a:sym typeface="Courier New"/>
              </a:rPr>
              <a:t>text</a:t>
            </a:r>
            <a:r>
              <a:rPr lang="en" sz="1150">
                <a:solidFill>
                  <a:srgbClr val="9CDCFE"/>
                </a:solidFill>
                <a:highlight>
                  <a:srgbClr val="1E1E1E"/>
                </a:highlight>
                <a:latin typeface="Courier New"/>
                <a:ea typeface="Courier New"/>
                <a:cs typeface="Courier New"/>
                <a:sym typeface="Courier New"/>
              </a:rPr>
              <a:t> </a:t>
            </a:r>
            <a:r>
              <a:rPr lang="en" sz="1150">
                <a:solidFill>
                  <a:srgbClr val="D4D4D4"/>
                </a:solidFill>
                <a:highlight>
                  <a:srgbClr val="1E1E1E"/>
                </a:highlight>
                <a:latin typeface="Courier New"/>
                <a:ea typeface="Courier New"/>
                <a:cs typeface="Courier New"/>
                <a:sym typeface="Courier New"/>
              </a:rPr>
              <a:t>= </a:t>
            </a:r>
            <a:r>
              <a:rPr lang="en" sz="1150">
                <a:solidFill>
                  <a:srgbClr val="C586C0"/>
                </a:solidFill>
                <a:highlight>
                  <a:srgbClr val="1E1E1E"/>
                </a:highlight>
                <a:latin typeface="Courier New"/>
                <a:ea typeface="Courier New"/>
                <a:cs typeface="Courier New"/>
                <a:sym typeface="Courier New"/>
              </a:rPr>
              <a:t>await</a:t>
            </a:r>
            <a:r>
              <a:rPr lang="en" sz="1150">
                <a:solidFill>
                  <a:srgbClr val="D4D4D4"/>
                </a:solidFill>
                <a:highlight>
                  <a:srgbClr val="1E1E1E"/>
                </a:highlight>
                <a:latin typeface="Courier New"/>
                <a:ea typeface="Courier New"/>
                <a:cs typeface="Courier New"/>
                <a:sym typeface="Courier New"/>
              </a:rPr>
              <a:t> </a:t>
            </a:r>
            <a:r>
              <a:rPr lang="en" sz="1150">
                <a:solidFill>
                  <a:srgbClr val="9CDCFE"/>
                </a:solidFill>
                <a:highlight>
                  <a:srgbClr val="1E1E1E"/>
                </a:highlight>
                <a:latin typeface="Courier New"/>
                <a:ea typeface="Courier New"/>
                <a:cs typeface="Courier New"/>
                <a:sym typeface="Courier New"/>
              </a:rPr>
              <a:t>Deno</a:t>
            </a:r>
            <a:r>
              <a:rPr lang="en" sz="1150">
                <a:solidFill>
                  <a:srgbClr val="D4D4D4"/>
                </a:solidFill>
                <a:highlight>
                  <a:srgbClr val="1E1E1E"/>
                </a:highlight>
                <a:latin typeface="Courier New"/>
                <a:ea typeface="Courier New"/>
                <a:cs typeface="Courier New"/>
                <a:sym typeface="Courier New"/>
              </a:rPr>
              <a:t>.</a:t>
            </a:r>
            <a:r>
              <a:rPr lang="en" sz="1150">
                <a:solidFill>
                  <a:srgbClr val="DCDCAA"/>
                </a:solidFill>
                <a:highlight>
                  <a:srgbClr val="1E1E1E"/>
                </a:highlight>
                <a:latin typeface="Courier New"/>
                <a:ea typeface="Courier New"/>
                <a:cs typeface="Courier New"/>
                <a:sym typeface="Courier New"/>
              </a:rPr>
              <a:t>read</a:t>
            </a:r>
            <a:r>
              <a:rPr lang="en" sz="1150">
                <a:solidFill>
                  <a:srgbClr val="DCDCAA"/>
                </a:solidFill>
                <a:highlight>
                  <a:srgbClr val="1E1E1E"/>
                </a:highlight>
                <a:latin typeface="Courier New"/>
                <a:ea typeface="Courier New"/>
                <a:cs typeface="Courier New"/>
                <a:sym typeface="Courier New"/>
              </a:rPr>
              <a:t>TextFile</a:t>
            </a:r>
            <a:r>
              <a:rPr lang="en" sz="1150">
                <a:solidFill>
                  <a:srgbClr val="D4D4D4"/>
                </a:solidFill>
                <a:highlight>
                  <a:srgbClr val="1E1E1E"/>
                </a:highlight>
                <a:latin typeface="Courier New"/>
                <a:ea typeface="Courier New"/>
                <a:cs typeface="Courier New"/>
                <a:sym typeface="Courier New"/>
              </a:rPr>
              <a:t>(</a:t>
            </a:r>
            <a:r>
              <a:rPr lang="en" sz="1150">
                <a:solidFill>
                  <a:srgbClr val="CE9178"/>
                </a:solidFill>
                <a:highlight>
                  <a:srgbClr val="1E1E1E"/>
                </a:highlight>
                <a:latin typeface="Courier New"/>
                <a:ea typeface="Courier New"/>
                <a:cs typeface="Courier New"/>
                <a:sym typeface="Courier New"/>
              </a:rPr>
              <a:t>"test.txt"</a:t>
            </a:r>
            <a:r>
              <a:rPr lang="en"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9CDCFE"/>
                </a:solidFill>
                <a:highlight>
                  <a:srgbClr val="1E1E1E"/>
                </a:highlight>
                <a:latin typeface="Courier New"/>
                <a:ea typeface="Courier New"/>
                <a:cs typeface="Courier New"/>
                <a:sym typeface="Courier New"/>
              </a:rPr>
              <a:t>console</a:t>
            </a:r>
            <a:r>
              <a:rPr lang="en" sz="1150">
                <a:solidFill>
                  <a:srgbClr val="D4D4D4"/>
                </a:solidFill>
                <a:highlight>
                  <a:srgbClr val="1E1E1E"/>
                </a:highlight>
                <a:latin typeface="Courier New"/>
                <a:ea typeface="Courier New"/>
                <a:cs typeface="Courier New"/>
                <a:sym typeface="Courier New"/>
              </a:rPr>
              <a:t>.</a:t>
            </a:r>
            <a:r>
              <a:rPr lang="en" sz="1150">
                <a:solidFill>
                  <a:srgbClr val="DCDCAA"/>
                </a:solidFill>
                <a:highlight>
                  <a:srgbClr val="1E1E1E"/>
                </a:highlight>
                <a:latin typeface="Courier New"/>
                <a:ea typeface="Courier New"/>
                <a:cs typeface="Courier New"/>
                <a:sym typeface="Courier New"/>
              </a:rPr>
              <a:t>log</a:t>
            </a:r>
            <a:r>
              <a:rPr lang="en" sz="1150">
                <a:solidFill>
                  <a:srgbClr val="D4D4D4"/>
                </a:solidFill>
                <a:highlight>
                  <a:srgbClr val="1E1E1E"/>
                </a:highlight>
                <a:latin typeface="Courier New"/>
                <a:ea typeface="Courier New"/>
                <a:cs typeface="Courier New"/>
                <a:sym typeface="Courier New"/>
              </a:rPr>
              <a:t>(</a:t>
            </a:r>
            <a:r>
              <a:rPr lang="en" sz="1150">
                <a:solidFill>
                  <a:srgbClr val="9CDCFE"/>
                </a:solidFill>
                <a:highlight>
                  <a:srgbClr val="1E1E1E"/>
                </a:highlight>
                <a:latin typeface="Courier New"/>
                <a:ea typeface="Courier New"/>
                <a:cs typeface="Courier New"/>
                <a:sym typeface="Courier New"/>
              </a:rPr>
              <a:t>text</a:t>
            </a:r>
            <a:r>
              <a:rPr lang="en"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8"/>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PROYECTO EN DENO</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lang="en" sz="1600">
                <a:solidFill>
                  <a:schemeClr val="dk1"/>
                </a:solidFill>
                <a:highlight>
                  <a:schemeClr val="lt1"/>
                </a:highlight>
                <a:latin typeface="Helvetica Neue Light"/>
                <a:ea typeface="Helvetica Neue Light"/>
                <a:cs typeface="Helvetica Neue Light"/>
                <a:sym typeface="Helvetica Neue Light"/>
              </a:rPr>
              <a:t>Crea un proyecto en Deno configurando localmente.</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410" name="Google Shape;410;p5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11" name="Google Shape;411;p58"/>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5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17" name="Google Shape;417;p59"/>
          <p:cNvSpPr txBox="1"/>
          <p:nvPr/>
        </p:nvSpPr>
        <p:spPr>
          <a:xfrm>
            <a:off x="238250" y="922625"/>
            <a:ext cx="8717400" cy="406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1"/>
                </a:solidFill>
                <a:highlight>
                  <a:schemeClr val="lt1"/>
                </a:highlight>
                <a:latin typeface="Helvetica Neue Light"/>
                <a:ea typeface="Helvetica Neue Light"/>
                <a:cs typeface="Helvetica Neue Light"/>
                <a:sym typeface="Helvetica Neue Light"/>
              </a:rPr>
              <a:t>Crear un proyecto en Deno, configurando localmente Visual Studio Code para que interprete la sintaxis y características de la plataforma.</a:t>
            </a:r>
            <a:endParaRPr sz="1600">
              <a:solidFill>
                <a:schemeClr val="dk1"/>
              </a:solidFill>
              <a:highlight>
                <a:schemeClr val="lt1"/>
              </a:highlight>
              <a:latin typeface="Helvetica Neue Light"/>
              <a:ea typeface="Helvetica Neue Light"/>
              <a:cs typeface="Helvetica Neue Light"/>
              <a:sym typeface="Helvetica Neue Light"/>
            </a:endParaRPr>
          </a:p>
          <a:p>
            <a:pPr indent="-317500" lvl="0" marL="457200" rtl="0" algn="l">
              <a:lnSpc>
                <a:spcPct val="115000"/>
              </a:lnSpc>
              <a:spcBef>
                <a:spcPts val="1000"/>
              </a:spcBef>
              <a:spcAft>
                <a:spcPts val="0"/>
              </a:spcAft>
              <a:buClr>
                <a:schemeClr val="dk1"/>
              </a:buClr>
              <a:buSzPts val="1400"/>
              <a:buFont typeface="Helvetica Neue Light"/>
              <a:buChar char="➔"/>
            </a:pPr>
            <a:r>
              <a:rPr lang="en">
                <a:solidFill>
                  <a:schemeClr val="dk1"/>
                </a:solidFill>
                <a:highlight>
                  <a:schemeClr val="lt1"/>
                </a:highlight>
                <a:latin typeface="Helvetica Neue Light"/>
                <a:ea typeface="Helvetica Neue Light"/>
                <a:cs typeface="Helvetica Neue Light"/>
                <a:sym typeface="Helvetica Neue Light"/>
              </a:rPr>
              <a:t>Esta aplicación recibirá una cantidad ilimitada de parámetros numéricos y deberá determinar el valor mínimo, el máximo y el promedio entre todos ellos.</a:t>
            </a:r>
            <a:endParaRPr>
              <a:solidFill>
                <a:schemeClr val="dk1"/>
              </a:solidFill>
              <a:highlight>
                <a:schemeClr val="lt1"/>
              </a:highlight>
              <a:latin typeface="Helvetica Neue Light"/>
              <a:ea typeface="Helvetica Neue Light"/>
              <a:cs typeface="Helvetica Neue Light"/>
              <a:sym typeface="Helvetica Neue Light"/>
            </a:endParaRPr>
          </a:p>
          <a:p>
            <a:pPr indent="-317500" lvl="0" marL="457200" rtl="0" algn="l">
              <a:lnSpc>
                <a:spcPct val="115000"/>
              </a:lnSpc>
              <a:spcBef>
                <a:spcPts val="0"/>
              </a:spcBef>
              <a:spcAft>
                <a:spcPts val="0"/>
              </a:spcAft>
              <a:buClr>
                <a:schemeClr val="dk1"/>
              </a:buClr>
              <a:buSzPts val="1400"/>
              <a:buFont typeface="Helvetica Neue Light"/>
              <a:buChar char="➔"/>
            </a:pPr>
            <a:r>
              <a:rPr lang="en">
                <a:solidFill>
                  <a:schemeClr val="dk1"/>
                </a:solidFill>
                <a:highlight>
                  <a:schemeClr val="lt1"/>
                </a:highlight>
                <a:latin typeface="Helvetica Neue Light"/>
                <a:ea typeface="Helvetica Neue Light"/>
                <a:cs typeface="Helvetica Neue Light"/>
                <a:sym typeface="Helvetica Neue Light"/>
              </a:rPr>
              <a:t>Los resultados se almacenarán en un archivo llamado resultados.dat, sin utilizar librerías externas, respetando el siguiente formato:</a:t>
            </a:r>
            <a:endParaRPr>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000"/>
              </a:spcBef>
              <a:spcAft>
                <a:spcPts val="0"/>
              </a:spcAft>
              <a:buClr>
                <a:schemeClr val="dk1"/>
              </a:buClr>
              <a:buSzPts val="1100"/>
              <a:buFont typeface="Arial"/>
              <a:buNone/>
            </a:pPr>
            <a:r>
              <a:rPr lang="en">
                <a:solidFill>
                  <a:schemeClr val="dk1"/>
                </a:solidFill>
                <a:highlight>
                  <a:schemeClr val="lt1"/>
                </a:highlight>
                <a:latin typeface="Helvetica Neue Light"/>
                <a:ea typeface="Helvetica Neue Light"/>
                <a:cs typeface="Helvetica Neue Light"/>
                <a:sym typeface="Helvetica Neue Light"/>
              </a:rPr>
              <a:t>************************************</a:t>
            </a:r>
            <a:br>
              <a:rPr lang="en">
                <a:solidFill>
                  <a:schemeClr val="dk1"/>
                </a:solidFill>
                <a:highlight>
                  <a:schemeClr val="lt1"/>
                </a:highlight>
                <a:latin typeface="Helvetica Neue Light"/>
                <a:ea typeface="Helvetica Neue Light"/>
                <a:cs typeface="Helvetica Neue Light"/>
                <a:sym typeface="Helvetica Neue Light"/>
              </a:rPr>
            </a:br>
            <a:r>
              <a:rPr lang="en">
                <a:solidFill>
                  <a:schemeClr val="dk1"/>
                </a:solidFill>
                <a:highlight>
                  <a:schemeClr val="lt1"/>
                </a:highlight>
                <a:latin typeface="Helvetica Neue Light"/>
                <a:ea typeface="Helvetica Neue Light"/>
                <a:cs typeface="Helvetica Neue Light"/>
                <a:sym typeface="Helvetica Neue Light"/>
              </a:rPr>
              <a:t>Números: 4,5,33,7,94,56,......</a:t>
            </a:r>
            <a:endParaRPr>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highlight>
                  <a:schemeClr val="lt1"/>
                </a:highlight>
                <a:latin typeface="Helvetica Neue Light"/>
                <a:ea typeface="Helvetica Neue Light"/>
                <a:cs typeface="Helvetica Neue Light"/>
                <a:sym typeface="Helvetica Neue Light"/>
              </a:rPr>
              <a:t>Mínimo: x</a:t>
            </a:r>
            <a:endParaRPr>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highlight>
                  <a:schemeClr val="lt1"/>
                </a:highlight>
                <a:latin typeface="Helvetica Neue Light"/>
                <a:ea typeface="Helvetica Neue Light"/>
                <a:cs typeface="Helvetica Neue Light"/>
                <a:sym typeface="Helvetica Neue Light"/>
              </a:rPr>
              <a:t>Máximo: X</a:t>
            </a:r>
            <a:endParaRPr>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highlight>
                  <a:schemeClr val="lt1"/>
                </a:highlight>
                <a:latin typeface="Helvetica Neue Light"/>
                <a:ea typeface="Helvetica Neue Light"/>
                <a:cs typeface="Helvetica Neue Light"/>
                <a:sym typeface="Helvetica Neue Light"/>
              </a:rPr>
              <a:t>Promedio: Y</a:t>
            </a:r>
            <a:endParaRPr>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highlight>
                  <a:schemeClr val="lt1"/>
                </a:highlight>
                <a:latin typeface="Helvetica Neue Light"/>
                <a:ea typeface="Helvetica Neue Light"/>
                <a:cs typeface="Helvetica Neue Light"/>
                <a:sym typeface="Helvetica Neue Light"/>
              </a:rPr>
              <a:t>************************************</a:t>
            </a:r>
            <a:endParaRPr>
              <a:solidFill>
                <a:schemeClr val="dk1"/>
              </a:solidFill>
              <a:highlight>
                <a:schemeClr val="lt1"/>
              </a:highlight>
              <a:latin typeface="Helvetica Neue Light"/>
              <a:ea typeface="Helvetica Neue Light"/>
              <a:cs typeface="Helvetica Neue Light"/>
              <a:sym typeface="Helvetica Neue Light"/>
            </a:endParaRPr>
          </a:p>
          <a:p>
            <a:pPr indent="-317500" lvl="0" marL="457200" rtl="0" algn="l">
              <a:lnSpc>
                <a:spcPct val="115000"/>
              </a:lnSpc>
              <a:spcBef>
                <a:spcPts val="0"/>
              </a:spcBef>
              <a:spcAft>
                <a:spcPts val="0"/>
              </a:spcAft>
              <a:buClr>
                <a:schemeClr val="dk1"/>
              </a:buClr>
              <a:buSzPts val="1400"/>
              <a:buFont typeface="Helvetica Neue Light"/>
              <a:buChar char="➔"/>
            </a:pPr>
            <a:r>
              <a:rPr lang="en">
                <a:solidFill>
                  <a:schemeClr val="dk1"/>
                </a:solidFill>
                <a:highlight>
                  <a:schemeClr val="lt1"/>
                </a:highlight>
                <a:latin typeface="Helvetica Neue Light"/>
                <a:ea typeface="Helvetica Neue Light"/>
                <a:cs typeface="Helvetica Neue Light"/>
                <a:sym typeface="Helvetica Neue Light"/>
              </a:rPr>
              <a:t>En la consola se representarán los datos de la misma forma pero agregando además color al texto: la palabra mínimo y su valor se imprimirán en amarillo, el máximo en rojo y el promedio en verde, todos con fondo blanco.</a:t>
            </a:r>
            <a:endParaRPr>
              <a:solidFill>
                <a:schemeClr val="dk1"/>
              </a:solidFill>
              <a:highlight>
                <a:schemeClr val="lt1"/>
              </a:highlight>
              <a:latin typeface="Helvetica Neue Light"/>
              <a:ea typeface="Helvetica Neue Light"/>
              <a:cs typeface="Helvetica Neue Light"/>
              <a:sym typeface="Helvetica Neue Light"/>
            </a:endParaRPr>
          </a:p>
        </p:txBody>
      </p:sp>
      <p:pic>
        <p:nvPicPr>
          <p:cNvPr id="418" name="Google Shape;418;p59"/>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419" name="Google Shape;419;p59"/>
          <p:cNvSpPr txBox="1"/>
          <p:nvPr/>
        </p:nvSpPr>
        <p:spPr>
          <a:xfrm>
            <a:off x="236625" y="62275"/>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3300">
                <a:latin typeface="Anton"/>
                <a:ea typeface="Anton"/>
                <a:cs typeface="Anton"/>
                <a:sym typeface="Anton"/>
              </a:rPr>
              <a:t>PROYECTO EN DENO</a:t>
            </a:r>
            <a:endParaRPr i="1" sz="3200">
              <a:latin typeface="Helvetica Neue Light"/>
              <a:ea typeface="Helvetica Neue Light"/>
              <a:cs typeface="Helvetica Neue Light"/>
              <a:sym typeface="Helvetica Neue Light"/>
            </a:endParaRPr>
          </a:p>
        </p:txBody>
      </p:sp>
      <p:sp>
        <p:nvSpPr>
          <p:cNvPr id="420" name="Google Shape;420;p59"/>
          <p:cNvSpPr txBox="1"/>
          <p:nvPr/>
        </p:nvSpPr>
        <p:spPr>
          <a:xfrm>
            <a:off x="237375" y="575885"/>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24" name="Shape 424"/>
        <p:cNvGrpSpPr/>
        <p:nvPr/>
      </p:nvGrpSpPr>
      <p:grpSpPr>
        <a:xfrm>
          <a:off x="0" y="0"/>
          <a:ext cx="0" cy="0"/>
          <a:chOff x="0" y="0"/>
          <a:chExt cx="0" cy="0"/>
        </a:xfrm>
      </p:grpSpPr>
      <p:sp>
        <p:nvSpPr>
          <p:cNvPr id="425" name="Google Shape;425;p60"/>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SERVIDOR EN DENO</a:t>
            </a:r>
            <a:endParaRPr i="1" sz="3600">
              <a:latin typeface="Anton"/>
              <a:ea typeface="Anton"/>
              <a:cs typeface="Anton"/>
              <a:sym typeface="Anton"/>
            </a:endParaRPr>
          </a:p>
        </p:txBody>
      </p:sp>
      <p:pic>
        <p:nvPicPr>
          <p:cNvPr id="426" name="Google Shape;426;p6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1"/>
          <p:cNvSpPr txBox="1"/>
          <p:nvPr/>
        </p:nvSpPr>
        <p:spPr>
          <a:xfrm>
            <a:off x="786725" y="820500"/>
            <a:ext cx="7074300" cy="935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Para poder crear un servidor, necesitamos el módulo </a:t>
            </a:r>
            <a:r>
              <a:rPr b="1" i="1" lang="en" sz="1700">
                <a:solidFill>
                  <a:schemeClr val="dk1"/>
                </a:solidFill>
                <a:highlight>
                  <a:schemeClr val="lt1"/>
                </a:highlight>
                <a:latin typeface="Helvetica Neue"/>
                <a:ea typeface="Helvetica Neue"/>
                <a:cs typeface="Helvetica Neue"/>
                <a:sym typeface="Helvetica Neue"/>
              </a:rPr>
              <a:t>http</a:t>
            </a:r>
            <a:r>
              <a:rPr lang="en" sz="1700">
                <a:solidFill>
                  <a:schemeClr val="dk1"/>
                </a:solidFill>
                <a:highlight>
                  <a:schemeClr val="lt1"/>
                </a:highlight>
                <a:latin typeface="Helvetica Neue Light"/>
                <a:ea typeface="Helvetica Neue Light"/>
                <a:cs typeface="Helvetica Neue Light"/>
                <a:sym typeface="Helvetica Neue Light"/>
              </a:rPr>
              <a:t> de Deno.</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432" name="Google Shape;432;p61"/>
          <p:cNvSpPr txBox="1"/>
          <p:nvPr/>
        </p:nvSpPr>
        <p:spPr>
          <a:xfrm>
            <a:off x="742800" y="162375"/>
            <a:ext cx="72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Servidor en Deno</a:t>
            </a:r>
            <a:endParaRPr i="1" sz="3600">
              <a:latin typeface="Anton"/>
              <a:ea typeface="Anton"/>
              <a:cs typeface="Anton"/>
              <a:sym typeface="Anton"/>
            </a:endParaRPr>
          </a:p>
        </p:txBody>
      </p:sp>
      <p:pic>
        <p:nvPicPr>
          <p:cNvPr id="433" name="Google Shape;433;p6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4" name="Google Shape;434;p61"/>
          <p:cNvPicPr preferRelativeResize="0"/>
          <p:nvPr/>
        </p:nvPicPr>
        <p:blipFill>
          <a:blip r:embed="rId4">
            <a:alphaModFix/>
          </a:blip>
          <a:stretch>
            <a:fillRect/>
          </a:stretch>
        </p:blipFill>
        <p:spPr>
          <a:xfrm>
            <a:off x="1654425" y="1577675"/>
            <a:ext cx="5529025" cy="2946675"/>
          </a:xfrm>
          <a:prstGeom prst="rect">
            <a:avLst/>
          </a:prstGeom>
          <a:noFill/>
          <a:ln cap="flat" cmpd="sng" w="9525">
            <a:solidFill>
              <a:schemeClr val="dk2"/>
            </a:solidFill>
            <a:prstDash val="solid"/>
            <a:round/>
            <a:headEnd len="sm" w="sm" type="none"/>
            <a:tailEnd len="sm" w="sm" type="none"/>
          </a:ln>
        </p:spPr>
      </p:pic>
      <p:pic>
        <p:nvPicPr>
          <p:cNvPr id="435" name="Google Shape;435;p61"/>
          <p:cNvPicPr preferRelativeResize="0"/>
          <p:nvPr/>
        </p:nvPicPr>
        <p:blipFill rotWithShape="1">
          <a:blip r:embed="rId5">
            <a:alphaModFix/>
          </a:blip>
          <a:srcRect b="0" l="0" r="0" t="0"/>
          <a:stretch/>
        </p:blipFill>
        <p:spPr>
          <a:xfrm>
            <a:off x="8196100" y="85500"/>
            <a:ext cx="822775" cy="822775"/>
          </a:xfrm>
          <a:prstGeom prst="rect">
            <a:avLst/>
          </a:prstGeom>
          <a:noFill/>
          <a:ln>
            <a:noFill/>
          </a:ln>
        </p:spPr>
      </p:pic>
      <p:pic>
        <p:nvPicPr>
          <p:cNvPr id="436" name="Google Shape;436;p61"/>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pic>
        <p:nvPicPr>
          <p:cNvPr id="441" name="Google Shape;441;p62"/>
          <p:cNvPicPr preferRelativeResize="0"/>
          <p:nvPr/>
        </p:nvPicPr>
        <p:blipFill>
          <a:blip r:embed="rId3">
            <a:alphaModFix/>
          </a:blip>
          <a:stretch>
            <a:fillRect/>
          </a:stretch>
        </p:blipFill>
        <p:spPr>
          <a:xfrm>
            <a:off x="488725" y="2645325"/>
            <a:ext cx="8045675" cy="2061475"/>
          </a:xfrm>
          <a:prstGeom prst="rect">
            <a:avLst/>
          </a:prstGeom>
          <a:noFill/>
          <a:ln cap="flat" cmpd="sng" w="9525">
            <a:solidFill>
              <a:schemeClr val="dk2"/>
            </a:solidFill>
            <a:prstDash val="solid"/>
            <a:round/>
            <a:headEnd len="sm" w="sm" type="none"/>
            <a:tailEnd len="sm" w="sm" type="none"/>
          </a:ln>
        </p:spPr>
      </p:pic>
      <p:sp>
        <p:nvSpPr>
          <p:cNvPr id="442" name="Google Shape;442;p62"/>
          <p:cNvSpPr txBox="1"/>
          <p:nvPr/>
        </p:nvSpPr>
        <p:spPr>
          <a:xfrm>
            <a:off x="405725" y="972900"/>
            <a:ext cx="8424900" cy="935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Tenemos entonces el código del servidor.</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Vemos que el error en la URL de la dependencia que nos dice es que no esta no se encuentra en caché (las dependencias se instalan una vez que se ejecuta el código por primera vez).</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443" name="Google Shape;443;p62"/>
          <p:cNvPicPr preferRelativeResize="0"/>
          <p:nvPr/>
        </p:nvPicPr>
        <p:blipFill>
          <a:blip r:embed="rId4">
            <a:alphaModFix/>
          </a:blip>
          <a:stretch>
            <a:fillRect/>
          </a:stretch>
        </p:blipFill>
        <p:spPr>
          <a:xfrm>
            <a:off x="7567925" y="4659625"/>
            <a:ext cx="1186526" cy="330675"/>
          </a:xfrm>
          <a:prstGeom prst="rect">
            <a:avLst/>
          </a:prstGeom>
          <a:noFill/>
          <a:ln>
            <a:noFill/>
          </a:ln>
        </p:spPr>
      </p:pic>
      <p:sp>
        <p:nvSpPr>
          <p:cNvPr id="444" name="Google Shape;444;p62"/>
          <p:cNvSpPr txBox="1"/>
          <p:nvPr/>
        </p:nvSpPr>
        <p:spPr>
          <a:xfrm>
            <a:off x="742800" y="162375"/>
            <a:ext cx="72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Servidor en Deno</a:t>
            </a:r>
            <a:endParaRPr i="1" sz="3600">
              <a:latin typeface="Anton"/>
              <a:ea typeface="Anton"/>
              <a:cs typeface="Anton"/>
              <a:sym typeface="Anton"/>
            </a:endParaRPr>
          </a:p>
        </p:txBody>
      </p:sp>
      <p:pic>
        <p:nvPicPr>
          <p:cNvPr id="445" name="Google Shape;445;p62"/>
          <p:cNvPicPr preferRelativeResize="0"/>
          <p:nvPr/>
        </p:nvPicPr>
        <p:blipFill rotWithShape="1">
          <a:blip r:embed="rId5">
            <a:alphaModFix/>
          </a:blip>
          <a:srcRect b="0" l="0" r="0" t="0"/>
          <a:stretch/>
        </p:blipFill>
        <p:spPr>
          <a:xfrm>
            <a:off x="8196100" y="85500"/>
            <a:ext cx="822775" cy="822775"/>
          </a:xfrm>
          <a:prstGeom prst="rect">
            <a:avLst/>
          </a:prstGeom>
          <a:noFill/>
          <a:ln>
            <a:noFill/>
          </a:ln>
        </p:spPr>
      </p:pic>
      <p:pic>
        <p:nvPicPr>
          <p:cNvPr id="446" name="Google Shape;446;p62"/>
          <p:cNvPicPr preferRelativeResize="0"/>
          <p:nvPr/>
        </p:nvPicPr>
        <p:blipFill>
          <a:blip r:embed="rId6">
            <a:alphaModFix/>
          </a:blip>
          <a:stretch>
            <a:fillRect/>
          </a:stretch>
        </p:blipFill>
        <p:spPr>
          <a:xfrm>
            <a:off x="32225" y="151659"/>
            <a:ext cx="1271500" cy="762900"/>
          </a:xfrm>
          <a:prstGeom prst="rect">
            <a:avLst/>
          </a:prstGeom>
          <a:noFill/>
          <a:ln>
            <a:noFill/>
          </a:ln>
        </p:spPr>
      </p:pic>
      <p:sp>
        <p:nvSpPr>
          <p:cNvPr id="447" name="Google Shape;447;p62"/>
          <p:cNvSpPr txBox="1"/>
          <p:nvPr/>
        </p:nvSpPr>
        <p:spPr>
          <a:xfrm>
            <a:off x="375650" y="-43350"/>
            <a:ext cx="56781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a:t>
            </a:r>
            <a:r>
              <a:rPr lang="en">
                <a:highlight>
                  <a:srgbClr val="00FFFF"/>
                </a:highlight>
              </a:rPr>
              <a:t>Codigo mejor para probar segun la documentacin de “serve” </a:t>
            </a:r>
            <a:r>
              <a:rPr lang="en" sz="1100">
                <a:solidFill>
                  <a:schemeClr val="dk1"/>
                </a:solidFill>
                <a:highlight>
                  <a:srgbClr val="00FFFF"/>
                </a:highlight>
                <a:latin typeface="Courier New"/>
                <a:ea typeface="Courier New"/>
                <a:cs typeface="Courier New"/>
                <a:sym typeface="Courier New"/>
              </a:rPr>
              <a:t>serve((_req) =&gt; new Response("Hello, world"), { port: 3000 });</a:t>
            </a:r>
            <a:endParaRPr sz="1100">
              <a:solidFill>
                <a:schemeClr val="dk1"/>
              </a:solidFill>
              <a:highlight>
                <a:srgbClr val="00FFFF"/>
              </a:highlight>
              <a:latin typeface="Courier New"/>
              <a:ea typeface="Courier New"/>
              <a:cs typeface="Courier New"/>
              <a:sym typeface="Courier New"/>
            </a:endParaRPr>
          </a:p>
          <a:p>
            <a:pPr indent="0" lvl="0" marL="0" rtl="0" algn="l">
              <a:spcBef>
                <a:spcPts val="0"/>
              </a:spcBef>
              <a:spcAft>
                <a:spcPts val="0"/>
              </a:spcAft>
              <a:buNone/>
            </a:pPr>
            <a:r>
              <a:t/>
            </a:r>
            <a:endParaRPr sz="1100">
              <a:solidFill>
                <a:schemeClr val="dk1"/>
              </a:solidFill>
              <a:highlight>
                <a:srgbClr val="00FFFF"/>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448" name="Google Shape;448;p62"/>
          <p:cNvSpPr txBox="1"/>
          <p:nvPr/>
        </p:nvSpPr>
        <p:spPr>
          <a:xfrm>
            <a:off x="382875" y="657375"/>
            <a:ext cx="552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https://deno.land/std@0.167.0/http/mod.ts?s=serve</a:t>
            </a:r>
            <a:endParaRPr>
              <a:highlight>
                <a:srgbClr val="00FFFF"/>
              </a:high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pic>
        <p:nvPicPr>
          <p:cNvPr id="453" name="Google Shape;453;p63"/>
          <p:cNvPicPr preferRelativeResize="0"/>
          <p:nvPr/>
        </p:nvPicPr>
        <p:blipFill>
          <a:blip r:embed="rId3">
            <a:alphaModFix/>
          </a:blip>
          <a:stretch>
            <a:fillRect/>
          </a:stretch>
        </p:blipFill>
        <p:spPr>
          <a:xfrm>
            <a:off x="1447800" y="1527600"/>
            <a:ext cx="6212862" cy="3311101"/>
          </a:xfrm>
          <a:prstGeom prst="rect">
            <a:avLst/>
          </a:prstGeom>
          <a:noFill/>
          <a:ln cap="flat" cmpd="sng" w="9525">
            <a:solidFill>
              <a:schemeClr val="dk2"/>
            </a:solidFill>
            <a:prstDash val="solid"/>
            <a:round/>
            <a:headEnd len="sm" w="sm" type="none"/>
            <a:tailEnd len="sm" w="sm" type="none"/>
          </a:ln>
        </p:spPr>
      </p:pic>
      <p:sp>
        <p:nvSpPr>
          <p:cNvPr id="454" name="Google Shape;454;p63"/>
          <p:cNvSpPr txBox="1"/>
          <p:nvPr/>
        </p:nvSpPr>
        <p:spPr>
          <a:xfrm>
            <a:off x="329525" y="744300"/>
            <a:ext cx="8424900" cy="935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Ejecutamos el código, y vemos que se está descargando la dependencia de http.</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455" name="Google Shape;455;p63"/>
          <p:cNvPicPr preferRelativeResize="0"/>
          <p:nvPr/>
        </p:nvPicPr>
        <p:blipFill>
          <a:blip r:embed="rId4">
            <a:alphaModFix/>
          </a:blip>
          <a:stretch>
            <a:fillRect/>
          </a:stretch>
        </p:blipFill>
        <p:spPr>
          <a:xfrm>
            <a:off x="7567925" y="4659625"/>
            <a:ext cx="1186526" cy="330675"/>
          </a:xfrm>
          <a:prstGeom prst="rect">
            <a:avLst/>
          </a:prstGeom>
          <a:noFill/>
          <a:ln>
            <a:noFill/>
          </a:ln>
        </p:spPr>
      </p:pic>
      <p:sp>
        <p:nvSpPr>
          <p:cNvPr id="456" name="Google Shape;456;p63"/>
          <p:cNvSpPr/>
          <p:nvPr/>
        </p:nvSpPr>
        <p:spPr>
          <a:xfrm>
            <a:off x="2522700" y="3249700"/>
            <a:ext cx="1794000" cy="140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3"/>
          <p:cNvSpPr txBox="1"/>
          <p:nvPr/>
        </p:nvSpPr>
        <p:spPr>
          <a:xfrm>
            <a:off x="742800" y="162375"/>
            <a:ext cx="72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Servidor en Deno</a:t>
            </a:r>
            <a:endParaRPr i="1" sz="3600">
              <a:latin typeface="Anton"/>
              <a:ea typeface="Anton"/>
              <a:cs typeface="Anton"/>
              <a:sym typeface="Anton"/>
            </a:endParaRPr>
          </a:p>
        </p:txBody>
      </p:sp>
      <p:pic>
        <p:nvPicPr>
          <p:cNvPr id="458" name="Google Shape;458;p63"/>
          <p:cNvPicPr preferRelativeResize="0"/>
          <p:nvPr/>
        </p:nvPicPr>
        <p:blipFill rotWithShape="1">
          <a:blip r:embed="rId5">
            <a:alphaModFix/>
          </a:blip>
          <a:srcRect b="0" l="0" r="0" t="0"/>
          <a:stretch/>
        </p:blipFill>
        <p:spPr>
          <a:xfrm>
            <a:off x="8196100" y="85500"/>
            <a:ext cx="822775" cy="822775"/>
          </a:xfrm>
          <a:prstGeom prst="rect">
            <a:avLst/>
          </a:prstGeom>
          <a:noFill/>
          <a:ln>
            <a:noFill/>
          </a:ln>
        </p:spPr>
      </p:pic>
      <p:pic>
        <p:nvPicPr>
          <p:cNvPr id="459" name="Google Shape;459;p63"/>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8"/>
          <p:cNvSpPr txBox="1"/>
          <p:nvPr/>
        </p:nvSpPr>
        <p:spPr>
          <a:xfrm>
            <a:off x="1806350" y="1944250"/>
            <a:ext cx="5449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DENO</a:t>
            </a:r>
            <a:endParaRPr i="1" sz="3600">
              <a:solidFill>
                <a:srgbClr val="E0FF00"/>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4"/>
          <p:cNvSpPr txBox="1"/>
          <p:nvPr/>
        </p:nvSpPr>
        <p:spPr>
          <a:xfrm>
            <a:off x="405725" y="820500"/>
            <a:ext cx="8424900" cy="935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Sin embargo, la ejecución nos da un error ya que no tenemos el permiso nuevamente.</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465" name="Google Shape;465;p6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66" name="Google Shape;466;p64"/>
          <p:cNvPicPr preferRelativeResize="0"/>
          <p:nvPr/>
        </p:nvPicPr>
        <p:blipFill>
          <a:blip r:embed="rId4">
            <a:alphaModFix/>
          </a:blip>
          <a:stretch>
            <a:fillRect/>
          </a:stretch>
        </p:blipFill>
        <p:spPr>
          <a:xfrm>
            <a:off x="1524000" y="1777631"/>
            <a:ext cx="5876839" cy="3132025"/>
          </a:xfrm>
          <a:prstGeom prst="rect">
            <a:avLst/>
          </a:prstGeom>
          <a:noFill/>
          <a:ln cap="flat" cmpd="sng" w="9525">
            <a:solidFill>
              <a:schemeClr val="dk2"/>
            </a:solidFill>
            <a:prstDash val="solid"/>
            <a:round/>
            <a:headEnd len="sm" w="sm" type="none"/>
            <a:tailEnd len="sm" w="sm" type="none"/>
          </a:ln>
        </p:spPr>
      </p:pic>
      <p:sp>
        <p:nvSpPr>
          <p:cNvPr id="467" name="Google Shape;467;p64"/>
          <p:cNvSpPr txBox="1"/>
          <p:nvPr/>
        </p:nvSpPr>
        <p:spPr>
          <a:xfrm>
            <a:off x="742800" y="162375"/>
            <a:ext cx="72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Servidor en Deno</a:t>
            </a:r>
            <a:endParaRPr i="1" sz="3600">
              <a:latin typeface="Anton"/>
              <a:ea typeface="Anton"/>
              <a:cs typeface="Anton"/>
              <a:sym typeface="Anton"/>
            </a:endParaRPr>
          </a:p>
        </p:txBody>
      </p:sp>
      <p:pic>
        <p:nvPicPr>
          <p:cNvPr id="468" name="Google Shape;468;p64"/>
          <p:cNvPicPr preferRelativeResize="0"/>
          <p:nvPr/>
        </p:nvPicPr>
        <p:blipFill rotWithShape="1">
          <a:blip r:embed="rId5">
            <a:alphaModFix/>
          </a:blip>
          <a:srcRect b="0" l="0" r="0" t="0"/>
          <a:stretch/>
        </p:blipFill>
        <p:spPr>
          <a:xfrm>
            <a:off x="8196100" y="85500"/>
            <a:ext cx="822775" cy="822775"/>
          </a:xfrm>
          <a:prstGeom prst="rect">
            <a:avLst/>
          </a:prstGeom>
          <a:noFill/>
          <a:ln>
            <a:noFill/>
          </a:ln>
        </p:spPr>
      </p:pic>
      <p:pic>
        <p:nvPicPr>
          <p:cNvPr id="469" name="Google Shape;469;p64"/>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5"/>
          <p:cNvSpPr txBox="1"/>
          <p:nvPr/>
        </p:nvSpPr>
        <p:spPr>
          <a:xfrm>
            <a:off x="481925" y="744300"/>
            <a:ext cx="8424900" cy="935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Cuando ejecutamos el código con los permisos (</a:t>
            </a:r>
            <a:r>
              <a:rPr b="1" i="1" lang="en" sz="1500">
                <a:solidFill>
                  <a:schemeClr val="lt2"/>
                </a:solidFill>
                <a:highlight>
                  <a:schemeClr val="dk2"/>
                </a:highlight>
                <a:latin typeface="Roboto Mono"/>
                <a:ea typeface="Roboto Mono"/>
                <a:cs typeface="Roboto Mono"/>
                <a:sym typeface="Roboto Mono"/>
              </a:rPr>
              <a:t>--allow-net</a:t>
            </a:r>
            <a:r>
              <a:rPr lang="en" sz="1700">
                <a:solidFill>
                  <a:schemeClr val="dk1"/>
                </a:solidFill>
                <a:highlight>
                  <a:schemeClr val="lt1"/>
                </a:highlight>
                <a:latin typeface="Helvetica Neue Light"/>
                <a:ea typeface="Helvetica Neue Light"/>
                <a:cs typeface="Helvetica Neue Light"/>
                <a:sym typeface="Helvetica Neue Light"/>
              </a:rPr>
              <a:t>) nos sale el cartel para permitir el acceso.</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75" name="Google Shape;475;p6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76" name="Google Shape;476;p65"/>
          <p:cNvPicPr preferRelativeResize="0"/>
          <p:nvPr/>
        </p:nvPicPr>
        <p:blipFill>
          <a:blip r:embed="rId4">
            <a:alphaModFix/>
          </a:blip>
          <a:stretch>
            <a:fillRect/>
          </a:stretch>
        </p:blipFill>
        <p:spPr>
          <a:xfrm>
            <a:off x="1219200" y="1658569"/>
            <a:ext cx="6242087" cy="3311100"/>
          </a:xfrm>
          <a:prstGeom prst="rect">
            <a:avLst/>
          </a:prstGeom>
          <a:noFill/>
          <a:ln cap="flat" cmpd="sng" w="9525">
            <a:solidFill>
              <a:schemeClr val="dk2"/>
            </a:solidFill>
            <a:prstDash val="solid"/>
            <a:round/>
            <a:headEnd len="sm" w="sm" type="none"/>
            <a:tailEnd len="sm" w="sm" type="none"/>
          </a:ln>
        </p:spPr>
      </p:pic>
      <p:sp>
        <p:nvSpPr>
          <p:cNvPr id="477" name="Google Shape;477;p65"/>
          <p:cNvSpPr txBox="1"/>
          <p:nvPr/>
        </p:nvSpPr>
        <p:spPr>
          <a:xfrm>
            <a:off x="742800" y="162375"/>
            <a:ext cx="72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Servidor en Deno</a:t>
            </a:r>
            <a:endParaRPr i="1" sz="3600">
              <a:latin typeface="Anton"/>
              <a:ea typeface="Anton"/>
              <a:cs typeface="Anton"/>
              <a:sym typeface="Anton"/>
            </a:endParaRPr>
          </a:p>
        </p:txBody>
      </p:sp>
      <p:pic>
        <p:nvPicPr>
          <p:cNvPr id="478" name="Google Shape;478;p65"/>
          <p:cNvPicPr preferRelativeResize="0"/>
          <p:nvPr/>
        </p:nvPicPr>
        <p:blipFill rotWithShape="1">
          <a:blip r:embed="rId5">
            <a:alphaModFix/>
          </a:blip>
          <a:srcRect b="0" l="0" r="0" t="0"/>
          <a:stretch/>
        </p:blipFill>
        <p:spPr>
          <a:xfrm>
            <a:off x="8196100" y="85500"/>
            <a:ext cx="822775" cy="822775"/>
          </a:xfrm>
          <a:prstGeom prst="rect">
            <a:avLst/>
          </a:prstGeom>
          <a:noFill/>
          <a:ln>
            <a:noFill/>
          </a:ln>
        </p:spPr>
      </p:pic>
      <p:pic>
        <p:nvPicPr>
          <p:cNvPr id="479" name="Google Shape;479;p65"/>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6"/>
          <p:cNvSpPr txBox="1"/>
          <p:nvPr/>
        </p:nvSpPr>
        <p:spPr>
          <a:xfrm>
            <a:off x="405725" y="744300"/>
            <a:ext cx="8424900" cy="935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Finalmente, si vamos al navegador en el puerto 8080 vemos que funciona nuestro servidor.</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485" name="Google Shape;485;p6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86" name="Google Shape;486;p66"/>
          <p:cNvPicPr preferRelativeResize="0"/>
          <p:nvPr/>
        </p:nvPicPr>
        <p:blipFill>
          <a:blip r:embed="rId4">
            <a:alphaModFix/>
          </a:blip>
          <a:stretch>
            <a:fillRect/>
          </a:stretch>
        </p:blipFill>
        <p:spPr>
          <a:xfrm>
            <a:off x="1209650" y="1669284"/>
            <a:ext cx="6207743" cy="3311100"/>
          </a:xfrm>
          <a:prstGeom prst="rect">
            <a:avLst/>
          </a:prstGeom>
          <a:noFill/>
          <a:ln cap="flat" cmpd="sng" w="9525">
            <a:solidFill>
              <a:schemeClr val="dk2"/>
            </a:solidFill>
            <a:prstDash val="solid"/>
            <a:round/>
            <a:headEnd len="sm" w="sm" type="none"/>
            <a:tailEnd len="sm" w="sm" type="none"/>
          </a:ln>
        </p:spPr>
      </p:pic>
      <p:sp>
        <p:nvSpPr>
          <p:cNvPr id="487" name="Google Shape;487;p66"/>
          <p:cNvSpPr txBox="1"/>
          <p:nvPr/>
        </p:nvSpPr>
        <p:spPr>
          <a:xfrm>
            <a:off x="742800" y="162375"/>
            <a:ext cx="72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Servidor en Deno</a:t>
            </a:r>
            <a:endParaRPr i="1" sz="3600">
              <a:latin typeface="Anton"/>
              <a:ea typeface="Anton"/>
              <a:cs typeface="Anton"/>
              <a:sym typeface="Anton"/>
            </a:endParaRPr>
          </a:p>
        </p:txBody>
      </p:sp>
      <p:pic>
        <p:nvPicPr>
          <p:cNvPr id="488" name="Google Shape;488;p66"/>
          <p:cNvPicPr preferRelativeResize="0"/>
          <p:nvPr/>
        </p:nvPicPr>
        <p:blipFill rotWithShape="1">
          <a:blip r:embed="rId5">
            <a:alphaModFix/>
          </a:blip>
          <a:srcRect b="0" l="0" r="0" t="0"/>
          <a:stretch/>
        </p:blipFill>
        <p:spPr>
          <a:xfrm>
            <a:off x="8196100" y="85500"/>
            <a:ext cx="822775" cy="822775"/>
          </a:xfrm>
          <a:prstGeom prst="rect">
            <a:avLst/>
          </a:prstGeom>
          <a:noFill/>
          <a:ln>
            <a:noFill/>
          </a:ln>
        </p:spPr>
      </p:pic>
      <p:pic>
        <p:nvPicPr>
          <p:cNvPr id="489" name="Google Shape;489;p66"/>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93" name="Shape 493"/>
        <p:cNvGrpSpPr/>
        <p:nvPr/>
      </p:nvGrpSpPr>
      <p:grpSpPr>
        <a:xfrm>
          <a:off x="0" y="0"/>
          <a:ext cx="0" cy="0"/>
          <a:chOff x="0" y="0"/>
          <a:chExt cx="0" cy="0"/>
        </a:xfrm>
      </p:grpSpPr>
      <p:sp>
        <p:nvSpPr>
          <p:cNvPr id="494" name="Google Shape;494;p67"/>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MÁS EJEMPLOS USANDO DENO</a:t>
            </a:r>
            <a:endParaRPr i="1" sz="3600">
              <a:latin typeface="Anton"/>
              <a:ea typeface="Anton"/>
              <a:cs typeface="Anton"/>
              <a:sym typeface="Anton"/>
            </a:endParaRPr>
          </a:p>
        </p:txBody>
      </p:sp>
      <p:pic>
        <p:nvPicPr>
          <p:cNvPr id="495" name="Google Shape;495;p6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8"/>
          <p:cNvSpPr txBox="1"/>
          <p:nvPr/>
        </p:nvSpPr>
        <p:spPr>
          <a:xfrm>
            <a:off x="405725" y="744300"/>
            <a:ext cx="8424900" cy="1062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Vemos en este simple ejemplo, que para ejecutarlo, no necesitamos permisos de ningún tipo, simplemente podemos usar el comando </a:t>
            </a:r>
            <a:r>
              <a:rPr b="1" i="1" lang="en" sz="1800">
                <a:solidFill>
                  <a:schemeClr val="lt2"/>
                </a:solidFill>
                <a:highlight>
                  <a:schemeClr val="dk2"/>
                </a:highlight>
                <a:latin typeface="Roboto Mono"/>
                <a:ea typeface="Roboto Mono"/>
                <a:cs typeface="Roboto Mono"/>
                <a:sym typeface="Roboto Mono"/>
              </a:rPr>
              <a:t>deno run &lt;name.ts&gt;</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501" name="Google Shape;501;p68"/>
          <p:cNvSpPr txBox="1"/>
          <p:nvPr/>
        </p:nvSpPr>
        <p:spPr>
          <a:xfrm>
            <a:off x="742800" y="162375"/>
            <a:ext cx="72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Hola mundo</a:t>
            </a:r>
            <a:endParaRPr i="1" sz="3600">
              <a:latin typeface="Anton"/>
              <a:ea typeface="Anton"/>
              <a:cs typeface="Anton"/>
              <a:sym typeface="Anton"/>
            </a:endParaRPr>
          </a:p>
        </p:txBody>
      </p:sp>
      <p:pic>
        <p:nvPicPr>
          <p:cNvPr id="502" name="Google Shape;502;p6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03" name="Google Shape;503;p68"/>
          <p:cNvPicPr preferRelativeResize="0"/>
          <p:nvPr/>
        </p:nvPicPr>
        <p:blipFill>
          <a:blip r:embed="rId4">
            <a:alphaModFix/>
          </a:blip>
          <a:stretch>
            <a:fillRect/>
          </a:stretch>
        </p:blipFill>
        <p:spPr>
          <a:xfrm>
            <a:off x="1701409" y="2009206"/>
            <a:ext cx="5635351" cy="3003326"/>
          </a:xfrm>
          <a:prstGeom prst="rect">
            <a:avLst/>
          </a:prstGeom>
          <a:noFill/>
          <a:ln cap="flat" cmpd="sng" w="9525">
            <a:solidFill>
              <a:schemeClr val="dk2"/>
            </a:solidFill>
            <a:prstDash val="solid"/>
            <a:round/>
            <a:headEnd len="sm" w="sm" type="none"/>
            <a:tailEnd len="sm" w="sm" type="none"/>
          </a:ln>
        </p:spPr>
      </p:pic>
      <p:pic>
        <p:nvPicPr>
          <p:cNvPr id="504" name="Google Shape;504;p68"/>
          <p:cNvPicPr preferRelativeResize="0"/>
          <p:nvPr/>
        </p:nvPicPr>
        <p:blipFill rotWithShape="1">
          <a:blip r:embed="rId5">
            <a:alphaModFix/>
          </a:blip>
          <a:srcRect b="0" l="0" r="0" t="0"/>
          <a:stretch/>
        </p:blipFill>
        <p:spPr>
          <a:xfrm>
            <a:off x="8196100" y="85500"/>
            <a:ext cx="822775" cy="822775"/>
          </a:xfrm>
          <a:prstGeom prst="rect">
            <a:avLst/>
          </a:prstGeom>
          <a:noFill/>
          <a:ln>
            <a:noFill/>
          </a:ln>
        </p:spPr>
      </p:pic>
      <p:pic>
        <p:nvPicPr>
          <p:cNvPr id="505" name="Google Shape;505;p68"/>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9"/>
          <p:cNvSpPr txBox="1"/>
          <p:nvPr/>
        </p:nvSpPr>
        <p:spPr>
          <a:xfrm>
            <a:off x="329525" y="744300"/>
            <a:ext cx="8424900" cy="10620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1000"/>
              </a:spcAft>
              <a:buClr>
                <a:srgbClr val="3CEFAB"/>
              </a:buClr>
              <a:buSzPts val="17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Por otro lado, si usamos fetch, para por ejemplo consumir un endpoint de una API, sí debemos especificarle el permiso de red para que funcione. En este caso, el comando para ejecutarlo con permiso de red es: </a:t>
            </a:r>
            <a:r>
              <a:rPr b="1" i="1" lang="en" sz="1500">
                <a:solidFill>
                  <a:schemeClr val="lt2"/>
                </a:solidFill>
                <a:highlight>
                  <a:schemeClr val="dk2"/>
                </a:highlight>
                <a:latin typeface="Roboto Mono"/>
                <a:ea typeface="Roboto Mono"/>
                <a:cs typeface="Roboto Mono"/>
                <a:sym typeface="Roboto Mono"/>
              </a:rPr>
              <a:t>deno run --allow-net &lt;name.ts&gt;</a:t>
            </a:r>
            <a:r>
              <a:rPr lang="en"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511" name="Google Shape;511;p69"/>
          <p:cNvSpPr txBox="1"/>
          <p:nvPr/>
        </p:nvSpPr>
        <p:spPr>
          <a:xfrm>
            <a:off x="742800" y="162375"/>
            <a:ext cx="72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fetch</a:t>
            </a:r>
            <a:endParaRPr i="1" sz="3600">
              <a:latin typeface="Anton"/>
              <a:ea typeface="Anton"/>
              <a:cs typeface="Anton"/>
              <a:sym typeface="Anton"/>
            </a:endParaRPr>
          </a:p>
        </p:txBody>
      </p:sp>
      <p:pic>
        <p:nvPicPr>
          <p:cNvPr id="512" name="Google Shape;512;p6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13" name="Google Shape;513;p69"/>
          <p:cNvPicPr preferRelativeResize="0"/>
          <p:nvPr/>
        </p:nvPicPr>
        <p:blipFill>
          <a:blip r:embed="rId4">
            <a:alphaModFix/>
          </a:blip>
          <a:stretch>
            <a:fillRect/>
          </a:stretch>
        </p:blipFill>
        <p:spPr>
          <a:xfrm>
            <a:off x="1524000" y="1914647"/>
            <a:ext cx="5804076" cy="3093250"/>
          </a:xfrm>
          <a:prstGeom prst="rect">
            <a:avLst/>
          </a:prstGeom>
          <a:noFill/>
          <a:ln cap="flat" cmpd="sng" w="9525">
            <a:solidFill>
              <a:schemeClr val="dk2"/>
            </a:solidFill>
            <a:prstDash val="solid"/>
            <a:round/>
            <a:headEnd len="sm" w="sm" type="none"/>
            <a:tailEnd len="sm" w="sm" type="none"/>
          </a:ln>
        </p:spPr>
      </p:pic>
      <p:pic>
        <p:nvPicPr>
          <p:cNvPr id="514" name="Google Shape;514;p69"/>
          <p:cNvPicPr preferRelativeResize="0"/>
          <p:nvPr/>
        </p:nvPicPr>
        <p:blipFill rotWithShape="1">
          <a:blip r:embed="rId5">
            <a:alphaModFix/>
          </a:blip>
          <a:srcRect b="0" l="0" r="0" t="0"/>
          <a:stretch/>
        </p:blipFill>
        <p:spPr>
          <a:xfrm>
            <a:off x="8196100" y="85500"/>
            <a:ext cx="822775" cy="822775"/>
          </a:xfrm>
          <a:prstGeom prst="rect">
            <a:avLst/>
          </a:prstGeom>
          <a:noFill/>
          <a:ln>
            <a:noFill/>
          </a:ln>
        </p:spPr>
      </p:pic>
      <p:pic>
        <p:nvPicPr>
          <p:cNvPr id="515" name="Google Shape;515;p69"/>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19" name="Shape 519"/>
        <p:cNvGrpSpPr/>
        <p:nvPr/>
      </p:nvGrpSpPr>
      <p:grpSpPr>
        <a:xfrm>
          <a:off x="0" y="0"/>
          <a:ext cx="0" cy="0"/>
          <a:chOff x="0" y="0"/>
          <a:chExt cx="0" cy="0"/>
        </a:xfrm>
      </p:grpSpPr>
      <p:sp>
        <p:nvSpPr>
          <p:cNvPr id="520" name="Google Shape;520;p70"/>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DENON</a:t>
            </a:r>
            <a:endParaRPr i="1" sz="3600">
              <a:latin typeface="Anton"/>
              <a:ea typeface="Anton"/>
              <a:cs typeface="Anton"/>
              <a:sym typeface="Anton"/>
            </a:endParaRPr>
          </a:p>
        </p:txBody>
      </p:sp>
      <p:pic>
        <p:nvPicPr>
          <p:cNvPr id="521" name="Google Shape;521;p7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1"/>
          <p:cNvSpPr txBox="1"/>
          <p:nvPr/>
        </p:nvSpPr>
        <p:spPr>
          <a:xfrm>
            <a:off x="515600" y="1296075"/>
            <a:ext cx="8022300" cy="2414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b="1" i="1" lang="en" sz="1800">
                <a:solidFill>
                  <a:schemeClr val="dk1"/>
                </a:solidFill>
                <a:highlight>
                  <a:schemeClr val="lt1"/>
                </a:highlight>
                <a:latin typeface="Helvetica Neue"/>
                <a:ea typeface="Helvetica Neue"/>
                <a:cs typeface="Helvetica Neue"/>
                <a:sym typeface="Helvetica Neue"/>
              </a:rPr>
              <a:t>Denon</a:t>
            </a:r>
            <a:r>
              <a:rPr lang="en" sz="1800">
                <a:solidFill>
                  <a:schemeClr val="dk1"/>
                </a:solidFill>
                <a:highlight>
                  <a:schemeClr val="lt1"/>
                </a:highlight>
                <a:latin typeface="Helvetica Neue Light"/>
                <a:ea typeface="Helvetica Neue Light"/>
                <a:cs typeface="Helvetica Neue Light"/>
                <a:sym typeface="Helvetica Neue Light"/>
              </a:rPr>
              <a:t> es el reemplazo Deno para Nodemon que proporciona una experiencia llena de funciones, altamente configurable y fácil de usar.</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2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No requiere ningún cambio adicional en nuestro código o método de desarrollo.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2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Reinicia automáticamente el servidor de nuestros proyectos Deno.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2000"/>
              </a:spcBef>
              <a:spcAft>
                <a:spcPts val="2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Es un reemplazo directo para el ejecutable deno.</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527" name="Google Shape;527;p71"/>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 qué se trata?</a:t>
            </a:r>
            <a:endParaRPr i="1" sz="3600">
              <a:latin typeface="Anton"/>
              <a:ea typeface="Anton"/>
              <a:cs typeface="Anton"/>
              <a:sym typeface="Anton"/>
            </a:endParaRPr>
          </a:p>
        </p:txBody>
      </p:sp>
      <p:pic>
        <p:nvPicPr>
          <p:cNvPr id="528" name="Google Shape;528;p7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29" name="Google Shape;529;p7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530" name="Google Shape;530;p71"/>
          <p:cNvPicPr preferRelativeResize="0"/>
          <p:nvPr/>
        </p:nvPicPr>
        <p:blipFill>
          <a:blip r:embed="rId5">
            <a:alphaModFix/>
          </a:blip>
          <a:stretch>
            <a:fillRect/>
          </a:stretch>
        </p:blipFill>
        <p:spPr>
          <a:xfrm>
            <a:off x="32225" y="151659"/>
            <a:ext cx="1271500" cy="7629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2"/>
          <p:cNvSpPr txBox="1"/>
          <p:nvPr/>
        </p:nvSpPr>
        <p:spPr>
          <a:xfrm>
            <a:off x="363200" y="991275"/>
            <a:ext cx="8464500" cy="3511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Para instalarlo simplemente ponemos en consola el comando: </a:t>
            </a:r>
            <a:br>
              <a:rPr lang="en" sz="1800">
                <a:solidFill>
                  <a:schemeClr val="dk1"/>
                </a:solidFill>
                <a:highlight>
                  <a:schemeClr val="lt1"/>
                </a:highlight>
                <a:latin typeface="Helvetica Neue Light"/>
                <a:ea typeface="Helvetica Neue Light"/>
                <a:cs typeface="Helvetica Neue Light"/>
                <a:sym typeface="Helvetica Neue Light"/>
              </a:rPr>
            </a:br>
            <a:r>
              <a:rPr b="1" i="1" lang="en" sz="1600">
                <a:solidFill>
                  <a:schemeClr val="lt2"/>
                </a:solidFill>
                <a:highlight>
                  <a:schemeClr val="dk2"/>
                </a:highlight>
                <a:latin typeface="Roboto Mono"/>
                <a:ea typeface="Roboto Mono"/>
                <a:cs typeface="Roboto Mono"/>
                <a:sym typeface="Roboto Mono"/>
              </a:rPr>
              <a:t>deno install -qAf --unstable https://deno.land/x/denon/denon.ts</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5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Vemos por el comando, que este es un paquete inestable aún.</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5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Para iniciar nuestros proyectos usando Denon, simplemente ejecutamos los mismos comandos que vimos antes, pero en lugar de empezarlos con “</a:t>
            </a:r>
            <a:r>
              <a:rPr i="1" lang="en" sz="1800">
                <a:solidFill>
                  <a:schemeClr val="dk1"/>
                </a:solidFill>
                <a:highlight>
                  <a:schemeClr val="lt1"/>
                </a:highlight>
                <a:latin typeface="Helvetica Neue Light"/>
                <a:ea typeface="Helvetica Neue Light"/>
                <a:cs typeface="Helvetica Neue Light"/>
                <a:sym typeface="Helvetica Neue Light"/>
              </a:rPr>
              <a:t>deno</a:t>
            </a:r>
            <a:r>
              <a:rPr lang="en" sz="1800">
                <a:solidFill>
                  <a:schemeClr val="dk1"/>
                </a:solidFill>
                <a:highlight>
                  <a:schemeClr val="lt1"/>
                </a:highlight>
                <a:latin typeface="Helvetica Neue Light"/>
                <a:ea typeface="Helvetica Neue Light"/>
                <a:cs typeface="Helvetica Neue Light"/>
                <a:sym typeface="Helvetica Neue Light"/>
              </a:rPr>
              <a:t>” empiezan con “</a:t>
            </a:r>
            <a:r>
              <a:rPr i="1" lang="en" sz="1800">
                <a:solidFill>
                  <a:schemeClr val="dk1"/>
                </a:solidFill>
                <a:highlight>
                  <a:schemeClr val="lt1"/>
                </a:highlight>
                <a:latin typeface="Helvetica Neue Light"/>
                <a:ea typeface="Helvetica Neue Light"/>
                <a:cs typeface="Helvetica Neue Light"/>
                <a:sym typeface="Helvetica Neue Light"/>
              </a:rPr>
              <a:t>denon</a:t>
            </a:r>
            <a:r>
              <a:rPr lang="en" sz="1800">
                <a:solidFill>
                  <a:schemeClr val="dk1"/>
                </a:solidFill>
                <a:highlight>
                  <a:schemeClr val="lt1"/>
                </a:highlight>
                <a:latin typeface="Helvetica Neue Light"/>
                <a:ea typeface="Helvetica Neue Light"/>
                <a:cs typeface="Helvetica Neue Light"/>
                <a:sym typeface="Helvetica Neue Light"/>
              </a:rPr>
              <a:t>”. Por ejemplo: </a:t>
            </a:r>
            <a:r>
              <a:rPr b="1" i="1" lang="en" sz="1800">
                <a:solidFill>
                  <a:schemeClr val="lt2"/>
                </a:solidFill>
                <a:highlight>
                  <a:schemeClr val="dk2"/>
                </a:highlight>
                <a:latin typeface="Roboto Mono"/>
                <a:ea typeface="Roboto Mono"/>
                <a:cs typeface="Roboto Mono"/>
                <a:sym typeface="Roboto Mono"/>
              </a:rPr>
              <a:t>denon run &lt;name.ts&gt;</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500"/>
              </a:spcBef>
              <a:spcAft>
                <a:spcPts val="15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También le podemos pasar las flags, como permisos y todo lo que vimos en las diapositivas anteriores, con los mismos comandos. </a:t>
            </a:r>
            <a:br>
              <a:rPr lang="en" sz="1800">
                <a:solidFill>
                  <a:schemeClr val="dk1"/>
                </a:solidFill>
                <a:highlight>
                  <a:schemeClr val="lt1"/>
                </a:highlight>
                <a:latin typeface="Helvetica Neue Light"/>
                <a:ea typeface="Helvetica Neue Light"/>
                <a:cs typeface="Helvetica Neue Light"/>
                <a:sym typeface="Helvetica Neue Light"/>
              </a:rPr>
            </a:br>
            <a:r>
              <a:rPr lang="en" sz="1800">
                <a:solidFill>
                  <a:schemeClr val="dk1"/>
                </a:solidFill>
                <a:highlight>
                  <a:schemeClr val="lt1"/>
                </a:highlight>
                <a:latin typeface="Helvetica Neue Light"/>
                <a:ea typeface="Helvetica Neue Light"/>
                <a:cs typeface="Helvetica Neue Light"/>
                <a:sym typeface="Helvetica Neue Light"/>
              </a:rPr>
              <a:t>Ejemplo: </a:t>
            </a:r>
            <a:r>
              <a:rPr b="1" i="1" lang="en" sz="1800">
                <a:solidFill>
                  <a:schemeClr val="lt2"/>
                </a:solidFill>
                <a:highlight>
                  <a:schemeClr val="dk2"/>
                </a:highlight>
                <a:latin typeface="Roboto Mono"/>
                <a:ea typeface="Roboto Mono"/>
                <a:cs typeface="Roboto Mono"/>
                <a:sym typeface="Roboto Mono"/>
              </a:rPr>
              <a:t>denon run --allow-read &lt;name.ts&gt;</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536" name="Google Shape;536;p72"/>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Instalación y uso</a:t>
            </a:r>
            <a:endParaRPr i="1" sz="3600">
              <a:latin typeface="Anton"/>
              <a:ea typeface="Anton"/>
              <a:cs typeface="Anton"/>
              <a:sym typeface="Anton"/>
            </a:endParaRPr>
          </a:p>
        </p:txBody>
      </p:sp>
      <p:pic>
        <p:nvPicPr>
          <p:cNvPr id="537" name="Google Shape;537;p7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38" name="Google Shape;538;p72"/>
          <p:cNvPicPr preferRelativeResize="0"/>
          <p:nvPr/>
        </p:nvPicPr>
        <p:blipFill rotWithShape="1">
          <a:blip r:embed="rId4">
            <a:alphaModFix/>
          </a:blip>
          <a:srcRect b="0" l="0" r="0" t="0"/>
          <a:stretch/>
        </p:blipFill>
        <p:spPr>
          <a:xfrm>
            <a:off x="8196100" y="85500"/>
            <a:ext cx="822775" cy="822775"/>
          </a:xfrm>
          <a:prstGeom prst="rect">
            <a:avLst/>
          </a:prstGeom>
          <a:noFill/>
          <a:ln>
            <a:noFill/>
          </a:ln>
        </p:spPr>
      </p:pic>
      <p:pic>
        <p:nvPicPr>
          <p:cNvPr id="539" name="Google Shape;539;p72"/>
          <p:cNvPicPr preferRelativeResize="0"/>
          <p:nvPr/>
        </p:nvPicPr>
        <p:blipFill>
          <a:blip r:embed="rId5">
            <a:alphaModFix/>
          </a:blip>
          <a:stretch>
            <a:fillRect/>
          </a:stretch>
        </p:blipFill>
        <p:spPr>
          <a:xfrm>
            <a:off x="32225" y="151659"/>
            <a:ext cx="1271500" cy="7629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3"/>
          <p:cNvSpPr txBox="1"/>
          <p:nvPr/>
        </p:nvSpPr>
        <p:spPr>
          <a:xfrm>
            <a:off x="363200" y="991275"/>
            <a:ext cx="8464500" cy="2582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Denon está diseñado para ser simple pero también extremadamente configurable para adaptarse a las necesidades de nuestro proyecto. Es compatible con json y yaml para el archivo de configuración. Las opciones de configuración en yaml son las mismas que json, lo que lo hace compatible.</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Para crear una configuración básica, en la raíz de nuestro proyecto ejecutamos el comando: </a:t>
            </a:r>
            <a:r>
              <a:rPr b="1" i="1" lang="en" sz="1800">
                <a:solidFill>
                  <a:schemeClr val="lt2"/>
                </a:solidFill>
                <a:highlight>
                  <a:schemeClr val="dk2"/>
                </a:highlight>
                <a:latin typeface="Roboto Mono"/>
                <a:ea typeface="Roboto Mono"/>
                <a:cs typeface="Roboto Mono"/>
                <a:sym typeface="Roboto Mono"/>
              </a:rPr>
              <a:t>denon --init</a:t>
            </a:r>
            <a:r>
              <a:rPr lang="en" sz="1800">
                <a:solidFill>
                  <a:schemeClr val="dk1"/>
                </a:solidFill>
                <a:highlight>
                  <a:schemeClr val="lt1"/>
                </a:highlight>
                <a:latin typeface="Helvetica Neue Light"/>
                <a:ea typeface="Helvetica Neue Light"/>
                <a:cs typeface="Helvetica Neue Light"/>
                <a:sym typeface="Helvetica Neue Light"/>
              </a:rPr>
              <a:t>. Este comando crea un archivo básico llamado scripts.json:</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545" name="Google Shape;545;p73"/>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Configuración</a:t>
            </a:r>
            <a:endParaRPr i="1" sz="3600">
              <a:latin typeface="Anton"/>
              <a:ea typeface="Anton"/>
              <a:cs typeface="Anton"/>
              <a:sym typeface="Anton"/>
            </a:endParaRPr>
          </a:p>
        </p:txBody>
      </p:sp>
      <p:pic>
        <p:nvPicPr>
          <p:cNvPr id="546" name="Google Shape;546;p7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47" name="Google Shape;547;p73"/>
          <p:cNvPicPr preferRelativeResize="0"/>
          <p:nvPr/>
        </p:nvPicPr>
        <p:blipFill rotWithShape="1">
          <a:blip r:embed="rId4">
            <a:alphaModFix/>
          </a:blip>
          <a:srcRect b="0" l="0" r="0" t="0"/>
          <a:stretch/>
        </p:blipFill>
        <p:spPr>
          <a:xfrm>
            <a:off x="8196100" y="85500"/>
            <a:ext cx="822775" cy="822775"/>
          </a:xfrm>
          <a:prstGeom prst="rect">
            <a:avLst/>
          </a:prstGeom>
          <a:noFill/>
          <a:ln>
            <a:noFill/>
          </a:ln>
        </p:spPr>
      </p:pic>
      <p:pic>
        <p:nvPicPr>
          <p:cNvPr id="548" name="Google Shape;548;p73"/>
          <p:cNvPicPr preferRelativeResize="0"/>
          <p:nvPr/>
        </p:nvPicPr>
        <p:blipFill>
          <a:blip r:embed="rId5">
            <a:alphaModFix/>
          </a:blip>
          <a:stretch>
            <a:fillRect/>
          </a:stretch>
        </p:blipFill>
        <p:spPr>
          <a:xfrm>
            <a:off x="32225" y="151659"/>
            <a:ext cx="1271500" cy="762900"/>
          </a:xfrm>
          <a:prstGeom prst="rect">
            <a:avLst/>
          </a:prstGeom>
          <a:noFill/>
          <a:ln>
            <a:noFill/>
          </a:ln>
        </p:spPr>
      </p:pic>
      <p:pic>
        <p:nvPicPr>
          <p:cNvPr id="549" name="Google Shape;549;p73"/>
          <p:cNvPicPr preferRelativeResize="0"/>
          <p:nvPr/>
        </p:nvPicPr>
        <p:blipFill>
          <a:blip r:embed="rId6">
            <a:alphaModFix/>
          </a:blip>
          <a:stretch>
            <a:fillRect/>
          </a:stretch>
        </p:blipFill>
        <p:spPr>
          <a:xfrm>
            <a:off x="2552950" y="3104000"/>
            <a:ext cx="3685300" cy="1949850"/>
          </a:xfrm>
          <a:prstGeom prst="rect">
            <a:avLst/>
          </a:prstGeom>
          <a:noFill/>
          <a:ln cap="flat" cmpd="sng" w="9525">
            <a:solidFill>
              <a:schemeClr val="dk2"/>
            </a:solidFill>
            <a:prstDash val="solid"/>
            <a:round/>
            <a:headEnd len="sm" w="sm" type="none"/>
            <a:tailEnd len="sm" w="sm" type="none"/>
          </a:ln>
        </p:spPr>
      </p:pic>
      <p:sp>
        <p:nvSpPr>
          <p:cNvPr id="550" name="Google Shape;550;p73"/>
          <p:cNvSpPr txBox="1"/>
          <p:nvPr/>
        </p:nvSpPr>
        <p:spPr>
          <a:xfrm>
            <a:off x="-1273625" y="1743900"/>
            <a:ext cx="1489200" cy="1716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"scripts"</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"start"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"deno run --allow-net d1.ts"</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nvSpPr>
        <p:spPr>
          <a:xfrm>
            <a:off x="428347" y="897891"/>
            <a:ext cx="8295600" cy="3956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b="1" i="1" lang="en" sz="1600">
                <a:solidFill>
                  <a:schemeClr val="dk1"/>
                </a:solidFill>
                <a:highlight>
                  <a:schemeClr val="lt1"/>
                </a:highlight>
                <a:latin typeface="Helvetica Neue"/>
                <a:ea typeface="Helvetica Neue"/>
                <a:cs typeface="Helvetica Neue"/>
                <a:sym typeface="Helvetica Neue"/>
              </a:rPr>
              <a:t>Deno </a:t>
            </a:r>
            <a:r>
              <a:rPr lang="en" sz="1600">
                <a:solidFill>
                  <a:schemeClr val="dk1"/>
                </a:solidFill>
                <a:highlight>
                  <a:schemeClr val="lt1"/>
                </a:highlight>
                <a:latin typeface="Helvetica Neue Light"/>
                <a:ea typeface="Helvetica Neue Light"/>
                <a:cs typeface="Helvetica Neue Light"/>
                <a:sym typeface="Helvetica Neue Light"/>
              </a:rPr>
              <a:t>es un entorno de ejecución de Javascript y </a:t>
            </a:r>
            <a:r>
              <a:rPr lang="en" sz="1600">
                <a:solidFill>
                  <a:schemeClr val="dk1"/>
                </a:solidFill>
                <a:highlight>
                  <a:srgbClr val="00FFFF"/>
                </a:highlight>
                <a:latin typeface="Helvetica Neue Light"/>
                <a:ea typeface="Helvetica Neue Light"/>
                <a:cs typeface="Helvetica Neue Light"/>
                <a:sym typeface="Helvetica Neue Light"/>
              </a:rPr>
              <a:t>TypeScript</a:t>
            </a:r>
            <a:r>
              <a:rPr lang="en" sz="1600">
                <a:solidFill>
                  <a:schemeClr val="dk1"/>
                </a:solidFill>
                <a:highlight>
                  <a:schemeClr val="lt1"/>
                </a:highlight>
                <a:latin typeface="Helvetica Neue Light"/>
                <a:ea typeface="Helvetica Neue Light"/>
                <a:cs typeface="Helvetica Neue Light"/>
                <a:sym typeface="Helvetica Neue Light"/>
              </a:rPr>
              <a:t> que permite ejecutar código en estos lenguajes fuera del contexto del navegador. Al igual que Node, está basado en el motor de ejecución de Javascript V8, el que viene incorporado en el navegador Chrome.</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Aunque principalmente se usa para programación del lado del servidor, creación de servicios web y programas de consola, con Deno podemos hacer todo tipo de programas.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rgbClr val="00FFFF"/>
                </a:highlight>
                <a:latin typeface="Helvetica Neue Light"/>
                <a:ea typeface="Helvetica Neue Light"/>
                <a:cs typeface="Helvetica Neue Light"/>
                <a:sym typeface="Helvetica Neue Light"/>
              </a:rPr>
              <a:t>Además, tiene una configuración predeterminada muy potente para interpretar TypeScript. Esto permite escribir código TypeScript y ejecutar directamente sin necesidad de hacer ningún paso en particular. De este modo, en un proyecto podremos mezclar módulos escritos con Javascript y TypeScript sin problema alguno.</a:t>
            </a:r>
            <a:endParaRPr sz="1600">
              <a:solidFill>
                <a:schemeClr val="dk1"/>
              </a:solidFill>
              <a:highlight>
                <a:srgbClr val="00FFFF"/>
              </a:highlight>
              <a:latin typeface="Helvetica Neue Light"/>
              <a:ea typeface="Helvetica Neue Light"/>
              <a:cs typeface="Helvetica Neue Light"/>
              <a:sym typeface="Helvetica Neue Light"/>
            </a:endParaRPr>
          </a:p>
        </p:txBody>
      </p:sp>
      <p:sp>
        <p:nvSpPr>
          <p:cNvPr id="141" name="Google Shape;141;p29"/>
          <p:cNvSpPr txBox="1"/>
          <p:nvPr/>
        </p:nvSpPr>
        <p:spPr>
          <a:xfrm>
            <a:off x="11043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 qué se trata?</a:t>
            </a:r>
            <a:endParaRPr i="1" sz="3600">
              <a:latin typeface="Anton"/>
              <a:ea typeface="Anton"/>
              <a:cs typeface="Anton"/>
              <a:sym typeface="Anton"/>
            </a:endParaRPr>
          </a:p>
        </p:txBody>
      </p:sp>
      <p:pic>
        <p:nvPicPr>
          <p:cNvPr id="142" name="Google Shape;142;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3" name="Google Shape;143;p2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44" name="Google Shape;144;p29"/>
          <p:cNvPicPr preferRelativeResize="0"/>
          <p:nvPr/>
        </p:nvPicPr>
        <p:blipFill>
          <a:blip r:embed="rId5">
            <a:alphaModFix/>
          </a:blip>
          <a:stretch>
            <a:fillRect/>
          </a:stretch>
        </p:blipFill>
        <p:spPr>
          <a:xfrm>
            <a:off x="32225" y="151659"/>
            <a:ext cx="1271500" cy="7629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554" name="Shape 554"/>
        <p:cNvGrpSpPr/>
        <p:nvPr/>
      </p:nvGrpSpPr>
      <p:grpSpPr>
        <a:xfrm>
          <a:off x="0" y="0"/>
          <a:ext cx="0" cy="0"/>
          <a:chOff x="0" y="0"/>
          <a:chExt cx="0" cy="0"/>
        </a:xfrm>
      </p:grpSpPr>
      <p:sp>
        <p:nvSpPr>
          <p:cNvPr id="555" name="Google Shape;555;p74"/>
          <p:cNvSpPr txBox="1"/>
          <p:nvPr/>
        </p:nvSpPr>
        <p:spPr>
          <a:xfrm>
            <a:off x="1296000" y="20010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DEPENDENCIA SERVEST</a:t>
            </a:r>
            <a:endParaRPr i="1" sz="3600">
              <a:latin typeface="Anton"/>
              <a:ea typeface="Anton"/>
              <a:cs typeface="Anton"/>
              <a:sym typeface="Anton"/>
            </a:endParaRPr>
          </a:p>
        </p:txBody>
      </p:sp>
      <p:pic>
        <p:nvPicPr>
          <p:cNvPr id="556" name="Google Shape;556;p7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pic>
        <p:nvPicPr>
          <p:cNvPr id="561" name="Google Shape;561;p75"/>
          <p:cNvPicPr preferRelativeResize="0"/>
          <p:nvPr/>
        </p:nvPicPr>
        <p:blipFill>
          <a:blip r:embed="rId3">
            <a:alphaModFix/>
          </a:blip>
          <a:stretch>
            <a:fillRect/>
          </a:stretch>
        </p:blipFill>
        <p:spPr>
          <a:xfrm>
            <a:off x="252275" y="2605187"/>
            <a:ext cx="3645650" cy="2157725"/>
          </a:xfrm>
          <a:prstGeom prst="rect">
            <a:avLst/>
          </a:prstGeom>
          <a:noFill/>
          <a:ln cap="flat" cmpd="sng" w="9525">
            <a:solidFill>
              <a:schemeClr val="dk2"/>
            </a:solidFill>
            <a:prstDash val="solid"/>
            <a:round/>
            <a:headEnd len="sm" w="sm" type="none"/>
            <a:tailEnd len="sm" w="sm" type="none"/>
          </a:ln>
        </p:spPr>
      </p:pic>
      <p:pic>
        <p:nvPicPr>
          <p:cNvPr id="562" name="Google Shape;562;p75"/>
          <p:cNvPicPr preferRelativeResize="0"/>
          <p:nvPr/>
        </p:nvPicPr>
        <p:blipFill>
          <a:blip r:embed="rId4">
            <a:alphaModFix/>
          </a:blip>
          <a:stretch>
            <a:fillRect/>
          </a:stretch>
        </p:blipFill>
        <p:spPr>
          <a:xfrm>
            <a:off x="4458772" y="2605188"/>
            <a:ext cx="4389536" cy="2157724"/>
          </a:xfrm>
          <a:prstGeom prst="rect">
            <a:avLst/>
          </a:prstGeom>
          <a:noFill/>
          <a:ln cap="flat" cmpd="sng" w="9525">
            <a:solidFill>
              <a:schemeClr val="dk2"/>
            </a:solidFill>
            <a:prstDash val="solid"/>
            <a:round/>
            <a:headEnd len="sm" w="sm" type="none"/>
            <a:tailEnd len="sm" w="sm" type="none"/>
          </a:ln>
        </p:spPr>
      </p:pic>
      <p:sp>
        <p:nvSpPr>
          <p:cNvPr id="563" name="Google Shape;563;p75"/>
          <p:cNvSpPr txBox="1"/>
          <p:nvPr/>
        </p:nvSpPr>
        <p:spPr>
          <a:xfrm>
            <a:off x="1180500" y="2174100"/>
            <a:ext cx="13332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i="1" lang="en" sz="1600">
                <a:solidFill>
                  <a:schemeClr val="dk1"/>
                </a:solidFill>
                <a:highlight>
                  <a:schemeClr val="lt1"/>
                </a:highlight>
                <a:latin typeface="Helvetica Neue"/>
                <a:ea typeface="Helvetica Neue"/>
                <a:cs typeface="Helvetica Neue"/>
                <a:sym typeface="Helvetica Neue"/>
              </a:rPr>
              <a:t>std_http.ts</a:t>
            </a:r>
            <a:endParaRPr b="1" i="1"/>
          </a:p>
        </p:txBody>
      </p:sp>
      <p:sp>
        <p:nvSpPr>
          <p:cNvPr id="564" name="Google Shape;564;p75"/>
          <p:cNvSpPr txBox="1"/>
          <p:nvPr/>
        </p:nvSpPr>
        <p:spPr>
          <a:xfrm>
            <a:off x="6055950" y="2174100"/>
            <a:ext cx="13332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i="1" lang="en" sz="1600">
                <a:solidFill>
                  <a:schemeClr val="dk1"/>
                </a:solidFill>
                <a:highlight>
                  <a:schemeClr val="lt1"/>
                </a:highlight>
                <a:latin typeface="Helvetica Neue"/>
                <a:ea typeface="Helvetica Neue"/>
                <a:cs typeface="Helvetica Neue"/>
                <a:sym typeface="Helvetica Neue"/>
              </a:rPr>
              <a:t>servest.ts</a:t>
            </a:r>
            <a:endParaRPr b="1" i="1"/>
          </a:p>
        </p:txBody>
      </p:sp>
      <p:sp>
        <p:nvSpPr>
          <p:cNvPr id="565" name="Google Shape;565;p75"/>
          <p:cNvSpPr txBox="1"/>
          <p:nvPr/>
        </p:nvSpPr>
        <p:spPr>
          <a:xfrm>
            <a:off x="410800" y="991275"/>
            <a:ext cx="8504700" cy="1031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Es similar a http, y se usa para servidores.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Tenemos una pequeña comparación entre dos servidores, uno con http y el otro con servest. Son bastante similares, aunque tienen algunas diferencias.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566" name="Google Shape;566;p75"/>
          <p:cNvSpPr txBox="1"/>
          <p:nvPr/>
        </p:nvSpPr>
        <p:spPr>
          <a:xfrm>
            <a:off x="12567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Dependencia Servest</a:t>
            </a:r>
            <a:endParaRPr i="1" sz="3600">
              <a:latin typeface="Anton"/>
              <a:ea typeface="Anton"/>
              <a:cs typeface="Anton"/>
              <a:sym typeface="Anton"/>
            </a:endParaRPr>
          </a:p>
        </p:txBody>
      </p:sp>
      <p:pic>
        <p:nvPicPr>
          <p:cNvPr id="567" name="Google Shape;567;p75"/>
          <p:cNvPicPr preferRelativeResize="0"/>
          <p:nvPr/>
        </p:nvPicPr>
        <p:blipFill>
          <a:blip r:embed="rId5">
            <a:alphaModFix/>
          </a:blip>
          <a:stretch>
            <a:fillRect/>
          </a:stretch>
        </p:blipFill>
        <p:spPr>
          <a:xfrm>
            <a:off x="7567925" y="4659625"/>
            <a:ext cx="1186526" cy="330675"/>
          </a:xfrm>
          <a:prstGeom prst="rect">
            <a:avLst/>
          </a:prstGeom>
          <a:noFill/>
          <a:ln>
            <a:noFill/>
          </a:ln>
        </p:spPr>
      </p:pic>
      <p:pic>
        <p:nvPicPr>
          <p:cNvPr id="568" name="Google Shape;568;p75"/>
          <p:cNvPicPr preferRelativeResize="0"/>
          <p:nvPr/>
        </p:nvPicPr>
        <p:blipFill rotWithShape="1">
          <a:blip r:embed="rId6">
            <a:alphaModFix/>
          </a:blip>
          <a:srcRect b="0" l="0" r="0" t="0"/>
          <a:stretch/>
        </p:blipFill>
        <p:spPr>
          <a:xfrm>
            <a:off x="8196100" y="85500"/>
            <a:ext cx="822775" cy="822775"/>
          </a:xfrm>
          <a:prstGeom prst="rect">
            <a:avLst/>
          </a:prstGeom>
          <a:noFill/>
          <a:ln>
            <a:noFill/>
          </a:ln>
        </p:spPr>
      </p:pic>
      <p:pic>
        <p:nvPicPr>
          <p:cNvPr id="569" name="Google Shape;569;p75"/>
          <p:cNvPicPr preferRelativeResize="0"/>
          <p:nvPr/>
        </p:nvPicPr>
        <p:blipFill>
          <a:blip r:embed="rId7">
            <a:alphaModFix/>
          </a:blip>
          <a:stretch>
            <a:fillRect/>
          </a:stretch>
        </p:blipFill>
        <p:spPr>
          <a:xfrm>
            <a:off x="32225" y="151659"/>
            <a:ext cx="1271500" cy="762900"/>
          </a:xfrm>
          <a:prstGeom prst="rect">
            <a:avLst/>
          </a:prstGeom>
          <a:noFill/>
          <a:ln>
            <a:noFill/>
          </a:ln>
        </p:spPr>
      </p:pic>
      <p:cxnSp>
        <p:nvCxnSpPr>
          <p:cNvPr id="570" name="Google Shape;570;p75"/>
          <p:cNvCxnSpPr/>
          <p:nvPr/>
        </p:nvCxnSpPr>
        <p:spPr>
          <a:xfrm flipH="1" rot="10800000">
            <a:off x="-29400" y="2449225"/>
            <a:ext cx="3673800" cy="2635500"/>
          </a:xfrm>
          <a:prstGeom prst="straightConnector1">
            <a:avLst/>
          </a:prstGeom>
          <a:noFill/>
          <a:ln cap="flat" cmpd="sng" w="9525">
            <a:solidFill>
              <a:schemeClr val="dk2"/>
            </a:solidFill>
            <a:prstDash val="solid"/>
            <a:round/>
            <a:headEnd len="med" w="med" type="none"/>
            <a:tailEnd len="med" w="med" type="none"/>
          </a:ln>
        </p:spPr>
      </p:cxnSp>
      <p:sp>
        <p:nvSpPr>
          <p:cNvPr id="571" name="Google Shape;571;p75"/>
          <p:cNvSpPr/>
          <p:nvPr/>
        </p:nvSpPr>
        <p:spPr>
          <a:xfrm>
            <a:off x="8494125" y="3115500"/>
            <a:ext cx="1401000" cy="762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75"/>
          <p:cNvSpPr txBox="1"/>
          <p:nvPr/>
        </p:nvSpPr>
        <p:spPr>
          <a:xfrm>
            <a:off x="-323300" y="-49000"/>
            <a:ext cx="3723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*ver mejor la </a:t>
            </a:r>
            <a:r>
              <a:rPr lang="en">
                <a:highlight>
                  <a:srgbClr val="00FFFF"/>
                </a:highlight>
              </a:rPr>
              <a:t>próxima</a:t>
            </a:r>
            <a:r>
              <a:rPr lang="en">
                <a:highlight>
                  <a:srgbClr val="00FFFF"/>
                </a:highlight>
              </a:rPr>
              <a:t> diapositiva</a:t>
            </a:r>
            <a:endParaRPr>
              <a:highlight>
                <a:srgbClr val="00FFFF"/>
              </a:highlight>
            </a:endParaRPr>
          </a:p>
          <a:p>
            <a:pPr indent="0" lvl="0" marL="0" rtl="0" algn="l">
              <a:spcBef>
                <a:spcPts val="0"/>
              </a:spcBef>
              <a:spcAft>
                <a:spcPts val="0"/>
              </a:spcAft>
              <a:buNone/>
            </a:pPr>
            <a:r>
              <a:rPr lang="en" u="sng">
                <a:solidFill>
                  <a:schemeClr val="hlink"/>
                </a:solidFill>
                <a:highlight>
                  <a:srgbClr val="00FFFF"/>
                </a:highlight>
                <a:hlinkClick r:id="rId8"/>
              </a:rPr>
              <a:t>https://github.com/keroxp/servest</a:t>
            </a:r>
            <a:endParaRPr>
              <a:highlight>
                <a:srgbClr val="00FFFF"/>
              </a:highlight>
            </a:endParaRPr>
          </a:p>
          <a:p>
            <a:pPr indent="0" lvl="0" marL="0" rtl="0" algn="l">
              <a:spcBef>
                <a:spcPts val="0"/>
              </a:spcBef>
              <a:spcAft>
                <a:spcPts val="0"/>
              </a:spcAft>
              <a:buNone/>
            </a:pPr>
            <a:r>
              <a:t/>
            </a:r>
            <a:endParaRPr>
              <a:highlight>
                <a:srgbClr val="00FFFF"/>
              </a:high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6"/>
          <p:cNvSpPr txBox="1"/>
          <p:nvPr/>
        </p:nvSpPr>
        <p:spPr>
          <a:xfrm>
            <a:off x="4740150" y="838875"/>
            <a:ext cx="4317000" cy="3805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Tenemos ahora otro servidor en el cual usamos Deno con React.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La dependencia de Deno que usamos ahora es </a:t>
            </a:r>
            <a:r>
              <a:rPr b="1" i="1" lang="en" sz="1600">
                <a:solidFill>
                  <a:schemeClr val="dk1"/>
                </a:solidFill>
                <a:highlight>
                  <a:schemeClr val="lt1"/>
                </a:highlight>
                <a:latin typeface="Helvetica Neue"/>
                <a:ea typeface="Helvetica Neue"/>
                <a:cs typeface="Helvetica Neue"/>
                <a:sym typeface="Helvetica Neue"/>
              </a:rPr>
              <a:t>servest </a:t>
            </a:r>
            <a:r>
              <a:rPr lang="en" sz="1600">
                <a:solidFill>
                  <a:schemeClr val="dk1"/>
                </a:solidFill>
                <a:highlight>
                  <a:schemeClr val="lt1"/>
                </a:highlight>
                <a:latin typeface="Helvetica Neue Light"/>
                <a:ea typeface="Helvetica Neue Light"/>
                <a:cs typeface="Helvetica Neue Light"/>
                <a:sym typeface="Helvetica Neue Light"/>
              </a:rPr>
              <a:t>en lugar de </a:t>
            </a:r>
            <a:r>
              <a:rPr i="1" lang="en" sz="1600">
                <a:solidFill>
                  <a:schemeClr val="dk1"/>
                </a:solidFill>
                <a:highlight>
                  <a:schemeClr val="lt1"/>
                </a:highlight>
                <a:latin typeface="Helvetica Neue Light"/>
                <a:ea typeface="Helvetica Neue Light"/>
                <a:cs typeface="Helvetica Neue Light"/>
                <a:sym typeface="Helvetica Neue Light"/>
              </a:rPr>
              <a:t>http </a:t>
            </a:r>
            <a:r>
              <a:rPr lang="en" sz="1600">
                <a:solidFill>
                  <a:schemeClr val="dk1"/>
                </a:solidFill>
                <a:highlight>
                  <a:schemeClr val="lt1"/>
                </a:highlight>
                <a:latin typeface="Helvetica Neue Light"/>
                <a:ea typeface="Helvetica Neue Light"/>
                <a:cs typeface="Helvetica Neue Light"/>
                <a:sym typeface="Helvetica Neue Light"/>
              </a:rPr>
              <a:t>para crear el servidor.</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Vemos que en el body de la respuesta de la ruta “/” que configuramos en el servidor, tenemos un componente de React que se renderiza para mostrarse en el navegador.</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Al tener React adentro, la extensión del archivo del servidor es </a:t>
            </a:r>
            <a:r>
              <a:rPr i="1" lang="en" sz="1600">
                <a:solidFill>
                  <a:schemeClr val="dk1"/>
                </a:solidFill>
                <a:highlight>
                  <a:schemeClr val="lt1"/>
                </a:highlight>
                <a:latin typeface="Helvetica Neue Light"/>
                <a:ea typeface="Helvetica Neue Light"/>
                <a:cs typeface="Helvetica Neue Light"/>
                <a:sym typeface="Helvetica Neue Light"/>
              </a:rPr>
              <a:t>tsx</a:t>
            </a:r>
            <a:r>
              <a:rPr lang="en" sz="1600">
                <a:solidFill>
                  <a:schemeClr val="dk1"/>
                </a:solidFill>
                <a:highlight>
                  <a:schemeClr val="lt1"/>
                </a:highlight>
                <a:latin typeface="Helvetica Neue Light"/>
                <a:ea typeface="Helvetica Neue Light"/>
                <a:cs typeface="Helvetica Neue Light"/>
                <a:sym typeface="Helvetica Neue Light"/>
              </a:rPr>
              <a:t> (Typescript extendido).</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578" name="Google Shape;578;p76"/>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Servidor Servest con React y Denon</a:t>
            </a:r>
            <a:endParaRPr i="1" sz="3600">
              <a:latin typeface="Anton"/>
              <a:ea typeface="Anton"/>
              <a:cs typeface="Anton"/>
              <a:sym typeface="Anton"/>
            </a:endParaRPr>
          </a:p>
        </p:txBody>
      </p:sp>
      <p:pic>
        <p:nvPicPr>
          <p:cNvPr id="579" name="Google Shape;579;p7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80" name="Google Shape;580;p76"/>
          <p:cNvPicPr preferRelativeResize="0"/>
          <p:nvPr/>
        </p:nvPicPr>
        <p:blipFill>
          <a:blip r:embed="rId4">
            <a:alphaModFix/>
          </a:blip>
          <a:stretch>
            <a:fillRect/>
          </a:stretch>
        </p:blipFill>
        <p:spPr>
          <a:xfrm>
            <a:off x="-1116879" y="-88300"/>
            <a:ext cx="5841850" cy="4999900"/>
          </a:xfrm>
          <a:prstGeom prst="rect">
            <a:avLst/>
          </a:prstGeom>
          <a:noFill/>
          <a:ln cap="flat" cmpd="sng" w="9525">
            <a:solidFill>
              <a:schemeClr val="dk2"/>
            </a:solidFill>
            <a:prstDash val="solid"/>
            <a:round/>
            <a:headEnd len="sm" w="sm" type="none"/>
            <a:tailEnd len="sm" w="sm" type="none"/>
          </a:ln>
        </p:spPr>
      </p:pic>
      <p:pic>
        <p:nvPicPr>
          <p:cNvPr id="581" name="Google Shape;581;p76"/>
          <p:cNvPicPr preferRelativeResize="0"/>
          <p:nvPr/>
        </p:nvPicPr>
        <p:blipFill rotWithShape="1">
          <a:blip r:embed="rId5">
            <a:alphaModFix/>
          </a:blip>
          <a:srcRect b="0" l="0" r="0" t="0"/>
          <a:stretch/>
        </p:blipFill>
        <p:spPr>
          <a:xfrm>
            <a:off x="8196100" y="85500"/>
            <a:ext cx="822775" cy="822775"/>
          </a:xfrm>
          <a:prstGeom prst="rect">
            <a:avLst/>
          </a:prstGeom>
          <a:noFill/>
          <a:ln>
            <a:noFill/>
          </a:ln>
        </p:spPr>
      </p:pic>
      <p:cxnSp>
        <p:nvCxnSpPr>
          <p:cNvPr id="582" name="Google Shape;582;p76"/>
          <p:cNvCxnSpPr/>
          <p:nvPr/>
        </p:nvCxnSpPr>
        <p:spPr>
          <a:xfrm flipH="1" rot="10800000">
            <a:off x="-1038500" y="-237000"/>
            <a:ext cx="5839200" cy="5505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77"/>
          <p:cNvSpPr txBox="1"/>
          <p:nvPr/>
        </p:nvSpPr>
        <p:spPr>
          <a:xfrm>
            <a:off x="4816350" y="980559"/>
            <a:ext cx="4045500" cy="3596100"/>
          </a:xfrm>
          <a:prstGeom prst="rect">
            <a:avLst/>
          </a:prstGeom>
          <a:noFill/>
          <a:ln>
            <a:noFill/>
          </a:ln>
        </p:spPr>
        <p:txBody>
          <a:bodyPr anchorCtr="0" anchor="t" bIns="91425" lIns="91425" spcFirstLastPara="1" rIns="91425" wrap="square" tIns="91425">
            <a:noAutofit/>
          </a:bodyPr>
          <a:lstStyle/>
          <a:p>
            <a:pPr indent="-197949" lvl="0" marL="269999" rtl="0" algn="l">
              <a:lnSpc>
                <a:spcPct val="115000"/>
              </a:lnSpc>
              <a:spcBef>
                <a:spcPts val="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El código de las líneas 1 y 3, que parecen comentarios, no lo son.</a:t>
            </a:r>
            <a:endParaRPr sz="1700">
              <a:solidFill>
                <a:schemeClr val="dk1"/>
              </a:solidFill>
              <a:highlight>
                <a:schemeClr val="lt1"/>
              </a:highlight>
              <a:latin typeface="Helvetica Neue Light"/>
              <a:ea typeface="Helvetica Neue Light"/>
              <a:cs typeface="Helvetica Neue Light"/>
              <a:sym typeface="Helvetica Neue Light"/>
            </a:endParaRPr>
          </a:p>
          <a:p>
            <a:pPr indent="-197949" lvl="0" marL="269999" rtl="0" algn="l">
              <a:lnSpc>
                <a:spcPct val="115000"/>
              </a:lnSpc>
              <a:spcBef>
                <a:spcPts val="10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Es una notación de Deno para indicar que este Typescript de la línea 1 por ejemplo, es el utilizado en la dependencia Javascript de la línea 2. Y lo mismo con las líneas 3 y 4.</a:t>
            </a:r>
            <a:endParaRPr sz="1700">
              <a:solidFill>
                <a:schemeClr val="dk1"/>
              </a:solidFill>
              <a:highlight>
                <a:schemeClr val="lt1"/>
              </a:highlight>
              <a:latin typeface="Helvetica Neue Light"/>
              <a:ea typeface="Helvetica Neue Light"/>
              <a:cs typeface="Helvetica Neue Light"/>
              <a:sym typeface="Helvetica Neue Light"/>
            </a:endParaRPr>
          </a:p>
          <a:p>
            <a:pPr indent="-197949" lvl="0" marL="269999" rtl="0" algn="l">
              <a:lnSpc>
                <a:spcPct val="115000"/>
              </a:lnSpc>
              <a:spcBef>
                <a:spcPts val="10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La doble barra del principio es la notación que necesita @deno-types cuando su uso impacta en la siguiente declaración de importación de módulo.</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588" name="Google Shape;588;p7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89" name="Google Shape;589;p77"/>
          <p:cNvPicPr preferRelativeResize="0"/>
          <p:nvPr/>
        </p:nvPicPr>
        <p:blipFill>
          <a:blip r:embed="rId4">
            <a:alphaModFix/>
          </a:blip>
          <a:stretch>
            <a:fillRect/>
          </a:stretch>
        </p:blipFill>
        <p:spPr>
          <a:xfrm>
            <a:off x="182200" y="1001991"/>
            <a:ext cx="4521949" cy="3999026"/>
          </a:xfrm>
          <a:prstGeom prst="rect">
            <a:avLst/>
          </a:prstGeom>
          <a:noFill/>
          <a:ln cap="flat" cmpd="sng" w="9525">
            <a:solidFill>
              <a:schemeClr val="dk2"/>
            </a:solidFill>
            <a:prstDash val="solid"/>
            <a:round/>
            <a:headEnd len="sm" w="sm" type="none"/>
            <a:tailEnd len="sm" w="sm" type="none"/>
          </a:ln>
        </p:spPr>
      </p:pic>
      <p:sp>
        <p:nvSpPr>
          <p:cNvPr id="590" name="Google Shape;590;p77"/>
          <p:cNvSpPr/>
          <p:nvPr/>
        </p:nvSpPr>
        <p:spPr>
          <a:xfrm>
            <a:off x="283593" y="1123899"/>
            <a:ext cx="4229700" cy="209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77"/>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Servidor Servest con React y Denon</a:t>
            </a:r>
            <a:endParaRPr i="1" sz="3600">
              <a:latin typeface="Anton"/>
              <a:ea typeface="Anton"/>
              <a:cs typeface="Anton"/>
              <a:sym typeface="Anton"/>
            </a:endParaRPr>
          </a:p>
        </p:txBody>
      </p:sp>
      <p:pic>
        <p:nvPicPr>
          <p:cNvPr id="592" name="Google Shape;592;p77"/>
          <p:cNvPicPr preferRelativeResize="0"/>
          <p:nvPr/>
        </p:nvPicPr>
        <p:blipFill rotWithShape="1">
          <a:blip r:embed="rId5">
            <a:alphaModFix/>
          </a:blip>
          <a:srcRect b="0" l="0" r="0" t="0"/>
          <a:stretch/>
        </p:blipFill>
        <p:spPr>
          <a:xfrm>
            <a:off x="8196100" y="85500"/>
            <a:ext cx="822775" cy="822775"/>
          </a:xfrm>
          <a:prstGeom prst="rect">
            <a:avLst/>
          </a:prstGeom>
          <a:noFill/>
          <a:ln>
            <a:noFill/>
          </a:ln>
        </p:spPr>
      </p:pic>
      <p:pic>
        <p:nvPicPr>
          <p:cNvPr id="593" name="Google Shape;593;p77"/>
          <p:cNvPicPr preferRelativeResize="0"/>
          <p:nvPr/>
        </p:nvPicPr>
        <p:blipFill>
          <a:blip r:embed="rId6">
            <a:alphaModFix/>
          </a:blip>
          <a:stretch>
            <a:fillRect/>
          </a:stretch>
        </p:blipFill>
        <p:spPr>
          <a:xfrm>
            <a:off x="32225" y="151659"/>
            <a:ext cx="1271500" cy="762900"/>
          </a:xfrm>
          <a:prstGeom prst="rect">
            <a:avLst/>
          </a:prstGeom>
          <a:noFill/>
          <a:ln>
            <a:noFill/>
          </a:ln>
        </p:spPr>
      </p:pic>
      <p:cxnSp>
        <p:nvCxnSpPr>
          <p:cNvPr id="594" name="Google Shape;594;p77"/>
          <p:cNvCxnSpPr>
            <a:endCxn id="591" idx="2"/>
          </p:cNvCxnSpPr>
          <p:nvPr/>
        </p:nvCxnSpPr>
        <p:spPr>
          <a:xfrm flipH="1" rot="10800000">
            <a:off x="-215400" y="925275"/>
            <a:ext cx="4787400" cy="4277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78"/>
          <p:cNvSpPr txBox="1"/>
          <p:nvPr/>
        </p:nvSpPr>
        <p:spPr>
          <a:xfrm>
            <a:off x="410800" y="948413"/>
            <a:ext cx="8526000" cy="905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Ejecutamos entonces el servidor con Denon, para que quede en modo escucha. Lo hacemos como siempre, agregando los permisos de red: </a:t>
            </a:r>
            <a:r>
              <a:rPr b="1" i="1" lang="en" sz="1800">
                <a:solidFill>
                  <a:schemeClr val="lt2"/>
                </a:solidFill>
                <a:highlight>
                  <a:schemeClr val="dk2"/>
                </a:highlight>
                <a:latin typeface="Roboto Mono"/>
                <a:ea typeface="Roboto Mono"/>
                <a:cs typeface="Roboto Mono"/>
                <a:sym typeface="Roboto Mono"/>
              </a:rPr>
              <a:t>--allow-net</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600" name="Google Shape;600;p78"/>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Servidor con React y Denon</a:t>
            </a:r>
            <a:endParaRPr i="1" sz="3600">
              <a:latin typeface="Anton"/>
              <a:ea typeface="Anton"/>
              <a:cs typeface="Anton"/>
              <a:sym typeface="Anton"/>
            </a:endParaRPr>
          </a:p>
        </p:txBody>
      </p:sp>
      <p:pic>
        <p:nvPicPr>
          <p:cNvPr id="601" name="Google Shape;601;p7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02" name="Google Shape;602;p78"/>
          <p:cNvPicPr preferRelativeResize="0"/>
          <p:nvPr/>
        </p:nvPicPr>
        <p:blipFill>
          <a:blip r:embed="rId4">
            <a:alphaModFix/>
          </a:blip>
          <a:stretch>
            <a:fillRect/>
          </a:stretch>
        </p:blipFill>
        <p:spPr>
          <a:xfrm>
            <a:off x="1778799" y="2091538"/>
            <a:ext cx="5514726" cy="2939025"/>
          </a:xfrm>
          <a:prstGeom prst="rect">
            <a:avLst/>
          </a:prstGeom>
          <a:noFill/>
          <a:ln cap="flat" cmpd="sng" w="9525">
            <a:solidFill>
              <a:schemeClr val="dk2"/>
            </a:solidFill>
            <a:prstDash val="solid"/>
            <a:round/>
            <a:headEnd len="sm" w="sm" type="none"/>
            <a:tailEnd len="sm" w="sm" type="none"/>
          </a:ln>
        </p:spPr>
      </p:pic>
      <p:pic>
        <p:nvPicPr>
          <p:cNvPr id="603" name="Google Shape;603;p78"/>
          <p:cNvPicPr preferRelativeResize="0"/>
          <p:nvPr/>
        </p:nvPicPr>
        <p:blipFill rotWithShape="1">
          <a:blip r:embed="rId5">
            <a:alphaModFix/>
          </a:blip>
          <a:srcRect b="0" l="0" r="0" t="0"/>
          <a:stretch/>
        </p:blipFill>
        <p:spPr>
          <a:xfrm>
            <a:off x="8196100" y="85500"/>
            <a:ext cx="822775" cy="822775"/>
          </a:xfrm>
          <a:prstGeom prst="rect">
            <a:avLst/>
          </a:prstGeom>
          <a:noFill/>
          <a:ln>
            <a:noFill/>
          </a:ln>
        </p:spPr>
      </p:pic>
      <p:pic>
        <p:nvPicPr>
          <p:cNvPr id="604" name="Google Shape;604;p78"/>
          <p:cNvPicPr preferRelativeResize="0"/>
          <p:nvPr/>
        </p:nvPicPr>
        <p:blipFill>
          <a:blip r:embed="rId6">
            <a:alphaModFix/>
          </a:blip>
          <a:stretch>
            <a:fillRect/>
          </a:stretch>
        </p:blipFill>
        <p:spPr>
          <a:xfrm>
            <a:off x="32225" y="151659"/>
            <a:ext cx="1271500" cy="762900"/>
          </a:xfrm>
          <a:prstGeom prst="rect">
            <a:avLst/>
          </a:prstGeom>
          <a:noFill/>
          <a:ln>
            <a:noFill/>
          </a:ln>
        </p:spPr>
      </p:pic>
      <p:cxnSp>
        <p:nvCxnSpPr>
          <p:cNvPr id="605" name="Google Shape;605;p78"/>
          <p:cNvCxnSpPr/>
          <p:nvPr/>
        </p:nvCxnSpPr>
        <p:spPr>
          <a:xfrm flipH="1" rot="10800000">
            <a:off x="1273625" y="734725"/>
            <a:ext cx="6113400" cy="4291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79"/>
          <p:cNvSpPr txBox="1"/>
          <p:nvPr/>
        </p:nvSpPr>
        <p:spPr>
          <a:xfrm>
            <a:off x="410800" y="991275"/>
            <a:ext cx="8418900" cy="1045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Finalmente, si vamos al navegador, vemos el componente de React, renderizado como HTML para poder ser mostrado en el navegador.</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Es simplemente un contador de visitas, y se muestra también la fecha actual.</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611" name="Google Shape;611;p7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12" name="Google Shape;612;p79"/>
          <p:cNvPicPr preferRelativeResize="0"/>
          <p:nvPr/>
        </p:nvPicPr>
        <p:blipFill>
          <a:blip r:embed="rId4">
            <a:alphaModFix/>
          </a:blip>
          <a:stretch>
            <a:fillRect/>
          </a:stretch>
        </p:blipFill>
        <p:spPr>
          <a:xfrm>
            <a:off x="1988375" y="2265075"/>
            <a:ext cx="5031994" cy="2546950"/>
          </a:xfrm>
          <a:prstGeom prst="rect">
            <a:avLst/>
          </a:prstGeom>
          <a:noFill/>
          <a:ln cap="flat" cmpd="sng" w="9525">
            <a:solidFill>
              <a:schemeClr val="dk2"/>
            </a:solidFill>
            <a:prstDash val="solid"/>
            <a:round/>
            <a:headEnd len="sm" w="sm" type="none"/>
            <a:tailEnd len="sm" w="sm" type="none"/>
          </a:ln>
        </p:spPr>
      </p:pic>
      <p:sp>
        <p:nvSpPr>
          <p:cNvPr id="613" name="Google Shape;613;p79"/>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Servidor con React y Denon</a:t>
            </a:r>
            <a:endParaRPr i="1" sz="3600">
              <a:latin typeface="Anton"/>
              <a:ea typeface="Anton"/>
              <a:cs typeface="Anton"/>
              <a:sym typeface="Anton"/>
            </a:endParaRPr>
          </a:p>
        </p:txBody>
      </p:sp>
      <p:pic>
        <p:nvPicPr>
          <p:cNvPr id="614" name="Google Shape;614;p79"/>
          <p:cNvPicPr preferRelativeResize="0"/>
          <p:nvPr/>
        </p:nvPicPr>
        <p:blipFill rotWithShape="1">
          <a:blip r:embed="rId5">
            <a:alphaModFix/>
          </a:blip>
          <a:srcRect b="0" l="0" r="0" t="0"/>
          <a:stretch/>
        </p:blipFill>
        <p:spPr>
          <a:xfrm>
            <a:off x="8196100" y="85500"/>
            <a:ext cx="822775" cy="822775"/>
          </a:xfrm>
          <a:prstGeom prst="rect">
            <a:avLst/>
          </a:prstGeom>
          <a:noFill/>
          <a:ln>
            <a:noFill/>
          </a:ln>
        </p:spPr>
      </p:pic>
      <p:pic>
        <p:nvPicPr>
          <p:cNvPr id="615" name="Google Shape;615;p79"/>
          <p:cNvPicPr preferRelativeResize="0"/>
          <p:nvPr/>
        </p:nvPicPr>
        <p:blipFill>
          <a:blip r:embed="rId6">
            <a:alphaModFix/>
          </a:blip>
          <a:stretch>
            <a:fillRect/>
          </a:stretch>
        </p:blipFill>
        <p:spPr>
          <a:xfrm>
            <a:off x="32225" y="151659"/>
            <a:ext cx="1271500" cy="762900"/>
          </a:xfrm>
          <a:prstGeom prst="rect">
            <a:avLst/>
          </a:prstGeom>
          <a:noFill/>
          <a:ln>
            <a:noFill/>
          </a:ln>
        </p:spPr>
      </p:pic>
      <p:cxnSp>
        <p:nvCxnSpPr>
          <p:cNvPr id="616" name="Google Shape;616;p79"/>
          <p:cNvCxnSpPr/>
          <p:nvPr/>
        </p:nvCxnSpPr>
        <p:spPr>
          <a:xfrm flipH="1" rot="10800000">
            <a:off x="754375" y="49075"/>
            <a:ext cx="8347200" cy="5192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0" name="Shape 620"/>
        <p:cNvGrpSpPr/>
        <p:nvPr/>
      </p:nvGrpSpPr>
      <p:grpSpPr>
        <a:xfrm>
          <a:off x="0" y="0"/>
          <a:ext cx="0" cy="0"/>
          <a:chOff x="0" y="0"/>
          <a:chExt cx="0" cy="0"/>
        </a:xfrm>
      </p:grpSpPr>
      <p:sp>
        <p:nvSpPr>
          <p:cNvPr id="621" name="Google Shape;621;p80"/>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622" name="Google Shape;622;p80"/>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6" name="Shape 626"/>
        <p:cNvGrpSpPr/>
        <p:nvPr/>
      </p:nvGrpSpPr>
      <p:grpSpPr>
        <a:xfrm>
          <a:off x="0" y="0"/>
          <a:ext cx="0" cy="0"/>
          <a:chOff x="0" y="0"/>
          <a:chExt cx="0" cy="0"/>
        </a:xfrm>
      </p:grpSpPr>
      <p:sp>
        <p:nvSpPr>
          <p:cNvPr id="627" name="Google Shape;627;p81"/>
          <p:cNvSpPr txBox="1"/>
          <p:nvPr/>
        </p:nvSpPr>
        <p:spPr>
          <a:xfrm>
            <a:off x="1956450" y="11768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628" name="Google Shape;628;p81"/>
          <p:cNvSpPr txBox="1"/>
          <p:nvPr/>
        </p:nvSpPr>
        <p:spPr>
          <a:xfrm>
            <a:off x="2104200" y="2089775"/>
            <a:ext cx="5549400" cy="4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 sz="1700">
                <a:solidFill>
                  <a:srgbClr val="E0FF00"/>
                </a:solidFill>
                <a:latin typeface="Helvetica Neue Light"/>
                <a:ea typeface="Helvetica Neue Light"/>
                <a:cs typeface="Helvetica Neue Light"/>
                <a:sym typeface="Helvetica Neue Light"/>
              </a:rPr>
              <a:t>Entorno de ejecución Deno.</a:t>
            </a:r>
            <a:endParaRPr sz="17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 sz="1700">
                <a:solidFill>
                  <a:srgbClr val="E0FF00"/>
                </a:solidFill>
                <a:latin typeface="Helvetica Neue Light"/>
                <a:ea typeface="Helvetica Neue Light"/>
                <a:cs typeface="Helvetica Neue Light"/>
                <a:sym typeface="Helvetica Neue Light"/>
              </a:rPr>
              <a:t>Dependencia Denon.</a:t>
            </a:r>
            <a:endParaRPr sz="17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 sz="1700">
                <a:solidFill>
                  <a:srgbClr val="E0FF00"/>
                </a:solidFill>
                <a:latin typeface="Helvetica Neue Light"/>
                <a:ea typeface="Helvetica Neue Light"/>
                <a:cs typeface="Helvetica Neue Light"/>
                <a:sym typeface="Helvetica Neue Light"/>
              </a:rPr>
              <a:t>Ejemplos simples usando Deno y Denon.</a:t>
            </a:r>
            <a:endParaRPr sz="1700">
              <a:solidFill>
                <a:srgbClr val="E0FF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2" name="Shape 632"/>
        <p:cNvGrpSpPr/>
        <p:nvPr/>
      </p:nvGrpSpPr>
      <p:grpSpPr>
        <a:xfrm>
          <a:off x="0" y="0"/>
          <a:ext cx="0" cy="0"/>
          <a:chOff x="0" y="0"/>
          <a:chExt cx="0" cy="0"/>
        </a:xfrm>
      </p:grpSpPr>
      <p:sp>
        <p:nvSpPr>
          <p:cNvPr id="633" name="Google Shape;633;p82"/>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634" name="Google Shape;634;p82"/>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38" name="Shape 638"/>
        <p:cNvGrpSpPr/>
        <p:nvPr/>
      </p:nvGrpSpPr>
      <p:grpSpPr>
        <a:xfrm>
          <a:off x="0" y="0"/>
          <a:ext cx="0" cy="0"/>
          <a:chOff x="0" y="0"/>
          <a:chExt cx="0" cy="0"/>
        </a:xfrm>
      </p:grpSpPr>
      <p:sp>
        <p:nvSpPr>
          <p:cNvPr id="639" name="Google Shape;639;p8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640" name="Google Shape;640;p8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0"/>
          <p:cNvSpPr txBox="1"/>
          <p:nvPr/>
        </p:nvSpPr>
        <p:spPr>
          <a:xfrm>
            <a:off x="416441" y="884794"/>
            <a:ext cx="8295600" cy="3892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rgbClr val="00FFFF"/>
                </a:highlight>
                <a:latin typeface="Helvetica Neue Light"/>
                <a:ea typeface="Helvetica Neue Light"/>
                <a:cs typeface="Helvetica Neue Light"/>
                <a:sym typeface="Helvetica Neue Light"/>
              </a:rPr>
              <a:t>Seguro por defecto, sin acceso a archivos, red o entorno de trabajo, a menos que esto esté habilitado.</a:t>
            </a:r>
            <a:endParaRPr sz="1700">
              <a:solidFill>
                <a:schemeClr val="dk1"/>
              </a:solidFill>
              <a:highlight>
                <a:srgbClr val="00FFFF"/>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Soporte para TypeScript.</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rgbClr val="00FFFF"/>
                </a:highlight>
                <a:latin typeface="Helvetica Neue Light"/>
                <a:ea typeface="Helvetica Neue Light"/>
                <a:cs typeface="Helvetica Neue Light"/>
                <a:sym typeface="Helvetica Neue Light"/>
              </a:rPr>
              <a:t>Se envía un solo ejecutable (</a:t>
            </a:r>
            <a:r>
              <a:rPr i="1" lang="en" sz="1700">
                <a:solidFill>
                  <a:schemeClr val="dk1"/>
                </a:solidFill>
                <a:highlight>
                  <a:srgbClr val="00FFFF"/>
                </a:highlight>
                <a:latin typeface="Helvetica Neue Light"/>
                <a:ea typeface="Helvetica Neue Light"/>
                <a:cs typeface="Helvetica Neue Light"/>
                <a:sym typeface="Helvetica Neue Light"/>
              </a:rPr>
              <a:t>deno</a:t>
            </a:r>
            <a:r>
              <a:rPr lang="en" sz="1700">
                <a:solidFill>
                  <a:schemeClr val="dk1"/>
                </a:solidFill>
                <a:highlight>
                  <a:srgbClr val="00FFFF"/>
                </a:highlight>
                <a:latin typeface="Helvetica Neue Light"/>
                <a:ea typeface="Helvetica Neue Light"/>
                <a:cs typeface="Helvetica Neue Light"/>
                <a:sym typeface="Helvetica Neue Light"/>
              </a:rPr>
              <a:t>).</a:t>
            </a:r>
            <a:endParaRPr sz="1700">
              <a:solidFill>
                <a:schemeClr val="dk1"/>
              </a:solidFill>
              <a:highlight>
                <a:srgbClr val="00FFFF"/>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rgbClr val="00FFFF"/>
                </a:highlight>
                <a:latin typeface="Helvetica Neue Light"/>
                <a:ea typeface="Helvetica Neue Light"/>
                <a:cs typeface="Helvetica Neue Light"/>
                <a:sym typeface="Helvetica Neue Light"/>
              </a:rPr>
              <a:t>Cuenta con utilidades integradas como por ejemplo, un inspector de dependencias (</a:t>
            </a:r>
            <a:r>
              <a:rPr i="1" lang="en" sz="1700">
                <a:solidFill>
                  <a:schemeClr val="dk1"/>
                </a:solidFill>
                <a:highlight>
                  <a:srgbClr val="00FFFF"/>
                </a:highlight>
                <a:latin typeface="Helvetica Neue Light"/>
                <a:ea typeface="Helvetica Neue Light"/>
                <a:cs typeface="Helvetica Neue Light"/>
                <a:sym typeface="Helvetica Neue Light"/>
              </a:rPr>
              <a:t>deno info</a:t>
            </a:r>
            <a:r>
              <a:rPr lang="en" sz="1700">
                <a:solidFill>
                  <a:schemeClr val="dk1"/>
                </a:solidFill>
                <a:highlight>
                  <a:srgbClr val="00FFFF"/>
                </a:highlight>
                <a:latin typeface="Helvetica Neue Light"/>
                <a:ea typeface="Helvetica Neue Light"/>
                <a:cs typeface="Helvetica Neue Light"/>
                <a:sym typeface="Helvetica Neue Light"/>
              </a:rPr>
              <a:t>) y un formateo de código (</a:t>
            </a:r>
            <a:r>
              <a:rPr i="1" lang="en" sz="1700">
                <a:solidFill>
                  <a:schemeClr val="dk1"/>
                </a:solidFill>
                <a:highlight>
                  <a:srgbClr val="00FFFF"/>
                </a:highlight>
                <a:latin typeface="Helvetica Neue Light"/>
                <a:ea typeface="Helvetica Neue Light"/>
                <a:cs typeface="Helvetica Neue Light"/>
                <a:sym typeface="Helvetica Neue Light"/>
              </a:rPr>
              <a:t>deno fmt</a:t>
            </a:r>
            <a:r>
              <a:rPr lang="en" sz="1700">
                <a:solidFill>
                  <a:schemeClr val="dk1"/>
                </a:solidFill>
                <a:highlight>
                  <a:srgbClr val="00FFFF"/>
                </a:highlight>
                <a:latin typeface="Helvetica Neue Light"/>
                <a:ea typeface="Helvetica Neue Light"/>
                <a:cs typeface="Helvetica Neue Light"/>
                <a:sym typeface="Helvetica Neue Light"/>
              </a:rPr>
              <a:t>).</a:t>
            </a:r>
            <a:endParaRPr sz="1700">
              <a:solidFill>
                <a:schemeClr val="dk1"/>
              </a:solidFill>
              <a:highlight>
                <a:srgbClr val="00FFFF"/>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rgbClr val="00FFFF"/>
                </a:highlight>
                <a:latin typeface="Helvetica Neue Light"/>
                <a:ea typeface="Helvetica Neue Light"/>
                <a:cs typeface="Helvetica Neue Light"/>
                <a:sym typeface="Helvetica Neue Light"/>
              </a:rPr>
              <a:t>Tiene un conjunto de módulos estándar previamente auditados los cuales están garantizados para trabajar con Deno.</a:t>
            </a:r>
            <a:endParaRPr sz="1700">
              <a:solidFill>
                <a:schemeClr val="dk1"/>
              </a:solidFill>
              <a:highlight>
                <a:srgbClr val="00FFFF"/>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highlight>
                  <a:srgbClr val="00FFFF"/>
                </a:highlight>
                <a:latin typeface="Helvetica Neue Light"/>
                <a:ea typeface="Helvetica Neue Light"/>
                <a:cs typeface="Helvetica Neue Light"/>
                <a:sym typeface="Helvetica Neue Light"/>
              </a:rPr>
              <a:t>Si se quiere, los Scripts pueden ser agrupados en un solo archivo Javascript.</a:t>
            </a:r>
            <a:endParaRPr sz="1700">
              <a:solidFill>
                <a:schemeClr val="dk1"/>
              </a:solidFill>
              <a:highlight>
                <a:srgbClr val="00FFFF"/>
              </a:highlight>
              <a:latin typeface="Helvetica Neue Light"/>
              <a:ea typeface="Helvetica Neue Light"/>
              <a:cs typeface="Helvetica Neue Light"/>
              <a:sym typeface="Helvetica Neue Light"/>
            </a:endParaRPr>
          </a:p>
        </p:txBody>
      </p:sp>
      <p:sp>
        <p:nvSpPr>
          <p:cNvPr id="150" name="Google Shape;150;p30"/>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Características principales</a:t>
            </a:r>
            <a:endParaRPr i="1" sz="3600">
              <a:latin typeface="Anton"/>
              <a:ea typeface="Anton"/>
              <a:cs typeface="Anton"/>
              <a:sym typeface="Anton"/>
            </a:endParaRPr>
          </a:p>
        </p:txBody>
      </p:sp>
      <p:pic>
        <p:nvPicPr>
          <p:cNvPr id="151" name="Google Shape;151;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2" name="Google Shape;152;p3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53" name="Google Shape;153;p30"/>
          <p:cNvPicPr preferRelativeResize="0"/>
          <p:nvPr/>
        </p:nvPicPr>
        <p:blipFill>
          <a:blip r:embed="rId5">
            <a:alphaModFix/>
          </a:blip>
          <a:stretch>
            <a:fillRect/>
          </a:stretch>
        </p:blipFill>
        <p:spPr>
          <a:xfrm>
            <a:off x="32225" y="151659"/>
            <a:ext cx="1271500" cy="762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57" name="Shape 157"/>
        <p:cNvGrpSpPr/>
        <p:nvPr/>
      </p:nvGrpSpPr>
      <p:grpSpPr>
        <a:xfrm>
          <a:off x="0" y="0"/>
          <a:ext cx="0" cy="0"/>
          <a:chOff x="0" y="0"/>
          <a:chExt cx="0" cy="0"/>
        </a:xfrm>
      </p:grpSpPr>
      <p:sp>
        <p:nvSpPr>
          <p:cNvPr id="158" name="Google Shape;158;p31"/>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DENO vs NODE</a:t>
            </a:r>
            <a:endParaRPr i="1" sz="3600">
              <a:latin typeface="Anton"/>
              <a:ea typeface="Anton"/>
              <a:cs typeface="Anton"/>
              <a:sym typeface="Anton"/>
            </a:endParaRPr>
          </a:p>
        </p:txBody>
      </p:sp>
      <p:pic>
        <p:nvPicPr>
          <p:cNvPr id="159" name="Google Shape;159;p3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2"/>
          <p:cNvSpPr txBox="1"/>
          <p:nvPr/>
        </p:nvSpPr>
        <p:spPr>
          <a:xfrm>
            <a:off x="1174775" y="1301825"/>
            <a:ext cx="7579800" cy="266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highlight>
                  <a:schemeClr val="lt1"/>
                </a:highlight>
                <a:latin typeface="Helvetica Neue"/>
                <a:ea typeface="Helvetica Neue"/>
                <a:cs typeface="Helvetica Neue"/>
                <a:sym typeface="Helvetica Neue"/>
              </a:rPr>
              <a:t>Es más seguro</a:t>
            </a:r>
            <a:r>
              <a:rPr lang="en" sz="1600">
                <a:solidFill>
                  <a:schemeClr val="dk1"/>
                </a:solidFill>
                <a:highlight>
                  <a:schemeClr val="lt1"/>
                </a:highlight>
                <a:latin typeface="Helvetica Neue Light"/>
                <a:ea typeface="Helvetica Neue Light"/>
                <a:cs typeface="Helvetica Neue Light"/>
                <a:sym typeface="Helvetica Neue Light"/>
              </a:rPr>
              <a:t>: Cuando ejecutas un programa con Node éste tiene todos permisos para hacer cualquier cosa en tu equipo. Con Deno el desarrollador es capaz de otorgar solamente los permisos que sean absolutamente necesarios.</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3000"/>
              </a:spcBef>
              <a:spcAft>
                <a:spcPts val="0"/>
              </a:spcAft>
              <a:buNone/>
            </a:pPr>
            <a:r>
              <a:rPr b="1" lang="en" sz="1600">
                <a:solidFill>
                  <a:schemeClr val="dk1"/>
                </a:solidFill>
                <a:highlight>
                  <a:schemeClr val="lt1"/>
                </a:highlight>
                <a:latin typeface="Helvetica Neue"/>
                <a:ea typeface="Helvetica Neue"/>
                <a:cs typeface="Helvetica Neue"/>
                <a:sym typeface="Helvetica Neue"/>
              </a:rPr>
              <a:t>No usa npm</a:t>
            </a:r>
            <a:r>
              <a:rPr lang="en" sz="1600">
                <a:solidFill>
                  <a:schemeClr val="dk1"/>
                </a:solidFill>
                <a:highlight>
                  <a:schemeClr val="lt1"/>
                </a:highlight>
                <a:latin typeface="Helvetica Neue Light"/>
                <a:ea typeface="Helvetica Neue Light"/>
                <a:cs typeface="Helvetica Neue Light"/>
                <a:sym typeface="Helvetica Neue Light"/>
              </a:rPr>
              <a:t>: Todas las dependencias las instala a través de la URL donde está la dependencia en sí, por lo que es capaz de funcionar sin depender de un repositorio central. *</a:t>
            </a:r>
            <a:r>
              <a:rPr lang="en" sz="1600">
                <a:solidFill>
                  <a:schemeClr val="dk1"/>
                </a:solidFill>
                <a:highlight>
                  <a:srgbClr val="00FFFF"/>
                </a:highlight>
                <a:latin typeface="Helvetica Neue Light"/>
                <a:ea typeface="Helvetica Neue Light"/>
                <a:cs typeface="Helvetica Neue Light"/>
                <a:sym typeface="Helvetica Neue Light"/>
              </a:rPr>
              <a:t>Ojo https://deno.land/manual@v1.29.1/node</a:t>
            </a:r>
            <a:endParaRPr sz="1600">
              <a:solidFill>
                <a:schemeClr val="dk1"/>
              </a:solidFill>
              <a:highlight>
                <a:srgbClr val="00FFFF"/>
              </a:highlight>
              <a:latin typeface="Helvetica Neue Light"/>
              <a:ea typeface="Helvetica Neue Light"/>
              <a:cs typeface="Helvetica Neue Light"/>
              <a:sym typeface="Helvetica Neue Light"/>
            </a:endParaRPr>
          </a:p>
          <a:p>
            <a:pPr indent="0" lvl="0" marL="0" rtl="0" algn="l">
              <a:lnSpc>
                <a:spcPct val="115000"/>
              </a:lnSpc>
              <a:spcBef>
                <a:spcPts val="3000"/>
              </a:spcBef>
              <a:spcAft>
                <a:spcPts val="3000"/>
              </a:spcAft>
              <a:buNone/>
            </a:pPr>
            <a:r>
              <a:rPr b="1" lang="en" sz="1600">
                <a:solidFill>
                  <a:schemeClr val="dk1"/>
                </a:solidFill>
                <a:highlight>
                  <a:schemeClr val="lt1"/>
                </a:highlight>
                <a:latin typeface="Helvetica Neue"/>
                <a:ea typeface="Helvetica Neue"/>
                <a:cs typeface="Helvetica Neue"/>
                <a:sym typeface="Helvetica Neue"/>
              </a:rPr>
              <a:t>Usa los módulos ES6</a:t>
            </a:r>
            <a:r>
              <a:rPr lang="en" sz="1600">
                <a:solidFill>
                  <a:schemeClr val="dk1"/>
                </a:solidFill>
                <a:highlight>
                  <a:schemeClr val="lt1"/>
                </a:highlight>
                <a:latin typeface="Helvetica Neue Light"/>
                <a:ea typeface="Helvetica Neue Light"/>
                <a:cs typeface="Helvetica Neue Light"/>
                <a:sym typeface="Helvetica Neue Light"/>
              </a:rPr>
              <a:t>: En lugar de CommonJS como usa NodeJS, esto lo hace mucho más cercano al estándar de Javascript.</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165" name="Google Shape;165;p32"/>
          <p:cNvSpPr txBox="1"/>
          <p:nvPr/>
        </p:nvSpPr>
        <p:spPr>
          <a:xfrm>
            <a:off x="1180500" y="3909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Comparación con Node</a:t>
            </a:r>
            <a:endParaRPr i="1" sz="3600">
              <a:latin typeface="Anton"/>
              <a:ea typeface="Anton"/>
              <a:cs typeface="Anton"/>
              <a:sym typeface="Anton"/>
            </a:endParaRPr>
          </a:p>
        </p:txBody>
      </p:sp>
      <p:pic>
        <p:nvPicPr>
          <p:cNvPr id="166" name="Google Shape;166;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7" name="Google Shape;167;p3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68" name="Google Shape;168;p32"/>
          <p:cNvPicPr preferRelativeResize="0"/>
          <p:nvPr/>
        </p:nvPicPr>
        <p:blipFill>
          <a:blip r:embed="rId5">
            <a:alphaModFix/>
          </a:blip>
          <a:stretch>
            <a:fillRect/>
          </a:stretch>
        </p:blipFill>
        <p:spPr>
          <a:xfrm>
            <a:off x="438927" y="1451763"/>
            <a:ext cx="561675" cy="696775"/>
          </a:xfrm>
          <a:prstGeom prst="rect">
            <a:avLst/>
          </a:prstGeom>
          <a:noFill/>
          <a:ln>
            <a:noFill/>
          </a:ln>
        </p:spPr>
      </p:pic>
      <p:pic>
        <p:nvPicPr>
          <p:cNvPr id="169" name="Google Shape;169;p32"/>
          <p:cNvPicPr preferRelativeResize="0"/>
          <p:nvPr/>
        </p:nvPicPr>
        <p:blipFill>
          <a:blip r:embed="rId6">
            <a:alphaModFix/>
          </a:blip>
          <a:stretch>
            <a:fillRect/>
          </a:stretch>
        </p:blipFill>
        <p:spPr>
          <a:xfrm>
            <a:off x="417148" y="2656497"/>
            <a:ext cx="605225" cy="660950"/>
          </a:xfrm>
          <a:prstGeom prst="rect">
            <a:avLst/>
          </a:prstGeom>
          <a:noFill/>
          <a:ln>
            <a:noFill/>
          </a:ln>
        </p:spPr>
      </p:pic>
      <p:pic>
        <p:nvPicPr>
          <p:cNvPr id="170" name="Google Shape;170;p32"/>
          <p:cNvPicPr preferRelativeResize="0"/>
          <p:nvPr/>
        </p:nvPicPr>
        <p:blipFill>
          <a:blip r:embed="rId7">
            <a:alphaModFix/>
          </a:blip>
          <a:stretch>
            <a:fillRect/>
          </a:stretch>
        </p:blipFill>
        <p:spPr>
          <a:xfrm>
            <a:off x="494322" y="3793259"/>
            <a:ext cx="450900" cy="576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nvSpPr>
        <p:spPr>
          <a:xfrm>
            <a:off x="1522350" y="951750"/>
            <a:ext cx="7318500" cy="324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3000"/>
              </a:spcBef>
              <a:spcAft>
                <a:spcPts val="0"/>
              </a:spcAft>
              <a:buNone/>
            </a:pPr>
            <a:r>
              <a:rPr b="1" lang="en" sz="1600">
                <a:solidFill>
                  <a:schemeClr val="dk1"/>
                </a:solidFill>
                <a:highlight>
                  <a:schemeClr val="lt1"/>
                </a:highlight>
                <a:latin typeface="Helvetica Neue"/>
                <a:ea typeface="Helvetica Neue"/>
                <a:cs typeface="Helvetica Neue"/>
                <a:sym typeface="Helvetica Neue"/>
              </a:rPr>
              <a:t>Funciona con promesas</a:t>
            </a:r>
            <a:r>
              <a:rPr lang="en" sz="1600">
                <a:solidFill>
                  <a:schemeClr val="dk1"/>
                </a:solidFill>
                <a:highlight>
                  <a:schemeClr val="lt1"/>
                </a:highlight>
                <a:latin typeface="Helvetica Neue Light"/>
                <a:ea typeface="Helvetica Neue Light"/>
                <a:cs typeface="Helvetica Neue Light"/>
                <a:sym typeface="Helvetica Neue Light"/>
              </a:rPr>
              <a:t>: </a:t>
            </a:r>
            <a:r>
              <a:rPr lang="en" sz="1600">
                <a:solidFill>
                  <a:schemeClr val="dk1"/>
                </a:solidFill>
                <a:highlight>
                  <a:srgbClr val="00FFFF"/>
                </a:highlight>
                <a:latin typeface="Helvetica Neue Light"/>
                <a:ea typeface="Helvetica Neue Light"/>
                <a:cs typeface="Helvetica Neue Light"/>
                <a:sym typeface="Helvetica Neue Light"/>
              </a:rPr>
              <a:t>Para gestionar los procesos asíncronos, Deno usa promesas en lugar de funciones callback, por lo que el código que se puede realizar es más legible. Además puedes usar await en cualquier punto del código, a cualquier nivel, sin necesidad de declarar una función async.</a:t>
            </a:r>
            <a:endParaRPr sz="1600">
              <a:solidFill>
                <a:schemeClr val="dk1"/>
              </a:solidFill>
              <a:highlight>
                <a:srgbClr val="00FFFF"/>
              </a:highlight>
              <a:latin typeface="Helvetica Neue Light"/>
              <a:ea typeface="Helvetica Neue Light"/>
              <a:cs typeface="Helvetica Neue Light"/>
              <a:sym typeface="Helvetica Neue Light"/>
            </a:endParaRPr>
          </a:p>
          <a:p>
            <a:pPr indent="0" lvl="0" marL="0" rtl="0" algn="l">
              <a:lnSpc>
                <a:spcPct val="115000"/>
              </a:lnSpc>
              <a:spcBef>
                <a:spcPts val="3000"/>
              </a:spcBef>
              <a:spcAft>
                <a:spcPts val="3000"/>
              </a:spcAft>
              <a:buNone/>
            </a:pPr>
            <a:r>
              <a:rPr b="1" lang="en" sz="1600">
                <a:solidFill>
                  <a:schemeClr val="dk1"/>
                </a:solidFill>
                <a:highlight>
                  <a:schemeClr val="lt1"/>
                </a:highlight>
                <a:latin typeface="Helvetica Neue"/>
                <a:ea typeface="Helvetica Neue"/>
                <a:cs typeface="Helvetica Neue"/>
                <a:sym typeface="Helvetica Neue"/>
              </a:rPr>
              <a:t>Ofrece más soporte a las API web</a:t>
            </a:r>
            <a:r>
              <a:rPr lang="en" sz="1600">
                <a:solidFill>
                  <a:schemeClr val="dk1"/>
                </a:solidFill>
                <a:highlight>
                  <a:schemeClr val="lt1"/>
                </a:highlight>
                <a:latin typeface="Helvetica Neue Light"/>
                <a:ea typeface="Helvetica Neue Light"/>
                <a:cs typeface="Helvetica Neue Light"/>
                <a:sym typeface="Helvetica Neue Light"/>
              </a:rPr>
              <a:t>: Dispone de manera predeterminada de librerías o APIs del navegador, como fetch, que no están disponibles en Node.</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176" name="Google Shape;176;p3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77" name="Google Shape;177;p33"/>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78" name="Google Shape;178;p33"/>
          <p:cNvPicPr preferRelativeResize="0"/>
          <p:nvPr/>
        </p:nvPicPr>
        <p:blipFill>
          <a:blip r:embed="rId5">
            <a:alphaModFix/>
          </a:blip>
          <a:stretch>
            <a:fillRect/>
          </a:stretch>
        </p:blipFill>
        <p:spPr>
          <a:xfrm>
            <a:off x="358473" y="1721123"/>
            <a:ext cx="902825" cy="856525"/>
          </a:xfrm>
          <a:prstGeom prst="rect">
            <a:avLst/>
          </a:prstGeom>
          <a:noFill/>
          <a:ln>
            <a:noFill/>
          </a:ln>
        </p:spPr>
      </p:pic>
      <p:pic>
        <p:nvPicPr>
          <p:cNvPr id="179" name="Google Shape;179;p33"/>
          <p:cNvPicPr preferRelativeResize="0"/>
          <p:nvPr/>
        </p:nvPicPr>
        <p:blipFill>
          <a:blip r:embed="rId6">
            <a:alphaModFix/>
          </a:blip>
          <a:stretch>
            <a:fillRect/>
          </a:stretch>
        </p:blipFill>
        <p:spPr>
          <a:xfrm>
            <a:off x="358473" y="3134131"/>
            <a:ext cx="762900" cy="771697"/>
          </a:xfrm>
          <a:prstGeom prst="rect">
            <a:avLst/>
          </a:prstGeom>
          <a:noFill/>
          <a:ln>
            <a:noFill/>
          </a:ln>
        </p:spPr>
      </p:pic>
      <p:sp>
        <p:nvSpPr>
          <p:cNvPr id="180" name="Google Shape;180;p33"/>
          <p:cNvSpPr txBox="1"/>
          <p:nvPr/>
        </p:nvSpPr>
        <p:spPr>
          <a:xfrm>
            <a:off x="1180500" y="3909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Comparación con Node</a:t>
            </a:r>
            <a:endParaRPr i="1" sz="3600">
              <a:latin typeface="Anton"/>
              <a:ea typeface="Anton"/>
              <a:cs typeface="Anton"/>
              <a:sym typeface="Anto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