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Anton"/>
      <p:regular r:id="rId46"/>
    </p:embeddedFont>
    <p:embeddedFont>
      <p:font typeface="Lato"/>
      <p:regular r:id="rId47"/>
      <p:bold r:id="rId48"/>
      <p:italic r:id="rId49"/>
      <p:boldItalic r:id="rId50"/>
    </p:embeddedFont>
    <p:embeddedFont>
      <p:font typeface="Helvetica Neue"/>
      <p:regular r:id="rId51"/>
      <p:bold r:id="rId52"/>
      <p:italic r:id="rId53"/>
      <p:boldItalic r:id="rId54"/>
    </p:embeddedFont>
    <p:embeddedFont>
      <p:font typeface="Helvetica Neue Light"/>
      <p:regular r:id="rId55"/>
      <p:bold r:id="rId56"/>
      <p:italic r:id="rId57"/>
      <p:boldItalic r:id="rId58"/>
    </p:embeddedFont>
    <p:embeddedFont>
      <p:font typeface="Roboto Mon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53DE22-BEE5-4034-AA06-7DE67733E359}">
  <a:tblStyle styleId="{7853DE22-BEE5-4034-AA06-7DE67733E3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Anton-regular.fntdata"/><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Mono-boldItalic.fntdata"/><Relationship Id="rId61" Type="http://schemas.openxmlformats.org/officeDocument/2006/relationships/font" Target="fonts/RobotoMono-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Mono-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regular.fntdata"/><Relationship Id="rId50" Type="http://schemas.openxmlformats.org/officeDocument/2006/relationships/font" Target="fonts/Lato-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4.xml"/><Relationship Id="rId55" Type="http://schemas.openxmlformats.org/officeDocument/2006/relationships/font" Target="fonts/HelveticaNeueLight-regular.fntdata"/><Relationship Id="rId10" Type="http://schemas.openxmlformats.org/officeDocument/2006/relationships/slide" Target="slides/slide3.xml"/><Relationship Id="rId54" Type="http://schemas.openxmlformats.org/officeDocument/2006/relationships/font" Target="fonts/HelveticaNeue-boldItalic.fntdata"/><Relationship Id="rId13" Type="http://schemas.openxmlformats.org/officeDocument/2006/relationships/slide" Target="slides/slide6.xml"/><Relationship Id="rId57" Type="http://schemas.openxmlformats.org/officeDocument/2006/relationships/font" Target="fonts/HelveticaNeueLight-italic.fntdata"/><Relationship Id="rId12" Type="http://schemas.openxmlformats.org/officeDocument/2006/relationships/slide" Target="slides/slide5.xml"/><Relationship Id="rId56" Type="http://schemas.openxmlformats.org/officeDocument/2006/relationships/font" Target="fonts/HelveticaNeueLight-bold.fntdata"/><Relationship Id="rId15" Type="http://schemas.openxmlformats.org/officeDocument/2006/relationships/slide" Target="slides/slide8.xml"/><Relationship Id="rId59" Type="http://schemas.openxmlformats.org/officeDocument/2006/relationships/font" Target="fonts/RobotoMono-regular.fntdata"/><Relationship Id="rId14" Type="http://schemas.openxmlformats.org/officeDocument/2006/relationships/slide" Target="slides/slide7.xml"/><Relationship Id="rId58" Type="http://schemas.openxmlformats.org/officeDocument/2006/relationships/font" Target="fonts/HelveticaNeueLight-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05b1dd1b3_0_1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05b1dd1b3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05b1dd1b3_0_2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05b1dd1b3_0_2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05b1dd1b3_0_2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05b1dd1b3_0_2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05b1dd1b3_0_2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05b1dd1b3_0_2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05b1dd1b3_0_2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05b1dd1b3_0_2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05b1dd1b3_0_2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05b1dd1b3_0_2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05b1dd1b3_0_2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05b1dd1b3_0_2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05b1dd1b3_0_2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05b1dd1b3_0_2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05b1dd1b3_0_2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05b1dd1b3_0_2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05b1dd1b3_0_2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05b1dd1b3_0_2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05b1dd1b3_0_2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05b1dd1b3_0_2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05b1dd1b3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05b1dd1b3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05b1dd1b3_0_2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05b1dd1b3_0_2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05b1dd1b3_0_2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05b1dd1b3_0_2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05b1dd1b3_0_2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05b1dd1b3_0_2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05b1dd1b3_0_2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05b1dd1b3_0_2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05b1dd1b3_0_2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05b1dd1b3_0_2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05b1dd1b3_0_2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05b1dd1b3_0_2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05b1dd1b3_0_2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05b1dd1b3_0_2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05b1dd1b3_0_2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05b1dd1b3_0_2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05b1dd1b3_0_29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1005b1dd1b3_0_29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05b1dd1b3_0_2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05b1dd1b3_0_2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05b1dd1b3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05b1dd1b3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5f74a2ea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5f74a2ea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5f74a2e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5f74a2e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05b1dd1b3_0_2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05b1dd1b3_0_2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05b1dd1b3_0_2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005b1dd1b3_0_2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05b1dd1b3_0_2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005b1dd1b3_0_2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05b1dd1b3_0_2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05b1dd1b3_0_2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5f74a2e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5f74a2e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05b1dd1b3_0_3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05b1dd1b3_0_3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005b1dd1b3_0_3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005b1dd1b3_0_3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05b1dd1b3_0_2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05b1dd1b3_0_2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5b1dd1b3_0_2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05b1dd1b3_0_2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05b1dd1b3_0_2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05b1dd1b3_0_2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05b1dd1b3_0_2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05b1dd1b3_0_2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05b1dd1b3_0_2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05b1dd1b3_0_2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05b1dd1b3_0_2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05b1dd1b3_0_2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0.png"/><Relationship Id="rId5" Type="http://schemas.openxmlformats.org/officeDocument/2006/relationships/image" Target="../media/image15.pn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7.png"/><Relationship Id="rId5" Type="http://schemas.openxmlformats.org/officeDocument/2006/relationships/image" Target="../media/image15.png"/><Relationship Id="rId6"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38.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6.png"/><Relationship Id="rId5" Type="http://schemas.openxmlformats.org/officeDocument/2006/relationships/image" Target="../media/image15.png"/><Relationship Id="rId6"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5.png"/><Relationship Id="rId5" Type="http://schemas.openxmlformats.org/officeDocument/2006/relationships/image" Target="../media/image15.png"/><Relationship Id="rId6"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39.png"/><Relationship Id="rId5" Type="http://schemas.openxmlformats.org/officeDocument/2006/relationships/image" Target="../media/image34.png"/><Relationship Id="rId6" Type="http://schemas.openxmlformats.org/officeDocument/2006/relationships/image" Target="../media/image15.png"/><Relationship Id="rId7"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32.png"/><Relationship Id="rId5" Type="http://schemas.openxmlformats.org/officeDocument/2006/relationships/image" Target="../media/image15.png"/><Relationship Id="rId6"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hyperlink" Target="https://docs.google.com/document/d/1bVNLHkuWU2ao1DWFQLK2qRH9Fw9PIqzl4xkQp0UNtmg/edit?usp=sharing" TargetMode="External"/><Relationship Id="rId5"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2.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2.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Manejo de dependencias con Deno</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48.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nvSpPr>
        <p:spPr>
          <a:xfrm>
            <a:off x="329525" y="820500"/>
            <a:ext cx="8295600" cy="3808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b="1" i="1" lang="en" sz="1700">
                <a:solidFill>
                  <a:schemeClr val="dk1"/>
                </a:solidFill>
                <a:highlight>
                  <a:schemeClr val="lt1"/>
                </a:highlight>
                <a:latin typeface="Helvetica Neue"/>
                <a:ea typeface="Helvetica Neue"/>
                <a:cs typeface="Helvetica Neue"/>
                <a:sym typeface="Helvetica Neue"/>
              </a:rPr>
              <a:t>Oak </a:t>
            </a:r>
            <a:r>
              <a:rPr lang="en" sz="1700">
                <a:solidFill>
                  <a:schemeClr val="dk1"/>
                </a:solidFill>
                <a:highlight>
                  <a:schemeClr val="lt1"/>
                </a:highlight>
                <a:latin typeface="Helvetica Neue Light"/>
                <a:ea typeface="Helvetica Neue Light"/>
                <a:cs typeface="Helvetica Neue Light"/>
                <a:sym typeface="Helvetica Neue Light"/>
              </a:rPr>
              <a:t>es un framework de middleware para el servidor http de Deno, incluido un middleware de enrutador.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Este framework de middleware está inspirado en Koa y enrutador de middleware inspirado en @ koa/router.</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arquitectura principal de los frameworks de middleware como oak es, como era de esperar, el concepto de middleware. Se trata de funciones que la aplicación ejecuta en un orden predecible entre el momento en que la aplicación recibe una solicitud y el envío de la respuesta.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Estas funciones de middleware son las que nos permiten dividir la lógica de nuestro servidor en funciones separadas que la contienen.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77" name="Google Shape;177;p34"/>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178" name="Google Shape;178;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9" name="Google Shape;179;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0" name="Google Shape;180;p34"/>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nvSpPr>
        <p:spPr>
          <a:xfrm>
            <a:off x="405725" y="820500"/>
            <a:ext cx="8295600" cy="2038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clase principal de Oak es Application. Esta envuelve la función serve() del paquete http.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Tiene dos métodos: .</a:t>
            </a:r>
            <a:r>
              <a:rPr b="1" lang="en" sz="1600">
                <a:solidFill>
                  <a:schemeClr val="dk1"/>
                </a:solidFill>
                <a:highlight>
                  <a:schemeClr val="lt1"/>
                </a:highlight>
                <a:latin typeface="Helvetica Neue"/>
                <a:ea typeface="Helvetica Neue"/>
                <a:cs typeface="Helvetica Neue"/>
                <a:sym typeface="Helvetica Neue"/>
              </a:rPr>
              <a:t>use()</a:t>
            </a:r>
            <a:r>
              <a:rPr lang="en" sz="1600">
                <a:solidFill>
                  <a:schemeClr val="dk1"/>
                </a:solidFill>
                <a:highlight>
                  <a:schemeClr val="lt1"/>
                </a:highlight>
                <a:latin typeface="Helvetica Neue Light"/>
                <a:ea typeface="Helvetica Neue Light"/>
                <a:cs typeface="Helvetica Neue Light"/>
                <a:sym typeface="Helvetica Neue Light"/>
              </a:rPr>
              <a:t> y </a:t>
            </a:r>
            <a:r>
              <a:rPr b="1" lang="en" sz="1600">
                <a:solidFill>
                  <a:schemeClr val="dk1"/>
                </a:solidFill>
                <a:highlight>
                  <a:schemeClr val="lt1"/>
                </a:highlight>
                <a:latin typeface="Helvetica Neue"/>
                <a:ea typeface="Helvetica Neue"/>
                <a:cs typeface="Helvetica Neue"/>
                <a:sym typeface="Helvetica Neue"/>
              </a:rPr>
              <a:t>.listen()</a:t>
            </a:r>
            <a:r>
              <a:rPr lang="en" sz="1600">
                <a:solidFill>
                  <a:schemeClr val="dk1"/>
                </a:solidFill>
                <a:highlight>
                  <a:schemeClr val="lt1"/>
                </a:highlight>
                <a:latin typeface="Helvetica Neue Light"/>
                <a:ea typeface="Helvetica Neue Light"/>
                <a:cs typeface="Helvetica Neue Light"/>
                <a:sym typeface="Helvetica Neue Light"/>
              </a:rPr>
              <a:t>. El middleware se agrega a través del método .use() y el método .listen() iniciará el servidor y comenzará a procesar solicitudes con el middleware registrado.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186" name="Google Shape;186;p35"/>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Clase Application</a:t>
            </a:r>
            <a:endParaRPr i="1" sz="3600">
              <a:latin typeface="Anton"/>
              <a:ea typeface="Anton"/>
              <a:cs typeface="Anton"/>
              <a:sym typeface="Anton"/>
            </a:endParaRPr>
          </a:p>
        </p:txBody>
      </p:sp>
      <p:pic>
        <p:nvPicPr>
          <p:cNvPr id="187" name="Google Shape;187;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8" name="Google Shape;188;p35"/>
          <p:cNvPicPr preferRelativeResize="0"/>
          <p:nvPr/>
        </p:nvPicPr>
        <p:blipFill>
          <a:blip r:embed="rId4">
            <a:alphaModFix/>
          </a:blip>
          <a:stretch>
            <a:fillRect/>
          </a:stretch>
        </p:blipFill>
        <p:spPr>
          <a:xfrm>
            <a:off x="1752600" y="2782800"/>
            <a:ext cx="5513751" cy="2132100"/>
          </a:xfrm>
          <a:prstGeom prst="rect">
            <a:avLst/>
          </a:prstGeom>
          <a:noFill/>
          <a:ln cap="flat" cmpd="sng" w="9525">
            <a:solidFill>
              <a:schemeClr val="dk2"/>
            </a:solidFill>
            <a:prstDash val="solid"/>
            <a:round/>
            <a:headEnd len="sm" w="sm" type="none"/>
            <a:tailEnd len="sm" w="sm" type="none"/>
          </a:ln>
        </p:spPr>
      </p:pic>
      <p:pic>
        <p:nvPicPr>
          <p:cNvPr id="189" name="Google Shape;189;p35"/>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190" name="Google Shape;190;p35"/>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nvSpPr>
        <p:spPr>
          <a:xfrm>
            <a:off x="329525" y="1612950"/>
            <a:ext cx="8295600" cy="19176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30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A cada función de middleware se le pasa un contexto cuando se invoca. Este contexto representa "todo" lo que el middleware debe saber sobre la solicitud y la respuesta actual que está manejando la aplicación. El contexto también incluye otra información que es útil para procesar solicitudes.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96" name="Google Shape;196;p3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Context</a:t>
            </a:r>
            <a:endParaRPr i="1" sz="3600">
              <a:latin typeface="Anton"/>
              <a:ea typeface="Anton"/>
              <a:cs typeface="Anton"/>
              <a:sym typeface="Anton"/>
            </a:endParaRPr>
          </a:p>
        </p:txBody>
      </p:sp>
      <p:pic>
        <p:nvPicPr>
          <p:cNvPr id="197" name="Google Shape;197;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8" name="Google Shape;198;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9" name="Google Shape;199;p36"/>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nvSpPr>
        <p:spPr>
          <a:xfrm>
            <a:off x="458825" y="1280700"/>
            <a:ext cx="8541900" cy="3933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Oak tenemos un </a:t>
            </a:r>
            <a:r>
              <a:rPr b="1" i="1" lang="en" sz="1900">
                <a:solidFill>
                  <a:schemeClr val="dk1"/>
                </a:solidFill>
                <a:highlight>
                  <a:schemeClr val="lt1"/>
                </a:highlight>
                <a:latin typeface="Helvetica Neue"/>
                <a:ea typeface="Helvetica Neue"/>
                <a:cs typeface="Helvetica Neue"/>
                <a:sym typeface="Helvetica Neue"/>
              </a:rPr>
              <a:t>router</a:t>
            </a:r>
            <a:r>
              <a:rPr lang="en" sz="1900">
                <a:solidFill>
                  <a:schemeClr val="dk1"/>
                </a:solidFill>
                <a:highlight>
                  <a:schemeClr val="lt1"/>
                </a:highlight>
                <a:latin typeface="Helvetica Neue Light"/>
                <a:ea typeface="Helvetica Neue Light"/>
                <a:cs typeface="Helvetica Neue Light"/>
                <a:sym typeface="Helvetica Neue Light"/>
              </a:rPr>
              <a:t> que nos va a permitir definir las rutas de nuestra API REST.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router de Oak es también un middleware con la salvedad de que en él podemos definir el método (GET, POST, DELETE, PATCH, etc) al que el middleware va responder, la ruta especifica y lógicamente un handler o función que se va a ejecutar cuando una petición se realice a dicha ruta/método.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05" name="Google Shape;205;p37"/>
          <p:cNvSpPr txBox="1"/>
          <p:nvPr/>
        </p:nvSpPr>
        <p:spPr>
          <a:xfrm>
            <a:off x="1180500" y="2512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Router - Handlers</a:t>
            </a:r>
            <a:endParaRPr i="1" sz="3600">
              <a:latin typeface="Anton"/>
              <a:ea typeface="Anton"/>
              <a:cs typeface="Anton"/>
              <a:sym typeface="Anton"/>
            </a:endParaRPr>
          </a:p>
        </p:txBody>
      </p:sp>
      <p:pic>
        <p:nvPicPr>
          <p:cNvPr id="206" name="Google Shape;206;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7" name="Google Shape;207;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08" name="Google Shape;208;p37"/>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nvSpPr>
        <p:spPr>
          <a:xfrm>
            <a:off x="405725" y="820500"/>
            <a:ext cx="8541900" cy="1526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Vamos a hacer un simple servidor, con el método Application de la dependencia Oak.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Importamos Application en el archivo deps.ts y luego creamos un servidor que simplemente va a escribir “Hola Mundo” como respuesta en la ruta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14" name="Google Shape;214;p3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Ejemplo servidor con Oak</a:t>
            </a:r>
            <a:endParaRPr i="1" sz="3600">
              <a:latin typeface="Anton"/>
              <a:ea typeface="Anton"/>
              <a:cs typeface="Anton"/>
              <a:sym typeface="Anton"/>
            </a:endParaRPr>
          </a:p>
        </p:txBody>
      </p:sp>
      <p:pic>
        <p:nvPicPr>
          <p:cNvPr id="215" name="Google Shape;215;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6" name="Google Shape;216;p38"/>
          <p:cNvPicPr preferRelativeResize="0"/>
          <p:nvPr/>
        </p:nvPicPr>
        <p:blipFill>
          <a:blip r:embed="rId4">
            <a:alphaModFix/>
          </a:blip>
          <a:stretch>
            <a:fillRect/>
          </a:stretch>
        </p:blipFill>
        <p:spPr>
          <a:xfrm>
            <a:off x="3428425" y="2091325"/>
            <a:ext cx="4949932" cy="2568300"/>
          </a:xfrm>
          <a:prstGeom prst="rect">
            <a:avLst/>
          </a:prstGeom>
          <a:noFill/>
          <a:ln cap="flat" cmpd="sng" w="9525">
            <a:solidFill>
              <a:schemeClr val="dk2"/>
            </a:solidFill>
            <a:prstDash val="solid"/>
            <a:round/>
            <a:headEnd len="sm" w="sm" type="none"/>
            <a:tailEnd len="sm" w="sm" type="none"/>
          </a:ln>
        </p:spPr>
      </p:pic>
      <p:pic>
        <p:nvPicPr>
          <p:cNvPr id="217" name="Google Shape;217;p38"/>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18" name="Google Shape;218;p38"/>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219" name="Google Shape;219;p38"/>
          <p:cNvSpPr txBox="1"/>
          <p:nvPr/>
        </p:nvSpPr>
        <p:spPr>
          <a:xfrm>
            <a:off x="-1076100" y="2389100"/>
            <a:ext cx="3939000" cy="2154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Application</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"./deps.ts"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Application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4FC1FF"/>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use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ctx</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response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body</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"Hola Mundo!"</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"Servidor Oak escuchando en el puerto 8080"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await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listen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port: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8080</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nvSpPr>
        <p:spPr>
          <a:xfrm>
            <a:off x="405725" y="820500"/>
            <a:ext cx="8541900" cy="1848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Para ejecutarlo, primero instalamos denon así podemos utilizar esta dependencia</a:t>
            </a:r>
            <a:endParaRPr b="1" i="1" sz="1500">
              <a:solidFill>
                <a:schemeClr val="lt2"/>
              </a:solidFill>
              <a:highlight>
                <a:schemeClr val="dk2"/>
              </a:highlight>
              <a:latin typeface="Roboto Mono"/>
              <a:ea typeface="Roboto Mono"/>
              <a:cs typeface="Roboto Mono"/>
              <a:sym typeface="Roboto Mono"/>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Luego, creamos el archivo denon.json para definir el script a ejecutar. En este caso necesitamos solamente permisos de red por lo que queda como: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25" name="Google Shape;225;p3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Ejemplo servidor con Oak</a:t>
            </a:r>
            <a:endParaRPr i="1" sz="3600">
              <a:latin typeface="Anton"/>
              <a:ea typeface="Anton"/>
              <a:cs typeface="Anton"/>
              <a:sym typeface="Anton"/>
            </a:endParaRPr>
          </a:p>
        </p:txBody>
      </p:sp>
      <p:pic>
        <p:nvPicPr>
          <p:cNvPr id="226" name="Google Shape;226;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7" name="Google Shape;227;p39"/>
          <p:cNvPicPr preferRelativeResize="0"/>
          <p:nvPr/>
        </p:nvPicPr>
        <p:blipFill>
          <a:blip r:embed="rId4">
            <a:alphaModFix/>
          </a:blip>
          <a:stretch>
            <a:fillRect/>
          </a:stretch>
        </p:blipFill>
        <p:spPr>
          <a:xfrm>
            <a:off x="2417543" y="2821500"/>
            <a:ext cx="4308915" cy="1914325"/>
          </a:xfrm>
          <a:prstGeom prst="rect">
            <a:avLst/>
          </a:prstGeom>
          <a:noFill/>
          <a:ln cap="flat" cmpd="sng" w="9525">
            <a:solidFill>
              <a:schemeClr val="dk2"/>
            </a:solidFill>
            <a:prstDash val="solid"/>
            <a:round/>
            <a:headEnd len="sm" w="sm" type="none"/>
            <a:tailEnd len="sm" w="sm" type="none"/>
          </a:ln>
        </p:spPr>
      </p:pic>
      <p:pic>
        <p:nvPicPr>
          <p:cNvPr id="228" name="Google Shape;228;p39"/>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29" name="Google Shape;229;p39"/>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0"/>
          <p:cNvPicPr preferRelativeResize="0"/>
          <p:nvPr/>
        </p:nvPicPr>
        <p:blipFill>
          <a:blip r:embed="rId3">
            <a:alphaModFix/>
          </a:blip>
          <a:stretch>
            <a:fillRect/>
          </a:stretch>
        </p:blipFill>
        <p:spPr>
          <a:xfrm>
            <a:off x="1752600" y="1730100"/>
            <a:ext cx="5975874" cy="3184800"/>
          </a:xfrm>
          <a:prstGeom prst="rect">
            <a:avLst/>
          </a:prstGeom>
          <a:noFill/>
          <a:ln cap="flat" cmpd="sng" w="9525">
            <a:solidFill>
              <a:schemeClr val="dk2"/>
            </a:solidFill>
            <a:prstDash val="solid"/>
            <a:round/>
            <a:headEnd len="sm" w="sm" type="none"/>
            <a:tailEnd len="sm" w="sm" type="none"/>
          </a:ln>
        </p:spPr>
      </p:pic>
      <p:sp>
        <p:nvSpPr>
          <p:cNvPr id="235" name="Google Shape;235;p40"/>
          <p:cNvSpPr txBox="1"/>
          <p:nvPr/>
        </p:nvSpPr>
        <p:spPr>
          <a:xfrm>
            <a:off x="405725" y="820500"/>
            <a:ext cx="8541900" cy="909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Podemos ahora entonces ejecutar el servidor con el comando denon start. Este ejecutará el script que definimos, por lo que se iniciará el servidor sin ningún problema.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36" name="Google Shape;236;p4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Ejemplo servidor con Oak</a:t>
            </a:r>
            <a:endParaRPr i="1" sz="3600">
              <a:latin typeface="Anton"/>
              <a:ea typeface="Anton"/>
              <a:cs typeface="Anton"/>
              <a:sym typeface="Anton"/>
            </a:endParaRPr>
          </a:p>
        </p:txBody>
      </p:sp>
      <p:pic>
        <p:nvPicPr>
          <p:cNvPr id="237" name="Google Shape;237;p40"/>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38" name="Google Shape;238;p40"/>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39" name="Google Shape;239;p40"/>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240" name="Google Shape;240;p40"/>
          <p:cNvSpPr txBox="1"/>
          <p:nvPr/>
        </p:nvSpPr>
        <p:spPr>
          <a:xfrm>
            <a:off x="187575" y="9875"/>
            <a:ext cx="74142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Application</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"https://deno.land/x/oak@v11.1.0/mod.ts"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1"/>
          <p:cNvPicPr preferRelativeResize="0"/>
          <p:nvPr/>
        </p:nvPicPr>
        <p:blipFill>
          <a:blip r:embed="rId3">
            <a:alphaModFix/>
          </a:blip>
          <a:stretch>
            <a:fillRect/>
          </a:stretch>
        </p:blipFill>
        <p:spPr>
          <a:xfrm>
            <a:off x="1676400" y="1730100"/>
            <a:ext cx="5975874" cy="3184800"/>
          </a:xfrm>
          <a:prstGeom prst="rect">
            <a:avLst/>
          </a:prstGeom>
          <a:noFill/>
          <a:ln cap="flat" cmpd="sng" w="9525">
            <a:solidFill>
              <a:schemeClr val="dk2"/>
            </a:solidFill>
            <a:prstDash val="solid"/>
            <a:round/>
            <a:headEnd len="sm" w="sm" type="none"/>
            <a:tailEnd len="sm" w="sm" type="none"/>
          </a:ln>
        </p:spPr>
      </p:pic>
      <p:sp>
        <p:nvSpPr>
          <p:cNvPr id="246" name="Google Shape;246;p41"/>
          <p:cNvSpPr txBox="1"/>
          <p:nvPr/>
        </p:nvSpPr>
        <p:spPr>
          <a:xfrm>
            <a:off x="405725" y="820500"/>
            <a:ext cx="8541900" cy="909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vamos entonces al navegador, en el puerto 8080 podemos ver el “Hola Mundo!” como respuesta de nuestro servidor.</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47" name="Google Shape;247;p4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Ejemplo servidor con Oak</a:t>
            </a:r>
            <a:endParaRPr i="1" sz="3600">
              <a:latin typeface="Anton"/>
              <a:ea typeface="Anton"/>
              <a:cs typeface="Anton"/>
              <a:sym typeface="Anton"/>
            </a:endParaRPr>
          </a:p>
        </p:txBody>
      </p:sp>
      <p:pic>
        <p:nvPicPr>
          <p:cNvPr id="248" name="Google Shape;248;p4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49" name="Google Shape;249;p41"/>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50" name="Google Shape;250;p41"/>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54" name="Shape 254"/>
        <p:cNvGrpSpPr/>
        <p:nvPr/>
      </p:nvGrpSpPr>
      <p:grpSpPr>
        <a:xfrm>
          <a:off x="0" y="0"/>
          <a:ext cx="0" cy="0"/>
          <a:chOff x="0" y="0"/>
          <a:chExt cx="0" cy="0"/>
        </a:xfrm>
      </p:grpSpPr>
      <p:sp>
        <p:nvSpPr>
          <p:cNvPr id="255" name="Google Shape;255;p42"/>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API REST CON OAK -</a:t>
            </a:r>
            <a:br>
              <a:rPr i="1" lang="en" sz="3600">
                <a:latin typeface="Anton"/>
                <a:ea typeface="Anton"/>
                <a:cs typeface="Anton"/>
                <a:sym typeface="Anton"/>
              </a:rPr>
            </a:br>
            <a:r>
              <a:rPr i="1" lang="en" sz="3600">
                <a:latin typeface="Anton"/>
                <a:ea typeface="Anton"/>
                <a:cs typeface="Anton"/>
                <a:sym typeface="Anton"/>
              </a:rPr>
              <a:t>PERSISTENCIA EN MEMORIA</a:t>
            </a:r>
            <a:endParaRPr i="1" sz="3600">
              <a:latin typeface="Anton"/>
              <a:ea typeface="Anton"/>
              <a:cs typeface="Anton"/>
              <a:sym typeface="Anton"/>
            </a:endParaRPr>
          </a:p>
        </p:txBody>
      </p:sp>
      <p:pic>
        <p:nvPicPr>
          <p:cNvPr id="256" name="Google Shape;256;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nvSpPr>
        <p:spPr>
          <a:xfrm>
            <a:off x="329525" y="1695118"/>
            <a:ext cx="8541900" cy="2248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Comenzamos importando las dependencias que vamos a utilizar en el archivo deps.ts.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este caso, importamos los métodos Application, Router, Context y helpers de Oak.</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Además, importamos el método config del módulo dotenv.</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62" name="Google Shape;262;p43"/>
          <p:cNvSpPr txBox="1"/>
          <p:nvPr/>
        </p:nvSpPr>
        <p:spPr>
          <a:xfrm>
            <a:off x="1180500" y="655993"/>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Dependencias</a:t>
            </a:r>
            <a:endParaRPr i="1" sz="3600">
              <a:latin typeface="Anton"/>
              <a:ea typeface="Anton"/>
              <a:cs typeface="Anton"/>
              <a:sym typeface="Anton"/>
            </a:endParaRPr>
          </a:p>
        </p:txBody>
      </p:sp>
      <p:pic>
        <p:nvPicPr>
          <p:cNvPr id="263" name="Google Shape;263;p43"/>
          <p:cNvPicPr preferRelativeResize="0"/>
          <p:nvPr/>
        </p:nvPicPr>
        <p:blipFill>
          <a:blip r:embed="rId3">
            <a:alphaModFix/>
          </a:blip>
          <a:stretch>
            <a:fillRect/>
          </a:stretch>
        </p:blipFill>
        <p:spPr>
          <a:xfrm>
            <a:off x="7567925" y="4738604"/>
            <a:ext cx="1186526" cy="330675"/>
          </a:xfrm>
          <a:prstGeom prst="rect">
            <a:avLst/>
          </a:prstGeom>
          <a:noFill/>
          <a:ln>
            <a:noFill/>
          </a:ln>
        </p:spPr>
      </p:pic>
      <p:pic>
        <p:nvPicPr>
          <p:cNvPr id="264" name="Google Shape;264;p43"/>
          <p:cNvPicPr preferRelativeResize="0"/>
          <p:nvPr/>
        </p:nvPicPr>
        <p:blipFill rotWithShape="1">
          <a:blip r:embed="rId4">
            <a:alphaModFix/>
          </a:blip>
          <a:srcRect b="19406" l="0" r="0" t="0"/>
          <a:stretch/>
        </p:blipFill>
        <p:spPr>
          <a:xfrm>
            <a:off x="152400" y="3410518"/>
            <a:ext cx="8839199" cy="1009975"/>
          </a:xfrm>
          <a:prstGeom prst="rect">
            <a:avLst/>
          </a:prstGeom>
          <a:noFill/>
          <a:ln cap="flat" cmpd="sng" w="19050">
            <a:solidFill>
              <a:schemeClr val="dk2"/>
            </a:solidFill>
            <a:prstDash val="solid"/>
            <a:round/>
            <a:headEnd len="sm" w="sm" type="none"/>
            <a:tailEnd len="sm" w="sm" type="none"/>
          </a:ln>
        </p:spPr>
      </p:pic>
      <p:pic>
        <p:nvPicPr>
          <p:cNvPr id="265" name="Google Shape;265;p43"/>
          <p:cNvPicPr preferRelativeResize="0"/>
          <p:nvPr/>
        </p:nvPicPr>
        <p:blipFill rotWithShape="1">
          <a:blip r:embed="rId5">
            <a:alphaModFix/>
          </a:blip>
          <a:srcRect b="0" l="0" r="0" t="0"/>
          <a:stretch/>
        </p:blipFill>
        <p:spPr>
          <a:xfrm>
            <a:off x="8099700" y="607468"/>
            <a:ext cx="887625" cy="887625"/>
          </a:xfrm>
          <a:prstGeom prst="rect">
            <a:avLst/>
          </a:prstGeom>
          <a:noFill/>
          <a:ln>
            <a:noFill/>
          </a:ln>
        </p:spPr>
      </p:pic>
      <p:pic>
        <p:nvPicPr>
          <p:cNvPr id="266" name="Google Shape;266;p43"/>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267" name="Google Shape;267;p43"/>
          <p:cNvSpPr txBox="1"/>
          <p:nvPr/>
        </p:nvSpPr>
        <p:spPr>
          <a:xfrm>
            <a:off x="152400" y="-155075"/>
            <a:ext cx="2991300" cy="1882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C586C0"/>
                </a:solidFill>
                <a:highlight>
                  <a:srgbClr val="1E1E1E"/>
                </a:highlight>
                <a:latin typeface="Courier New"/>
                <a:ea typeface="Courier New"/>
                <a:cs typeface="Courier New"/>
                <a:sym typeface="Courier New"/>
              </a:rPr>
              <a:t>export</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Application</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Router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Context</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helpers</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from</a:t>
            </a:r>
            <a:r>
              <a:rPr lang="en" sz="750">
                <a:solidFill>
                  <a:srgbClr val="D4D4D4"/>
                </a:solidFill>
                <a:highlight>
                  <a:srgbClr val="1E1E1E"/>
                </a:highlight>
                <a:latin typeface="Courier New"/>
                <a:ea typeface="Courier New"/>
                <a:cs typeface="Courier New"/>
                <a:sym typeface="Courier New"/>
              </a:rPr>
              <a:t> </a:t>
            </a:r>
            <a:r>
              <a:rPr lang="en" sz="750">
                <a:solidFill>
                  <a:srgbClr val="CE9178"/>
                </a:solidFill>
                <a:highlight>
                  <a:srgbClr val="1E1E1E"/>
                </a:highlight>
                <a:latin typeface="Courier New"/>
                <a:ea typeface="Courier New"/>
                <a:cs typeface="Courier New"/>
                <a:sym typeface="Courier New"/>
              </a:rPr>
              <a:t>"https://deno.land/x/oak@v11.1.0/mod.ts"</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C586C0"/>
                </a:solidFill>
                <a:highlight>
                  <a:srgbClr val="1E1E1E"/>
                </a:highlight>
                <a:latin typeface="Courier New"/>
                <a:ea typeface="Courier New"/>
                <a:cs typeface="Courier New"/>
                <a:sym typeface="Courier New"/>
              </a:rPr>
              <a:t>export</a:t>
            </a:r>
            <a:r>
              <a:rPr lang="en" sz="750">
                <a:solidFill>
                  <a:srgbClr val="D4D4D4"/>
                </a:solidFill>
                <a:highlight>
                  <a:srgbClr val="1E1E1E"/>
                </a:highlight>
                <a:latin typeface="Courier New"/>
                <a:ea typeface="Courier New"/>
                <a:cs typeface="Courier New"/>
                <a:sym typeface="Courier New"/>
              </a:rPr>
              <a:t> { </a:t>
            </a:r>
            <a:r>
              <a:rPr lang="en" sz="750">
                <a:solidFill>
                  <a:srgbClr val="DCDCAA"/>
                </a:solidFill>
                <a:highlight>
                  <a:srgbClr val="1E1E1E"/>
                </a:highlight>
                <a:latin typeface="Courier New"/>
                <a:ea typeface="Courier New"/>
                <a:cs typeface="Courier New"/>
                <a:sym typeface="Courier New"/>
              </a:rPr>
              <a:t>config</a:t>
            </a:r>
            <a:r>
              <a:rPr lang="en" sz="750">
                <a:solidFill>
                  <a:srgbClr val="D4D4D4"/>
                </a:solidFill>
                <a:highlight>
                  <a:srgbClr val="1E1E1E"/>
                </a:highlight>
                <a:latin typeface="Courier New"/>
                <a:ea typeface="Courier New"/>
                <a:cs typeface="Courier New"/>
                <a:sym typeface="Courier New"/>
              </a:rPr>
              <a:t> } </a:t>
            </a:r>
            <a:r>
              <a:rPr lang="en" sz="750">
                <a:solidFill>
                  <a:srgbClr val="C586C0"/>
                </a:solidFill>
                <a:highlight>
                  <a:srgbClr val="1E1E1E"/>
                </a:highlight>
                <a:latin typeface="Courier New"/>
                <a:ea typeface="Courier New"/>
                <a:cs typeface="Courier New"/>
                <a:sym typeface="Courier New"/>
              </a:rPr>
              <a:t>from</a:t>
            </a:r>
            <a:r>
              <a:rPr lang="en" sz="750">
                <a:solidFill>
                  <a:srgbClr val="D4D4D4"/>
                </a:solidFill>
                <a:highlight>
                  <a:srgbClr val="1E1E1E"/>
                </a:highlight>
                <a:latin typeface="Courier New"/>
                <a:ea typeface="Courier New"/>
                <a:cs typeface="Courier New"/>
                <a:sym typeface="Courier New"/>
              </a:rPr>
              <a:t> </a:t>
            </a:r>
            <a:r>
              <a:rPr lang="en" sz="750">
                <a:solidFill>
                  <a:srgbClr val="CE9178"/>
                </a:solidFill>
                <a:highlight>
                  <a:srgbClr val="1E1E1E"/>
                </a:highlight>
                <a:latin typeface="Courier New"/>
                <a:ea typeface="Courier New"/>
                <a:cs typeface="Courier New"/>
                <a:sym typeface="Courier New"/>
              </a:rPr>
              <a:t>"https://deno.land/x/dotenv@v3.2.0/mod.ts"</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C586C0"/>
                </a:solidFill>
                <a:highlight>
                  <a:srgbClr val="1E1E1E"/>
                </a:highlight>
                <a:latin typeface="Courier New"/>
                <a:ea typeface="Courier New"/>
                <a:cs typeface="Courier New"/>
                <a:sym typeface="Courier New"/>
              </a:rPr>
              <a:t>export</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v1</a:t>
            </a:r>
            <a:r>
              <a:rPr lang="en" sz="750">
                <a:solidFill>
                  <a:srgbClr val="D4D4D4"/>
                </a:solidFill>
                <a:highlight>
                  <a:srgbClr val="1E1E1E"/>
                </a:highlight>
                <a:latin typeface="Courier New"/>
                <a:ea typeface="Courier New"/>
                <a:cs typeface="Courier New"/>
                <a:sym typeface="Courier New"/>
              </a:rPr>
              <a:t> } </a:t>
            </a:r>
            <a:r>
              <a:rPr lang="en" sz="750">
                <a:solidFill>
                  <a:srgbClr val="C586C0"/>
                </a:solidFill>
                <a:highlight>
                  <a:srgbClr val="1E1E1E"/>
                </a:highlight>
                <a:latin typeface="Courier New"/>
                <a:ea typeface="Courier New"/>
                <a:cs typeface="Courier New"/>
                <a:sym typeface="Courier New"/>
              </a:rPr>
              <a:t>from</a:t>
            </a:r>
            <a:r>
              <a:rPr lang="en" sz="750">
                <a:solidFill>
                  <a:srgbClr val="D4D4D4"/>
                </a:solidFill>
                <a:highlight>
                  <a:srgbClr val="1E1E1E"/>
                </a:highlight>
                <a:latin typeface="Courier New"/>
                <a:ea typeface="Courier New"/>
                <a:cs typeface="Courier New"/>
                <a:sym typeface="Courier New"/>
              </a:rPr>
              <a:t> </a:t>
            </a:r>
            <a:r>
              <a:rPr lang="en" sz="750">
                <a:solidFill>
                  <a:srgbClr val="CE9178"/>
                </a:solidFill>
                <a:highlight>
                  <a:srgbClr val="1E1E1E"/>
                </a:highlight>
                <a:latin typeface="Courier New"/>
                <a:ea typeface="Courier New"/>
                <a:cs typeface="Courier New"/>
                <a:sym typeface="Courier New"/>
              </a:rPr>
              <a:t>"https://deno.land/std@0.168.0/uuid/mod.ts"</a:t>
            </a:r>
            <a:r>
              <a:rPr lang="en" sz="7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Desarrollar API REST con Deno.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Realizar API REST con Deno y la dependencia Oak.</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nvSpPr>
        <p:spPr>
          <a:xfrm>
            <a:off x="405725" y="744300"/>
            <a:ext cx="8541900" cy="2151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Definimos el modelo de usuario que vamos a usar en esta API REST. El archivo es </a:t>
            </a:r>
            <a:r>
              <a:rPr b="1" i="1" lang="en" sz="1600">
                <a:solidFill>
                  <a:schemeClr val="dk1"/>
                </a:solidFill>
                <a:highlight>
                  <a:schemeClr val="lt1"/>
                </a:highlight>
                <a:latin typeface="Helvetica Neue"/>
                <a:ea typeface="Helvetica Neue"/>
                <a:cs typeface="Helvetica Neue"/>
                <a:sym typeface="Helvetica Neue"/>
              </a:rPr>
              <a:t>users.ts</a:t>
            </a:r>
            <a:r>
              <a:rPr lang="en" sz="1600">
                <a:solidFill>
                  <a:schemeClr val="dk1"/>
                </a:solidFill>
                <a:highlight>
                  <a:schemeClr val="lt1"/>
                </a:highlight>
                <a:latin typeface="Helvetica Neue Light"/>
                <a:ea typeface="Helvetica Neue Light"/>
                <a:cs typeface="Helvetica Neue Light"/>
                <a:sym typeface="Helvetica Neue Light"/>
              </a:rPr>
              <a:t> dentro de la carpeta </a:t>
            </a:r>
            <a:r>
              <a:rPr i="1" lang="en" sz="1600">
                <a:solidFill>
                  <a:schemeClr val="dk1"/>
                </a:solidFill>
                <a:highlight>
                  <a:schemeClr val="lt1"/>
                </a:highlight>
                <a:latin typeface="Helvetica Neue Light"/>
                <a:ea typeface="Helvetica Neue Light"/>
                <a:cs typeface="Helvetica Neue Light"/>
                <a:sym typeface="Helvetica Neue Light"/>
              </a:rPr>
              <a:t>types</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este caso, es una interfaz con 3 parámetros. Esto son el Uuid que es el identificador del usuario, el nombre y la fecha de nacimiento.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El objetivo de nuestra API REST será el de buscar, crear y actualizar usuarios.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73" name="Google Shape;273;p44"/>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Modelo</a:t>
            </a:r>
            <a:endParaRPr i="1" sz="3600">
              <a:latin typeface="Anton"/>
              <a:ea typeface="Anton"/>
              <a:cs typeface="Anton"/>
              <a:sym typeface="Anton"/>
            </a:endParaRPr>
          </a:p>
        </p:txBody>
      </p:sp>
      <p:pic>
        <p:nvPicPr>
          <p:cNvPr id="274" name="Google Shape;274;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5" name="Google Shape;275;p44"/>
          <p:cNvPicPr preferRelativeResize="0"/>
          <p:nvPr/>
        </p:nvPicPr>
        <p:blipFill>
          <a:blip r:embed="rId4">
            <a:alphaModFix/>
          </a:blip>
          <a:stretch>
            <a:fillRect/>
          </a:stretch>
        </p:blipFill>
        <p:spPr>
          <a:xfrm>
            <a:off x="3589313" y="2856400"/>
            <a:ext cx="2975625" cy="2022275"/>
          </a:xfrm>
          <a:prstGeom prst="rect">
            <a:avLst/>
          </a:prstGeom>
          <a:noFill/>
          <a:ln cap="flat" cmpd="sng" w="9525">
            <a:solidFill>
              <a:schemeClr val="dk2"/>
            </a:solidFill>
            <a:prstDash val="solid"/>
            <a:round/>
            <a:headEnd len="sm" w="sm" type="none"/>
            <a:tailEnd len="sm" w="sm" type="none"/>
          </a:ln>
        </p:spPr>
      </p:pic>
      <p:pic>
        <p:nvPicPr>
          <p:cNvPr id="276" name="Google Shape;276;p44"/>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77" name="Google Shape;277;p44"/>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278" name="Google Shape;278;p44"/>
          <p:cNvSpPr txBox="1"/>
          <p:nvPr/>
        </p:nvSpPr>
        <p:spPr>
          <a:xfrm>
            <a:off x="325750" y="2943325"/>
            <a:ext cx="2853000" cy="1716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Uuid</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interface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uuid</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Uuid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birthDate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Date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nvSpPr>
        <p:spPr>
          <a:xfrm>
            <a:off x="5913550" y="820500"/>
            <a:ext cx="2958000" cy="4220100"/>
          </a:xfrm>
          <a:prstGeom prst="rect">
            <a:avLst/>
          </a:prstGeom>
          <a:noFill/>
          <a:ln>
            <a:noFill/>
          </a:ln>
        </p:spPr>
        <p:txBody>
          <a:bodyPr anchorCtr="0" anchor="t" bIns="91425" lIns="91425" spcFirstLastPara="1" rIns="91425" wrap="square" tIns="91425">
            <a:noAutofit/>
          </a:bodyPr>
          <a:lstStyle/>
          <a:p>
            <a:pPr indent="-268899" lvl="0" marL="269999" rtl="0" algn="l">
              <a:lnSpc>
                <a:spcPct val="115000"/>
              </a:lnSpc>
              <a:spcBef>
                <a:spcPts val="130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En el archivo </a:t>
            </a:r>
            <a:r>
              <a:rPr b="1" i="1" lang="en">
                <a:solidFill>
                  <a:schemeClr val="dk1"/>
                </a:solidFill>
                <a:highlight>
                  <a:schemeClr val="lt1"/>
                </a:highlight>
                <a:latin typeface="Helvetica Neue"/>
                <a:ea typeface="Helvetica Neue"/>
                <a:cs typeface="Helvetica Neue"/>
                <a:sym typeface="Helvetica Neue"/>
              </a:rPr>
              <a:t>index.ts</a:t>
            </a:r>
            <a:r>
              <a:rPr lang="en">
                <a:solidFill>
                  <a:schemeClr val="dk1"/>
                </a:solidFill>
                <a:highlight>
                  <a:schemeClr val="lt1"/>
                </a:highlight>
                <a:latin typeface="Helvetica Neue Light"/>
                <a:ea typeface="Helvetica Neue Light"/>
                <a:cs typeface="Helvetica Neue Light"/>
                <a:sym typeface="Helvetica Neue Light"/>
              </a:rPr>
              <a:t> de la carpeta routes definimos las rutas.</a:t>
            </a:r>
            <a:endParaRPr>
              <a:solidFill>
                <a:schemeClr val="dk1"/>
              </a:solidFill>
              <a:highlight>
                <a:schemeClr val="lt1"/>
              </a:highlight>
              <a:latin typeface="Helvetica Neue Light"/>
              <a:ea typeface="Helvetica Neue Light"/>
              <a:cs typeface="Helvetica Neue Light"/>
              <a:sym typeface="Helvetica Neue Light"/>
            </a:endParaRPr>
          </a:p>
          <a:p>
            <a:pPr indent="-268899" lvl="0" marL="269999" rtl="0" algn="l">
              <a:lnSpc>
                <a:spcPct val="115000"/>
              </a:lnSpc>
              <a:spcBef>
                <a:spcPts val="130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Usamos los méotods GET, DELETE, PATCH y POST de la instancia de </a:t>
            </a:r>
            <a:r>
              <a:rPr i="1" lang="en">
                <a:solidFill>
                  <a:schemeClr val="dk1"/>
                </a:solidFill>
                <a:highlight>
                  <a:schemeClr val="lt1"/>
                </a:highlight>
                <a:latin typeface="Helvetica Neue Light"/>
                <a:ea typeface="Helvetica Neue Light"/>
                <a:cs typeface="Helvetica Neue Light"/>
                <a:sym typeface="Helvetica Neue Light"/>
              </a:rPr>
              <a:t>Router</a:t>
            </a:r>
            <a:r>
              <a:rPr lang="en">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a:p>
            <a:pPr indent="-268899" lvl="0" marL="269999" rtl="0" algn="l">
              <a:lnSpc>
                <a:spcPct val="115000"/>
              </a:lnSpc>
              <a:spcBef>
                <a:spcPts val="130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Además, definimos qué método del handlers se corresponde con cara ruta.</a:t>
            </a:r>
            <a:endParaRPr>
              <a:solidFill>
                <a:schemeClr val="dk1"/>
              </a:solidFill>
              <a:highlight>
                <a:schemeClr val="lt1"/>
              </a:highlight>
              <a:latin typeface="Helvetica Neue Light"/>
              <a:ea typeface="Helvetica Neue Light"/>
              <a:cs typeface="Helvetica Neue Light"/>
              <a:sym typeface="Helvetica Neue Light"/>
            </a:endParaRPr>
          </a:p>
          <a:p>
            <a:pPr indent="-268899" lvl="0" marL="269999" rtl="0" algn="l">
              <a:lnSpc>
                <a:spcPct val="115000"/>
              </a:lnSpc>
              <a:spcBef>
                <a:spcPts val="1300"/>
              </a:spcBef>
              <a:spcAft>
                <a:spcPts val="100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Al tener estos métodos separados, estamos usando una arquitectura en capas.</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284" name="Google Shape;284;p45"/>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Rutas</a:t>
            </a:r>
            <a:endParaRPr i="1" sz="3600">
              <a:latin typeface="Anton"/>
              <a:ea typeface="Anton"/>
              <a:cs typeface="Anton"/>
              <a:sym typeface="Anton"/>
            </a:endParaRPr>
          </a:p>
        </p:txBody>
      </p:sp>
      <p:pic>
        <p:nvPicPr>
          <p:cNvPr id="285" name="Google Shape;285;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6" name="Google Shape;286;p45"/>
          <p:cNvPicPr preferRelativeResize="0"/>
          <p:nvPr/>
        </p:nvPicPr>
        <p:blipFill>
          <a:blip r:embed="rId4">
            <a:alphaModFix/>
          </a:blip>
          <a:stretch>
            <a:fillRect/>
          </a:stretch>
        </p:blipFill>
        <p:spPr>
          <a:xfrm>
            <a:off x="2407250" y="1574812"/>
            <a:ext cx="3353075" cy="2711475"/>
          </a:xfrm>
          <a:prstGeom prst="rect">
            <a:avLst/>
          </a:prstGeom>
          <a:noFill/>
          <a:ln cap="flat" cmpd="sng" w="9525">
            <a:solidFill>
              <a:schemeClr val="dk2"/>
            </a:solidFill>
            <a:prstDash val="solid"/>
            <a:round/>
            <a:headEnd len="sm" w="sm" type="none"/>
            <a:tailEnd len="sm" w="sm" type="none"/>
          </a:ln>
        </p:spPr>
      </p:pic>
      <p:pic>
        <p:nvPicPr>
          <p:cNvPr id="287" name="Google Shape;287;p45"/>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88" name="Google Shape;288;p45"/>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289" name="Google Shape;289;p45"/>
          <p:cNvSpPr txBox="1"/>
          <p:nvPr/>
        </p:nvSpPr>
        <p:spPr>
          <a:xfrm>
            <a:off x="-394875" y="1452400"/>
            <a:ext cx="2468100" cy="2604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C586C0"/>
                </a:solidFill>
                <a:highlight>
                  <a:srgbClr val="1E1E1E"/>
                </a:highlight>
                <a:latin typeface="Courier New"/>
                <a:ea typeface="Courier New"/>
                <a:cs typeface="Courier New"/>
                <a:sym typeface="Courier New"/>
              </a:rPr>
              <a:t>import</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Router</a:t>
            </a:r>
            <a:r>
              <a:rPr lang="en" sz="750">
                <a:solidFill>
                  <a:srgbClr val="D4D4D4"/>
                </a:solidFill>
                <a:highlight>
                  <a:srgbClr val="1E1E1E"/>
                </a:highlight>
                <a:latin typeface="Courier New"/>
                <a:ea typeface="Courier New"/>
                <a:cs typeface="Courier New"/>
                <a:sym typeface="Courier New"/>
              </a:rPr>
              <a:t> } </a:t>
            </a:r>
            <a:r>
              <a:rPr lang="en" sz="750">
                <a:solidFill>
                  <a:srgbClr val="C586C0"/>
                </a:solidFill>
                <a:highlight>
                  <a:srgbClr val="1E1E1E"/>
                </a:highlight>
                <a:latin typeface="Courier New"/>
                <a:ea typeface="Courier New"/>
                <a:cs typeface="Courier New"/>
                <a:sym typeface="Courier New"/>
              </a:rPr>
              <a:t>from</a:t>
            </a:r>
            <a:r>
              <a:rPr lang="en" sz="750">
                <a:solidFill>
                  <a:srgbClr val="D4D4D4"/>
                </a:solidFill>
                <a:highlight>
                  <a:srgbClr val="1E1E1E"/>
                </a:highlight>
                <a:latin typeface="Courier New"/>
                <a:ea typeface="Courier New"/>
                <a:cs typeface="Courier New"/>
                <a:sym typeface="Courier New"/>
              </a:rPr>
              <a:t> </a:t>
            </a:r>
            <a:r>
              <a:rPr lang="en" sz="750">
                <a:solidFill>
                  <a:srgbClr val="CE9178"/>
                </a:solidFill>
                <a:highlight>
                  <a:srgbClr val="1E1E1E"/>
                </a:highlight>
                <a:latin typeface="Courier New"/>
                <a:ea typeface="Courier New"/>
                <a:cs typeface="Courier New"/>
                <a:sym typeface="Courier New"/>
              </a:rPr>
              <a:t>"../../deps.ts"</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C586C0"/>
                </a:solidFill>
                <a:highlight>
                  <a:srgbClr val="1E1E1E"/>
                </a:highlight>
                <a:latin typeface="Courier New"/>
                <a:ea typeface="Courier New"/>
                <a:cs typeface="Courier New"/>
                <a:sym typeface="Courier New"/>
              </a:rPr>
              <a:t>import</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createUser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deleteUser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findUser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updateUser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from</a:t>
            </a:r>
            <a:r>
              <a:rPr lang="en" sz="750">
                <a:solidFill>
                  <a:srgbClr val="D4D4D4"/>
                </a:solidFill>
                <a:highlight>
                  <a:srgbClr val="1E1E1E"/>
                </a:highlight>
                <a:latin typeface="Courier New"/>
                <a:ea typeface="Courier New"/>
                <a:cs typeface="Courier New"/>
                <a:sym typeface="Courier New"/>
              </a:rPr>
              <a:t> </a:t>
            </a:r>
            <a:r>
              <a:rPr lang="en" sz="750">
                <a:solidFill>
                  <a:srgbClr val="CE9178"/>
                </a:solidFill>
                <a:highlight>
                  <a:srgbClr val="1E1E1E"/>
                </a:highlight>
                <a:latin typeface="Courier New"/>
                <a:ea typeface="Courier New"/>
                <a:cs typeface="Courier New"/>
                <a:sym typeface="Courier New"/>
              </a:rPr>
              <a:t>"../handlers/user.ts"</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C586C0"/>
                </a:solidFill>
                <a:highlight>
                  <a:srgbClr val="1E1E1E"/>
                </a:highlight>
                <a:latin typeface="Courier New"/>
                <a:ea typeface="Courier New"/>
                <a:cs typeface="Courier New"/>
                <a:sym typeface="Courier New"/>
              </a:rPr>
              <a:t>export</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const</a:t>
            </a:r>
            <a:r>
              <a:rPr lang="en" sz="750">
                <a:solidFill>
                  <a:srgbClr val="D4D4D4"/>
                </a:solidFill>
                <a:highlight>
                  <a:srgbClr val="1E1E1E"/>
                </a:highlight>
                <a:latin typeface="Courier New"/>
                <a:ea typeface="Courier New"/>
                <a:cs typeface="Courier New"/>
                <a:sym typeface="Courier New"/>
              </a:rPr>
              <a:t> </a:t>
            </a:r>
            <a:r>
              <a:rPr lang="en" sz="750">
                <a:solidFill>
                  <a:srgbClr val="4FC1FF"/>
                </a:solidFill>
                <a:highlight>
                  <a:srgbClr val="1E1E1E"/>
                </a:highlight>
                <a:latin typeface="Courier New"/>
                <a:ea typeface="Courier New"/>
                <a:cs typeface="Courier New"/>
                <a:sym typeface="Courier New"/>
              </a:rPr>
              <a:t>router</a:t>
            </a:r>
            <a:r>
              <a:rPr lang="en" sz="750">
                <a:solidFill>
                  <a:srgbClr val="D4D4D4"/>
                </a:solidFill>
                <a:highlight>
                  <a:srgbClr val="1E1E1E"/>
                </a:highlight>
                <a:latin typeface="Courier New"/>
                <a:ea typeface="Courier New"/>
                <a:cs typeface="Courier New"/>
                <a:sym typeface="Courier New"/>
              </a:rPr>
              <a:t> = </a:t>
            </a:r>
            <a:r>
              <a:rPr lang="en" sz="750">
                <a:solidFill>
                  <a:srgbClr val="569CD6"/>
                </a:solidFill>
                <a:highlight>
                  <a:srgbClr val="1E1E1E"/>
                </a:highlight>
                <a:latin typeface="Courier New"/>
                <a:ea typeface="Courier New"/>
                <a:cs typeface="Courier New"/>
                <a:sym typeface="Courier New"/>
              </a:rPr>
              <a:t>new</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Router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6A9955"/>
                </a:solidFill>
                <a:highlight>
                  <a:srgbClr val="1E1E1E"/>
                </a:highlight>
                <a:latin typeface="Courier New"/>
                <a:ea typeface="Courier New"/>
                <a:cs typeface="Courier New"/>
                <a:sym typeface="Courier New"/>
              </a:rPr>
              <a:t>//User routes</a:t>
            </a:r>
            <a:endParaRPr sz="7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DCDCAA"/>
                </a:solidFill>
                <a:highlight>
                  <a:srgbClr val="1E1E1E"/>
                </a:highlight>
                <a:latin typeface="Courier New"/>
                <a:ea typeface="Courier New"/>
                <a:cs typeface="Courier New"/>
                <a:sym typeface="Courier New"/>
              </a:rPr>
              <a:t>get</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"/api/users/:userId"</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findUser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DCDCAA"/>
                </a:solidFill>
                <a:highlight>
                  <a:srgbClr val="1E1E1E"/>
                </a:highlight>
                <a:latin typeface="Courier New"/>
                <a:ea typeface="Courier New"/>
                <a:cs typeface="Courier New"/>
                <a:sym typeface="Courier New"/>
              </a:rPr>
              <a:t>delete</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"/api/users/:userId"</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deleteUser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DCDCAA"/>
                </a:solidFill>
                <a:highlight>
                  <a:srgbClr val="1E1E1E"/>
                </a:highlight>
                <a:latin typeface="Courier New"/>
                <a:ea typeface="Courier New"/>
                <a:cs typeface="Courier New"/>
                <a:sym typeface="Courier New"/>
              </a:rPr>
              <a:t>patch</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"/api/users"</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updateUser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DCDCAA"/>
                </a:solidFill>
                <a:highlight>
                  <a:srgbClr val="1E1E1E"/>
                </a:highlight>
                <a:latin typeface="Courier New"/>
                <a:ea typeface="Courier New"/>
                <a:cs typeface="Courier New"/>
                <a:sym typeface="Courier New"/>
              </a:rPr>
              <a:t>post</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"/api/users"</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createUser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4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nvSpPr>
        <p:spPr>
          <a:xfrm>
            <a:off x="6367675" y="591900"/>
            <a:ext cx="2463000" cy="4220100"/>
          </a:xfrm>
          <a:prstGeom prst="rect">
            <a:avLst/>
          </a:prstGeom>
          <a:noFill/>
          <a:ln>
            <a:noFill/>
          </a:ln>
        </p:spPr>
        <p:txBody>
          <a:bodyPr anchorCtr="0" anchor="t" bIns="91425" lIns="91425" spcFirstLastPara="1" rIns="91425" wrap="square" tIns="91425">
            <a:noAutofit/>
          </a:bodyPr>
          <a:lstStyle/>
          <a:p>
            <a:pPr indent="-159849" lvl="0" marL="269999" rtl="0" algn="l">
              <a:lnSpc>
                <a:spcPct val="115000"/>
              </a:lnSpc>
              <a:spcBef>
                <a:spcPts val="1300"/>
              </a:spcBef>
              <a:spcAft>
                <a:spcPts val="0"/>
              </a:spcAft>
              <a:buClr>
                <a:srgbClr val="3CEFAB"/>
              </a:buClr>
              <a:buSzPts val="1100"/>
              <a:buFont typeface="Helvetica Neue Light"/>
              <a:buChar char="●"/>
            </a:pPr>
            <a:r>
              <a:rPr lang="en" sz="1100">
                <a:solidFill>
                  <a:schemeClr val="dk1"/>
                </a:solidFill>
                <a:highlight>
                  <a:schemeClr val="lt1"/>
                </a:highlight>
                <a:latin typeface="Helvetica Neue Light"/>
                <a:ea typeface="Helvetica Neue Light"/>
                <a:cs typeface="Helvetica Neue Light"/>
                <a:sym typeface="Helvetica Neue Light"/>
              </a:rPr>
              <a:t>Tenemos en la carpeta </a:t>
            </a:r>
            <a:r>
              <a:rPr i="1" lang="en" sz="1100">
                <a:solidFill>
                  <a:schemeClr val="dk1"/>
                </a:solidFill>
                <a:highlight>
                  <a:schemeClr val="lt1"/>
                </a:highlight>
                <a:latin typeface="Helvetica Neue Light"/>
                <a:ea typeface="Helvetica Neue Light"/>
                <a:cs typeface="Helvetica Neue Light"/>
                <a:sym typeface="Helvetica Neue Light"/>
              </a:rPr>
              <a:t>handlers </a:t>
            </a:r>
            <a:r>
              <a:rPr lang="en" sz="1100">
                <a:solidFill>
                  <a:schemeClr val="dk1"/>
                </a:solidFill>
                <a:highlight>
                  <a:schemeClr val="lt1"/>
                </a:highlight>
                <a:latin typeface="Helvetica Neue Light"/>
                <a:ea typeface="Helvetica Neue Light"/>
                <a:cs typeface="Helvetica Neue Light"/>
                <a:sym typeface="Helvetica Neue Light"/>
              </a:rPr>
              <a:t>el archivo </a:t>
            </a:r>
            <a:r>
              <a:rPr b="1" i="1" lang="en" sz="1100">
                <a:solidFill>
                  <a:schemeClr val="dk1"/>
                </a:solidFill>
                <a:highlight>
                  <a:schemeClr val="lt1"/>
                </a:highlight>
                <a:latin typeface="Helvetica Neue"/>
                <a:ea typeface="Helvetica Neue"/>
                <a:cs typeface="Helvetica Neue"/>
                <a:sym typeface="Helvetica Neue"/>
              </a:rPr>
              <a:t>users.ts</a:t>
            </a:r>
            <a:r>
              <a:rPr lang="en" sz="1100">
                <a:solidFill>
                  <a:schemeClr val="dk1"/>
                </a:solidFill>
                <a:highlight>
                  <a:schemeClr val="lt1"/>
                </a:highlight>
                <a:latin typeface="Helvetica Neue Light"/>
                <a:ea typeface="Helvetica Neue Light"/>
                <a:cs typeface="Helvetica Neue Light"/>
                <a:sym typeface="Helvetica Neue Light"/>
              </a:rPr>
              <a:t>.</a:t>
            </a:r>
            <a:endParaRPr sz="1100">
              <a:solidFill>
                <a:schemeClr val="dk1"/>
              </a:solidFill>
              <a:highlight>
                <a:schemeClr val="lt1"/>
              </a:highlight>
              <a:latin typeface="Helvetica Neue Light"/>
              <a:ea typeface="Helvetica Neue Light"/>
              <a:cs typeface="Helvetica Neue Light"/>
              <a:sym typeface="Helvetica Neue Light"/>
            </a:endParaRPr>
          </a:p>
          <a:p>
            <a:pPr indent="-159849" lvl="0" marL="269999" rtl="0" algn="l">
              <a:lnSpc>
                <a:spcPct val="115000"/>
              </a:lnSpc>
              <a:spcBef>
                <a:spcPts val="1300"/>
              </a:spcBef>
              <a:spcAft>
                <a:spcPts val="0"/>
              </a:spcAft>
              <a:buClr>
                <a:srgbClr val="3CEFAB"/>
              </a:buClr>
              <a:buSzPts val="1100"/>
              <a:buFont typeface="Helvetica Neue Light"/>
              <a:buChar char="●"/>
            </a:pPr>
            <a:r>
              <a:rPr lang="en" sz="1100">
                <a:solidFill>
                  <a:schemeClr val="dk1"/>
                </a:solidFill>
                <a:highlight>
                  <a:schemeClr val="lt1"/>
                </a:highlight>
                <a:latin typeface="Helvetica Neue Light"/>
                <a:ea typeface="Helvetica Neue Light"/>
                <a:cs typeface="Helvetica Neue Light"/>
                <a:sym typeface="Helvetica Neue Light"/>
              </a:rPr>
              <a:t>En este, definimos las funciones de los métodos que corresponden a cada ruta.</a:t>
            </a:r>
            <a:endParaRPr sz="1100">
              <a:solidFill>
                <a:schemeClr val="dk1"/>
              </a:solidFill>
              <a:highlight>
                <a:schemeClr val="lt1"/>
              </a:highlight>
              <a:latin typeface="Helvetica Neue Light"/>
              <a:ea typeface="Helvetica Neue Light"/>
              <a:cs typeface="Helvetica Neue Light"/>
              <a:sym typeface="Helvetica Neue Light"/>
            </a:endParaRPr>
          </a:p>
          <a:p>
            <a:pPr indent="-191599" lvl="0" marL="269999" rtl="0" algn="l">
              <a:lnSpc>
                <a:spcPct val="115000"/>
              </a:lnSpc>
              <a:spcBef>
                <a:spcPts val="1300"/>
              </a:spcBef>
              <a:spcAft>
                <a:spcPts val="0"/>
              </a:spcAft>
              <a:buClr>
                <a:srgbClr val="3CEFAB"/>
              </a:buClr>
              <a:buSzPts val="1600"/>
              <a:buFont typeface="Helvetica Neue Light"/>
              <a:buChar char="●"/>
            </a:pPr>
            <a:r>
              <a:rPr lang="en" sz="1100">
                <a:solidFill>
                  <a:schemeClr val="dk1"/>
                </a:solidFill>
                <a:highlight>
                  <a:schemeClr val="lt1"/>
                </a:highlight>
                <a:latin typeface="Helvetica Neue Light"/>
                <a:ea typeface="Helvetica Neue Light"/>
                <a:cs typeface="Helvetica Neue Light"/>
                <a:sym typeface="Helvetica Neue Light"/>
              </a:rPr>
              <a:t>Vemos que usamos </a:t>
            </a:r>
            <a:r>
              <a:rPr b="1" i="1" lang="en" sz="900">
                <a:solidFill>
                  <a:schemeClr val="lt2"/>
                </a:solidFill>
                <a:highlight>
                  <a:schemeClr val="dk2"/>
                </a:highlight>
                <a:latin typeface="Roboto Mono"/>
                <a:ea typeface="Roboto Mono"/>
                <a:cs typeface="Roboto Mono"/>
                <a:sym typeface="Roboto Mono"/>
              </a:rPr>
              <a:t>helpers.getQuery</a:t>
            </a:r>
            <a:r>
              <a:rPr lang="en" sz="1100">
                <a:solidFill>
                  <a:schemeClr val="dk1"/>
                </a:solidFill>
                <a:highlight>
                  <a:schemeClr val="lt1"/>
                </a:highlight>
                <a:latin typeface="Helvetica Neue Light"/>
                <a:ea typeface="Helvetica Neue Light"/>
                <a:cs typeface="Helvetica Neue Light"/>
                <a:sym typeface="Helvetica Neue Light"/>
              </a:rPr>
              <a:t> para obtener el id de parámetro de la ruta.</a:t>
            </a:r>
            <a:endParaRPr sz="1100">
              <a:solidFill>
                <a:schemeClr val="dk1"/>
              </a:solidFill>
              <a:highlight>
                <a:schemeClr val="lt1"/>
              </a:highlight>
              <a:latin typeface="Helvetica Neue Light"/>
              <a:ea typeface="Helvetica Neue Light"/>
              <a:cs typeface="Helvetica Neue Light"/>
              <a:sym typeface="Helvetica Neue Light"/>
            </a:endParaRPr>
          </a:p>
          <a:p>
            <a:pPr indent="-191599" lvl="0" marL="269999" rtl="0" algn="l">
              <a:lnSpc>
                <a:spcPct val="115000"/>
              </a:lnSpc>
              <a:spcBef>
                <a:spcPts val="1300"/>
              </a:spcBef>
              <a:spcAft>
                <a:spcPts val="0"/>
              </a:spcAft>
              <a:buClr>
                <a:srgbClr val="3CEFAB"/>
              </a:buClr>
              <a:buSzPts val="1600"/>
              <a:buFont typeface="Helvetica Neue Light"/>
              <a:buChar char="●"/>
            </a:pPr>
            <a:r>
              <a:rPr lang="en" sz="1100">
                <a:solidFill>
                  <a:schemeClr val="dk1"/>
                </a:solidFill>
                <a:highlight>
                  <a:schemeClr val="lt1"/>
                </a:highlight>
                <a:latin typeface="Helvetica Neue Light"/>
                <a:ea typeface="Helvetica Neue Light"/>
                <a:cs typeface="Helvetica Neue Light"/>
                <a:sym typeface="Helvetica Neue Light"/>
              </a:rPr>
              <a:t>Además, usamos </a:t>
            </a:r>
            <a:r>
              <a:rPr b="1" i="1" lang="en" sz="800">
                <a:solidFill>
                  <a:schemeClr val="lt2"/>
                </a:solidFill>
                <a:highlight>
                  <a:schemeClr val="dk2"/>
                </a:highlight>
                <a:latin typeface="Roboto Mono"/>
                <a:ea typeface="Roboto Mono"/>
                <a:cs typeface="Roboto Mono"/>
                <a:sym typeface="Roboto Mono"/>
              </a:rPr>
              <a:t>ctx.request.body().value</a:t>
            </a:r>
            <a:r>
              <a:rPr lang="en" sz="1100">
                <a:solidFill>
                  <a:schemeClr val="dk1"/>
                </a:solidFill>
                <a:highlight>
                  <a:schemeClr val="lt1"/>
                </a:highlight>
                <a:latin typeface="Helvetica Neue Light"/>
                <a:ea typeface="Helvetica Neue Light"/>
                <a:cs typeface="Helvetica Neue Light"/>
                <a:sym typeface="Helvetica Neue Light"/>
              </a:rPr>
              <a:t> para tomar los datos en la ruta POST que vienen en el request.</a:t>
            </a:r>
            <a:endParaRPr sz="1100">
              <a:solidFill>
                <a:schemeClr val="dk1"/>
              </a:solidFill>
              <a:highlight>
                <a:schemeClr val="lt1"/>
              </a:highlight>
              <a:latin typeface="Helvetica Neue Light"/>
              <a:ea typeface="Helvetica Neue Light"/>
              <a:cs typeface="Helvetica Neue Light"/>
              <a:sym typeface="Helvetica Neue Light"/>
            </a:endParaRPr>
          </a:p>
          <a:p>
            <a:pPr indent="-191599" lvl="0" marL="269999" rtl="0" algn="l">
              <a:lnSpc>
                <a:spcPct val="115000"/>
              </a:lnSpc>
              <a:spcBef>
                <a:spcPts val="1300"/>
              </a:spcBef>
              <a:spcAft>
                <a:spcPts val="1000"/>
              </a:spcAft>
              <a:buClr>
                <a:srgbClr val="3CEFAB"/>
              </a:buClr>
              <a:buSzPts val="1600"/>
              <a:buFont typeface="Helvetica Neue Light"/>
              <a:buChar char="●"/>
            </a:pPr>
            <a:r>
              <a:rPr lang="en" sz="1100">
                <a:solidFill>
                  <a:schemeClr val="dk1"/>
                </a:solidFill>
                <a:highlight>
                  <a:schemeClr val="lt1"/>
                </a:highlight>
                <a:latin typeface="Helvetica Neue Light"/>
                <a:ea typeface="Helvetica Neue Light"/>
                <a:cs typeface="Helvetica Neue Light"/>
                <a:sym typeface="Helvetica Neue Light"/>
              </a:rPr>
              <a:t>Usamos también </a:t>
            </a:r>
            <a:r>
              <a:rPr b="1" i="1" lang="en" sz="800">
                <a:solidFill>
                  <a:schemeClr val="lt2"/>
                </a:solidFill>
                <a:highlight>
                  <a:schemeClr val="dk2"/>
                </a:highlight>
                <a:latin typeface="Roboto Mono"/>
                <a:ea typeface="Roboto Mono"/>
                <a:cs typeface="Roboto Mono"/>
                <a:sym typeface="Roboto Mono"/>
              </a:rPr>
              <a:t>ctx.response.body</a:t>
            </a:r>
            <a:r>
              <a:rPr lang="en" sz="1100">
                <a:solidFill>
                  <a:schemeClr val="dk1"/>
                </a:solidFill>
                <a:highlight>
                  <a:schemeClr val="lt1"/>
                </a:highlight>
                <a:latin typeface="Helvetica Neue Light"/>
                <a:ea typeface="Helvetica Neue Light"/>
                <a:cs typeface="Helvetica Neue Light"/>
                <a:sym typeface="Helvetica Neue Light"/>
              </a:rPr>
              <a:t> para devolver el usuario o mensaje de error y </a:t>
            </a:r>
            <a:r>
              <a:rPr b="1" i="1" lang="en" sz="700">
                <a:solidFill>
                  <a:schemeClr val="lt2"/>
                </a:solidFill>
                <a:highlight>
                  <a:schemeClr val="dk2"/>
                </a:highlight>
                <a:latin typeface="Roboto Mono"/>
                <a:ea typeface="Roboto Mono"/>
                <a:cs typeface="Roboto Mono"/>
                <a:sym typeface="Roboto Mono"/>
              </a:rPr>
              <a:t>ctx.response.status</a:t>
            </a:r>
            <a:r>
              <a:rPr lang="en" sz="1100">
                <a:solidFill>
                  <a:schemeClr val="dk1"/>
                </a:solidFill>
                <a:highlight>
                  <a:schemeClr val="lt1"/>
                </a:highlight>
                <a:latin typeface="Helvetica Neue Light"/>
                <a:ea typeface="Helvetica Neue Light"/>
                <a:cs typeface="Helvetica Neue Light"/>
                <a:sym typeface="Helvetica Neue Light"/>
              </a:rPr>
              <a:t> para devolver el estado.</a:t>
            </a:r>
            <a:endParaRPr sz="1100">
              <a:solidFill>
                <a:schemeClr val="dk1"/>
              </a:solidFill>
              <a:highlight>
                <a:schemeClr val="lt1"/>
              </a:highlight>
              <a:latin typeface="Helvetica Neue Light"/>
              <a:ea typeface="Helvetica Neue Light"/>
              <a:cs typeface="Helvetica Neue Light"/>
              <a:sym typeface="Helvetica Neue Light"/>
            </a:endParaRPr>
          </a:p>
        </p:txBody>
      </p:sp>
      <p:sp>
        <p:nvSpPr>
          <p:cNvPr id="295" name="Google Shape;295;p46"/>
          <p:cNvSpPr txBox="1"/>
          <p:nvPr/>
        </p:nvSpPr>
        <p:spPr>
          <a:xfrm>
            <a:off x="1387800" y="1138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Handlers</a:t>
            </a:r>
            <a:endParaRPr i="1" sz="3600">
              <a:latin typeface="Anton"/>
              <a:ea typeface="Anton"/>
              <a:cs typeface="Anton"/>
              <a:sym typeface="Anton"/>
            </a:endParaRPr>
          </a:p>
        </p:txBody>
      </p:sp>
      <p:pic>
        <p:nvPicPr>
          <p:cNvPr id="296" name="Google Shape;296;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7" name="Google Shape;297;p46"/>
          <p:cNvPicPr preferRelativeResize="0"/>
          <p:nvPr/>
        </p:nvPicPr>
        <p:blipFill>
          <a:blip r:embed="rId4">
            <a:alphaModFix/>
          </a:blip>
          <a:stretch>
            <a:fillRect/>
          </a:stretch>
        </p:blipFill>
        <p:spPr>
          <a:xfrm>
            <a:off x="2900701" y="1095825"/>
            <a:ext cx="3066575" cy="3622249"/>
          </a:xfrm>
          <a:prstGeom prst="rect">
            <a:avLst/>
          </a:prstGeom>
          <a:noFill/>
          <a:ln cap="flat" cmpd="sng" w="9525">
            <a:solidFill>
              <a:schemeClr val="dk2"/>
            </a:solidFill>
            <a:prstDash val="solid"/>
            <a:round/>
            <a:headEnd len="sm" w="sm" type="none"/>
            <a:tailEnd len="sm" w="sm" type="none"/>
          </a:ln>
        </p:spPr>
      </p:pic>
      <p:pic>
        <p:nvPicPr>
          <p:cNvPr id="298" name="Google Shape;298;p46"/>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sp>
        <p:nvSpPr>
          <p:cNvPr id="299" name="Google Shape;299;p46"/>
          <p:cNvSpPr txBox="1"/>
          <p:nvPr/>
        </p:nvSpPr>
        <p:spPr>
          <a:xfrm>
            <a:off x="-335650" y="937875"/>
            <a:ext cx="2843100" cy="3645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450">
                <a:solidFill>
                  <a:srgbClr val="6A9955"/>
                </a:solidFill>
                <a:highlight>
                  <a:srgbClr val="1E1E1E"/>
                </a:highlight>
                <a:latin typeface="Courier New"/>
                <a:ea typeface="Courier New"/>
                <a:cs typeface="Courier New"/>
                <a:sym typeface="Courier New"/>
              </a:rPr>
              <a:t>// deno-lint-ignore-file</a:t>
            </a:r>
            <a:endParaRPr sz="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C586C0"/>
                </a:solidFill>
                <a:highlight>
                  <a:srgbClr val="1E1E1E"/>
                </a:highlight>
                <a:latin typeface="Courier New"/>
                <a:ea typeface="Courier New"/>
                <a:cs typeface="Courier New"/>
                <a:sym typeface="Courier New"/>
              </a:rPr>
              <a:t>import</a:t>
            </a:r>
            <a:r>
              <a:rPr lang="en" sz="450">
                <a:solidFill>
                  <a:srgbClr val="D4D4D4"/>
                </a:solidFill>
                <a:highlight>
                  <a:srgbClr val="1E1E1E"/>
                </a:highlight>
                <a:latin typeface="Courier New"/>
                <a:ea typeface="Courier New"/>
                <a:cs typeface="Courier New"/>
                <a:sym typeface="Courier New"/>
              </a:rPr>
              <a:t> { </a:t>
            </a:r>
            <a:r>
              <a:rPr lang="en" sz="450">
                <a:solidFill>
                  <a:srgbClr val="9CDCFE"/>
                </a:solidFill>
                <a:highlight>
                  <a:srgbClr val="1E1E1E"/>
                </a:highlight>
                <a:latin typeface="Courier New"/>
                <a:ea typeface="Courier New"/>
                <a:cs typeface="Courier New"/>
                <a:sym typeface="Courier New"/>
              </a:rPr>
              <a:t>Context</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helpers</a:t>
            </a:r>
            <a:r>
              <a:rPr lang="en" sz="450">
                <a:solidFill>
                  <a:srgbClr val="D4D4D4"/>
                </a:solidFill>
                <a:highlight>
                  <a:srgbClr val="1E1E1E"/>
                </a:highlight>
                <a:latin typeface="Courier New"/>
                <a:ea typeface="Courier New"/>
                <a:cs typeface="Courier New"/>
                <a:sym typeface="Courier New"/>
              </a:rPr>
              <a:t> } </a:t>
            </a:r>
            <a:r>
              <a:rPr lang="en" sz="450">
                <a:solidFill>
                  <a:srgbClr val="C586C0"/>
                </a:solidFill>
                <a:highlight>
                  <a:srgbClr val="1E1E1E"/>
                </a:highlight>
                <a:latin typeface="Courier New"/>
                <a:ea typeface="Courier New"/>
                <a:cs typeface="Courier New"/>
                <a:sym typeface="Courier New"/>
              </a:rPr>
              <a:t>from</a:t>
            </a:r>
            <a:r>
              <a:rPr lang="en" sz="450">
                <a:solidFill>
                  <a:srgbClr val="D4D4D4"/>
                </a:solidFill>
                <a:highlight>
                  <a:srgbClr val="1E1E1E"/>
                </a:highlight>
                <a:latin typeface="Courier New"/>
                <a:ea typeface="Courier New"/>
                <a:cs typeface="Courier New"/>
                <a:sym typeface="Courier New"/>
              </a:rPr>
              <a:t> </a:t>
            </a:r>
            <a:r>
              <a:rPr lang="en" sz="450">
                <a:solidFill>
                  <a:srgbClr val="CE9178"/>
                </a:solidFill>
                <a:highlight>
                  <a:srgbClr val="1E1E1E"/>
                </a:highlight>
                <a:latin typeface="Courier New"/>
                <a:ea typeface="Courier New"/>
                <a:cs typeface="Courier New"/>
                <a:sym typeface="Courier New"/>
              </a:rPr>
              <a:t>"../../deps.ts"</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C586C0"/>
                </a:solidFill>
                <a:highlight>
                  <a:srgbClr val="1E1E1E"/>
                </a:highlight>
                <a:latin typeface="Courier New"/>
                <a:ea typeface="Courier New"/>
                <a:cs typeface="Courier New"/>
                <a:sym typeface="Courier New"/>
              </a:rPr>
              <a:t>import</a:t>
            </a:r>
            <a:r>
              <a:rPr lang="en" sz="450">
                <a:solidFill>
                  <a:srgbClr val="D4D4D4"/>
                </a:solidFill>
                <a:highlight>
                  <a:srgbClr val="1E1E1E"/>
                </a:highlight>
                <a:latin typeface="Courier New"/>
                <a:ea typeface="Courier New"/>
                <a:cs typeface="Courier New"/>
                <a:sym typeface="Courier New"/>
              </a:rPr>
              <a:t> </a:t>
            </a:r>
            <a:r>
              <a:rPr lang="en" sz="450">
                <a:solidFill>
                  <a:srgbClr val="C586C0"/>
                </a:solidFill>
                <a:highlight>
                  <a:srgbClr val="1E1E1E"/>
                </a:highlight>
                <a:latin typeface="Courier New"/>
                <a:ea typeface="Courier New"/>
                <a:cs typeface="Courier New"/>
                <a:sym typeface="Courier New"/>
              </a:rPr>
              <a:t>type</a:t>
            </a:r>
            <a:r>
              <a:rPr lang="en" sz="450">
                <a:solidFill>
                  <a:srgbClr val="D4D4D4"/>
                </a:solidFill>
                <a:highlight>
                  <a:srgbClr val="1E1E1E"/>
                </a:highlight>
                <a:latin typeface="Courier New"/>
                <a:ea typeface="Courier New"/>
                <a:cs typeface="Courier New"/>
                <a:sym typeface="Courier New"/>
              </a:rPr>
              <a:t> { </a:t>
            </a:r>
            <a:r>
              <a:rPr lang="en" sz="450">
                <a:solidFill>
                  <a:srgbClr val="9CDCFE"/>
                </a:solidFill>
                <a:highlight>
                  <a:srgbClr val="1E1E1E"/>
                </a:highlight>
                <a:latin typeface="Courier New"/>
                <a:ea typeface="Courier New"/>
                <a:cs typeface="Courier New"/>
                <a:sym typeface="Courier New"/>
              </a:rPr>
              <a:t>User</a:t>
            </a:r>
            <a:r>
              <a:rPr lang="en" sz="450">
                <a:solidFill>
                  <a:srgbClr val="D4D4D4"/>
                </a:solidFill>
                <a:highlight>
                  <a:srgbClr val="1E1E1E"/>
                </a:highlight>
                <a:latin typeface="Courier New"/>
                <a:ea typeface="Courier New"/>
                <a:cs typeface="Courier New"/>
                <a:sym typeface="Courier New"/>
              </a:rPr>
              <a:t> } </a:t>
            </a:r>
            <a:r>
              <a:rPr lang="en" sz="450">
                <a:solidFill>
                  <a:srgbClr val="C586C0"/>
                </a:solidFill>
                <a:highlight>
                  <a:srgbClr val="1E1E1E"/>
                </a:highlight>
                <a:latin typeface="Courier New"/>
                <a:ea typeface="Courier New"/>
                <a:cs typeface="Courier New"/>
                <a:sym typeface="Courier New"/>
              </a:rPr>
              <a:t>from</a:t>
            </a:r>
            <a:r>
              <a:rPr lang="en" sz="450">
                <a:solidFill>
                  <a:srgbClr val="D4D4D4"/>
                </a:solidFill>
                <a:highlight>
                  <a:srgbClr val="1E1E1E"/>
                </a:highlight>
                <a:latin typeface="Courier New"/>
                <a:ea typeface="Courier New"/>
                <a:cs typeface="Courier New"/>
                <a:sym typeface="Courier New"/>
              </a:rPr>
              <a:t> </a:t>
            </a:r>
            <a:r>
              <a:rPr lang="en" sz="450">
                <a:solidFill>
                  <a:srgbClr val="CE9178"/>
                </a:solidFill>
                <a:highlight>
                  <a:srgbClr val="1E1E1E"/>
                </a:highlight>
                <a:latin typeface="Courier New"/>
                <a:ea typeface="Courier New"/>
                <a:cs typeface="Courier New"/>
                <a:sym typeface="Courier New"/>
              </a:rPr>
              <a:t>"../types/user.ts"</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C586C0"/>
                </a:solidFill>
                <a:highlight>
                  <a:srgbClr val="1E1E1E"/>
                </a:highlight>
                <a:latin typeface="Courier New"/>
                <a:ea typeface="Courier New"/>
                <a:cs typeface="Courier New"/>
                <a:sym typeface="Courier New"/>
              </a:rPr>
              <a:t>import</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a:t>
            </a:r>
            <a:r>
              <a:rPr lang="en" sz="450">
                <a:solidFill>
                  <a:srgbClr val="D4D4D4"/>
                </a:solidFill>
                <a:highlight>
                  <a:srgbClr val="1E1E1E"/>
                </a:highlight>
                <a:latin typeface="Courier New"/>
                <a:ea typeface="Courier New"/>
                <a:cs typeface="Courier New"/>
                <a:sym typeface="Courier New"/>
              </a:rPr>
              <a:t> </a:t>
            </a:r>
            <a:r>
              <a:rPr lang="en" sz="450">
                <a:solidFill>
                  <a:srgbClr val="C586C0"/>
                </a:solidFill>
                <a:highlight>
                  <a:srgbClr val="1E1E1E"/>
                </a:highlight>
                <a:latin typeface="Courier New"/>
                <a:ea typeface="Courier New"/>
                <a:cs typeface="Courier New"/>
                <a:sym typeface="Courier New"/>
              </a:rPr>
              <a:t>as</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db</a:t>
            </a:r>
            <a:r>
              <a:rPr lang="en" sz="450">
                <a:solidFill>
                  <a:srgbClr val="D4D4D4"/>
                </a:solidFill>
                <a:highlight>
                  <a:srgbClr val="1E1E1E"/>
                </a:highlight>
                <a:latin typeface="Courier New"/>
                <a:ea typeface="Courier New"/>
                <a:cs typeface="Courier New"/>
                <a:sym typeface="Courier New"/>
              </a:rPr>
              <a:t> </a:t>
            </a:r>
            <a:r>
              <a:rPr lang="en" sz="450">
                <a:solidFill>
                  <a:srgbClr val="C586C0"/>
                </a:solidFill>
                <a:highlight>
                  <a:srgbClr val="1E1E1E"/>
                </a:highlight>
                <a:latin typeface="Courier New"/>
                <a:ea typeface="Courier New"/>
                <a:cs typeface="Courier New"/>
                <a:sym typeface="Courier New"/>
              </a:rPr>
              <a:t>from</a:t>
            </a:r>
            <a:r>
              <a:rPr lang="en" sz="450">
                <a:solidFill>
                  <a:srgbClr val="D4D4D4"/>
                </a:solidFill>
                <a:highlight>
                  <a:srgbClr val="1E1E1E"/>
                </a:highlight>
                <a:latin typeface="Courier New"/>
                <a:ea typeface="Courier New"/>
                <a:cs typeface="Courier New"/>
                <a:sym typeface="Courier New"/>
              </a:rPr>
              <a:t> </a:t>
            </a:r>
            <a:r>
              <a:rPr lang="en" sz="450">
                <a:solidFill>
                  <a:srgbClr val="CE9178"/>
                </a:solidFill>
                <a:highlight>
                  <a:srgbClr val="1E1E1E"/>
                </a:highlight>
                <a:latin typeface="Courier New"/>
                <a:ea typeface="Courier New"/>
                <a:cs typeface="Courier New"/>
                <a:sym typeface="Courier New"/>
              </a:rPr>
              <a:t>"../db/user.ts"</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C586C0"/>
                </a:solidFill>
                <a:highlight>
                  <a:srgbClr val="1E1E1E"/>
                </a:highlight>
                <a:latin typeface="Courier New"/>
                <a:ea typeface="Courier New"/>
                <a:cs typeface="Courier New"/>
                <a:sym typeface="Courier New"/>
              </a:rPr>
              <a:t>export</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const</a:t>
            </a:r>
            <a:r>
              <a:rPr lang="en" sz="450">
                <a:solidFill>
                  <a:srgbClr val="D4D4D4"/>
                </a:solidFill>
                <a:highlight>
                  <a:srgbClr val="1E1E1E"/>
                </a:highlight>
                <a:latin typeface="Courier New"/>
                <a:ea typeface="Courier New"/>
                <a:cs typeface="Courier New"/>
                <a:sym typeface="Courier New"/>
              </a:rPr>
              <a:t> </a:t>
            </a:r>
            <a:r>
              <a:rPr lang="en" sz="450">
                <a:solidFill>
                  <a:srgbClr val="DCDCAA"/>
                </a:solidFill>
                <a:highlight>
                  <a:srgbClr val="1E1E1E"/>
                </a:highlight>
                <a:latin typeface="Courier New"/>
                <a:ea typeface="Courier New"/>
                <a:cs typeface="Courier New"/>
                <a:sym typeface="Courier New"/>
              </a:rPr>
              <a:t>findUser</a:t>
            </a:r>
            <a:r>
              <a:rPr lang="en" sz="450">
                <a:solidFill>
                  <a:srgbClr val="D4D4D4"/>
                </a:solidFill>
                <a:highlight>
                  <a:srgbClr val="1E1E1E"/>
                </a:highlight>
                <a:latin typeface="Courier New"/>
                <a:ea typeface="Courier New"/>
                <a:cs typeface="Courier New"/>
                <a:sym typeface="Courier New"/>
              </a:rPr>
              <a:t> = </a:t>
            </a:r>
            <a:r>
              <a:rPr lang="en" sz="450">
                <a:solidFill>
                  <a:srgbClr val="569CD6"/>
                </a:solidFill>
                <a:highlight>
                  <a:srgbClr val="1E1E1E"/>
                </a:highlight>
                <a:latin typeface="Courier New"/>
                <a:ea typeface="Courier New"/>
                <a:cs typeface="Courier New"/>
                <a:sym typeface="Courier New"/>
              </a:rPr>
              <a:t>async</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 </a:t>
            </a:r>
            <a:r>
              <a:rPr lang="en" sz="450">
                <a:solidFill>
                  <a:srgbClr val="4EC9B0"/>
                </a:solidFill>
                <a:highlight>
                  <a:srgbClr val="1E1E1E"/>
                </a:highlight>
                <a:latin typeface="Courier New"/>
                <a:ea typeface="Courier New"/>
                <a:cs typeface="Courier New"/>
                <a:sym typeface="Courier New"/>
              </a:rPr>
              <a:t>Context</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=&gt;</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const</a:t>
            </a:r>
            <a:r>
              <a:rPr lang="en" sz="450">
                <a:solidFill>
                  <a:srgbClr val="D4D4D4"/>
                </a:solidFill>
                <a:highlight>
                  <a:srgbClr val="1E1E1E"/>
                </a:highlight>
                <a:latin typeface="Courier New"/>
                <a:ea typeface="Courier New"/>
                <a:cs typeface="Courier New"/>
                <a:sym typeface="Courier New"/>
              </a:rPr>
              <a:t> { </a:t>
            </a:r>
            <a:r>
              <a:rPr lang="en" sz="450">
                <a:solidFill>
                  <a:srgbClr val="4FC1FF"/>
                </a:solidFill>
                <a:highlight>
                  <a:srgbClr val="1E1E1E"/>
                </a:highlight>
                <a:latin typeface="Courier New"/>
                <a:ea typeface="Courier New"/>
                <a:cs typeface="Courier New"/>
                <a:sym typeface="Courier New"/>
              </a:rPr>
              <a:t>userId</a:t>
            </a:r>
            <a:r>
              <a:rPr lang="en" sz="450">
                <a:solidFill>
                  <a:srgbClr val="D4D4D4"/>
                </a:solidFill>
                <a:highlight>
                  <a:srgbClr val="1E1E1E"/>
                </a:highlight>
                <a:latin typeface="Courier New"/>
                <a:ea typeface="Courier New"/>
                <a:cs typeface="Courier New"/>
                <a:sym typeface="Courier New"/>
              </a:rPr>
              <a:t> } = </a:t>
            </a:r>
            <a:r>
              <a:rPr lang="en" sz="450">
                <a:solidFill>
                  <a:srgbClr val="9CDCFE"/>
                </a:solidFill>
                <a:highlight>
                  <a:srgbClr val="1E1E1E"/>
                </a:highlight>
                <a:latin typeface="Courier New"/>
                <a:ea typeface="Courier New"/>
                <a:cs typeface="Courier New"/>
                <a:sym typeface="Courier New"/>
              </a:rPr>
              <a:t>helpers</a:t>
            </a:r>
            <a:r>
              <a:rPr lang="en" sz="450">
                <a:solidFill>
                  <a:srgbClr val="D4D4D4"/>
                </a:solidFill>
                <a:highlight>
                  <a:srgbClr val="1E1E1E"/>
                </a:highlight>
                <a:latin typeface="Courier New"/>
                <a:ea typeface="Courier New"/>
                <a:cs typeface="Courier New"/>
                <a:sym typeface="Courier New"/>
              </a:rPr>
              <a:t>.</a:t>
            </a:r>
            <a:r>
              <a:rPr lang="en" sz="450">
                <a:solidFill>
                  <a:srgbClr val="DCDCAA"/>
                </a:solidFill>
                <a:highlight>
                  <a:srgbClr val="1E1E1E"/>
                </a:highlight>
                <a:latin typeface="Courier New"/>
                <a:ea typeface="Courier New"/>
                <a:cs typeface="Courier New"/>
                <a:sym typeface="Courier New"/>
              </a:rPr>
              <a:t>getQuery</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 { </a:t>
            </a:r>
            <a:r>
              <a:rPr lang="en" sz="450">
                <a:solidFill>
                  <a:srgbClr val="9CDCFE"/>
                </a:solidFill>
                <a:highlight>
                  <a:srgbClr val="1E1E1E"/>
                </a:highlight>
                <a:latin typeface="Courier New"/>
                <a:ea typeface="Courier New"/>
                <a:cs typeface="Courier New"/>
                <a:sym typeface="Courier New"/>
              </a:rPr>
              <a:t>mergeParams:</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true</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C586C0"/>
                </a:solidFill>
                <a:highlight>
                  <a:srgbClr val="1E1E1E"/>
                </a:highlight>
                <a:latin typeface="Courier New"/>
                <a:ea typeface="Courier New"/>
                <a:cs typeface="Courier New"/>
                <a:sym typeface="Courier New"/>
              </a:rPr>
              <a:t>try</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const</a:t>
            </a:r>
            <a:r>
              <a:rPr lang="en" sz="450">
                <a:solidFill>
                  <a:srgbClr val="D4D4D4"/>
                </a:solidFill>
                <a:highlight>
                  <a:srgbClr val="1E1E1E"/>
                </a:highlight>
                <a:latin typeface="Courier New"/>
                <a:ea typeface="Courier New"/>
                <a:cs typeface="Courier New"/>
                <a:sym typeface="Courier New"/>
              </a:rPr>
              <a:t> </a:t>
            </a:r>
            <a:r>
              <a:rPr lang="en" sz="450">
                <a:solidFill>
                  <a:srgbClr val="4FC1FF"/>
                </a:solidFill>
                <a:highlight>
                  <a:srgbClr val="1E1E1E"/>
                </a:highlight>
                <a:latin typeface="Courier New"/>
                <a:ea typeface="Courier New"/>
                <a:cs typeface="Courier New"/>
                <a:sym typeface="Courier New"/>
              </a:rPr>
              <a:t>user</a:t>
            </a:r>
            <a:r>
              <a:rPr lang="en" sz="450">
                <a:solidFill>
                  <a:srgbClr val="D4D4D4"/>
                </a:solidFill>
                <a:highlight>
                  <a:srgbClr val="1E1E1E"/>
                </a:highlight>
                <a:latin typeface="Courier New"/>
                <a:ea typeface="Courier New"/>
                <a:cs typeface="Courier New"/>
                <a:sym typeface="Courier New"/>
              </a:rPr>
              <a:t>: </a:t>
            </a:r>
            <a:r>
              <a:rPr lang="en" sz="450">
                <a:solidFill>
                  <a:srgbClr val="4EC9B0"/>
                </a:solidFill>
                <a:highlight>
                  <a:srgbClr val="1E1E1E"/>
                </a:highlight>
                <a:latin typeface="Courier New"/>
                <a:ea typeface="Courier New"/>
                <a:cs typeface="Courier New"/>
                <a:sym typeface="Courier New"/>
              </a:rPr>
              <a:t>User</a:t>
            </a:r>
            <a:r>
              <a:rPr lang="en" sz="450">
                <a:solidFill>
                  <a:srgbClr val="D4D4D4"/>
                </a:solidFill>
                <a:highlight>
                  <a:srgbClr val="1E1E1E"/>
                </a:highlight>
                <a:latin typeface="Courier New"/>
                <a:ea typeface="Courier New"/>
                <a:cs typeface="Courier New"/>
                <a:sym typeface="Courier New"/>
              </a:rPr>
              <a:t> = </a:t>
            </a:r>
            <a:r>
              <a:rPr lang="en" sz="450">
                <a:solidFill>
                  <a:srgbClr val="C586C0"/>
                </a:solidFill>
                <a:highlight>
                  <a:srgbClr val="1E1E1E"/>
                </a:highlight>
                <a:latin typeface="Courier New"/>
                <a:ea typeface="Courier New"/>
                <a:cs typeface="Courier New"/>
                <a:sym typeface="Courier New"/>
              </a:rPr>
              <a:t>await</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db</a:t>
            </a:r>
            <a:r>
              <a:rPr lang="en" sz="450">
                <a:solidFill>
                  <a:srgbClr val="D4D4D4"/>
                </a:solidFill>
                <a:highlight>
                  <a:srgbClr val="1E1E1E"/>
                </a:highlight>
                <a:latin typeface="Courier New"/>
                <a:ea typeface="Courier New"/>
                <a:cs typeface="Courier New"/>
                <a:sym typeface="Courier New"/>
              </a:rPr>
              <a:t>.</a:t>
            </a:r>
            <a:r>
              <a:rPr lang="en" sz="450">
                <a:solidFill>
                  <a:srgbClr val="DCDCAA"/>
                </a:solidFill>
                <a:highlight>
                  <a:srgbClr val="1E1E1E"/>
                </a:highlight>
                <a:latin typeface="Courier New"/>
                <a:ea typeface="Courier New"/>
                <a:cs typeface="Courier New"/>
                <a:sym typeface="Courier New"/>
              </a:rPr>
              <a:t>findUserById</a:t>
            </a:r>
            <a:r>
              <a:rPr lang="en" sz="450">
                <a:solidFill>
                  <a:srgbClr val="D4D4D4"/>
                </a:solidFill>
                <a:highlight>
                  <a:srgbClr val="1E1E1E"/>
                </a:highlight>
                <a:latin typeface="Courier New"/>
                <a:ea typeface="Courier New"/>
                <a:cs typeface="Courier New"/>
                <a:sym typeface="Courier New"/>
              </a:rPr>
              <a:t>(</a:t>
            </a:r>
            <a:r>
              <a:rPr lang="en" sz="450">
                <a:solidFill>
                  <a:srgbClr val="4FC1FF"/>
                </a:solidFill>
                <a:highlight>
                  <a:srgbClr val="1E1E1E"/>
                </a:highlight>
                <a:latin typeface="Courier New"/>
                <a:ea typeface="Courier New"/>
                <a:cs typeface="Courier New"/>
                <a:sym typeface="Courier New"/>
              </a:rPr>
              <a:t>userId</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response</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body</a:t>
            </a:r>
            <a:r>
              <a:rPr lang="en" sz="450">
                <a:solidFill>
                  <a:srgbClr val="D4D4D4"/>
                </a:solidFill>
                <a:highlight>
                  <a:srgbClr val="1E1E1E"/>
                </a:highlight>
                <a:latin typeface="Courier New"/>
                <a:ea typeface="Courier New"/>
                <a:cs typeface="Courier New"/>
                <a:sym typeface="Courier New"/>
              </a:rPr>
              <a:t> = </a:t>
            </a:r>
            <a:r>
              <a:rPr lang="en" sz="450">
                <a:solidFill>
                  <a:srgbClr val="4FC1FF"/>
                </a:solidFill>
                <a:highlight>
                  <a:srgbClr val="1E1E1E"/>
                </a:highlight>
                <a:latin typeface="Courier New"/>
                <a:ea typeface="Courier New"/>
                <a:cs typeface="Courier New"/>
                <a:sym typeface="Courier New"/>
              </a:rPr>
              <a:t>user</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 </a:t>
            </a:r>
            <a:r>
              <a:rPr lang="en" sz="450">
                <a:solidFill>
                  <a:srgbClr val="C586C0"/>
                </a:solidFill>
                <a:highlight>
                  <a:srgbClr val="1E1E1E"/>
                </a:highlight>
                <a:latin typeface="Courier New"/>
                <a:ea typeface="Courier New"/>
                <a:cs typeface="Courier New"/>
                <a:sym typeface="Courier New"/>
              </a:rPr>
              <a:t>catch</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err</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response</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status</a:t>
            </a:r>
            <a:r>
              <a:rPr lang="en" sz="450">
                <a:solidFill>
                  <a:srgbClr val="D4D4D4"/>
                </a:solidFill>
                <a:highlight>
                  <a:srgbClr val="1E1E1E"/>
                </a:highlight>
                <a:latin typeface="Courier New"/>
                <a:ea typeface="Courier New"/>
                <a:cs typeface="Courier New"/>
                <a:sym typeface="Courier New"/>
              </a:rPr>
              <a:t> = </a:t>
            </a:r>
            <a:r>
              <a:rPr lang="en" sz="450">
                <a:solidFill>
                  <a:srgbClr val="B5CEA8"/>
                </a:solidFill>
                <a:highlight>
                  <a:srgbClr val="1E1E1E"/>
                </a:highlight>
                <a:latin typeface="Courier New"/>
                <a:ea typeface="Courier New"/>
                <a:cs typeface="Courier New"/>
                <a:sym typeface="Courier New"/>
              </a:rPr>
              <a:t>404</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response</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body</a:t>
            </a:r>
            <a:r>
              <a:rPr lang="en" sz="450">
                <a:solidFill>
                  <a:srgbClr val="D4D4D4"/>
                </a:solidFill>
                <a:highlight>
                  <a:srgbClr val="1E1E1E"/>
                </a:highlight>
                <a:latin typeface="Courier New"/>
                <a:ea typeface="Courier New"/>
                <a:cs typeface="Courier New"/>
                <a:sym typeface="Courier New"/>
              </a:rPr>
              <a:t> = { </a:t>
            </a:r>
            <a:r>
              <a:rPr lang="en" sz="450">
                <a:solidFill>
                  <a:srgbClr val="9CDCFE"/>
                </a:solidFill>
                <a:highlight>
                  <a:srgbClr val="1E1E1E"/>
                </a:highlight>
                <a:latin typeface="Courier New"/>
                <a:ea typeface="Courier New"/>
                <a:cs typeface="Courier New"/>
                <a:sym typeface="Courier New"/>
              </a:rPr>
              <a:t>msg:</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err</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message</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C586C0"/>
                </a:solidFill>
                <a:highlight>
                  <a:srgbClr val="1E1E1E"/>
                </a:highlight>
                <a:latin typeface="Courier New"/>
                <a:ea typeface="Courier New"/>
                <a:cs typeface="Courier New"/>
                <a:sym typeface="Courier New"/>
              </a:rPr>
              <a:t>export</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const</a:t>
            </a:r>
            <a:r>
              <a:rPr lang="en" sz="450">
                <a:solidFill>
                  <a:srgbClr val="D4D4D4"/>
                </a:solidFill>
                <a:highlight>
                  <a:srgbClr val="1E1E1E"/>
                </a:highlight>
                <a:latin typeface="Courier New"/>
                <a:ea typeface="Courier New"/>
                <a:cs typeface="Courier New"/>
                <a:sym typeface="Courier New"/>
              </a:rPr>
              <a:t> </a:t>
            </a:r>
            <a:r>
              <a:rPr lang="en" sz="450">
                <a:solidFill>
                  <a:srgbClr val="DCDCAA"/>
                </a:solidFill>
                <a:highlight>
                  <a:srgbClr val="1E1E1E"/>
                </a:highlight>
                <a:latin typeface="Courier New"/>
                <a:ea typeface="Courier New"/>
                <a:cs typeface="Courier New"/>
                <a:sym typeface="Courier New"/>
              </a:rPr>
              <a:t>createUser</a:t>
            </a:r>
            <a:r>
              <a:rPr lang="en" sz="450">
                <a:solidFill>
                  <a:srgbClr val="D4D4D4"/>
                </a:solidFill>
                <a:highlight>
                  <a:srgbClr val="1E1E1E"/>
                </a:highlight>
                <a:latin typeface="Courier New"/>
                <a:ea typeface="Courier New"/>
                <a:cs typeface="Courier New"/>
                <a:sym typeface="Courier New"/>
              </a:rPr>
              <a:t> = </a:t>
            </a:r>
            <a:r>
              <a:rPr lang="en" sz="450">
                <a:solidFill>
                  <a:srgbClr val="569CD6"/>
                </a:solidFill>
                <a:highlight>
                  <a:srgbClr val="1E1E1E"/>
                </a:highlight>
                <a:latin typeface="Courier New"/>
                <a:ea typeface="Courier New"/>
                <a:cs typeface="Courier New"/>
                <a:sym typeface="Courier New"/>
              </a:rPr>
              <a:t>async</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 </a:t>
            </a:r>
            <a:r>
              <a:rPr lang="en" sz="450">
                <a:solidFill>
                  <a:srgbClr val="4EC9B0"/>
                </a:solidFill>
                <a:highlight>
                  <a:srgbClr val="1E1E1E"/>
                </a:highlight>
                <a:latin typeface="Courier New"/>
                <a:ea typeface="Courier New"/>
                <a:cs typeface="Courier New"/>
                <a:sym typeface="Courier New"/>
              </a:rPr>
              <a:t>Context</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=&gt;</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C586C0"/>
                </a:solidFill>
                <a:highlight>
                  <a:srgbClr val="1E1E1E"/>
                </a:highlight>
                <a:latin typeface="Courier New"/>
                <a:ea typeface="Courier New"/>
                <a:cs typeface="Courier New"/>
                <a:sym typeface="Courier New"/>
              </a:rPr>
              <a:t>try</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const</a:t>
            </a:r>
            <a:r>
              <a:rPr lang="en" sz="450">
                <a:solidFill>
                  <a:srgbClr val="D4D4D4"/>
                </a:solidFill>
                <a:highlight>
                  <a:srgbClr val="1E1E1E"/>
                </a:highlight>
                <a:latin typeface="Courier New"/>
                <a:ea typeface="Courier New"/>
                <a:cs typeface="Courier New"/>
                <a:sym typeface="Courier New"/>
              </a:rPr>
              <a:t> { </a:t>
            </a:r>
            <a:r>
              <a:rPr lang="en" sz="450">
                <a:solidFill>
                  <a:srgbClr val="4FC1FF"/>
                </a:solidFill>
                <a:highlight>
                  <a:srgbClr val="1E1E1E"/>
                </a:highlight>
                <a:latin typeface="Courier New"/>
                <a:ea typeface="Courier New"/>
                <a:cs typeface="Courier New"/>
                <a:sym typeface="Courier New"/>
              </a:rPr>
              <a:t>name</a:t>
            </a:r>
            <a:r>
              <a:rPr lang="en" sz="450">
                <a:solidFill>
                  <a:srgbClr val="D4D4D4"/>
                </a:solidFill>
                <a:highlight>
                  <a:srgbClr val="1E1E1E"/>
                </a:highlight>
                <a:latin typeface="Courier New"/>
                <a:ea typeface="Courier New"/>
                <a:cs typeface="Courier New"/>
                <a:sym typeface="Courier New"/>
              </a:rPr>
              <a:t>, </a:t>
            </a:r>
            <a:r>
              <a:rPr lang="en" sz="450">
                <a:solidFill>
                  <a:srgbClr val="4FC1FF"/>
                </a:solidFill>
                <a:highlight>
                  <a:srgbClr val="1E1E1E"/>
                </a:highlight>
                <a:latin typeface="Courier New"/>
                <a:ea typeface="Courier New"/>
                <a:cs typeface="Courier New"/>
                <a:sym typeface="Courier New"/>
              </a:rPr>
              <a:t>birthDate</a:t>
            </a:r>
            <a:r>
              <a:rPr lang="en" sz="450">
                <a:solidFill>
                  <a:srgbClr val="D4D4D4"/>
                </a:solidFill>
                <a:highlight>
                  <a:srgbClr val="1E1E1E"/>
                </a:highlight>
                <a:latin typeface="Courier New"/>
                <a:ea typeface="Courier New"/>
                <a:cs typeface="Courier New"/>
                <a:sym typeface="Courier New"/>
              </a:rPr>
              <a:t> } = </a:t>
            </a:r>
            <a:r>
              <a:rPr lang="en" sz="450">
                <a:solidFill>
                  <a:srgbClr val="C586C0"/>
                </a:solidFill>
                <a:highlight>
                  <a:srgbClr val="1E1E1E"/>
                </a:highlight>
                <a:latin typeface="Courier New"/>
                <a:ea typeface="Courier New"/>
                <a:cs typeface="Courier New"/>
                <a:sym typeface="Courier New"/>
              </a:rPr>
              <a:t>await</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request</a:t>
            </a:r>
            <a:r>
              <a:rPr lang="en" sz="450">
                <a:solidFill>
                  <a:srgbClr val="D4D4D4"/>
                </a:solidFill>
                <a:highlight>
                  <a:srgbClr val="1E1E1E"/>
                </a:highlight>
                <a:latin typeface="Courier New"/>
                <a:ea typeface="Courier New"/>
                <a:cs typeface="Courier New"/>
                <a:sym typeface="Courier New"/>
              </a:rPr>
              <a:t>.</a:t>
            </a:r>
            <a:r>
              <a:rPr lang="en" sz="450">
                <a:solidFill>
                  <a:srgbClr val="DCDCAA"/>
                </a:solidFill>
                <a:highlight>
                  <a:srgbClr val="1E1E1E"/>
                </a:highlight>
                <a:latin typeface="Courier New"/>
                <a:ea typeface="Courier New"/>
                <a:cs typeface="Courier New"/>
                <a:sym typeface="Courier New"/>
              </a:rPr>
              <a:t>body</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value</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const</a:t>
            </a:r>
            <a:r>
              <a:rPr lang="en" sz="450">
                <a:solidFill>
                  <a:srgbClr val="D4D4D4"/>
                </a:solidFill>
                <a:highlight>
                  <a:srgbClr val="1E1E1E"/>
                </a:highlight>
                <a:latin typeface="Courier New"/>
                <a:ea typeface="Courier New"/>
                <a:cs typeface="Courier New"/>
                <a:sym typeface="Courier New"/>
              </a:rPr>
              <a:t> </a:t>
            </a:r>
            <a:r>
              <a:rPr lang="en" sz="450">
                <a:solidFill>
                  <a:srgbClr val="4FC1FF"/>
                </a:solidFill>
                <a:highlight>
                  <a:srgbClr val="1E1E1E"/>
                </a:highlight>
                <a:latin typeface="Courier New"/>
                <a:ea typeface="Courier New"/>
                <a:cs typeface="Courier New"/>
                <a:sym typeface="Courier New"/>
              </a:rPr>
              <a:t>createdUser</a:t>
            </a:r>
            <a:r>
              <a:rPr lang="en" sz="450">
                <a:solidFill>
                  <a:srgbClr val="D4D4D4"/>
                </a:solidFill>
                <a:highlight>
                  <a:srgbClr val="1E1E1E"/>
                </a:highlight>
                <a:latin typeface="Courier New"/>
                <a:ea typeface="Courier New"/>
                <a:cs typeface="Courier New"/>
                <a:sym typeface="Courier New"/>
              </a:rPr>
              <a:t>: </a:t>
            </a:r>
            <a:r>
              <a:rPr lang="en" sz="450">
                <a:solidFill>
                  <a:srgbClr val="4EC9B0"/>
                </a:solidFill>
                <a:highlight>
                  <a:srgbClr val="1E1E1E"/>
                </a:highlight>
                <a:latin typeface="Courier New"/>
                <a:ea typeface="Courier New"/>
                <a:cs typeface="Courier New"/>
                <a:sym typeface="Courier New"/>
              </a:rPr>
              <a:t>User</a:t>
            </a:r>
            <a:r>
              <a:rPr lang="en" sz="450">
                <a:solidFill>
                  <a:srgbClr val="D4D4D4"/>
                </a:solidFill>
                <a:highlight>
                  <a:srgbClr val="1E1E1E"/>
                </a:highlight>
                <a:latin typeface="Courier New"/>
                <a:ea typeface="Courier New"/>
                <a:cs typeface="Courier New"/>
                <a:sym typeface="Courier New"/>
              </a:rPr>
              <a:t> = </a:t>
            </a:r>
            <a:r>
              <a:rPr lang="en" sz="450">
                <a:solidFill>
                  <a:srgbClr val="C586C0"/>
                </a:solidFill>
                <a:highlight>
                  <a:srgbClr val="1E1E1E"/>
                </a:highlight>
                <a:latin typeface="Courier New"/>
                <a:ea typeface="Courier New"/>
                <a:cs typeface="Courier New"/>
                <a:sym typeface="Courier New"/>
              </a:rPr>
              <a:t>await</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db</a:t>
            </a:r>
            <a:r>
              <a:rPr lang="en" sz="450">
                <a:solidFill>
                  <a:srgbClr val="D4D4D4"/>
                </a:solidFill>
                <a:highlight>
                  <a:srgbClr val="1E1E1E"/>
                </a:highlight>
                <a:latin typeface="Courier New"/>
                <a:ea typeface="Courier New"/>
                <a:cs typeface="Courier New"/>
                <a:sym typeface="Courier New"/>
              </a:rPr>
              <a:t>.</a:t>
            </a:r>
            <a:r>
              <a:rPr lang="en" sz="450">
                <a:solidFill>
                  <a:srgbClr val="DCDCAA"/>
                </a:solidFill>
                <a:highlight>
                  <a:srgbClr val="1E1E1E"/>
                </a:highlight>
                <a:latin typeface="Courier New"/>
                <a:ea typeface="Courier New"/>
                <a:cs typeface="Courier New"/>
                <a:sym typeface="Courier New"/>
              </a:rPr>
              <a:t>createUser</a:t>
            </a:r>
            <a:r>
              <a:rPr lang="en" sz="450">
                <a:solidFill>
                  <a:srgbClr val="D4D4D4"/>
                </a:solidFill>
                <a:highlight>
                  <a:srgbClr val="1E1E1E"/>
                </a:highlight>
                <a:latin typeface="Courier New"/>
                <a:ea typeface="Courier New"/>
                <a:cs typeface="Courier New"/>
                <a:sym typeface="Courier New"/>
              </a:rPr>
              <a:t>(</a:t>
            </a:r>
            <a:r>
              <a:rPr lang="en" sz="450">
                <a:solidFill>
                  <a:srgbClr val="4FC1FF"/>
                </a:solidFill>
                <a:highlight>
                  <a:srgbClr val="1E1E1E"/>
                </a:highlight>
                <a:latin typeface="Courier New"/>
                <a:ea typeface="Courier New"/>
                <a:cs typeface="Courier New"/>
                <a:sym typeface="Courier New"/>
              </a:rPr>
              <a:t>name</a:t>
            </a:r>
            <a:r>
              <a:rPr lang="en" sz="450">
                <a:solidFill>
                  <a:srgbClr val="D4D4D4"/>
                </a:solidFill>
                <a:highlight>
                  <a:srgbClr val="1E1E1E"/>
                </a:highlight>
                <a:latin typeface="Courier New"/>
                <a:ea typeface="Courier New"/>
                <a:cs typeface="Courier New"/>
                <a:sym typeface="Courier New"/>
              </a:rPr>
              <a:t>, </a:t>
            </a:r>
            <a:r>
              <a:rPr lang="en" sz="450">
                <a:solidFill>
                  <a:srgbClr val="4FC1FF"/>
                </a:solidFill>
                <a:highlight>
                  <a:srgbClr val="1E1E1E"/>
                </a:highlight>
                <a:latin typeface="Courier New"/>
                <a:ea typeface="Courier New"/>
                <a:cs typeface="Courier New"/>
                <a:sym typeface="Courier New"/>
              </a:rPr>
              <a:t>birthDate</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response</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body</a:t>
            </a:r>
            <a:r>
              <a:rPr lang="en" sz="450">
                <a:solidFill>
                  <a:srgbClr val="D4D4D4"/>
                </a:solidFill>
                <a:highlight>
                  <a:srgbClr val="1E1E1E"/>
                </a:highlight>
                <a:latin typeface="Courier New"/>
                <a:ea typeface="Courier New"/>
                <a:cs typeface="Courier New"/>
                <a:sym typeface="Courier New"/>
              </a:rPr>
              <a:t> = </a:t>
            </a:r>
            <a:r>
              <a:rPr lang="en" sz="450">
                <a:solidFill>
                  <a:srgbClr val="4FC1FF"/>
                </a:solidFill>
                <a:highlight>
                  <a:srgbClr val="1E1E1E"/>
                </a:highlight>
                <a:latin typeface="Courier New"/>
                <a:ea typeface="Courier New"/>
                <a:cs typeface="Courier New"/>
                <a:sym typeface="Courier New"/>
              </a:rPr>
              <a:t>createdUser</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 </a:t>
            </a:r>
            <a:r>
              <a:rPr lang="en" sz="450">
                <a:solidFill>
                  <a:srgbClr val="C586C0"/>
                </a:solidFill>
                <a:highlight>
                  <a:srgbClr val="1E1E1E"/>
                </a:highlight>
                <a:latin typeface="Courier New"/>
                <a:ea typeface="Courier New"/>
                <a:cs typeface="Courier New"/>
                <a:sym typeface="Courier New"/>
              </a:rPr>
              <a:t>catch</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err</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response</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status</a:t>
            </a:r>
            <a:r>
              <a:rPr lang="en" sz="450">
                <a:solidFill>
                  <a:srgbClr val="D4D4D4"/>
                </a:solidFill>
                <a:highlight>
                  <a:srgbClr val="1E1E1E"/>
                </a:highlight>
                <a:latin typeface="Courier New"/>
                <a:ea typeface="Courier New"/>
                <a:cs typeface="Courier New"/>
                <a:sym typeface="Courier New"/>
              </a:rPr>
              <a:t> = </a:t>
            </a:r>
            <a:r>
              <a:rPr lang="en" sz="450">
                <a:solidFill>
                  <a:srgbClr val="B5CEA8"/>
                </a:solidFill>
                <a:highlight>
                  <a:srgbClr val="1E1E1E"/>
                </a:highlight>
                <a:latin typeface="Courier New"/>
                <a:ea typeface="Courier New"/>
                <a:cs typeface="Courier New"/>
                <a:sym typeface="Courier New"/>
              </a:rPr>
              <a:t>500</a:t>
            </a: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response</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body</a:t>
            </a:r>
            <a:r>
              <a:rPr lang="en" sz="450">
                <a:solidFill>
                  <a:srgbClr val="D4D4D4"/>
                </a:solidFill>
                <a:highlight>
                  <a:srgbClr val="1E1E1E"/>
                </a:highlight>
                <a:latin typeface="Courier New"/>
                <a:ea typeface="Courier New"/>
                <a:cs typeface="Courier New"/>
                <a:sym typeface="Courier New"/>
              </a:rPr>
              <a:t> = { </a:t>
            </a:r>
            <a:r>
              <a:rPr lang="en" sz="450">
                <a:solidFill>
                  <a:srgbClr val="9CDCFE"/>
                </a:solidFill>
                <a:highlight>
                  <a:srgbClr val="1E1E1E"/>
                </a:highlight>
                <a:latin typeface="Courier New"/>
                <a:ea typeface="Courier New"/>
                <a:cs typeface="Courier New"/>
                <a:sym typeface="Courier New"/>
              </a:rPr>
              <a:t>msg:</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err</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message</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C586C0"/>
                </a:solidFill>
                <a:highlight>
                  <a:srgbClr val="1E1E1E"/>
                </a:highlight>
                <a:latin typeface="Courier New"/>
                <a:ea typeface="Courier New"/>
                <a:cs typeface="Courier New"/>
                <a:sym typeface="Courier New"/>
              </a:rPr>
              <a:t>export</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const</a:t>
            </a:r>
            <a:r>
              <a:rPr lang="en" sz="450">
                <a:solidFill>
                  <a:srgbClr val="D4D4D4"/>
                </a:solidFill>
                <a:highlight>
                  <a:srgbClr val="1E1E1E"/>
                </a:highlight>
                <a:latin typeface="Courier New"/>
                <a:ea typeface="Courier New"/>
                <a:cs typeface="Courier New"/>
                <a:sym typeface="Courier New"/>
              </a:rPr>
              <a:t> </a:t>
            </a:r>
            <a:r>
              <a:rPr lang="en" sz="450">
                <a:solidFill>
                  <a:srgbClr val="DCDCAA"/>
                </a:solidFill>
                <a:highlight>
                  <a:srgbClr val="1E1E1E"/>
                </a:highlight>
                <a:latin typeface="Courier New"/>
                <a:ea typeface="Courier New"/>
                <a:cs typeface="Courier New"/>
                <a:sym typeface="Courier New"/>
              </a:rPr>
              <a:t>updateUser</a:t>
            </a:r>
            <a:r>
              <a:rPr lang="en" sz="450">
                <a:solidFill>
                  <a:srgbClr val="D4D4D4"/>
                </a:solidFill>
                <a:highlight>
                  <a:srgbClr val="1E1E1E"/>
                </a:highlight>
                <a:latin typeface="Courier New"/>
                <a:ea typeface="Courier New"/>
                <a:cs typeface="Courier New"/>
                <a:sym typeface="Courier New"/>
              </a:rPr>
              <a:t> = </a:t>
            </a:r>
            <a:r>
              <a:rPr lang="en" sz="450">
                <a:solidFill>
                  <a:srgbClr val="569CD6"/>
                </a:solidFill>
                <a:highlight>
                  <a:srgbClr val="1E1E1E"/>
                </a:highlight>
                <a:latin typeface="Courier New"/>
                <a:ea typeface="Courier New"/>
                <a:cs typeface="Courier New"/>
                <a:sym typeface="Courier New"/>
              </a:rPr>
              <a:t>async</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 </a:t>
            </a:r>
            <a:r>
              <a:rPr lang="en" sz="450">
                <a:solidFill>
                  <a:srgbClr val="4EC9B0"/>
                </a:solidFill>
                <a:highlight>
                  <a:srgbClr val="1E1E1E"/>
                </a:highlight>
                <a:latin typeface="Courier New"/>
                <a:ea typeface="Courier New"/>
                <a:cs typeface="Courier New"/>
                <a:sym typeface="Courier New"/>
              </a:rPr>
              <a:t>Context</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=&gt;</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response</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body</a:t>
            </a:r>
            <a:r>
              <a:rPr lang="en" sz="450">
                <a:solidFill>
                  <a:srgbClr val="D4D4D4"/>
                </a:solidFill>
                <a:highlight>
                  <a:srgbClr val="1E1E1E"/>
                </a:highlight>
                <a:latin typeface="Courier New"/>
                <a:ea typeface="Courier New"/>
                <a:cs typeface="Courier New"/>
                <a:sym typeface="Courier New"/>
              </a:rPr>
              <a:t> = { </a:t>
            </a:r>
            <a:r>
              <a:rPr lang="en" sz="450">
                <a:solidFill>
                  <a:srgbClr val="9CDCFE"/>
                </a:solidFill>
                <a:highlight>
                  <a:srgbClr val="1E1E1E"/>
                </a:highlight>
                <a:latin typeface="Courier New"/>
                <a:ea typeface="Courier New"/>
                <a:cs typeface="Courier New"/>
                <a:sym typeface="Courier New"/>
              </a:rPr>
              <a:t>msg:</a:t>
            </a:r>
            <a:r>
              <a:rPr lang="en" sz="450">
                <a:solidFill>
                  <a:srgbClr val="D4D4D4"/>
                </a:solidFill>
                <a:highlight>
                  <a:srgbClr val="1E1E1E"/>
                </a:highlight>
                <a:latin typeface="Courier New"/>
                <a:ea typeface="Courier New"/>
                <a:cs typeface="Courier New"/>
                <a:sym typeface="Courier New"/>
              </a:rPr>
              <a:t> </a:t>
            </a:r>
            <a:r>
              <a:rPr lang="en" sz="450">
                <a:solidFill>
                  <a:srgbClr val="CE9178"/>
                </a:solidFill>
                <a:highlight>
                  <a:srgbClr val="1E1E1E"/>
                </a:highlight>
                <a:latin typeface="Courier New"/>
                <a:ea typeface="Courier New"/>
                <a:cs typeface="Courier New"/>
                <a:sym typeface="Courier New"/>
              </a:rPr>
              <a:t>"user updated!"</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C586C0"/>
                </a:solidFill>
                <a:highlight>
                  <a:srgbClr val="1E1E1E"/>
                </a:highlight>
                <a:latin typeface="Courier New"/>
                <a:ea typeface="Courier New"/>
                <a:cs typeface="Courier New"/>
                <a:sym typeface="Courier New"/>
              </a:rPr>
              <a:t>export</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const</a:t>
            </a:r>
            <a:r>
              <a:rPr lang="en" sz="450">
                <a:solidFill>
                  <a:srgbClr val="D4D4D4"/>
                </a:solidFill>
                <a:highlight>
                  <a:srgbClr val="1E1E1E"/>
                </a:highlight>
                <a:latin typeface="Courier New"/>
                <a:ea typeface="Courier New"/>
                <a:cs typeface="Courier New"/>
                <a:sym typeface="Courier New"/>
              </a:rPr>
              <a:t> </a:t>
            </a:r>
            <a:r>
              <a:rPr lang="en" sz="450">
                <a:solidFill>
                  <a:srgbClr val="DCDCAA"/>
                </a:solidFill>
                <a:highlight>
                  <a:srgbClr val="1E1E1E"/>
                </a:highlight>
                <a:latin typeface="Courier New"/>
                <a:ea typeface="Courier New"/>
                <a:cs typeface="Courier New"/>
                <a:sym typeface="Courier New"/>
              </a:rPr>
              <a:t>deleteUser</a:t>
            </a:r>
            <a:r>
              <a:rPr lang="en" sz="450">
                <a:solidFill>
                  <a:srgbClr val="D4D4D4"/>
                </a:solidFill>
                <a:highlight>
                  <a:srgbClr val="1E1E1E"/>
                </a:highlight>
                <a:latin typeface="Courier New"/>
                <a:ea typeface="Courier New"/>
                <a:cs typeface="Courier New"/>
                <a:sym typeface="Courier New"/>
              </a:rPr>
              <a:t> = </a:t>
            </a:r>
            <a:r>
              <a:rPr lang="en" sz="450">
                <a:solidFill>
                  <a:srgbClr val="569CD6"/>
                </a:solidFill>
                <a:highlight>
                  <a:srgbClr val="1E1E1E"/>
                </a:highlight>
                <a:latin typeface="Courier New"/>
                <a:ea typeface="Courier New"/>
                <a:cs typeface="Courier New"/>
                <a:sym typeface="Courier New"/>
              </a:rPr>
              <a:t>async</a:t>
            </a: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 </a:t>
            </a:r>
            <a:r>
              <a:rPr lang="en" sz="450">
                <a:solidFill>
                  <a:srgbClr val="4EC9B0"/>
                </a:solidFill>
                <a:highlight>
                  <a:srgbClr val="1E1E1E"/>
                </a:highlight>
                <a:latin typeface="Courier New"/>
                <a:ea typeface="Courier New"/>
                <a:cs typeface="Courier New"/>
                <a:sym typeface="Courier New"/>
              </a:rPr>
              <a:t>Context</a:t>
            </a:r>
            <a:r>
              <a:rPr lang="en" sz="450">
                <a:solidFill>
                  <a:srgbClr val="D4D4D4"/>
                </a:solidFill>
                <a:highlight>
                  <a:srgbClr val="1E1E1E"/>
                </a:highlight>
                <a:latin typeface="Courier New"/>
                <a:ea typeface="Courier New"/>
                <a:cs typeface="Courier New"/>
                <a:sym typeface="Courier New"/>
              </a:rPr>
              <a:t>) </a:t>
            </a:r>
            <a:r>
              <a:rPr lang="en" sz="450">
                <a:solidFill>
                  <a:srgbClr val="569CD6"/>
                </a:solidFill>
                <a:highlight>
                  <a:srgbClr val="1E1E1E"/>
                </a:highlight>
                <a:latin typeface="Courier New"/>
                <a:ea typeface="Courier New"/>
                <a:cs typeface="Courier New"/>
                <a:sym typeface="Courier New"/>
              </a:rPr>
              <a:t>=&gt;</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  </a:t>
            </a:r>
            <a:r>
              <a:rPr lang="en" sz="450">
                <a:solidFill>
                  <a:srgbClr val="9CDCFE"/>
                </a:solidFill>
                <a:highlight>
                  <a:srgbClr val="1E1E1E"/>
                </a:highlight>
                <a:latin typeface="Courier New"/>
                <a:ea typeface="Courier New"/>
                <a:cs typeface="Courier New"/>
                <a:sym typeface="Courier New"/>
              </a:rPr>
              <a:t>ctx</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response</a:t>
            </a:r>
            <a:r>
              <a:rPr lang="en" sz="450">
                <a:solidFill>
                  <a:srgbClr val="D4D4D4"/>
                </a:solidFill>
                <a:highlight>
                  <a:srgbClr val="1E1E1E"/>
                </a:highlight>
                <a:latin typeface="Courier New"/>
                <a:ea typeface="Courier New"/>
                <a:cs typeface="Courier New"/>
                <a:sym typeface="Courier New"/>
              </a:rPr>
              <a:t>.</a:t>
            </a:r>
            <a:r>
              <a:rPr lang="en" sz="450">
                <a:solidFill>
                  <a:srgbClr val="9CDCFE"/>
                </a:solidFill>
                <a:highlight>
                  <a:srgbClr val="1E1E1E"/>
                </a:highlight>
                <a:latin typeface="Courier New"/>
                <a:ea typeface="Courier New"/>
                <a:cs typeface="Courier New"/>
                <a:sym typeface="Courier New"/>
              </a:rPr>
              <a:t>body</a:t>
            </a:r>
            <a:r>
              <a:rPr lang="en" sz="450">
                <a:solidFill>
                  <a:srgbClr val="D4D4D4"/>
                </a:solidFill>
                <a:highlight>
                  <a:srgbClr val="1E1E1E"/>
                </a:highlight>
                <a:latin typeface="Courier New"/>
                <a:ea typeface="Courier New"/>
                <a:cs typeface="Courier New"/>
                <a:sym typeface="Courier New"/>
              </a:rPr>
              <a:t> = { </a:t>
            </a:r>
            <a:r>
              <a:rPr lang="en" sz="450">
                <a:solidFill>
                  <a:srgbClr val="9CDCFE"/>
                </a:solidFill>
                <a:highlight>
                  <a:srgbClr val="1E1E1E"/>
                </a:highlight>
                <a:latin typeface="Courier New"/>
                <a:ea typeface="Courier New"/>
                <a:cs typeface="Courier New"/>
                <a:sym typeface="Courier New"/>
              </a:rPr>
              <a:t>msg:</a:t>
            </a:r>
            <a:r>
              <a:rPr lang="en" sz="450">
                <a:solidFill>
                  <a:srgbClr val="D4D4D4"/>
                </a:solidFill>
                <a:highlight>
                  <a:srgbClr val="1E1E1E"/>
                </a:highlight>
                <a:latin typeface="Courier New"/>
                <a:ea typeface="Courier New"/>
                <a:cs typeface="Courier New"/>
                <a:sym typeface="Courier New"/>
              </a:rPr>
              <a:t> </a:t>
            </a:r>
            <a:r>
              <a:rPr lang="en" sz="450">
                <a:solidFill>
                  <a:srgbClr val="CE9178"/>
                </a:solidFill>
                <a:highlight>
                  <a:srgbClr val="1E1E1E"/>
                </a:highlight>
                <a:latin typeface="Courier New"/>
                <a:ea typeface="Courier New"/>
                <a:cs typeface="Courier New"/>
                <a:sym typeface="Courier New"/>
              </a:rPr>
              <a:t>"User deleted!"</a:t>
            </a:r>
            <a:r>
              <a:rPr lang="en" sz="450">
                <a:solidFill>
                  <a:srgbClr val="D4D4D4"/>
                </a:solidFill>
                <a:highlight>
                  <a:srgbClr val="1E1E1E"/>
                </a:highlight>
                <a:latin typeface="Courier New"/>
                <a:ea typeface="Courier New"/>
                <a:cs typeface="Courier New"/>
                <a:sym typeface="Courier New"/>
              </a:rPr>
              <a:t>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50">
                <a:solidFill>
                  <a:srgbClr val="D4D4D4"/>
                </a:solidFill>
                <a:highlight>
                  <a:srgbClr val="1E1E1E"/>
                </a:highlight>
                <a:latin typeface="Courier New"/>
                <a:ea typeface="Courier New"/>
                <a:cs typeface="Courier New"/>
                <a:sym typeface="Courier New"/>
              </a:rPr>
              <a:t>};</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nvSpPr>
        <p:spPr>
          <a:xfrm>
            <a:off x="5094150" y="591900"/>
            <a:ext cx="3871800" cy="4323000"/>
          </a:xfrm>
          <a:prstGeom prst="rect">
            <a:avLst/>
          </a:prstGeom>
          <a:noFill/>
          <a:ln>
            <a:noFill/>
          </a:ln>
        </p:spPr>
        <p:txBody>
          <a:bodyPr anchorCtr="0" anchor="t" bIns="91425" lIns="91425" spcFirstLastPara="1" rIns="91425" wrap="square" tIns="91425">
            <a:noAutofit/>
          </a:bodyPr>
          <a:lstStyle/>
          <a:p>
            <a:pPr indent="-262549" lvl="0" marL="269999" rtl="0" algn="l">
              <a:lnSpc>
                <a:spcPct val="115000"/>
              </a:lnSpc>
              <a:spcBef>
                <a:spcPts val="1300"/>
              </a:spcBef>
              <a:spcAft>
                <a:spcPts val="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Con los datos que hemos recogido en los handlers, queremos ejecutar queries. </a:t>
            </a:r>
            <a:endParaRPr sz="1300">
              <a:solidFill>
                <a:schemeClr val="dk1"/>
              </a:solidFill>
              <a:highlight>
                <a:schemeClr val="lt1"/>
              </a:highlight>
              <a:latin typeface="Helvetica Neue Light"/>
              <a:ea typeface="Helvetica Neue Light"/>
              <a:cs typeface="Helvetica Neue Light"/>
              <a:sym typeface="Helvetica Neue Light"/>
            </a:endParaRPr>
          </a:p>
          <a:p>
            <a:pPr indent="-262549" lvl="0" marL="269999" rtl="0" algn="l">
              <a:lnSpc>
                <a:spcPct val="115000"/>
              </a:lnSpc>
              <a:spcBef>
                <a:spcPts val="1300"/>
              </a:spcBef>
              <a:spcAft>
                <a:spcPts val="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En este ejemplo no vamos a implementar una conexión a base de datos real sino que vamos a simular una. </a:t>
            </a:r>
            <a:endParaRPr sz="1300">
              <a:solidFill>
                <a:schemeClr val="dk1"/>
              </a:solidFill>
              <a:highlight>
                <a:schemeClr val="lt1"/>
              </a:highlight>
              <a:latin typeface="Helvetica Neue Light"/>
              <a:ea typeface="Helvetica Neue Light"/>
              <a:cs typeface="Helvetica Neue Light"/>
              <a:sym typeface="Helvetica Neue Light"/>
            </a:endParaRPr>
          </a:p>
          <a:p>
            <a:pPr indent="-262549" lvl="0" marL="269999" rtl="0" algn="l">
              <a:lnSpc>
                <a:spcPct val="115000"/>
              </a:lnSpc>
              <a:spcBef>
                <a:spcPts val="1300"/>
              </a:spcBef>
              <a:spcAft>
                <a:spcPts val="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Esta implementa los métodos </a:t>
            </a:r>
            <a:r>
              <a:rPr i="1" lang="en" sz="1300">
                <a:solidFill>
                  <a:schemeClr val="lt2"/>
                </a:solidFill>
                <a:highlight>
                  <a:schemeClr val="dk2"/>
                </a:highlight>
                <a:latin typeface="Helvetica Neue Light"/>
                <a:ea typeface="Helvetica Neue Light"/>
                <a:cs typeface="Helvetica Neue Light"/>
                <a:sym typeface="Helvetica Neue Light"/>
              </a:rPr>
              <a:t>findUserById</a:t>
            </a:r>
            <a:r>
              <a:rPr lang="en" sz="1300">
                <a:solidFill>
                  <a:schemeClr val="dk1"/>
                </a:solidFill>
                <a:highlight>
                  <a:schemeClr val="lt1"/>
                </a:highlight>
                <a:latin typeface="Helvetica Neue Light"/>
                <a:ea typeface="Helvetica Neue Light"/>
                <a:cs typeface="Helvetica Neue Light"/>
                <a:sym typeface="Helvetica Neue Light"/>
              </a:rPr>
              <a:t> que recibe el </a:t>
            </a:r>
            <a:r>
              <a:rPr i="1" lang="en" sz="1300">
                <a:solidFill>
                  <a:schemeClr val="dk1"/>
                </a:solidFill>
                <a:highlight>
                  <a:schemeClr val="lt1"/>
                </a:highlight>
                <a:latin typeface="Helvetica Neue Light"/>
                <a:ea typeface="Helvetica Neue Light"/>
                <a:cs typeface="Helvetica Neue Light"/>
                <a:sym typeface="Helvetica Neue Light"/>
              </a:rPr>
              <a:t>uuid</a:t>
            </a:r>
            <a:r>
              <a:rPr lang="en" sz="1300">
                <a:solidFill>
                  <a:schemeClr val="dk1"/>
                </a:solidFill>
                <a:highlight>
                  <a:schemeClr val="lt1"/>
                </a:highlight>
                <a:latin typeface="Helvetica Neue Light"/>
                <a:ea typeface="Helvetica Neue Light"/>
                <a:cs typeface="Helvetica Neue Light"/>
                <a:sym typeface="Helvetica Neue Light"/>
              </a:rPr>
              <a:t> del usuario y </a:t>
            </a:r>
            <a:r>
              <a:rPr i="1" lang="en" sz="1300">
                <a:solidFill>
                  <a:schemeClr val="lt2"/>
                </a:solidFill>
                <a:highlight>
                  <a:schemeClr val="dk2"/>
                </a:highlight>
                <a:latin typeface="Helvetica Neue Light"/>
                <a:ea typeface="Helvetica Neue Light"/>
                <a:cs typeface="Helvetica Neue Light"/>
                <a:sym typeface="Helvetica Neue Light"/>
              </a:rPr>
              <a:t>createUser</a:t>
            </a:r>
            <a:r>
              <a:rPr lang="en" sz="1300">
                <a:solidFill>
                  <a:schemeClr val="dk1"/>
                </a:solidFill>
                <a:highlight>
                  <a:schemeClr val="lt1"/>
                </a:highlight>
                <a:latin typeface="Helvetica Neue Light"/>
                <a:ea typeface="Helvetica Neue Light"/>
                <a:cs typeface="Helvetica Neue Light"/>
                <a:sym typeface="Helvetica Neue Light"/>
              </a:rPr>
              <a:t> que recibe los parámetros </a:t>
            </a:r>
            <a:r>
              <a:rPr i="1" lang="en" sz="1300">
                <a:solidFill>
                  <a:schemeClr val="dk1"/>
                </a:solidFill>
                <a:highlight>
                  <a:schemeClr val="lt1"/>
                </a:highlight>
                <a:latin typeface="Helvetica Neue Light"/>
                <a:ea typeface="Helvetica Neue Light"/>
                <a:cs typeface="Helvetica Neue Light"/>
                <a:sym typeface="Helvetica Neue Light"/>
              </a:rPr>
              <a:t>name </a:t>
            </a:r>
            <a:r>
              <a:rPr lang="en" sz="1300">
                <a:solidFill>
                  <a:schemeClr val="dk1"/>
                </a:solidFill>
                <a:highlight>
                  <a:schemeClr val="lt1"/>
                </a:highlight>
                <a:latin typeface="Helvetica Neue Light"/>
                <a:ea typeface="Helvetica Neue Light"/>
                <a:cs typeface="Helvetica Neue Light"/>
                <a:sym typeface="Helvetica Neue Light"/>
              </a:rPr>
              <a:t>y </a:t>
            </a:r>
            <a:r>
              <a:rPr i="1" lang="en" sz="1300">
                <a:solidFill>
                  <a:schemeClr val="dk1"/>
                </a:solidFill>
                <a:highlight>
                  <a:schemeClr val="lt1"/>
                </a:highlight>
                <a:latin typeface="Helvetica Neue Light"/>
                <a:ea typeface="Helvetica Neue Light"/>
                <a:cs typeface="Helvetica Neue Light"/>
                <a:sym typeface="Helvetica Neue Light"/>
              </a:rPr>
              <a:t>birthdate </a:t>
            </a:r>
            <a:r>
              <a:rPr lang="en" sz="1300">
                <a:solidFill>
                  <a:schemeClr val="dk1"/>
                </a:solidFill>
                <a:highlight>
                  <a:schemeClr val="lt1"/>
                </a:highlight>
                <a:latin typeface="Helvetica Neue Light"/>
                <a:ea typeface="Helvetica Neue Light"/>
                <a:cs typeface="Helvetica Neue Light"/>
                <a:sym typeface="Helvetica Neue Light"/>
              </a:rPr>
              <a:t>para "crear" un nuevo usuario, asignarle un </a:t>
            </a:r>
            <a:r>
              <a:rPr i="1" lang="en" sz="1300">
                <a:solidFill>
                  <a:schemeClr val="dk1"/>
                </a:solidFill>
                <a:highlight>
                  <a:schemeClr val="lt1"/>
                </a:highlight>
                <a:latin typeface="Helvetica Neue Light"/>
                <a:ea typeface="Helvetica Neue Light"/>
                <a:cs typeface="Helvetica Neue Light"/>
                <a:sym typeface="Helvetica Neue Light"/>
              </a:rPr>
              <a:t>uuid </a:t>
            </a:r>
            <a:r>
              <a:rPr lang="en" sz="1300">
                <a:solidFill>
                  <a:schemeClr val="dk1"/>
                </a:solidFill>
                <a:highlight>
                  <a:schemeClr val="lt1"/>
                </a:highlight>
                <a:latin typeface="Helvetica Neue Light"/>
                <a:ea typeface="Helvetica Neue Light"/>
                <a:cs typeface="Helvetica Neue Light"/>
                <a:sym typeface="Helvetica Neue Light"/>
              </a:rPr>
              <a:t>autogenerado y devolver el objeto.</a:t>
            </a:r>
            <a:endParaRPr sz="1300">
              <a:solidFill>
                <a:schemeClr val="dk1"/>
              </a:solidFill>
              <a:highlight>
                <a:schemeClr val="lt1"/>
              </a:highlight>
              <a:latin typeface="Helvetica Neue Light"/>
              <a:ea typeface="Helvetica Neue Light"/>
              <a:cs typeface="Helvetica Neue Light"/>
              <a:sym typeface="Helvetica Neue Light"/>
            </a:endParaRPr>
          </a:p>
          <a:p>
            <a:pPr indent="-262549" lvl="0" marL="269999" rtl="0" algn="l">
              <a:lnSpc>
                <a:spcPct val="115000"/>
              </a:lnSpc>
              <a:spcBef>
                <a:spcPts val="1300"/>
              </a:spcBef>
              <a:spcAft>
                <a:spcPts val="1000"/>
              </a:spcAft>
              <a:buClr>
                <a:srgbClr val="3CEFAB"/>
              </a:buClr>
              <a:buSzPts val="1300"/>
              <a:buFont typeface="Helvetica Neue Light"/>
              <a:buChar char="●"/>
            </a:pPr>
            <a:r>
              <a:rPr lang="en" sz="1300">
                <a:solidFill>
                  <a:schemeClr val="dk1"/>
                </a:solidFill>
                <a:highlight>
                  <a:schemeClr val="lt1"/>
                </a:highlight>
                <a:latin typeface="Helvetica Neue Light"/>
                <a:ea typeface="Helvetica Neue Light"/>
                <a:cs typeface="Helvetica Neue Light"/>
                <a:sym typeface="Helvetica Neue Light"/>
              </a:rPr>
              <a:t>En ambos casos utilizamos una promesa con un timeout para simular una petición asíncrona con cualquier base de datos.</a:t>
            </a:r>
            <a:endParaRPr sz="1300">
              <a:solidFill>
                <a:schemeClr val="dk1"/>
              </a:solidFill>
              <a:highlight>
                <a:schemeClr val="lt1"/>
              </a:highlight>
              <a:latin typeface="Helvetica Neue Light"/>
              <a:ea typeface="Helvetica Neue Light"/>
              <a:cs typeface="Helvetica Neue Light"/>
              <a:sym typeface="Helvetica Neue Light"/>
            </a:endParaRPr>
          </a:p>
        </p:txBody>
      </p:sp>
      <p:sp>
        <p:nvSpPr>
          <p:cNvPr id="305" name="Google Shape;305;p47"/>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Queries</a:t>
            </a:r>
            <a:endParaRPr i="1" sz="3600">
              <a:latin typeface="Anton"/>
              <a:ea typeface="Anton"/>
              <a:cs typeface="Anton"/>
              <a:sym typeface="Anton"/>
            </a:endParaRPr>
          </a:p>
        </p:txBody>
      </p:sp>
      <p:pic>
        <p:nvPicPr>
          <p:cNvPr id="306" name="Google Shape;306;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7" name="Google Shape;307;p47"/>
          <p:cNvPicPr preferRelativeResize="0"/>
          <p:nvPr/>
        </p:nvPicPr>
        <p:blipFill>
          <a:blip r:embed="rId4">
            <a:alphaModFix/>
          </a:blip>
          <a:stretch>
            <a:fillRect/>
          </a:stretch>
        </p:blipFill>
        <p:spPr>
          <a:xfrm>
            <a:off x="2276351" y="1149561"/>
            <a:ext cx="2767676" cy="3253576"/>
          </a:xfrm>
          <a:prstGeom prst="rect">
            <a:avLst/>
          </a:prstGeom>
          <a:noFill/>
          <a:ln cap="flat" cmpd="sng" w="9525">
            <a:solidFill>
              <a:schemeClr val="dk2"/>
            </a:solidFill>
            <a:prstDash val="solid"/>
            <a:round/>
            <a:headEnd len="sm" w="sm" type="none"/>
            <a:tailEnd len="sm" w="sm" type="none"/>
          </a:ln>
        </p:spPr>
      </p:pic>
      <p:pic>
        <p:nvPicPr>
          <p:cNvPr id="308" name="Google Shape;308;p47"/>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309" name="Google Shape;309;p47"/>
          <p:cNvPicPr preferRelativeResize="0"/>
          <p:nvPr/>
        </p:nvPicPr>
        <p:blipFill>
          <a:blip r:embed="rId6">
            <a:alphaModFix/>
          </a:blip>
          <a:stretch>
            <a:fillRect/>
          </a:stretch>
        </p:blipFill>
        <p:spPr>
          <a:xfrm>
            <a:off x="32225" y="151659"/>
            <a:ext cx="1271500" cy="762900"/>
          </a:xfrm>
          <a:prstGeom prst="rect">
            <a:avLst/>
          </a:prstGeom>
          <a:noFill/>
          <a:ln>
            <a:noFill/>
          </a:ln>
        </p:spPr>
      </p:pic>
      <p:sp>
        <p:nvSpPr>
          <p:cNvPr id="310" name="Google Shape;310;p47"/>
          <p:cNvSpPr txBox="1"/>
          <p:nvPr/>
        </p:nvSpPr>
        <p:spPr>
          <a:xfrm>
            <a:off x="-1076075" y="1125450"/>
            <a:ext cx="3040800" cy="3157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550">
                <a:solidFill>
                  <a:srgbClr val="6A9955"/>
                </a:solidFill>
                <a:highlight>
                  <a:srgbClr val="1E1E1E"/>
                </a:highlight>
                <a:latin typeface="Courier New"/>
                <a:ea typeface="Courier New"/>
                <a:cs typeface="Courier New"/>
                <a:sym typeface="Courier New"/>
              </a:rPr>
              <a:t>// deno-lint-ignore-file</a:t>
            </a:r>
            <a:endParaRPr sz="5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C586C0"/>
                </a:solidFill>
                <a:highlight>
                  <a:srgbClr val="1E1E1E"/>
                </a:highlight>
                <a:latin typeface="Courier New"/>
                <a:ea typeface="Courier New"/>
                <a:cs typeface="Courier New"/>
                <a:sym typeface="Courier New"/>
              </a:rPr>
              <a:t>import</a:t>
            </a: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type</a:t>
            </a:r>
            <a:r>
              <a:rPr lang="en" sz="550">
                <a:solidFill>
                  <a:srgbClr val="D4D4D4"/>
                </a:solidFill>
                <a:highlight>
                  <a:srgbClr val="1E1E1E"/>
                </a:highlight>
                <a:latin typeface="Courier New"/>
                <a:ea typeface="Courier New"/>
                <a:cs typeface="Courier New"/>
                <a:sym typeface="Courier New"/>
              </a:rPr>
              <a:t> { </a:t>
            </a:r>
            <a:r>
              <a:rPr lang="en" sz="550">
                <a:solidFill>
                  <a:srgbClr val="9CDCFE"/>
                </a:solidFill>
                <a:highlight>
                  <a:srgbClr val="1E1E1E"/>
                </a:highlight>
                <a:latin typeface="Courier New"/>
                <a:ea typeface="Courier New"/>
                <a:cs typeface="Courier New"/>
                <a:sym typeface="Courier New"/>
              </a:rPr>
              <a:t>User</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Uuid</a:t>
            </a:r>
            <a:r>
              <a:rPr lang="en" sz="550">
                <a:solidFill>
                  <a:srgbClr val="D4D4D4"/>
                </a:solidFill>
                <a:highlight>
                  <a:srgbClr val="1E1E1E"/>
                </a:highlight>
                <a:latin typeface="Courier New"/>
                <a:ea typeface="Courier New"/>
                <a:cs typeface="Courier New"/>
                <a:sym typeface="Courier New"/>
              </a:rPr>
              <a:t> } </a:t>
            </a:r>
            <a:r>
              <a:rPr lang="en" sz="550">
                <a:solidFill>
                  <a:srgbClr val="C586C0"/>
                </a:solidFill>
                <a:highlight>
                  <a:srgbClr val="1E1E1E"/>
                </a:highlight>
                <a:latin typeface="Courier New"/>
                <a:ea typeface="Courier New"/>
                <a:cs typeface="Courier New"/>
                <a:sym typeface="Courier New"/>
              </a:rPr>
              <a:t>from</a:t>
            </a:r>
            <a:r>
              <a:rPr lang="en" sz="550">
                <a:solidFill>
                  <a:srgbClr val="D4D4D4"/>
                </a:solidFill>
                <a:highlight>
                  <a:srgbClr val="1E1E1E"/>
                </a:highlight>
                <a:latin typeface="Courier New"/>
                <a:ea typeface="Courier New"/>
                <a:cs typeface="Courier New"/>
                <a:sym typeface="Courier New"/>
              </a:rPr>
              <a:t> </a:t>
            </a:r>
            <a:r>
              <a:rPr lang="en" sz="550">
                <a:solidFill>
                  <a:srgbClr val="CE9178"/>
                </a:solidFill>
                <a:highlight>
                  <a:srgbClr val="1E1E1E"/>
                </a:highlight>
                <a:latin typeface="Courier New"/>
                <a:ea typeface="Courier New"/>
                <a:cs typeface="Courier New"/>
                <a:sym typeface="Courier New"/>
              </a:rPr>
              <a:t>"../types/user.ts"</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C586C0"/>
                </a:solidFill>
                <a:highlight>
                  <a:srgbClr val="1E1E1E"/>
                </a:highlight>
                <a:latin typeface="Courier New"/>
                <a:ea typeface="Courier New"/>
                <a:cs typeface="Courier New"/>
                <a:sym typeface="Courier New"/>
              </a:rPr>
              <a:t>import</a:t>
            </a:r>
            <a:r>
              <a:rPr lang="en" sz="550">
                <a:solidFill>
                  <a:srgbClr val="D4D4D4"/>
                </a:solidFill>
                <a:highlight>
                  <a:srgbClr val="1E1E1E"/>
                </a:highlight>
                <a:latin typeface="Courier New"/>
                <a:ea typeface="Courier New"/>
                <a:cs typeface="Courier New"/>
                <a:sym typeface="Courier New"/>
              </a:rPr>
              <a:t> { </a:t>
            </a:r>
            <a:r>
              <a:rPr lang="en" sz="550">
                <a:solidFill>
                  <a:srgbClr val="9CDCFE"/>
                </a:solidFill>
                <a:highlight>
                  <a:srgbClr val="1E1E1E"/>
                </a:highlight>
                <a:latin typeface="Courier New"/>
                <a:ea typeface="Courier New"/>
                <a:cs typeface="Courier New"/>
                <a:sym typeface="Courier New"/>
              </a:rPr>
              <a:t>v1</a:t>
            </a:r>
            <a:r>
              <a:rPr lang="en" sz="550">
                <a:solidFill>
                  <a:srgbClr val="D4D4D4"/>
                </a:solidFill>
                <a:highlight>
                  <a:srgbClr val="1E1E1E"/>
                </a:highlight>
                <a:latin typeface="Courier New"/>
                <a:ea typeface="Courier New"/>
                <a:cs typeface="Courier New"/>
                <a:sym typeface="Courier New"/>
              </a:rPr>
              <a:t> } </a:t>
            </a:r>
            <a:r>
              <a:rPr lang="en" sz="550">
                <a:solidFill>
                  <a:srgbClr val="C586C0"/>
                </a:solidFill>
                <a:highlight>
                  <a:srgbClr val="1E1E1E"/>
                </a:highlight>
                <a:latin typeface="Courier New"/>
                <a:ea typeface="Courier New"/>
                <a:cs typeface="Courier New"/>
                <a:sym typeface="Courier New"/>
              </a:rPr>
              <a:t>from</a:t>
            </a:r>
            <a:r>
              <a:rPr lang="en" sz="550">
                <a:solidFill>
                  <a:srgbClr val="D4D4D4"/>
                </a:solidFill>
                <a:highlight>
                  <a:srgbClr val="1E1E1E"/>
                </a:highlight>
                <a:latin typeface="Courier New"/>
                <a:ea typeface="Courier New"/>
                <a:cs typeface="Courier New"/>
                <a:sym typeface="Courier New"/>
              </a:rPr>
              <a:t> </a:t>
            </a:r>
            <a:r>
              <a:rPr lang="en" sz="550">
                <a:solidFill>
                  <a:srgbClr val="CE9178"/>
                </a:solidFill>
                <a:highlight>
                  <a:srgbClr val="1E1E1E"/>
                </a:highlight>
                <a:latin typeface="Courier New"/>
                <a:ea typeface="Courier New"/>
                <a:cs typeface="Courier New"/>
                <a:sym typeface="Courier New"/>
              </a:rPr>
              <a:t>"../../deps.ts"</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6A9955"/>
                </a:solidFill>
                <a:highlight>
                  <a:srgbClr val="1E1E1E"/>
                </a:highlight>
                <a:latin typeface="Courier New"/>
                <a:ea typeface="Courier New"/>
                <a:cs typeface="Courier New"/>
                <a:sym typeface="Courier New"/>
              </a:rPr>
              <a:t>//Fake Db Queries</a:t>
            </a:r>
            <a:endParaRPr sz="5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C586C0"/>
                </a:solidFill>
                <a:highlight>
                  <a:srgbClr val="1E1E1E"/>
                </a:highlight>
                <a:latin typeface="Courier New"/>
                <a:ea typeface="Courier New"/>
                <a:cs typeface="Courier New"/>
                <a:sym typeface="Courier New"/>
              </a:rPr>
              <a:t>export</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const</a:t>
            </a:r>
            <a:r>
              <a:rPr lang="en" sz="550">
                <a:solidFill>
                  <a:srgbClr val="D4D4D4"/>
                </a:solidFill>
                <a:highlight>
                  <a:srgbClr val="1E1E1E"/>
                </a:highlight>
                <a:latin typeface="Courier New"/>
                <a:ea typeface="Courier New"/>
                <a:cs typeface="Courier New"/>
                <a:sym typeface="Courier New"/>
              </a:rPr>
              <a:t> </a:t>
            </a:r>
            <a:r>
              <a:rPr lang="en" sz="550">
                <a:solidFill>
                  <a:srgbClr val="DCDCAA"/>
                </a:solidFill>
                <a:highlight>
                  <a:srgbClr val="1E1E1E"/>
                </a:highlight>
                <a:latin typeface="Courier New"/>
                <a:ea typeface="Courier New"/>
                <a:cs typeface="Courier New"/>
                <a:sym typeface="Courier New"/>
              </a:rPr>
              <a:t>findUserById</a:t>
            </a:r>
            <a:r>
              <a:rPr lang="en" sz="550">
                <a:solidFill>
                  <a:srgbClr val="D4D4D4"/>
                </a:solidFill>
                <a:highlight>
                  <a:srgbClr val="1E1E1E"/>
                </a:highlight>
                <a:latin typeface="Courier New"/>
                <a:ea typeface="Courier New"/>
                <a:cs typeface="Courier New"/>
                <a:sym typeface="Courier New"/>
              </a:rPr>
              <a:t> = </a:t>
            </a:r>
            <a:r>
              <a:rPr lang="en" sz="550">
                <a:solidFill>
                  <a:srgbClr val="569CD6"/>
                </a:solidFill>
                <a:highlight>
                  <a:srgbClr val="1E1E1E"/>
                </a:highlight>
                <a:latin typeface="Courier New"/>
                <a:ea typeface="Courier New"/>
                <a:cs typeface="Courier New"/>
                <a:sym typeface="Courier New"/>
              </a:rPr>
              <a:t>async</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uuid</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Uuid</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Promise</a:t>
            </a:r>
            <a:r>
              <a:rPr lang="en" sz="550">
                <a:solidFill>
                  <a:srgbClr val="D4D4D4"/>
                </a:solidFill>
                <a:highlight>
                  <a:srgbClr val="1E1E1E"/>
                </a:highlight>
                <a:latin typeface="Courier New"/>
                <a:ea typeface="Courier New"/>
                <a:cs typeface="Courier New"/>
                <a:sym typeface="Courier New"/>
              </a:rPr>
              <a:t>&lt;</a:t>
            </a:r>
            <a:r>
              <a:rPr lang="en" sz="550">
                <a:solidFill>
                  <a:srgbClr val="4EC9B0"/>
                </a:solidFill>
                <a:highlight>
                  <a:srgbClr val="1E1E1E"/>
                </a:highlight>
                <a:latin typeface="Courier New"/>
                <a:ea typeface="Courier New"/>
                <a:cs typeface="Courier New"/>
                <a:sym typeface="Courier New"/>
              </a:rPr>
              <a:t>User</a:t>
            </a:r>
            <a:r>
              <a:rPr lang="en" sz="550">
                <a:solidFill>
                  <a:srgbClr val="D4D4D4"/>
                </a:solidFill>
                <a:highlight>
                  <a:srgbClr val="1E1E1E"/>
                </a:highlight>
                <a:latin typeface="Courier New"/>
                <a:ea typeface="Courier New"/>
                <a:cs typeface="Courier New"/>
                <a:sym typeface="Courier New"/>
              </a:rPr>
              <a:t>&gt; </a:t>
            </a:r>
            <a:r>
              <a:rPr lang="en" sz="550">
                <a:solidFill>
                  <a:srgbClr val="569CD6"/>
                </a:solidFill>
                <a:highlight>
                  <a:srgbClr val="1E1E1E"/>
                </a:highlight>
                <a:latin typeface="Courier New"/>
                <a:ea typeface="Courier New"/>
                <a:cs typeface="Courier New"/>
                <a:sym typeface="Courier New"/>
              </a:rPr>
              <a:t>=&gt;</a:t>
            </a:r>
            <a:endParaRPr sz="5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new</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Promise</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resolve</a:t>
            </a:r>
            <a:r>
              <a:rPr lang="en" sz="550">
                <a:solidFill>
                  <a:srgbClr val="D4D4D4"/>
                </a:solidFill>
                <a:highlight>
                  <a:srgbClr val="1E1E1E"/>
                </a:highlight>
                <a:latin typeface="Courier New"/>
                <a:ea typeface="Courier New"/>
                <a:cs typeface="Courier New"/>
                <a:sym typeface="Courier New"/>
              </a:rPr>
              <a:t>, </a:t>
            </a:r>
            <a:r>
              <a:rPr lang="en" sz="550">
                <a:solidFill>
                  <a:srgbClr val="DCDCAA"/>
                </a:solidFill>
                <a:highlight>
                  <a:srgbClr val="1E1E1E"/>
                </a:highlight>
                <a:latin typeface="Courier New"/>
                <a:ea typeface="Courier New"/>
                <a:cs typeface="Courier New"/>
                <a:sym typeface="Courier New"/>
              </a:rPr>
              <a:t>reject</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=&gt;</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if</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uuid</a:t>
            </a:r>
            <a:r>
              <a:rPr lang="en" sz="550">
                <a:solidFill>
                  <a:srgbClr val="D4D4D4"/>
                </a:solidFill>
                <a:highlight>
                  <a:srgbClr val="1E1E1E"/>
                </a:highlight>
                <a:latin typeface="Courier New"/>
                <a:ea typeface="Courier New"/>
                <a:cs typeface="Courier New"/>
                <a:sym typeface="Courier New"/>
              </a:rPr>
              <a:t> !== </a:t>
            </a:r>
            <a:r>
              <a:rPr lang="en" sz="550">
                <a:solidFill>
                  <a:srgbClr val="CE9178"/>
                </a:solidFill>
                <a:highlight>
                  <a:srgbClr val="1E1E1E"/>
                </a:highlight>
                <a:latin typeface="Courier New"/>
                <a:ea typeface="Courier New"/>
                <a:cs typeface="Courier New"/>
                <a:sym typeface="Courier New"/>
              </a:rPr>
              <a:t>"23ceab21-98e3-42c1-85fa-d28ed3f5afb7"</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throw</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new</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Error</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"User not found"</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DCDCAA"/>
                </a:solidFill>
                <a:highlight>
                  <a:srgbClr val="1E1E1E"/>
                </a:highlight>
                <a:latin typeface="Courier New"/>
                <a:ea typeface="Courier New"/>
                <a:cs typeface="Courier New"/>
                <a:sym typeface="Courier New"/>
              </a:rPr>
              <a:t>setTimeout</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=&gt;</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DCDCAA"/>
                </a:solidFill>
                <a:highlight>
                  <a:srgbClr val="1E1E1E"/>
                </a:highlight>
                <a:latin typeface="Courier New"/>
                <a:ea typeface="Courier New"/>
                <a:cs typeface="Courier New"/>
                <a:sym typeface="Courier New"/>
              </a:rPr>
              <a:t>resolve</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uuid</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name:</a:t>
            </a:r>
            <a:r>
              <a:rPr lang="en" sz="550">
                <a:solidFill>
                  <a:srgbClr val="D4D4D4"/>
                </a:solidFill>
                <a:highlight>
                  <a:srgbClr val="1E1E1E"/>
                </a:highlight>
                <a:latin typeface="Courier New"/>
                <a:ea typeface="Courier New"/>
                <a:cs typeface="Courier New"/>
                <a:sym typeface="Courier New"/>
              </a:rPr>
              <a:t> </a:t>
            </a:r>
            <a:r>
              <a:rPr lang="en" sz="550">
                <a:solidFill>
                  <a:srgbClr val="CE9178"/>
                </a:solidFill>
                <a:highlight>
                  <a:srgbClr val="1E1E1E"/>
                </a:highlight>
                <a:latin typeface="Courier New"/>
                <a:ea typeface="Courier New"/>
                <a:cs typeface="Courier New"/>
                <a:sym typeface="Courier New"/>
              </a:rPr>
              <a:t>"Paul"</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birthDate:</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new</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Date</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 </a:t>
            </a:r>
            <a:r>
              <a:rPr lang="en" sz="550">
                <a:solidFill>
                  <a:srgbClr val="B5CEA8"/>
                </a:solidFill>
                <a:highlight>
                  <a:srgbClr val="1E1E1E"/>
                </a:highlight>
                <a:latin typeface="Courier New"/>
                <a:ea typeface="Courier New"/>
                <a:cs typeface="Courier New"/>
                <a:sym typeface="Courier New"/>
              </a:rPr>
              <a:t>50</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C586C0"/>
                </a:solidFill>
                <a:highlight>
                  <a:srgbClr val="1E1E1E"/>
                </a:highlight>
                <a:latin typeface="Courier New"/>
                <a:ea typeface="Courier New"/>
                <a:cs typeface="Courier New"/>
                <a:sym typeface="Courier New"/>
              </a:rPr>
              <a:t>export</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const</a:t>
            </a:r>
            <a:r>
              <a:rPr lang="en" sz="550">
                <a:solidFill>
                  <a:srgbClr val="D4D4D4"/>
                </a:solidFill>
                <a:highlight>
                  <a:srgbClr val="1E1E1E"/>
                </a:highlight>
                <a:latin typeface="Courier New"/>
                <a:ea typeface="Courier New"/>
                <a:cs typeface="Courier New"/>
                <a:sym typeface="Courier New"/>
              </a:rPr>
              <a:t> </a:t>
            </a:r>
            <a:r>
              <a:rPr lang="en" sz="550">
                <a:solidFill>
                  <a:srgbClr val="DCDCAA"/>
                </a:solidFill>
                <a:highlight>
                  <a:srgbClr val="1E1E1E"/>
                </a:highlight>
                <a:latin typeface="Courier New"/>
                <a:ea typeface="Courier New"/>
                <a:cs typeface="Courier New"/>
                <a:sym typeface="Courier New"/>
              </a:rPr>
              <a:t>createUser</a:t>
            </a:r>
            <a:r>
              <a:rPr lang="en" sz="550">
                <a:solidFill>
                  <a:srgbClr val="D4D4D4"/>
                </a:solidFill>
                <a:highlight>
                  <a:srgbClr val="1E1E1E"/>
                </a:highlight>
                <a:latin typeface="Courier New"/>
                <a:ea typeface="Courier New"/>
                <a:cs typeface="Courier New"/>
                <a:sym typeface="Courier New"/>
              </a:rPr>
              <a:t> = </a:t>
            </a:r>
            <a:r>
              <a:rPr lang="en" sz="550">
                <a:solidFill>
                  <a:srgbClr val="569CD6"/>
                </a:solidFill>
                <a:highlight>
                  <a:srgbClr val="1E1E1E"/>
                </a:highlight>
                <a:latin typeface="Courier New"/>
                <a:ea typeface="Courier New"/>
                <a:cs typeface="Courier New"/>
                <a:sym typeface="Courier New"/>
              </a:rPr>
              <a:t>async</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name</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string</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birthDate</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Date</a:t>
            </a:r>
            <a:endParaRPr sz="55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Promise</a:t>
            </a:r>
            <a:r>
              <a:rPr lang="en" sz="550">
                <a:solidFill>
                  <a:srgbClr val="D4D4D4"/>
                </a:solidFill>
                <a:highlight>
                  <a:srgbClr val="1E1E1E"/>
                </a:highlight>
                <a:latin typeface="Courier New"/>
                <a:ea typeface="Courier New"/>
                <a:cs typeface="Courier New"/>
                <a:sym typeface="Courier New"/>
              </a:rPr>
              <a:t>&lt;</a:t>
            </a:r>
            <a:r>
              <a:rPr lang="en" sz="550">
                <a:solidFill>
                  <a:srgbClr val="4EC9B0"/>
                </a:solidFill>
                <a:highlight>
                  <a:srgbClr val="1E1E1E"/>
                </a:highlight>
                <a:latin typeface="Courier New"/>
                <a:ea typeface="Courier New"/>
                <a:cs typeface="Courier New"/>
                <a:sym typeface="Courier New"/>
              </a:rPr>
              <a:t>User</a:t>
            </a:r>
            <a:r>
              <a:rPr lang="en" sz="550">
                <a:solidFill>
                  <a:srgbClr val="D4D4D4"/>
                </a:solidFill>
                <a:highlight>
                  <a:srgbClr val="1E1E1E"/>
                </a:highlight>
                <a:latin typeface="Courier New"/>
                <a:ea typeface="Courier New"/>
                <a:cs typeface="Courier New"/>
                <a:sym typeface="Courier New"/>
              </a:rPr>
              <a:t>&gt; </a:t>
            </a:r>
            <a:r>
              <a:rPr lang="en" sz="550">
                <a:solidFill>
                  <a:srgbClr val="569CD6"/>
                </a:solidFill>
                <a:highlight>
                  <a:srgbClr val="1E1E1E"/>
                </a:highlight>
                <a:latin typeface="Courier New"/>
                <a:ea typeface="Courier New"/>
                <a:cs typeface="Courier New"/>
                <a:sym typeface="Courier New"/>
              </a:rPr>
              <a:t>=&gt;</a:t>
            </a:r>
            <a:endParaRPr sz="5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new</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Promise</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resolve</a:t>
            </a:r>
            <a:r>
              <a:rPr lang="en" sz="550">
                <a:solidFill>
                  <a:srgbClr val="D4D4D4"/>
                </a:solidFill>
                <a:highlight>
                  <a:srgbClr val="1E1E1E"/>
                </a:highlight>
                <a:latin typeface="Courier New"/>
                <a:ea typeface="Courier New"/>
                <a:cs typeface="Courier New"/>
                <a:sym typeface="Courier New"/>
              </a:rPr>
              <a:t>, </a:t>
            </a:r>
            <a:r>
              <a:rPr lang="en" sz="550">
                <a:solidFill>
                  <a:srgbClr val="DCDCAA"/>
                </a:solidFill>
                <a:highlight>
                  <a:srgbClr val="1E1E1E"/>
                </a:highlight>
                <a:latin typeface="Courier New"/>
                <a:ea typeface="Courier New"/>
                <a:cs typeface="Courier New"/>
                <a:sym typeface="Courier New"/>
              </a:rPr>
              <a:t>reject</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=&gt;</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DCDCAA"/>
                </a:solidFill>
                <a:highlight>
                  <a:srgbClr val="1E1E1E"/>
                </a:highlight>
                <a:latin typeface="Courier New"/>
                <a:ea typeface="Courier New"/>
                <a:cs typeface="Courier New"/>
                <a:sym typeface="Courier New"/>
              </a:rPr>
              <a:t>setTimeout</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=&gt;</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r>
              <a:rPr lang="en" sz="550">
                <a:solidFill>
                  <a:srgbClr val="DCDCAA"/>
                </a:solidFill>
                <a:highlight>
                  <a:srgbClr val="1E1E1E"/>
                </a:highlight>
                <a:latin typeface="Courier New"/>
                <a:ea typeface="Courier New"/>
                <a:cs typeface="Courier New"/>
                <a:sym typeface="Courier New"/>
              </a:rPr>
              <a:t>resolve</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uuid:</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v1</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generate</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toString</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name</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birthDate</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 </a:t>
            </a:r>
            <a:r>
              <a:rPr lang="en" sz="550">
                <a:solidFill>
                  <a:srgbClr val="B5CEA8"/>
                </a:solidFill>
                <a:highlight>
                  <a:srgbClr val="1E1E1E"/>
                </a:highlight>
                <a:latin typeface="Courier New"/>
                <a:ea typeface="Courier New"/>
                <a:cs typeface="Courier New"/>
                <a:sym typeface="Courier New"/>
              </a:rPr>
              <a:t>50</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5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nvSpPr>
        <p:spPr>
          <a:xfrm>
            <a:off x="378400" y="820500"/>
            <a:ext cx="8587800" cy="1914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este archivo, hacemos un logger para nuestra API.</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Queremos mostrar por consola todas las peticiones que nos lleguen, el método de dicha petición mediante la propiedad </a:t>
            </a:r>
            <a:r>
              <a:rPr i="1" lang="en" sz="1600">
                <a:solidFill>
                  <a:schemeClr val="dk1"/>
                </a:solidFill>
                <a:highlight>
                  <a:schemeClr val="lt1"/>
                </a:highlight>
                <a:latin typeface="Helvetica Neue Light"/>
                <a:ea typeface="Helvetica Neue Light"/>
                <a:cs typeface="Helvetica Neue Light"/>
                <a:sym typeface="Helvetica Neue Light"/>
              </a:rPr>
              <a:t>method </a:t>
            </a:r>
            <a:r>
              <a:rPr lang="en" sz="1600">
                <a:solidFill>
                  <a:schemeClr val="dk1"/>
                </a:solidFill>
                <a:highlight>
                  <a:schemeClr val="lt1"/>
                </a:highlight>
                <a:latin typeface="Helvetica Neue Light"/>
                <a:ea typeface="Helvetica Neue Light"/>
                <a:cs typeface="Helvetica Neue Light"/>
                <a:sym typeface="Helvetica Neue Light"/>
              </a:rPr>
              <a:t>y los parámetros que ésta recibe cuando es una petición POST (por ejemplo) algo que podemos hacer de forma sencilla accediendo al body como vimos anteriormente.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16" name="Google Shape;316;p48"/>
          <p:cNvPicPr preferRelativeResize="0"/>
          <p:nvPr/>
        </p:nvPicPr>
        <p:blipFill>
          <a:blip r:embed="rId3">
            <a:alphaModFix/>
          </a:blip>
          <a:stretch>
            <a:fillRect/>
          </a:stretch>
        </p:blipFill>
        <p:spPr>
          <a:xfrm>
            <a:off x="1092398" y="2729323"/>
            <a:ext cx="6862826" cy="2085200"/>
          </a:xfrm>
          <a:prstGeom prst="rect">
            <a:avLst/>
          </a:prstGeom>
          <a:noFill/>
          <a:ln cap="flat" cmpd="sng" w="9525">
            <a:solidFill>
              <a:schemeClr val="dk2"/>
            </a:solidFill>
            <a:prstDash val="solid"/>
            <a:round/>
            <a:headEnd len="sm" w="sm" type="none"/>
            <a:tailEnd len="sm" w="sm" type="none"/>
          </a:ln>
        </p:spPr>
      </p:pic>
      <p:sp>
        <p:nvSpPr>
          <p:cNvPr id="317" name="Google Shape;317;p48"/>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Logger</a:t>
            </a:r>
            <a:endParaRPr i="1" sz="3600">
              <a:latin typeface="Anton"/>
              <a:ea typeface="Anton"/>
              <a:cs typeface="Anton"/>
              <a:sym typeface="Anton"/>
            </a:endParaRPr>
          </a:p>
        </p:txBody>
      </p:sp>
      <p:pic>
        <p:nvPicPr>
          <p:cNvPr id="318" name="Google Shape;318;p48"/>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19" name="Google Shape;319;p48"/>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320" name="Google Shape;320;p48"/>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nvSpPr>
        <p:spPr>
          <a:xfrm>
            <a:off x="4757200" y="896700"/>
            <a:ext cx="4034400" cy="3915300"/>
          </a:xfrm>
          <a:prstGeom prst="rect">
            <a:avLst/>
          </a:prstGeom>
          <a:noFill/>
          <a:ln>
            <a:noFill/>
          </a:ln>
        </p:spPr>
        <p:txBody>
          <a:bodyPr anchorCtr="0" anchor="t" bIns="91425" lIns="91425" spcFirstLastPara="1" rIns="91425" wrap="square" tIns="91425">
            <a:noAutofit/>
          </a:bodyPr>
          <a:lstStyle/>
          <a:p>
            <a:pPr indent="-281599" lvl="0" marL="269999"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El server no es más que una instancia de Application al que pasamos todos los middlewares que queremos usar, en este caso el router y el logger. </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Usamos también el archivo </a:t>
            </a:r>
            <a:r>
              <a:rPr i="1" lang="en" sz="1600">
                <a:solidFill>
                  <a:schemeClr val="dk1"/>
                </a:solidFill>
                <a:highlight>
                  <a:schemeClr val="lt1"/>
                </a:highlight>
                <a:latin typeface="Helvetica Neue Light"/>
                <a:ea typeface="Helvetica Neue Light"/>
                <a:cs typeface="Helvetica Neue Light"/>
                <a:sym typeface="Helvetica Neue Light"/>
              </a:rPr>
              <a:t>.env</a:t>
            </a:r>
            <a:r>
              <a:rPr lang="en" sz="1600">
                <a:solidFill>
                  <a:schemeClr val="dk1"/>
                </a:solidFill>
                <a:highlight>
                  <a:schemeClr val="lt1"/>
                </a:highlight>
                <a:latin typeface="Helvetica Neue Light"/>
                <a:ea typeface="Helvetica Neue Light"/>
                <a:cs typeface="Helvetica Neue Light"/>
                <a:sym typeface="Helvetica Neue Light"/>
              </a:rPr>
              <a:t> gracias a la dependencia que importamos </a:t>
            </a:r>
            <a:r>
              <a:rPr i="1" lang="en" sz="1600">
                <a:solidFill>
                  <a:schemeClr val="dk1"/>
                </a:solidFill>
                <a:highlight>
                  <a:schemeClr val="lt1"/>
                </a:highlight>
                <a:latin typeface="Helvetica Neue Light"/>
                <a:ea typeface="Helvetica Neue Light"/>
                <a:cs typeface="Helvetica Neue Light"/>
                <a:sym typeface="Helvetica Neue Light"/>
              </a:rPr>
              <a:t>dotenv</a:t>
            </a:r>
            <a:r>
              <a:rPr lang="en" sz="1600">
                <a:solidFill>
                  <a:schemeClr val="dk1"/>
                </a:solidFill>
                <a:highlight>
                  <a:schemeClr val="lt1"/>
                </a:highlight>
                <a:latin typeface="Helvetica Neue Light"/>
                <a:ea typeface="Helvetica Neue Light"/>
                <a:cs typeface="Helvetica Neue Light"/>
                <a:sym typeface="Helvetica Neue Light"/>
              </a:rPr>
              <a:t>, donde guardamos la configuración y que podemos recuperar mediante </a:t>
            </a:r>
            <a:r>
              <a:rPr i="1" lang="en" sz="1600">
                <a:solidFill>
                  <a:schemeClr val="dk1"/>
                </a:solidFill>
                <a:highlight>
                  <a:schemeClr val="lt1"/>
                </a:highlight>
                <a:latin typeface="Helvetica Neue Light"/>
                <a:ea typeface="Helvetica Neue Light"/>
                <a:cs typeface="Helvetica Neue Light"/>
                <a:sym typeface="Helvetica Neue Light"/>
              </a:rPr>
              <a:t>config()</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este caso, nuestra única variable de entorno es el puerto PORT.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26" name="Google Shape;326;p49"/>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Servidor</a:t>
            </a:r>
            <a:endParaRPr i="1" sz="3600">
              <a:latin typeface="Anton"/>
              <a:ea typeface="Anton"/>
              <a:cs typeface="Anton"/>
              <a:sym typeface="Anton"/>
            </a:endParaRPr>
          </a:p>
        </p:txBody>
      </p:sp>
      <p:pic>
        <p:nvPicPr>
          <p:cNvPr id="327" name="Google Shape;327;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8" name="Google Shape;328;p49"/>
          <p:cNvPicPr preferRelativeResize="0"/>
          <p:nvPr/>
        </p:nvPicPr>
        <p:blipFill>
          <a:blip r:embed="rId4">
            <a:alphaModFix/>
          </a:blip>
          <a:stretch>
            <a:fillRect/>
          </a:stretch>
        </p:blipFill>
        <p:spPr>
          <a:xfrm>
            <a:off x="480775" y="1334950"/>
            <a:ext cx="4149775" cy="2979900"/>
          </a:xfrm>
          <a:prstGeom prst="rect">
            <a:avLst/>
          </a:prstGeom>
          <a:noFill/>
          <a:ln cap="flat" cmpd="sng" w="9525">
            <a:solidFill>
              <a:schemeClr val="dk2"/>
            </a:solidFill>
            <a:prstDash val="solid"/>
            <a:round/>
            <a:headEnd len="sm" w="sm" type="none"/>
            <a:tailEnd len="sm" w="sm" type="none"/>
          </a:ln>
        </p:spPr>
      </p:pic>
      <p:pic>
        <p:nvPicPr>
          <p:cNvPr id="329" name="Google Shape;329;p49"/>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330" name="Google Shape;330;p49"/>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nvSpPr>
        <p:spPr>
          <a:xfrm>
            <a:off x="5283650" y="972900"/>
            <a:ext cx="3599700" cy="3759000"/>
          </a:xfrm>
          <a:prstGeom prst="rect">
            <a:avLst/>
          </a:prstGeom>
          <a:noFill/>
          <a:ln>
            <a:noFill/>
          </a:ln>
        </p:spPr>
        <p:txBody>
          <a:bodyPr anchorCtr="0" anchor="t" bIns="91425" lIns="91425" spcFirstLastPara="1" rIns="91425" wrap="square" tIns="91425">
            <a:noAutofit/>
          </a:bodyPr>
          <a:lstStyle/>
          <a:p>
            <a:pPr indent="-281599" lvl="0" marL="269999"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Para ejecutar nuestro servidor con Denon, primero lo instalamos en este proyecto, con el mismo comando que vimos anteriormente.</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Luego, creamos el archivo denon.json con el script, en este caso, necesitamos permisos de red, de lectura y env (para las variables de entorno). Finalmente ejecutamos el servidor con denon start.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36" name="Google Shape;336;p50"/>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Ejecución de la API</a:t>
            </a:r>
            <a:endParaRPr i="1" sz="3600">
              <a:latin typeface="Anton"/>
              <a:ea typeface="Anton"/>
              <a:cs typeface="Anton"/>
              <a:sym typeface="Anton"/>
            </a:endParaRPr>
          </a:p>
        </p:txBody>
      </p:sp>
      <p:pic>
        <p:nvPicPr>
          <p:cNvPr id="337" name="Google Shape;337;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8" name="Google Shape;338;p50"/>
          <p:cNvPicPr preferRelativeResize="0"/>
          <p:nvPr/>
        </p:nvPicPr>
        <p:blipFill>
          <a:blip r:embed="rId4">
            <a:alphaModFix/>
          </a:blip>
          <a:stretch>
            <a:fillRect/>
          </a:stretch>
        </p:blipFill>
        <p:spPr>
          <a:xfrm>
            <a:off x="272475" y="1001475"/>
            <a:ext cx="4891144" cy="2606700"/>
          </a:xfrm>
          <a:prstGeom prst="rect">
            <a:avLst/>
          </a:prstGeom>
          <a:noFill/>
          <a:ln cap="flat" cmpd="sng" w="9525">
            <a:solidFill>
              <a:schemeClr val="dk2"/>
            </a:solidFill>
            <a:prstDash val="solid"/>
            <a:round/>
            <a:headEnd len="sm" w="sm" type="none"/>
            <a:tailEnd len="sm" w="sm" type="none"/>
          </a:ln>
        </p:spPr>
      </p:pic>
      <p:pic>
        <p:nvPicPr>
          <p:cNvPr id="339" name="Google Shape;339;p50"/>
          <p:cNvPicPr preferRelativeResize="0"/>
          <p:nvPr/>
        </p:nvPicPr>
        <p:blipFill>
          <a:blip r:embed="rId5">
            <a:alphaModFix/>
          </a:blip>
          <a:stretch>
            <a:fillRect/>
          </a:stretch>
        </p:blipFill>
        <p:spPr>
          <a:xfrm>
            <a:off x="244400" y="3543074"/>
            <a:ext cx="4947301" cy="1447225"/>
          </a:xfrm>
          <a:prstGeom prst="rect">
            <a:avLst/>
          </a:prstGeom>
          <a:noFill/>
          <a:ln cap="flat" cmpd="sng" w="9525">
            <a:solidFill>
              <a:schemeClr val="dk2"/>
            </a:solidFill>
            <a:prstDash val="solid"/>
            <a:round/>
            <a:headEnd len="sm" w="sm" type="none"/>
            <a:tailEnd len="sm" w="sm" type="none"/>
          </a:ln>
        </p:spPr>
      </p:pic>
      <p:pic>
        <p:nvPicPr>
          <p:cNvPr id="340" name="Google Shape;340;p50"/>
          <p:cNvPicPr preferRelativeResize="0"/>
          <p:nvPr/>
        </p:nvPicPr>
        <p:blipFill rotWithShape="1">
          <a:blip r:embed="rId6">
            <a:alphaModFix/>
          </a:blip>
          <a:srcRect b="0" l="0" r="0" t="0"/>
          <a:stretch/>
        </p:blipFill>
        <p:spPr>
          <a:xfrm>
            <a:off x="8099700" y="113850"/>
            <a:ext cx="887625" cy="887625"/>
          </a:xfrm>
          <a:prstGeom prst="rect">
            <a:avLst/>
          </a:prstGeom>
          <a:noFill/>
          <a:ln>
            <a:noFill/>
          </a:ln>
        </p:spPr>
      </p:pic>
      <p:pic>
        <p:nvPicPr>
          <p:cNvPr id="341" name="Google Shape;341;p50"/>
          <p:cNvPicPr preferRelativeResize="0"/>
          <p:nvPr/>
        </p:nvPicPr>
        <p:blipFill>
          <a:blip r:embed="rId7">
            <a:alphaModFix/>
          </a:blip>
          <a:stretch>
            <a:fillRect/>
          </a:stretch>
        </p:blipFill>
        <p:spPr>
          <a:xfrm>
            <a:off x="32225" y="151659"/>
            <a:ext cx="1271500" cy="76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nvSpPr>
        <p:spPr>
          <a:xfrm>
            <a:off x="384525" y="820500"/>
            <a:ext cx="8591100" cy="1007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Podemos ir ahora al navegador, y probar la ruta “</a:t>
            </a:r>
            <a:r>
              <a:rPr b="1" lang="en" sz="1700">
                <a:solidFill>
                  <a:schemeClr val="dk1"/>
                </a:solidFill>
                <a:highlight>
                  <a:schemeClr val="lt1"/>
                </a:highlight>
                <a:latin typeface="Helvetica Neue"/>
                <a:ea typeface="Helvetica Neue"/>
                <a:cs typeface="Helvetica Neue"/>
                <a:sym typeface="Helvetica Neue"/>
              </a:rPr>
              <a:t>/api/users/id</a:t>
            </a:r>
            <a:r>
              <a:rPr lang="en" sz="1700">
                <a:solidFill>
                  <a:schemeClr val="dk1"/>
                </a:solidFill>
                <a:highlight>
                  <a:schemeClr val="lt1"/>
                </a:highlight>
                <a:latin typeface="Helvetica Neue Light"/>
                <a:ea typeface="Helvetica Neue Light"/>
                <a:cs typeface="Helvetica Neue Light"/>
                <a:sym typeface="Helvetica Neue Light"/>
              </a:rPr>
              <a:t>”. Vemos que obtenemos el registro del usuario del id especificado en la ruta.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47" name="Google Shape;347;p51"/>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Ejecución de la API</a:t>
            </a:r>
            <a:endParaRPr i="1" sz="3600">
              <a:latin typeface="Anton"/>
              <a:ea typeface="Anton"/>
              <a:cs typeface="Anton"/>
              <a:sym typeface="Anton"/>
            </a:endParaRPr>
          </a:p>
        </p:txBody>
      </p:sp>
      <p:pic>
        <p:nvPicPr>
          <p:cNvPr id="348" name="Google Shape;348;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9" name="Google Shape;349;p51"/>
          <p:cNvPicPr preferRelativeResize="0"/>
          <p:nvPr/>
        </p:nvPicPr>
        <p:blipFill>
          <a:blip r:embed="rId4">
            <a:alphaModFix/>
          </a:blip>
          <a:stretch>
            <a:fillRect/>
          </a:stretch>
        </p:blipFill>
        <p:spPr>
          <a:xfrm>
            <a:off x="1676400" y="1752000"/>
            <a:ext cx="5791802" cy="3086700"/>
          </a:xfrm>
          <a:prstGeom prst="rect">
            <a:avLst/>
          </a:prstGeom>
          <a:noFill/>
          <a:ln cap="flat" cmpd="sng" w="9525">
            <a:solidFill>
              <a:schemeClr val="dk2"/>
            </a:solidFill>
            <a:prstDash val="solid"/>
            <a:round/>
            <a:headEnd len="sm" w="sm" type="none"/>
            <a:tailEnd len="sm" w="sm" type="none"/>
          </a:ln>
        </p:spPr>
      </p:pic>
      <p:pic>
        <p:nvPicPr>
          <p:cNvPr id="350" name="Google Shape;350;p51"/>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351" name="Google Shape;351;p51"/>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USANDO OAK</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i="1" sz="1600">
              <a:latin typeface="Helvetica Neue Light"/>
              <a:ea typeface="Helvetica Neue Light"/>
              <a:cs typeface="Helvetica Neue Light"/>
              <a:sym typeface="Helvetica Neue Light"/>
            </a:endParaRPr>
          </a:p>
        </p:txBody>
      </p:sp>
      <p:pic>
        <p:nvPicPr>
          <p:cNvPr id="357" name="Google Shape;357;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8" name="Google Shape;358;p5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4" name="Google Shape;364;p53"/>
          <p:cNvSpPr txBox="1"/>
          <p:nvPr/>
        </p:nvSpPr>
        <p:spPr>
          <a:xfrm>
            <a:off x="435325" y="1151225"/>
            <a:ext cx="7899300" cy="366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Crear un servidor API Restful con Deno Oak que permita: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 incorporar productos con su nombre, descripción y precio.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 listar los productos totales y por su id.</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 modificar un producto por su id.</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 borrar un producto por su id.</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Utilizar denon para el reinicio del servidor en caso de cambiar el código fuente.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Centralizar el uso de las dependencias en un sólo archivo deps.ts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Utilizar postman para enviar todos los request http a la ruta '/api/productos' y también el navegador para visualizar la lista cargada.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65" name="Google Shape;365;p5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66" name="Google Shape;366;p53"/>
          <p:cNvSpPr txBox="1"/>
          <p:nvPr/>
        </p:nvSpPr>
        <p:spPr>
          <a:xfrm>
            <a:off x="389025" y="2146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USANDO OAK</a:t>
            </a:r>
            <a:endParaRPr i="1" sz="3200">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2293675" y="11735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4692425" y="11735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4859500" y="13429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2418610" y="16917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Deno: El futuro de Nodejs?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sp>
        <p:nvSpPr>
          <p:cNvPr id="119" name="Google Shape;119;p27"/>
          <p:cNvSpPr txBox="1"/>
          <p:nvPr/>
        </p:nvSpPr>
        <p:spPr>
          <a:xfrm>
            <a:off x="5000183" y="13157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48</a:t>
            </a:r>
            <a:endParaRPr>
              <a:latin typeface="Helvetica Neue"/>
              <a:ea typeface="Helvetica Neue"/>
              <a:cs typeface="Helvetica Neue"/>
              <a:sym typeface="Helvetica Neue"/>
            </a:endParaRPr>
          </a:p>
        </p:txBody>
      </p:sp>
      <p:sp>
        <p:nvSpPr>
          <p:cNvPr id="120" name="Google Shape;120;p27"/>
          <p:cNvSpPr txBox="1"/>
          <p:nvPr/>
        </p:nvSpPr>
        <p:spPr>
          <a:xfrm>
            <a:off x="4801790" y="16917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Manejo de dependencias con Deno</a:t>
            </a:r>
            <a:endParaRPr b="1" sz="1200">
              <a:solidFill>
                <a:schemeClr val="dk1"/>
              </a:solidFill>
              <a:highlight>
                <a:schemeClr val="lt1"/>
              </a:highlight>
            </a:endParaRPr>
          </a:p>
        </p:txBody>
      </p:sp>
      <p:pic>
        <p:nvPicPr>
          <p:cNvPr id="121" name="Google Shape;121;p27"/>
          <p:cNvPicPr preferRelativeResize="0"/>
          <p:nvPr/>
        </p:nvPicPr>
        <p:blipFill>
          <a:blip r:embed="rId4">
            <a:alphaModFix/>
          </a:blip>
          <a:stretch>
            <a:fillRect/>
          </a:stretch>
        </p:blipFill>
        <p:spPr>
          <a:xfrm>
            <a:off x="6357025" y="1401189"/>
            <a:ext cx="196500" cy="196500"/>
          </a:xfrm>
          <a:prstGeom prst="rect">
            <a:avLst/>
          </a:prstGeom>
          <a:noFill/>
          <a:ln>
            <a:noFill/>
          </a:ln>
        </p:spPr>
      </p:pic>
      <p:sp>
        <p:nvSpPr>
          <p:cNvPr id="122" name="Google Shape;122;p27"/>
          <p:cNvSpPr/>
          <p:nvPr/>
        </p:nvSpPr>
        <p:spPr>
          <a:xfrm>
            <a:off x="2476000" y="13429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txBox="1"/>
          <p:nvPr/>
        </p:nvSpPr>
        <p:spPr>
          <a:xfrm>
            <a:off x="2616683" y="13157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47</a:t>
            </a:r>
            <a:endParaRPr>
              <a:latin typeface="Helvetica Neue"/>
              <a:ea typeface="Helvetica Neue"/>
              <a:cs typeface="Helvetica Neue"/>
              <a:sym typeface="Helvetica Neue"/>
            </a:endParaRPr>
          </a:p>
        </p:txBody>
      </p:sp>
      <p:pic>
        <p:nvPicPr>
          <p:cNvPr id="124" name="Google Shape;124;p27"/>
          <p:cNvPicPr preferRelativeResize="0"/>
          <p:nvPr/>
        </p:nvPicPr>
        <p:blipFill>
          <a:blip r:embed="rId4">
            <a:alphaModFix/>
          </a:blip>
          <a:stretch>
            <a:fillRect/>
          </a:stretch>
        </p:blipFill>
        <p:spPr>
          <a:xfrm>
            <a:off x="4047075" y="1401189"/>
            <a:ext cx="196500" cy="196500"/>
          </a:xfrm>
          <a:prstGeom prst="rect">
            <a:avLst/>
          </a:prstGeom>
          <a:noFill/>
          <a:ln>
            <a:noFill/>
          </a:ln>
        </p:spPr>
      </p:pic>
      <p:sp>
        <p:nvSpPr>
          <p:cNvPr id="125" name="Google Shape;125;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nvSpPr>
        <p:spPr>
          <a:xfrm>
            <a:off x="1335500" y="24981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4000">
                <a:solidFill>
                  <a:schemeClr val="dk1"/>
                </a:solidFill>
                <a:latin typeface="Anton"/>
                <a:ea typeface="Anton"/>
                <a:cs typeface="Anton"/>
                <a:sym typeface="Anton"/>
              </a:rPr>
              <a:t>SERVIDOR EN DENO</a:t>
            </a:r>
            <a:endParaRPr i="1" sz="4000">
              <a:latin typeface="Anton"/>
              <a:ea typeface="Anton"/>
              <a:cs typeface="Anton"/>
              <a:sym typeface="Anton"/>
            </a:endParaRPr>
          </a:p>
        </p:txBody>
      </p:sp>
      <p:pic>
        <p:nvPicPr>
          <p:cNvPr id="372" name="Google Shape;372;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3" name="Google Shape;373;p54"/>
          <p:cNvPicPr preferRelativeResize="0"/>
          <p:nvPr/>
        </p:nvPicPr>
        <p:blipFill rotWithShape="1">
          <a:blip r:embed="rId4">
            <a:alphaModFix/>
          </a:blip>
          <a:srcRect b="0" l="0" r="0" t="0"/>
          <a:stretch/>
        </p:blipFill>
        <p:spPr>
          <a:xfrm>
            <a:off x="3882275" y="785024"/>
            <a:ext cx="1379450" cy="1379450"/>
          </a:xfrm>
          <a:prstGeom prst="rect">
            <a:avLst/>
          </a:prstGeom>
          <a:noFill/>
          <a:ln>
            <a:noFill/>
          </a:ln>
        </p:spPr>
      </p:pic>
      <p:sp>
        <p:nvSpPr>
          <p:cNvPr id="374" name="Google Shape;374;p54"/>
          <p:cNvSpPr/>
          <p:nvPr/>
        </p:nvSpPr>
        <p:spPr>
          <a:xfrm>
            <a:off x="4879825" y="880350"/>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rgbClr val="FFFFFF"/>
                </a:solidFill>
                <a:latin typeface="Helvetica Neue"/>
                <a:ea typeface="Helvetica Neue"/>
                <a:cs typeface="Helvetica Neue"/>
                <a:sym typeface="Helvetica Neue"/>
              </a:rPr>
              <a:t>24</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aphicFrame>
        <p:nvGraphicFramePr>
          <p:cNvPr id="379" name="Google Shape;379;p55"/>
          <p:cNvGraphicFramePr/>
          <p:nvPr/>
        </p:nvGraphicFramePr>
        <p:xfrm>
          <a:off x="153263" y="102325"/>
          <a:ext cx="3000000" cy="3000000"/>
        </p:xfrm>
        <a:graphic>
          <a:graphicData uri="http://schemas.openxmlformats.org/drawingml/2006/table">
            <a:tbl>
              <a:tblPr>
                <a:noFill/>
                <a:tableStyleId>{7853DE22-BEE5-4034-AA06-7DE67733E359}</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SERVIDOR EN DENO</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70197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br>
                        <a:rPr lang="en" sz="1600">
                          <a:solidFill>
                            <a:schemeClr val="dk1"/>
                          </a:solidFill>
                          <a:latin typeface="Helvetica Neue Light"/>
                          <a:ea typeface="Helvetica Neue Light"/>
                          <a:cs typeface="Helvetica Neue Light"/>
                          <a:sym typeface="Helvetica Neue Light"/>
                        </a:rPr>
                      </a:b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lnSpc>
                          <a:spcPct val="115000"/>
                        </a:lnSpc>
                        <a:spcBef>
                          <a:spcPts val="0"/>
                        </a:spcBef>
                        <a:spcAft>
                          <a:spcPts val="0"/>
                        </a:spcAft>
                        <a:buNone/>
                      </a:pPr>
                      <a:br>
                        <a:rPr b="1" lang="en" sz="200">
                          <a:solidFill>
                            <a:srgbClr val="4D5156"/>
                          </a:solidFill>
                        </a:rPr>
                      </a:br>
                      <a:r>
                        <a:rPr b="1" lang="en" sz="1700"/>
                        <a:t>&gt;&gt;</a:t>
                      </a:r>
                      <a:r>
                        <a:rPr b="1" lang="en" sz="1700">
                          <a:solidFill>
                            <a:srgbClr val="4D5156"/>
                          </a:solidFill>
                        </a:rPr>
                        <a:t> </a:t>
                      </a:r>
                      <a:r>
                        <a:rPr b="1" lang="en" sz="1700">
                          <a:latin typeface="Helvetica Neue"/>
                          <a:ea typeface="Helvetica Neue"/>
                          <a:cs typeface="Helvetica Neue"/>
                          <a:sym typeface="Helvetica Neue"/>
                        </a:rPr>
                        <a:t>Consigna:</a:t>
                      </a:r>
                      <a:r>
                        <a:rPr lang="en" sz="1700">
                          <a:latin typeface="Helvetica Neue Light"/>
                          <a:ea typeface="Helvetica Neue Light"/>
                          <a:cs typeface="Helvetica Neue Light"/>
                          <a:sym typeface="Helvetica Neue Light"/>
                        </a:rPr>
                        <a:t> </a:t>
                      </a:r>
                      <a:endParaRPr sz="1700">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AutoNum type="arabicPeriod"/>
                      </a:pPr>
                      <a:r>
                        <a:rPr lang="en" sz="1600">
                          <a:solidFill>
                            <a:schemeClr val="dk1"/>
                          </a:solidFill>
                          <a:latin typeface="Helvetica Neue Light"/>
                          <a:ea typeface="Helvetica Neue Light"/>
                          <a:cs typeface="Helvetica Neue Light"/>
                          <a:sym typeface="Helvetica Neue Light"/>
                        </a:rPr>
                        <a:t>Crear un servidor que utilice el módulo http servest y genere la vista con React render.</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AutoNum type="arabicPeriod"/>
                      </a:pPr>
                      <a:r>
                        <a:rPr lang="en" sz="1600">
                          <a:solidFill>
                            <a:schemeClr val="dk1"/>
                          </a:solidFill>
                          <a:latin typeface="Helvetica Neue Light"/>
                          <a:ea typeface="Helvetica Neue Light"/>
                          <a:cs typeface="Helvetica Neue Light"/>
                          <a:sym typeface="Helvetica Neue Light"/>
                        </a:rPr>
                        <a:t>Configurar denon para que, ante un cambio de código, el servidor de reinicie automáticamente.</a:t>
                      </a:r>
                      <a:endParaRPr sz="16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Clr>
                          <a:schemeClr val="dk1"/>
                        </a:buClr>
                        <a:buSzPts val="1100"/>
                        <a:buFont typeface="Arial"/>
                        <a:buNone/>
                      </a:pPr>
                      <a:r>
                        <a:rPr lang="en">
                          <a:solidFill>
                            <a:schemeClr val="dk1"/>
                          </a:solidFill>
                          <a:latin typeface="Helvetica Neue Light"/>
                          <a:ea typeface="Helvetica Neue Light"/>
                          <a:cs typeface="Helvetica Neue Light"/>
                          <a:sym typeface="Helvetica Neue Light"/>
                        </a:rPr>
                        <a:t>El servidor presentará en su ruta raíz un formulario de ingreso de un color, que será enviado al mismo por método post. Dicho color (en inglés) será incorporado a un array de colores persistido en memoria.</a:t>
                      </a:r>
                      <a:endParaRPr>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Clr>
                          <a:schemeClr val="dk1"/>
                        </a:buClr>
                        <a:buSzPts val="1100"/>
                        <a:buFont typeface="Arial"/>
                        <a:buNone/>
                      </a:pPr>
                      <a:r>
                        <a:rPr lang="en">
                          <a:solidFill>
                            <a:schemeClr val="dk1"/>
                          </a:solidFill>
                          <a:latin typeface="Helvetica Neue Light"/>
                          <a:ea typeface="Helvetica Neue Light"/>
                          <a:cs typeface="Helvetica Neue Light"/>
                          <a:sym typeface="Helvetica Neue Light"/>
                        </a:rPr>
                        <a:t>Por debajo del formulario se deberán representar los colores recibidos en una lista desordenada (ul) utilizando el mismo color para la letra en cada caso. El color de fondo del la vista será negro.</a:t>
                      </a:r>
                      <a:endParaRPr sz="15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b="1" lang="en" sz="1500">
                          <a:solidFill>
                            <a:schemeClr val="dk1"/>
                          </a:solidFill>
                          <a:latin typeface="Helvetica Neue"/>
                          <a:ea typeface="Helvetica Neue"/>
                          <a:cs typeface="Helvetica Neue"/>
                          <a:sym typeface="Helvetica Neue"/>
                        </a:rPr>
                        <a:t>NOTA:</a:t>
                      </a:r>
                      <a:r>
                        <a:rPr lang="en" sz="1500">
                          <a:solidFill>
                            <a:schemeClr val="dk1"/>
                          </a:solidFill>
                          <a:latin typeface="Helvetica Neue Light"/>
                          <a:ea typeface="Helvetica Neue Light"/>
                          <a:cs typeface="Helvetica Neue Light"/>
                          <a:sym typeface="Helvetica Neue Light"/>
                        </a:rPr>
                        <a:t> El servidor deberá tener extensión tsx para el correcto funcionamiento de la sintaxis de vista de React en Typescript.</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80" name="Google Shape;380;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1" name="Google Shape;381;p55"/>
          <p:cNvPicPr preferRelativeResize="0"/>
          <p:nvPr/>
        </p:nvPicPr>
        <p:blipFill rotWithShape="1">
          <a:blip r:embed="rId4">
            <a:alphaModFix/>
          </a:blip>
          <a:srcRect b="0" l="0" r="0" t="0"/>
          <a:stretch/>
        </p:blipFill>
        <p:spPr>
          <a:xfrm>
            <a:off x="7173537" y="866015"/>
            <a:ext cx="1634174" cy="639850"/>
          </a:xfrm>
          <a:prstGeom prst="rect">
            <a:avLst/>
          </a:prstGeom>
          <a:noFill/>
          <a:ln>
            <a:noFill/>
          </a:ln>
        </p:spPr>
      </p:pic>
      <p:sp>
        <p:nvSpPr>
          <p:cNvPr id="382" name="Google Shape;382;p55"/>
          <p:cNvSpPr txBox="1"/>
          <p:nvPr/>
        </p:nvSpPr>
        <p:spPr>
          <a:xfrm>
            <a:off x="-78975" y="-78975"/>
            <a:ext cx="46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*Hacer un crud completo con DENO</a:t>
            </a:r>
            <a:endParaRPr>
              <a:highlight>
                <a:srgbClr val="00FFFF"/>
              </a:highlight>
            </a:endParaRPr>
          </a:p>
        </p:txBody>
      </p:sp>
      <p:cxnSp>
        <p:nvCxnSpPr>
          <p:cNvPr id="383" name="Google Shape;383;p55"/>
          <p:cNvCxnSpPr/>
          <p:nvPr/>
        </p:nvCxnSpPr>
        <p:spPr>
          <a:xfrm flipH="1" rot="10800000">
            <a:off x="-523225" y="59250"/>
            <a:ext cx="9467700" cy="5133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9" name="Google Shape;389;p56"/>
          <p:cNvSpPr txBox="1"/>
          <p:nvPr/>
        </p:nvSpPr>
        <p:spPr>
          <a:xfrm>
            <a:off x="218425" y="2153400"/>
            <a:ext cx="8707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solidFill>
                  <a:srgbClr val="000000"/>
                </a:solidFill>
                <a:latin typeface="Anton"/>
                <a:ea typeface="Anton"/>
                <a:cs typeface="Anton"/>
                <a:sym typeface="Anton"/>
              </a:rPr>
              <a:t>ENTREGA DEL PROYECTO FINAL </a:t>
            </a:r>
            <a:endParaRPr i="1" sz="4000">
              <a:latin typeface="Anton"/>
              <a:ea typeface="Anton"/>
              <a:cs typeface="Anton"/>
              <a:sym typeface="Anton"/>
            </a:endParaRPr>
          </a:p>
        </p:txBody>
      </p:sp>
      <p:sp>
        <p:nvSpPr>
          <p:cNvPr id="390" name="Google Shape;390;p56"/>
          <p:cNvSpPr txBox="1"/>
          <p:nvPr/>
        </p:nvSpPr>
        <p:spPr>
          <a:xfrm>
            <a:off x="938125" y="30006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 sz="1800">
                <a:solidFill>
                  <a:srgbClr val="000000"/>
                </a:solidFill>
                <a:latin typeface="Helvetica Neue Light"/>
                <a:ea typeface="Helvetica Neue Light"/>
                <a:cs typeface="Helvetica Neue Light"/>
                <a:sym typeface="Helvetica Neue Light"/>
              </a:rPr>
              <a:t>Deberás entregar</a:t>
            </a:r>
            <a:r>
              <a:rPr lang="en" sz="1800">
                <a:latin typeface="Helvetica Neue Light"/>
                <a:ea typeface="Helvetica Neue Light"/>
                <a:cs typeface="Helvetica Neue Light"/>
                <a:sym typeface="Helvetica Neue Light"/>
              </a:rPr>
              <a:t> tu aplicación eCommerce Backend </a:t>
            </a:r>
            <a:r>
              <a:rPr lang="en" sz="1800">
                <a:solidFill>
                  <a:srgbClr val="000000"/>
                </a:solidFill>
                <a:latin typeface="Helvetica Neue Light"/>
                <a:ea typeface="Helvetica Neue Light"/>
                <a:cs typeface="Helvetica Neue Light"/>
                <a:sym typeface="Helvetica Neue Light"/>
              </a:rPr>
              <a:t>correspondiente a la </a:t>
            </a:r>
            <a:r>
              <a:rPr lang="en" sz="1800">
                <a:latin typeface="Helvetica Neue Light"/>
                <a:ea typeface="Helvetica Neue Light"/>
                <a:cs typeface="Helvetica Neue Light"/>
                <a:sym typeface="Helvetica Neue Light"/>
              </a:rPr>
              <a:t>última </a:t>
            </a:r>
            <a:r>
              <a:rPr lang="en" sz="1800">
                <a:solidFill>
                  <a:srgbClr val="000000"/>
                </a:solidFill>
                <a:latin typeface="Helvetica Neue Light"/>
                <a:ea typeface="Helvetica Neue Light"/>
                <a:cs typeface="Helvetica Neue Light"/>
                <a:sym typeface="Helvetica Neue Light"/>
              </a:rPr>
              <a:t>entrega de tu proyecto final.</a:t>
            </a:r>
            <a:endParaRPr sz="1800">
              <a:solidFill>
                <a:srgbClr val="000000"/>
              </a:solidFill>
              <a:latin typeface="Helvetica Neue Light"/>
              <a:ea typeface="Helvetica Neue Light"/>
              <a:cs typeface="Helvetica Neue Light"/>
              <a:sym typeface="Helvetica Neue Light"/>
            </a:endParaRPr>
          </a:p>
        </p:txBody>
      </p:sp>
      <p:pic>
        <p:nvPicPr>
          <p:cNvPr id="391" name="Google Shape;391;p56"/>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7"/>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397" name="Google Shape;397;p57"/>
          <p:cNvGraphicFramePr/>
          <p:nvPr/>
        </p:nvGraphicFramePr>
        <p:xfrm>
          <a:off x="153250" y="52388"/>
          <a:ext cx="3000000" cy="3000000"/>
        </p:xfrm>
        <a:graphic>
          <a:graphicData uri="http://schemas.openxmlformats.org/drawingml/2006/table">
            <a:tbl>
              <a:tblPr>
                <a:noFill/>
                <a:tableStyleId>{7853DE22-BEE5-4034-AA06-7DE67733E359}</a:tableStyleId>
              </a:tblPr>
              <a:tblGrid>
                <a:gridCol w="2945825"/>
                <a:gridCol w="3822275"/>
                <a:gridCol w="2069375"/>
              </a:tblGrid>
              <a:tr h="543025">
                <a:tc gridSpan="3">
                  <a:txBody>
                    <a:bodyPr/>
                    <a:lstStyle/>
                    <a:p>
                      <a:pPr indent="0" lvl="0" marL="0" rtl="0" algn="l">
                        <a:spcBef>
                          <a:spcPts val="0"/>
                        </a:spcBef>
                        <a:spcAft>
                          <a:spcPts val="0"/>
                        </a:spcAft>
                        <a:buNone/>
                      </a:pPr>
                      <a:r>
                        <a:rPr i="1" lang="en" sz="2200">
                          <a:solidFill>
                            <a:schemeClr val="dk1"/>
                          </a:solidFill>
                          <a:latin typeface="Anton"/>
                          <a:ea typeface="Anton"/>
                          <a:cs typeface="Anton"/>
                          <a:sym typeface="Anton"/>
                        </a:rPr>
                        <a:t>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65602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1600">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0" lvl="0" marL="0" rtl="0" algn="l">
                        <a:spcBef>
                          <a:spcPts val="0"/>
                        </a:spcBef>
                        <a:spcAft>
                          <a:spcPts val="0"/>
                        </a:spcAft>
                        <a:buClr>
                          <a:schemeClr val="dk1"/>
                        </a:buClr>
                        <a:buSzPts val="1100"/>
                        <a:buFont typeface="Arial"/>
                        <a:buNone/>
                      </a:pPr>
                      <a:r>
                        <a:rPr b="1" lang="en" sz="1700">
                          <a:solidFill>
                            <a:schemeClr val="dk1"/>
                          </a:solidFill>
                        </a:rPr>
                        <a:t>&gt;&gt;</a:t>
                      </a:r>
                      <a:r>
                        <a:rPr b="1" lang="en" sz="1600">
                          <a:solidFill>
                            <a:schemeClr val="dk1"/>
                          </a:solidFill>
                          <a:latin typeface="Helvetica Neue"/>
                          <a:ea typeface="Helvetica Neue"/>
                          <a:cs typeface="Helvetica Neue"/>
                          <a:sym typeface="Helvetica Neue"/>
                        </a:rPr>
                        <a:t>Consigna: </a:t>
                      </a:r>
                      <a:r>
                        <a:rPr lang="en" sz="1600">
                          <a:solidFill>
                            <a:schemeClr val="dk1"/>
                          </a:solidFill>
                          <a:latin typeface="Helvetica Neue Light"/>
                          <a:ea typeface="Helvetica Neue Light"/>
                          <a:cs typeface="Helvetica Neue Light"/>
                          <a:sym typeface="Helvetica Neue Light"/>
                        </a:rPr>
                        <a:t>Para culminar con el proyecto final, vamos a realizar las últimas reformas al desarrollo backend e-Commerce para que quede estructurado de acuerdo a los criterios y mecanismos que fuimos aprendiendo en este último trayecto del curso.</a:t>
                      </a:r>
                      <a:endParaRPr sz="16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En primer lugar la aplicación de servidor debe tener sus capas MVC bien definidas y en archivos separados. Debe existir la capa de ruteo, el controlador, la capa de lógica de negocio con los casos de uso y las validaciones y la capa de persistencia con los DAOs necesarios para soportar el o los sistemas de persistencia elegidos. En caso de ser más de uno, utilizar una factory para que podamos elegir el sistema de almacenamiento al inicio del servidor.</a:t>
                      </a:r>
                      <a:endParaRPr sz="1300">
                        <a:solidFill>
                          <a:schemeClr val="dk1"/>
                        </a:solidFill>
                        <a:latin typeface="Helvetica Neue Light"/>
                        <a:ea typeface="Helvetica Neue Light"/>
                        <a:cs typeface="Helvetica Neue Light"/>
                        <a:sym typeface="Helvetica Neue Light"/>
                      </a:endParaRPr>
                    </a:p>
                    <a:p>
                      <a:pPr indent="-317500" lvl="0" marL="457200" rtl="0" algn="l">
                        <a:spcBef>
                          <a:spcPts val="1000"/>
                        </a:spcBef>
                        <a:spcAft>
                          <a:spcPts val="1000"/>
                        </a:spcAft>
                        <a:buClr>
                          <a:schemeClr val="dk1"/>
                        </a:buClr>
                        <a:buSzPts val="1400"/>
                        <a:buFont typeface="Helvetica Neue Light"/>
                        <a:buChar char="●"/>
                      </a:pPr>
                      <a:r>
                        <a:rPr lang="en" sz="1300">
                          <a:solidFill>
                            <a:schemeClr val="dk1"/>
                          </a:solidFill>
                          <a:latin typeface="Helvetica Neue Light"/>
                          <a:ea typeface="Helvetica Neue Light"/>
                          <a:cs typeface="Helvetica Neue Light"/>
                          <a:sym typeface="Helvetica Neue Light"/>
                        </a:rPr>
                        <a:t>El servidor debe disponer de configuraciones mediante variables de entorno, que permitan crear </a:t>
                      </a:r>
                      <a:r>
                        <a:rPr lang="en" sz="1300">
                          <a:solidFill>
                            <a:schemeClr val="dk1"/>
                          </a:solidFill>
                          <a:highlight>
                            <a:srgbClr val="00FFFF"/>
                          </a:highlight>
                          <a:latin typeface="Helvetica Neue Light"/>
                          <a:ea typeface="Helvetica Neue Light"/>
                          <a:cs typeface="Helvetica Neue Light"/>
                          <a:sym typeface="Helvetica Neue Light"/>
                        </a:rPr>
                        <a:t>un ambiente para desarrollo y otro para producción,</a:t>
                      </a:r>
                      <a:r>
                        <a:rPr lang="en" sz="1300">
                          <a:solidFill>
                            <a:schemeClr val="dk1"/>
                          </a:solidFill>
                          <a:latin typeface="Helvetica Neue Light"/>
                          <a:ea typeface="Helvetica Neue Light"/>
                          <a:cs typeface="Helvetica Neue Light"/>
                          <a:sym typeface="Helvetica Neue Light"/>
                        </a:rPr>
                        <a:t> elegibles desde la variable de environment NODE_ENV al desplegar la aplicación. Como variables de configuración deberían estar el puerto de escucha del servidor, la persistencia elegida, el string de conexión a la base de datos (si hubiera varios sistemas de persistencia en base de datos considerar todos los casos y sus diferencias), API keys y todo lo que sea necesario que esté en un archivo protegido fuera del código del servidor. Pensar en utilizar bases de datos y servidores locales para la configuración de desarrollo.</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98" name="Google Shape;398;p57"/>
          <p:cNvPicPr preferRelativeResize="0"/>
          <p:nvPr/>
        </p:nvPicPr>
        <p:blipFill rotWithShape="1">
          <a:blip r:embed="rId4">
            <a:alphaModFix/>
          </a:blip>
          <a:srcRect b="0" l="0" r="0" t="0"/>
          <a:stretch/>
        </p:blipFill>
        <p:spPr>
          <a:xfrm>
            <a:off x="7120275" y="668325"/>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8"/>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04" name="Google Shape;404;p58"/>
          <p:cNvGraphicFramePr/>
          <p:nvPr/>
        </p:nvGraphicFramePr>
        <p:xfrm>
          <a:off x="153250" y="74000"/>
          <a:ext cx="3000000" cy="3000000"/>
        </p:xfrm>
        <a:graphic>
          <a:graphicData uri="http://schemas.openxmlformats.org/drawingml/2006/table">
            <a:tbl>
              <a:tblPr>
                <a:noFill/>
                <a:tableStyleId>{7853DE22-BEE5-4034-AA06-7DE67733E359}</a:tableStyleId>
              </a:tblPr>
              <a:tblGrid>
                <a:gridCol w="2945825"/>
                <a:gridCol w="3822275"/>
                <a:gridCol w="2069375"/>
              </a:tblGrid>
              <a:tr h="543025">
                <a:tc gridSpan="3">
                  <a:txBody>
                    <a:bodyPr/>
                    <a:lstStyle/>
                    <a:p>
                      <a:pPr indent="0" lvl="0" marL="0" rtl="0" algn="l">
                        <a:spcBef>
                          <a:spcPts val="0"/>
                        </a:spcBef>
                        <a:spcAft>
                          <a:spcPts val="0"/>
                        </a:spcAft>
                        <a:buNone/>
                      </a:pPr>
                      <a:r>
                        <a:rPr i="1" lang="en" sz="2200">
                          <a:solidFill>
                            <a:schemeClr val="dk1"/>
                          </a:solidFill>
                          <a:latin typeface="Anton"/>
                          <a:ea typeface="Anton"/>
                          <a:cs typeface="Anton"/>
                          <a:sym typeface="Anton"/>
                        </a:rPr>
                        <a:t>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634600">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1600">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0" lvl="0" marL="457200" rtl="0" algn="l">
                        <a:spcBef>
                          <a:spcPts val="0"/>
                        </a:spcBef>
                        <a:spcAft>
                          <a:spcPts val="0"/>
                        </a:spcAft>
                        <a:buNone/>
                      </a:pPr>
                      <a:r>
                        <a:t/>
                      </a:r>
                      <a:endParaRPr sz="8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Se debe analizar que el hecho de incorporar un caso más de uso en la lógica del servidor, sea un proceso de agregar código y no de modificar el existente.</a:t>
                      </a:r>
                      <a:endParaRPr sz="13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Si agregamos un sistema más de persistencia, deberíamos agregar sólo el módulo nuevo y reformar la factory, mientras que resto del proyecto: router, controlador, lógica de negocio, validaciones y otros sistemas de persistencia no deberían sufrir modificaciones para soportar la nueva función.</a:t>
                      </a:r>
                      <a:endParaRPr sz="13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 sz="1300">
                          <a:solidFill>
                            <a:schemeClr val="dk1"/>
                          </a:solidFill>
                          <a:highlight>
                            <a:srgbClr val="00FFFF"/>
                          </a:highlight>
                          <a:latin typeface="Helvetica Neue Light"/>
                          <a:ea typeface="Helvetica Neue Light"/>
                          <a:cs typeface="Helvetica Neue Light"/>
                          <a:sym typeface="Helvetica Neue Light"/>
                        </a:rPr>
                        <a:t>El código debe quedar bien tabulado, legible, ordenado y comentado ni por exceso ni por defecto.</a:t>
                      </a:r>
                      <a:endParaRPr sz="1300">
                        <a:solidFill>
                          <a:schemeClr val="dk1"/>
                        </a:solidFill>
                        <a:highlight>
                          <a:srgbClr val="00FFFF"/>
                        </a:highlight>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 sz="1300">
                          <a:solidFill>
                            <a:schemeClr val="dk1"/>
                          </a:solidFill>
                          <a:highlight>
                            <a:srgbClr val="00FFFF"/>
                          </a:highlight>
                          <a:latin typeface="Helvetica Neue Light"/>
                          <a:ea typeface="Helvetica Neue Light"/>
                          <a:cs typeface="Helvetica Neue Light"/>
                          <a:sym typeface="Helvetica Neue Light"/>
                        </a:rPr>
                        <a:t>Las funciones o clases que se por sí solas expliquen su misión, no necesitan ser explicadas (salvo que amerite por complejidad).</a:t>
                      </a:r>
                      <a:endParaRPr sz="1300">
                        <a:solidFill>
                          <a:schemeClr val="dk1"/>
                        </a:solidFill>
                        <a:highlight>
                          <a:srgbClr val="00FFFF"/>
                        </a:highlight>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Para concluir, subir el desarrollo completo a algún PASS de preferencia, seleccionando la configuración a producción de modo de utilizar los parámetros adecuados de funcionamiento y la persistencia en la nube a través de bases de datos como servicio (DBaaS).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600">
                          <a:solidFill>
                            <a:schemeClr val="dk1"/>
                          </a:solidFill>
                          <a:latin typeface="Helvetica Neue Light"/>
                          <a:ea typeface="Helvetica Neue Light"/>
                          <a:cs typeface="Helvetica Neue Light"/>
                          <a:sym typeface="Helvetica Neue Light"/>
                        </a:rPr>
                        <a:t>👉 Para más detalle, puedes consultar la </a:t>
                      </a:r>
                      <a:r>
                        <a:rPr lang="en" sz="1600" u="sng">
                          <a:solidFill>
                            <a:schemeClr val="accent5"/>
                          </a:solidFill>
                          <a:latin typeface="Helvetica Neue Light"/>
                          <a:ea typeface="Helvetica Neue Light"/>
                          <a:cs typeface="Helvetica Neue Light"/>
                          <a:sym typeface="Helvetica Neue Light"/>
                          <a:hlinkClick r:id="rId4">
                            <a:extLst>
                              <a:ext uri="{A12FA001-AC4F-418D-AE19-62706E023703}">
                                <ahyp:hlinkClr val="tx"/>
                              </a:ext>
                            </a:extLst>
                          </a:hlinkClick>
                        </a:rPr>
                        <a:t>Consigna Proyecto Final Curso Backend</a:t>
                      </a:r>
                      <a:r>
                        <a:rPr lang="en"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05" name="Google Shape;405;p58"/>
          <p:cNvPicPr preferRelativeResize="0"/>
          <p:nvPr/>
        </p:nvPicPr>
        <p:blipFill rotWithShape="1">
          <a:blip r:embed="rId5">
            <a:alphaModFix/>
          </a:blip>
          <a:srcRect b="0" l="0" r="0" t="0"/>
          <a:stretch/>
        </p:blipFill>
        <p:spPr>
          <a:xfrm>
            <a:off x="7108350" y="688396"/>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p5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11" name="Google Shape;411;p5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p60"/>
          <p:cNvSpPr txBox="1"/>
          <p:nvPr/>
        </p:nvSpPr>
        <p:spPr>
          <a:xfrm>
            <a:off x="1956450" y="1176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17" name="Google Shape;417;p60"/>
          <p:cNvSpPr txBox="1"/>
          <p:nvPr/>
        </p:nvSpPr>
        <p:spPr>
          <a:xfrm>
            <a:off x="2104200" y="20897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Manejo de dependencias en proyectos Deno.</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API REST con Deno y Express.</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API REST con Deno y Oak.</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1" name="Shape 421"/>
        <p:cNvGrpSpPr/>
        <p:nvPr/>
      </p:nvGrpSpPr>
      <p:grpSpPr>
        <a:xfrm>
          <a:off x="0" y="0"/>
          <a:ext cx="0" cy="0"/>
          <a:chOff x="0" y="0"/>
          <a:chExt cx="0" cy="0"/>
        </a:xfrm>
      </p:grpSpPr>
      <p:sp>
        <p:nvSpPr>
          <p:cNvPr id="422" name="Google Shape;422;p6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23" name="Google Shape;423;p6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27" name="Shape 427"/>
        <p:cNvGrpSpPr/>
        <p:nvPr/>
      </p:nvGrpSpPr>
      <p:grpSpPr>
        <a:xfrm>
          <a:off x="0" y="0"/>
          <a:ext cx="0" cy="0"/>
          <a:chOff x="0" y="0"/>
          <a:chExt cx="0" cy="0"/>
        </a:xfrm>
      </p:grpSpPr>
      <p:sp>
        <p:nvSpPr>
          <p:cNvPr id="428" name="Google Shape;428;p6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29" name="Google Shape;429;p6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8"/>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MANEJO DE DEPENDENCIAS EN DENO</a:t>
            </a:r>
            <a:endParaRPr i="1" sz="3600">
              <a:solidFill>
                <a:srgbClr val="E0FF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4" name="Shape 134"/>
        <p:cNvGrpSpPr/>
        <p:nvPr/>
      </p:nvGrpSpPr>
      <p:grpSpPr>
        <a:xfrm>
          <a:off x="0" y="0"/>
          <a:ext cx="0" cy="0"/>
          <a:chOff x="0" y="0"/>
          <a:chExt cx="0" cy="0"/>
        </a:xfrm>
      </p:grpSpPr>
      <p:sp>
        <p:nvSpPr>
          <p:cNvPr id="135" name="Google Shape;135;p29"/>
          <p:cNvSpPr txBox="1"/>
          <p:nvPr/>
        </p:nvSpPr>
        <p:spPr>
          <a:xfrm>
            <a:off x="329525" y="1353900"/>
            <a:ext cx="8295600" cy="185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300"/>
              </a:spcBef>
              <a:spcAft>
                <a:spcPts val="0"/>
              </a:spcAft>
              <a:buNone/>
            </a:pPr>
            <a:r>
              <a:rPr lang="en" sz="1800">
                <a:solidFill>
                  <a:schemeClr val="dk1"/>
                </a:solidFill>
                <a:highlight>
                  <a:srgbClr val="3CEFAB"/>
                </a:highlight>
                <a:latin typeface="Helvetica Neue Light"/>
                <a:ea typeface="Helvetica Neue Light"/>
                <a:cs typeface="Helvetica Neue Light"/>
                <a:sym typeface="Helvetica Neue Light"/>
              </a:rPr>
              <a:t>Como vimos la clase pasada, Deno utiliza URLs para el manejo de dependencias.</a:t>
            </a:r>
            <a:endParaRPr sz="18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15000"/>
              </a:lnSpc>
              <a:spcBef>
                <a:spcPts val="1300"/>
              </a:spcBef>
              <a:spcAft>
                <a:spcPts val="1000"/>
              </a:spcAft>
              <a:buNone/>
            </a:pPr>
            <a:r>
              <a:rPr lang="en" sz="1800">
                <a:solidFill>
                  <a:schemeClr val="dk1"/>
                </a:solidFill>
                <a:highlight>
                  <a:srgbClr val="3CEFAB"/>
                </a:highlight>
                <a:latin typeface="Helvetica Neue Light"/>
                <a:ea typeface="Helvetica Neue Light"/>
                <a:cs typeface="Helvetica Neue Light"/>
                <a:sym typeface="Helvetica Neue Light"/>
              </a:rPr>
              <a:t>En proyectos grandes con muchas dependencias, actualizar los módulos será engorroso y llevará mucho tiempo si todos se importan individualmente en módulos individuales y sin un administrador de paquetes.</a:t>
            </a:r>
            <a:endParaRPr sz="1800">
              <a:solidFill>
                <a:schemeClr val="dk1"/>
              </a:solidFill>
              <a:highlight>
                <a:srgbClr val="3CEFAB"/>
              </a:highlight>
              <a:latin typeface="Helvetica Neue Light"/>
              <a:ea typeface="Helvetica Neue Light"/>
              <a:cs typeface="Helvetica Neue Light"/>
              <a:sym typeface="Helvetica Neue Light"/>
            </a:endParaRPr>
          </a:p>
        </p:txBody>
      </p:sp>
      <p:pic>
        <p:nvPicPr>
          <p:cNvPr id="136" name="Google Shape;136;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7" name="Google Shape;137;p29"/>
          <p:cNvPicPr preferRelativeResize="0"/>
          <p:nvPr/>
        </p:nvPicPr>
        <p:blipFill rotWithShape="1">
          <a:blip r:embed="rId4">
            <a:alphaModFix/>
          </a:blip>
          <a:srcRect b="0" l="0" r="0" t="0"/>
          <a:stretch/>
        </p:blipFill>
        <p:spPr>
          <a:xfrm>
            <a:off x="3711125" y="339325"/>
            <a:ext cx="1186525" cy="1186525"/>
          </a:xfrm>
          <a:prstGeom prst="rect">
            <a:avLst/>
          </a:prstGeom>
          <a:noFill/>
          <a:ln>
            <a:noFill/>
          </a:ln>
        </p:spPr>
      </p:pic>
      <p:sp>
        <p:nvSpPr>
          <p:cNvPr id="138" name="Google Shape;138;p29"/>
          <p:cNvSpPr txBox="1"/>
          <p:nvPr/>
        </p:nvSpPr>
        <p:spPr>
          <a:xfrm>
            <a:off x="637175" y="3495625"/>
            <a:ext cx="7442400" cy="87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sz="2100">
                <a:solidFill>
                  <a:schemeClr val="dk1"/>
                </a:solidFill>
                <a:highlight>
                  <a:srgbClr val="3CEFAB"/>
                </a:highlight>
                <a:latin typeface="Helvetica Neue Light"/>
                <a:ea typeface="Helvetica Neue Light"/>
                <a:cs typeface="Helvetica Neue Light"/>
                <a:sym typeface="Helvetica Neue Light"/>
              </a:rPr>
              <a:t>La práctica estándar para resolver este problema en Deno es crear un archivo </a:t>
            </a:r>
            <a:r>
              <a:rPr b="1" i="1" lang="en" sz="2100">
                <a:solidFill>
                  <a:schemeClr val="dk1"/>
                </a:solidFill>
                <a:highlight>
                  <a:srgbClr val="3CEFAB"/>
                </a:highlight>
                <a:latin typeface="Helvetica Neue"/>
                <a:ea typeface="Helvetica Neue"/>
                <a:cs typeface="Helvetica Neue"/>
                <a:sym typeface="Helvetica Neue"/>
              </a:rPr>
              <a:t>deps.ts</a:t>
            </a:r>
            <a:r>
              <a:rPr lang="en" sz="2100">
                <a:solidFill>
                  <a:schemeClr val="dk1"/>
                </a:solidFill>
                <a:highlight>
                  <a:srgbClr val="3CEFAB"/>
                </a:highlight>
                <a:latin typeface="Helvetica Neue Light"/>
                <a:ea typeface="Helvetica Neue Light"/>
                <a:cs typeface="Helvetica Neue Light"/>
                <a:sym typeface="Helvetica Neue Light"/>
              </a:rPr>
              <a:t>.</a:t>
            </a:r>
            <a:endParaRPr sz="1900">
              <a:highlight>
                <a:srgbClr val="3CEFAB"/>
              </a:highlight>
            </a:endParaRPr>
          </a:p>
        </p:txBody>
      </p:sp>
      <p:pic>
        <p:nvPicPr>
          <p:cNvPr id="139" name="Google Shape;139;p29"/>
          <p:cNvPicPr preferRelativeResize="0"/>
          <p:nvPr/>
        </p:nvPicPr>
        <p:blipFill>
          <a:blip r:embed="rId5">
            <a:alphaModFix/>
          </a:blip>
          <a:stretch>
            <a:fillRect/>
          </a:stretch>
        </p:blipFill>
        <p:spPr>
          <a:xfrm>
            <a:off x="180200" y="3505563"/>
            <a:ext cx="456975" cy="45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nvSpPr>
        <p:spPr>
          <a:xfrm>
            <a:off x="405725" y="1201500"/>
            <a:ext cx="8295600" cy="2732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En este, se hace referencia a todas las dependencias remotas requeridas y los métodos y clases requeridos se re-exportan. </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Los módulos locales dependientes luego hacen referencia a los </a:t>
            </a:r>
            <a:r>
              <a:rPr i="1" lang="en" sz="1800">
                <a:solidFill>
                  <a:schemeClr val="dk1"/>
                </a:solidFill>
                <a:highlight>
                  <a:schemeClr val="lt1"/>
                </a:highlight>
                <a:latin typeface="Helvetica Neue Light"/>
                <a:ea typeface="Helvetica Neue Light"/>
                <a:cs typeface="Helvetica Neue Light"/>
                <a:sym typeface="Helvetica Neue Light"/>
              </a:rPr>
              <a:t>deps.ts</a:t>
            </a:r>
            <a:r>
              <a:rPr lang="en" sz="1800">
                <a:solidFill>
                  <a:schemeClr val="dk1"/>
                </a:solidFill>
                <a:highlight>
                  <a:schemeClr val="lt1"/>
                </a:highlight>
                <a:latin typeface="Helvetica Neue Light"/>
                <a:ea typeface="Helvetica Neue Light"/>
                <a:cs typeface="Helvetica Neue Light"/>
                <a:sym typeface="Helvetica Neue Light"/>
              </a:rPr>
              <a:t> en lugar de a las dependencias remotas.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ahora, por ejemplo, se usa una dependencia remota en varios archivos, la actualización a una nueva versión de esta dependencia remota es mucho más simple, ya que esto se puede hacer solo dentro de </a:t>
            </a:r>
            <a:r>
              <a:rPr i="1" lang="en" sz="1800">
                <a:solidFill>
                  <a:schemeClr val="dk1"/>
                </a:solidFill>
                <a:highlight>
                  <a:schemeClr val="lt1"/>
                </a:highlight>
                <a:latin typeface="Helvetica Neue Light"/>
                <a:ea typeface="Helvetica Neue Light"/>
                <a:cs typeface="Helvetica Neue Light"/>
                <a:sym typeface="Helvetica Neue Light"/>
              </a:rPr>
              <a:t>deps.ts</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45" name="Google Shape;145;p3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Archivo deps.ts </a:t>
            </a:r>
            <a:endParaRPr i="1" sz="3600">
              <a:latin typeface="Anton"/>
              <a:ea typeface="Anton"/>
              <a:cs typeface="Anton"/>
              <a:sym typeface="Anton"/>
            </a:endParaRPr>
          </a:p>
        </p:txBody>
      </p:sp>
      <p:pic>
        <p:nvPicPr>
          <p:cNvPr id="146" name="Google Shape;146;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7" name="Google Shape;147;p3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48" name="Google Shape;148;p30"/>
          <p:cNvSpPr txBox="1"/>
          <p:nvPr/>
        </p:nvSpPr>
        <p:spPr>
          <a:xfrm>
            <a:off x="225750" y="4351900"/>
            <a:ext cx="71250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Con todas las dependencias centralizadas en </a:t>
            </a:r>
            <a:r>
              <a:rPr i="1" lang="en" sz="1600">
                <a:solidFill>
                  <a:schemeClr val="dk1"/>
                </a:solidFill>
                <a:highlight>
                  <a:schemeClr val="lt1"/>
                </a:highlight>
                <a:latin typeface="Helvetica Neue Light"/>
                <a:ea typeface="Helvetica Neue Light"/>
                <a:cs typeface="Helvetica Neue Light"/>
                <a:sym typeface="Helvetica Neue Light"/>
              </a:rPr>
              <a:t>deps.ts</a:t>
            </a:r>
            <a:r>
              <a:rPr lang="en" sz="1600">
                <a:solidFill>
                  <a:schemeClr val="dk1"/>
                </a:solidFill>
                <a:highlight>
                  <a:schemeClr val="lt1"/>
                </a:highlight>
                <a:latin typeface="Helvetica Neue Light"/>
                <a:ea typeface="Helvetica Neue Light"/>
                <a:cs typeface="Helvetica Neue Light"/>
                <a:sym typeface="Helvetica Neue Light"/>
              </a:rPr>
              <a:t>, gestionarlas se vuelve más fácil</a:t>
            </a:r>
            <a:endParaRPr/>
          </a:p>
        </p:txBody>
      </p:sp>
      <p:pic>
        <p:nvPicPr>
          <p:cNvPr id="149" name="Google Shape;149;p30"/>
          <p:cNvPicPr preferRelativeResize="0"/>
          <p:nvPr/>
        </p:nvPicPr>
        <p:blipFill>
          <a:blip r:embed="rId5">
            <a:alphaModFix/>
          </a:blip>
          <a:stretch>
            <a:fillRect/>
          </a:stretch>
        </p:blipFill>
        <p:spPr>
          <a:xfrm>
            <a:off x="225750" y="4445838"/>
            <a:ext cx="456975" cy="456975"/>
          </a:xfrm>
          <a:prstGeom prst="rect">
            <a:avLst/>
          </a:prstGeom>
          <a:noFill/>
          <a:ln>
            <a:noFill/>
          </a:ln>
        </p:spPr>
      </p:pic>
      <p:pic>
        <p:nvPicPr>
          <p:cNvPr id="150" name="Google Shape;150;p30"/>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405725" y="439500"/>
            <a:ext cx="8295600" cy="22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Las dependencias de desarrollo también se pueden administrar en un archivo </a:t>
            </a:r>
            <a:r>
              <a:rPr b="1" i="1" lang="en" sz="1800">
                <a:solidFill>
                  <a:schemeClr val="dk1"/>
                </a:solidFill>
                <a:highlight>
                  <a:schemeClr val="lt1"/>
                </a:highlight>
                <a:latin typeface="Helvetica Neue"/>
                <a:ea typeface="Helvetica Neue"/>
                <a:cs typeface="Helvetica Neue"/>
                <a:sym typeface="Helvetica Neue"/>
              </a:rPr>
              <a:t>dev_deps.ts</a:t>
            </a:r>
            <a:r>
              <a:rPr lang="en" sz="1800">
                <a:solidFill>
                  <a:schemeClr val="dk1"/>
                </a:solidFill>
                <a:highlight>
                  <a:schemeClr val="lt1"/>
                </a:highlight>
                <a:latin typeface="Helvetica Neue Light"/>
                <a:ea typeface="Helvetica Neue Light"/>
                <a:cs typeface="Helvetica Neue Light"/>
                <a:sym typeface="Helvetica Neue Light"/>
              </a:rPr>
              <a:t> separado, lo que permite una separación clara entre las dependencias que son solo de desarrollo y las de producción.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puede exportar toda la dependencia, o solo algunos métodos. Vemos algunos ejemplos de módulos exportados desde el archivo deps.ts.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56" name="Google Shape;156;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7" name="Google Shape;157;p31"/>
          <p:cNvPicPr preferRelativeResize="0"/>
          <p:nvPr/>
        </p:nvPicPr>
        <p:blipFill>
          <a:blip r:embed="rId4">
            <a:alphaModFix/>
          </a:blip>
          <a:stretch>
            <a:fillRect/>
          </a:stretch>
        </p:blipFill>
        <p:spPr>
          <a:xfrm>
            <a:off x="609600" y="3230502"/>
            <a:ext cx="7862400" cy="1356900"/>
          </a:xfrm>
          <a:prstGeom prst="rect">
            <a:avLst/>
          </a:prstGeom>
          <a:noFill/>
          <a:ln cap="flat" cmpd="sng" w="19050">
            <a:solidFill>
              <a:schemeClr val="dk2"/>
            </a:solidFill>
            <a:prstDash val="solid"/>
            <a:round/>
            <a:headEnd len="sm" w="sm" type="none"/>
            <a:tailEnd len="sm" w="sm" type="none"/>
          </a:ln>
        </p:spPr>
      </p:pic>
      <p:sp>
        <p:nvSpPr>
          <p:cNvPr id="158" name="Google Shape;158;p3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Archivo deps.ts </a:t>
            </a:r>
            <a:endParaRPr i="1" sz="3600">
              <a:latin typeface="Anton"/>
              <a:ea typeface="Anton"/>
              <a:cs typeface="Anton"/>
              <a:sym typeface="Anton"/>
            </a:endParaRPr>
          </a:p>
        </p:txBody>
      </p:sp>
      <p:pic>
        <p:nvPicPr>
          <p:cNvPr id="159" name="Google Shape;159;p31"/>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160" name="Google Shape;160;p31"/>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2"/>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API REST CON OAK</a:t>
            </a:r>
            <a:endParaRPr i="1" sz="3600">
              <a:solidFill>
                <a:srgbClr val="E0FF00"/>
              </a:solidFill>
              <a:latin typeface="Anton"/>
              <a:ea typeface="Anton"/>
              <a:cs typeface="Anton"/>
              <a:sym typeface="Anto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69" name="Shape 169"/>
        <p:cNvGrpSpPr/>
        <p:nvPr/>
      </p:nvGrpSpPr>
      <p:grpSpPr>
        <a:xfrm>
          <a:off x="0" y="0"/>
          <a:ext cx="0" cy="0"/>
          <a:chOff x="0" y="0"/>
          <a:chExt cx="0" cy="0"/>
        </a:xfrm>
      </p:grpSpPr>
      <p:sp>
        <p:nvSpPr>
          <p:cNvPr id="170" name="Google Shape;170;p33"/>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OAK</a:t>
            </a:r>
            <a:endParaRPr i="1" sz="3600">
              <a:latin typeface="Anton"/>
              <a:ea typeface="Anton"/>
              <a:cs typeface="Anton"/>
              <a:sym typeface="Anton"/>
            </a:endParaRPr>
          </a:p>
        </p:txBody>
      </p:sp>
      <p:pic>
        <p:nvPicPr>
          <p:cNvPr id="171" name="Google Shape;171;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