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497031-2130-4CA7-9BA0-CE949C5C2916}">
  <a:tblStyle styleId="{68497031-2130-4CA7-9BA0-CE949C5C29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ECAFDE1-9FF3-455E-AA1F-182698FD82A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5718D0F-51E7-407D-9DC2-138524BCD5C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d25e94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bed25e94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ed25e945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bed25e945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ed25e945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ed25e945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 circuito de trabajo con los preprocesadores de CSS está formado por 2 pasos. En primer lugar se crean los estilos utilizando la sintaxis del preprocesador, en el segundo paso se compila el archivo para generar el CSS definitivo.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 objetivo de los preprocesadores es el de disponer de un código mas limpio y mas sencillo de mantener y editar.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ed25e945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ed25e945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ed25e945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ed25e945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bed25e945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bed25e945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ed25e945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bed25e945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ed25e945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ed25e945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bed25e945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bed25e945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bed25e945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bed25e945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ed25e945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bed25e945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slides de texto con gráfico de etapas/pasos.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d25e94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bed25e94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ed25e945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bed25e945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slides de texto con gráfico de etapas/pasos.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ed25e945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ed25e945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ed25e945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ed25e945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EFEFE"/>
                </a:highlight>
                <a:latin typeface="Didact Gothic"/>
                <a:ea typeface="Didact Gothic"/>
                <a:cs typeface="Didact Gothic"/>
                <a:sym typeface="Didact Gothic"/>
              </a:rPr>
              <a:t>Lo que indicamos en “build-css” es donde encontrará el documento SCSS de entrada y donde depositara el documento CSS de salida. Lo que indica “watch-css” es donde vamos a permanecer observando los cambios sobre la última acción de compilación. </a:t>
            </a:r>
            <a:endParaRPr sz="12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EFEFE"/>
                </a:highlight>
                <a:latin typeface="Didact Gothic"/>
                <a:ea typeface="Didact Gothic"/>
                <a:cs typeface="Didact Gothic"/>
                <a:sym typeface="Didact Gothic"/>
              </a:rPr>
              <a:t>Entonces </a:t>
            </a:r>
            <a:r>
              <a:rPr b="1" lang="en-GB" sz="1200">
                <a:solidFill>
                  <a:schemeClr val="dk1"/>
                </a:solidFill>
                <a:highlight>
                  <a:srgbClr val="FEFEFE"/>
                </a:highlight>
                <a:latin typeface="Didact Gothic"/>
                <a:ea typeface="Didact Gothic"/>
                <a:cs typeface="Didact Gothic"/>
                <a:sym typeface="Didact Gothic"/>
              </a:rPr>
              <a:t>cuando ejecutamos este script vigilará cada </a:t>
            </a:r>
            <a:r>
              <a:rPr b="1" lang="en-GB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archivo el archivo scss </a:t>
            </a:r>
            <a:r>
              <a:rPr lang="en-GB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indicado</a:t>
            </a:r>
            <a:r>
              <a:rPr lang="en-GB" sz="1200">
                <a:solidFill>
                  <a:schemeClr val="dk1"/>
                </a:solidFill>
                <a:highlight>
                  <a:srgbClr val="FEFEFE"/>
                </a:highlight>
                <a:latin typeface="Didact Gothic"/>
                <a:ea typeface="Didact Gothic"/>
                <a:cs typeface="Didact Gothic"/>
                <a:sym typeface="Didact Gothic"/>
              </a:rPr>
              <a:t>, luego guarda el css compilado e</a:t>
            </a:r>
            <a:r>
              <a:rPr lang="en-GB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n el directorio css/ cada vez que cambiamos un archivo scss.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bed25e945d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bed25e945d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ed25e945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bed25e945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ed25e945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ed25e945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ed25e945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ed25e945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ed25e945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ed25e945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bed25e945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bed25e945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bed25e945d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bed25e945d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ed25e94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bed25e94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ed25e945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ed25e945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ed25e945d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ed25e945d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ed25e945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ed25e945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ed25e945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ed25e945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El color que se usará será </a:t>
            </a:r>
            <a:r>
              <a:rPr lang="en-GB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#333333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Didact Gothic"/>
                <a:ea typeface="Didact Gothic"/>
                <a:cs typeface="Didact Gothic"/>
                <a:sym typeface="Didact Gothic"/>
              </a:rPr>
              <a:t>. Ya que esta directiva indicará que la asignación que estamos realizando a la variable solo se haga en caso de que dicha variable no se haya definido anteriormente. 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bf1cc2fa14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bf1cc2fa14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f1cc2fa1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bf1cc2fa1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Momento de consolidación de aprendizajes: Configurar + primeros pasos SASS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ed25e945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bed25e945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ed25e945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bed25e945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ed25e945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bed25e945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bed25e945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bed25e945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ed25e94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bed25e94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ed25e945d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bed25e945d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e8f5ee33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9e8f5ee33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e8f5ee33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9e8f5ee33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e8f5ee33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9e8f5ee33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9e8f5ee33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9e8f5ee33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a347d442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a347d442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9e8f5ee33f_0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g9e8f5ee33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Entrevistas Modalidad online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Duración estimada: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MINUTOS PARA CREAR EL CUESTIONARIO Y 1 HORA PARA REALIZAR LAS ENTREVISTAS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Espacio: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Breakout Rooms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Consigna: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estudiantes irá a la sala con su tutor y tendrán 5 minutos para realizar la entrevista. Respetar el tiempo para qué todos puedan participar. La idea es practicar la dinámica. Al final de la dinámica hacer un cierre de aciertos y problemas generales qué haya observado. Respetar los tiempos para que todos puedan participar.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tutor guiará la actividad e intervendrá de ser necesario durante la entrevista. Pueden usar el “Documento Guía” que se encuentra en la carpeta de la clase para guiar la entrevista.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llevar adelante la actividad?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1: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Dar la consiga y pactar el tiempo que durará la actividad.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2: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alumno tendrá un total de 15 minutos para pensar las preguntas a realizar. Tener presente generar preguntas que inviten a empatizar con los usuarios y así obtener respuesta de valor. Más preguntas abiertas y menos preguntas cerradas. En este punto se puede ayudar de la guía entregada.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Ir a los breakouts room. En este punto, para una mejor organización, solicitar a los alumnos que se coloquen en el nombre la inicial de su tutor (ej: si el nombre del tutor es Lucas deberá colocarse (L). En caso de repetirse nombres usar la siguiente letra también.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grupo, guiado por el tutor, comenzará la actividad. Cada estudiante tendrá entre 4 y 5 minutos para ser moderador o usuario. El moderador preguntará sin condicionar ni comprometer al usuario, obteniendo respuestas a las preguntas solicitadas. El docente/tutor será el encargado de corregir si el entrevistador/moderador está condicionando o no sirven (dentro del contexto) las preguntas realizadas. En ese tiempo los demás deben tomar nota de aquellos aspectos que se pueden mejorar del entrevistador o del cuestionario en función de las buenas prácticas vistas en clase.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4: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final de la dinámica hacer un cierre de aciertos y problemas generales qué haya observado. 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5: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Finalizada esta primera parte se volverá al Zoom General.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6: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docente hará una cierre de la actividad. 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bf1cc2fa14_1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bf1cc2fa14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a347d442d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a347d442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9e8f5ee33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9e8f5ee33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ed25e94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bed25e94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e8f5ee33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9e8f5ee33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47651386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47651386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852a5459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852a5459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9e8f5ee33f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9e8f5ee33f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60baee2e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60baee2e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61d198a3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61d198a3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852a5459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852a5459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e8f5ee33f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g9e8f5ee33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858bb3c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858bb3c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61d198a3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61d198a3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ed25e945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bed25e945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1d198a3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1d198a3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852a5459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852a5459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e8f5ee33f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9e8f5ee33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734ba7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734ba7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0baee2e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0baee2e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1d198a39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1d198a3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61d198a3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61d198a3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9e8f5ee33f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9e8f5ee33f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e9c380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g9e9c380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60116bd35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60116bd35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ed25e945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bed25e945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1d198a3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1d198a3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852a5459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852a5459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e8f5ee33f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9e8f5ee33f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8734ba78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8734ba78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8734ba78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8734ba78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8734ba78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8734ba78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9e8f5ee33f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8" name="Google Shape;718;g9e8f5ee33f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1d198a39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1d198a39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1d198a39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1d198a39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61d198a39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61d198a39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ed25e945d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bed25e945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Entrevistas Modalidad online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Duración estimada: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MINUTOS PARA CREAR EL CUESTIONARIO Y 1 HORA PARA REALIZAR LAS ENTREVISTAS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Espacio: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Breakout Rooms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Consigna: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estudiantes irá a la sala con su tutor y tendrán 5 minutos para realizar la entrevista. Respetar el tiempo para qué todos puedan participar. La idea es practicar la dinámica. Al final de la dinámica hacer un cierre de aciertos y problemas generales qué haya observado. Respetar los tiempos para que todos puedan participar.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tutor guiará la actividad e intervendrá de ser necesario durante la entrevista. Pueden usar el “Documento Guía” que se encuentra en la carpeta de la clase para guiar la entrevista.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llevar adelante la actividad?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1: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Dar la consiga y pactar el tiempo que durará la actividad.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2: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alumno tendrá un total de 15 minutos para pensar las preguntas a realizar. Tener presente generar preguntas que inviten a empatizar con los usuarios y así obtener respuesta de valor. Más preguntas abiertas y menos preguntas cerradas. En este punto se puede ayudar de la guía entregada.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Ir a los breakouts room. En este punto, para una mejor organización, solicitar a los alumnos que se coloquen en el nombre la inicial de su tutor (ej: si el nombre del tutor es Lucas deberá colocarse (L). En caso de repetirse nombres usar la siguiente letra también.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grupo, guiado por el tutor, comenzará la actividad. Cada estudiante tendrá entre 4 y 5 minutos para ser moderador o usuario. El moderador preguntará sin condicionar ni comprometer al usuario, obteniendo respuestas a las preguntas solicitadas. El docente/tutor será el encargado de corregir si el entrevistador/moderador está condicionando o no sirven (dentro del contexto) las preguntas realizadas. En ese tiempo los demás deben tomar nota de aquellos aspectos que se pueden mejorar del entrevistador o del cuestionario en función de las buenas prácticas vistas en clase.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4: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final de la dinámica hacer un cierre de aciertos y problemas generales qué haya observado. 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5: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Finalizada esta primera parte se volverá al Zoom General.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6: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docente hará una cierre de la actividad. 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52a54596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52a5459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bf1cc2fa14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bf1cc2fa14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A la hora del Break, entre 5 y 10 minutos. Considerar ubicar este espacio en un momento adecuado de la clase. Al volver, mostrar los resultados de la pregunta del anterior slide y generar un breve intercambio.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bf1cc2fa14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bf1cc2fa14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Momento de consolidación de aprendizajes: </a:t>
            </a:r>
            <a:r>
              <a:rPr lang="en-GB">
                <a:solidFill>
                  <a:schemeClr val="dk1"/>
                </a:solidFill>
              </a:rPr>
              <a:t>utilizar maps + extends + each + operaciones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e8f5ee33f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g9e8f5ee33f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9e8f5ee33f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g9e8f5ee33f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a347d442d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ga347d442d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Usar la clase correspondiente a la entrega intermedia del proyecto final.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a347d442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ga347d442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Usar la clase correspondiente a la entrega intermedia del proyecto final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914588122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914588122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347d442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9" name="Google Shape;809;ga347d442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Portada de Material Ampliado</a:t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a347d442d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a347d442d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Enviar el contenido a integrar a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n-GB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f1cc2fa1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bf1cc2fa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9e8f5ee33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g9e8f5ee33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9e8f5ee33f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g9e8f5ee33f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9e8f5ee33f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g9e8f5ee33f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20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hyperlink" Target="https://medium.com/@ger86/c%C3%B3mo-organizar-los-archivos-sass-de-tu-proyecto-c8b02242d95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rive.google.com/file/d/1Ud88KGPkOPtj5kgdZXqDpwQEjNEP1LW3/view?usp=sharing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docs.google.com/document/d/18JIDahjZPGuQgQy6C5ji_mFWspEWDTbW5UBqM2yfCqY/edit?usp=sharing" TargetMode="External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Relationship Id="rId5" Type="http://schemas.openxmlformats.org/officeDocument/2006/relationships/hyperlink" Target="https://sass-lang.com/documentation/at-rules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8.png"/><Relationship Id="rId4" Type="http://schemas.openxmlformats.org/officeDocument/2006/relationships/image" Target="../media/image4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8.png"/><Relationship Id="rId4" Type="http://schemas.openxmlformats.org/officeDocument/2006/relationships/image" Target="../media/image52.png"/><Relationship Id="rId5" Type="http://schemas.openxmlformats.org/officeDocument/2006/relationships/image" Target="../media/image5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8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8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8.png"/><Relationship Id="rId4" Type="http://schemas.openxmlformats.org/officeDocument/2006/relationships/image" Target="../media/image5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8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pH5dOjkOF1OdGww5uFgE9vO19DWD1FpFaRpIME2dtaA/edit?usp=sharin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8.png"/><Relationship Id="rId4" Type="http://schemas.openxmlformats.org/officeDocument/2006/relationships/image" Target="../media/image54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3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8.png"/><Relationship Id="rId4" Type="http://schemas.openxmlformats.org/officeDocument/2006/relationships/image" Target="../media/image51.png"/><Relationship Id="rId5" Type="http://schemas.openxmlformats.org/officeDocument/2006/relationships/image" Target="../media/image57.png"/><Relationship Id="rId6" Type="http://schemas.openxmlformats.org/officeDocument/2006/relationships/image" Target="../media/image2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drive.google.com/file/d/1yPU40SviHWZvNbViF5WEmpcm5hhUDJos/view?usp=sharing" TargetMode="External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48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hyperlink" Target="https://bit.ly/3a9HLlo" TargetMode="External"/><Relationship Id="rId4" Type="http://schemas.openxmlformats.org/officeDocument/2006/relationships/image" Target="../media/image49.png"/><Relationship Id="rId5" Type="http://schemas.openxmlformats.org/officeDocument/2006/relationships/image" Target="../media/image59.png"/><Relationship Id="rId6" Type="http://schemas.openxmlformats.org/officeDocument/2006/relationships/image" Target="../media/image6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1.png"/><Relationship Id="rId4" Type="http://schemas.openxmlformats.org/officeDocument/2006/relationships/image" Target="../media/image55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1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PREPROCESADORES CSS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/>
        </p:nvSpPr>
        <p:spPr>
          <a:xfrm>
            <a:off x="699250" y="1618950"/>
            <a:ext cx="7801200" cy="24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un preprocesador de CSS que te permite escribir un código, el cual luego se transforma (compila) en un archivo de CSS puro. 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 genera un código más limpio y sencillo de mantener y editar, a través de una estructura ordenada, usando un lenguaje de estilos.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3205875" y="646975"/>
            <a:ext cx="47769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¿QUÉ ES SASS?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SASS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802250" y="1513375"/>
            <a:ext cx="785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Sass significa </a:t>
            </a:r>
            <a:r>
              <a:rPr b="1"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“Syntactically Awesome Stylesheets”</a:t>
            </a: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Permite crear hojas de estilos estructuradas, limpias y fáciles de mantener.</a:t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 SASS podrás escribir hojas de estilo que te ayudarán a generar ficheros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CSS más optimizados</a:t>
            </a: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incorporando mayor contenido semántico. </a:t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Esto permite utilizar funcionalidades que normalmente encontrarías en lenguajes de programación tradicionales, como el uso de variables, creación de funciones, etcétera.</a:t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802250" y="1665775"/>
            <a:ext cx="785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Normalmente, crear una hoja de estilos es relativamente sencillo. Lo malo es cuando el proyecto va creciendo en tamaño: su CSS puede terminar siendo muy extenso.</a:t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SASS permite una sintaxis más simple y elegante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implementando además bastantes características extras, para hacer más manejable tu hoja de estilos.</a:t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SASS: ¿POR QUÉ ES ÚTIL?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/>
          <p:nvPr/>
        </p:nvSpPr>
        <p:spPr>
          <a:xfrm>
            <a:off x="802250" y="1665775"/>
            <a:ext cx="785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Sass cuentas con dos diferentes tipos de sintaxis: SCSS y SASS. La primera y más popular, es conocida como SCSS (</a:t>
            </a:r>
            <a:r>
              <a:rPr i="1"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Sassy CSS</a:t>
            </a: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). 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muy similar a la sintaxis nativa de CSS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tanto así que te permite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importar hojas de estilos CSS (copiar y pegar) directamente en un archivo SCSS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y obtener un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resultado válido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utilizarla, sólo debes crear un archivo con terminación .scss de la siguiente manera:</a:t>
            </a:r>
            <a:r>
              <a:rPr i="1"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archivo.scss</a:t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SASS: SINTAXIS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/>
        </p:nvSpPr>
        <p:spPr>
          <a:xfrm>
            <a:off x="726000" y="1564150"/>
            <a:ext cx="8028300" cy="659100"/>
          </a:xfrm>
          <a:prstGeom prst="rect">
            <a:avLst/>
          </a:prstGeom>
          <a:solidFill>
            <a:srgbClr val="E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¿Crees que es válido el siguiente CSS dentro de un SCSS?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9"/>
          <p:cNvSpPr txBox="1"/>
          <p:nvPr/>
        </p:nvSpPr>
        <p:spPr>
          <a:xfrm>
            <a:off x="1077400" y="2420275"/>
            <a:ext cx="3475800" cy="215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3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3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3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3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39"/>
          <p:cNvSpPr txBox="1"/>
          <p:nvPr/>
        </p:nvSpPr>
        <p:spPr>
          <a:xfrm>
            <a:off x="4985575" y="2420275"/>
            <a:ext cx="3475800" cy="215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3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3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3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3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30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7BA7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39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SASS: SINTAXIS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0"/>
          <p:cNvSpPr/>
          <p:nvPr/>
        </p:nvSpPr>
        <p:spPr>
          <a:xfrm>
            <a:off x="3579350" y="2130325"/>
            <a:ext cx="1880700" cy="1880700"/>
          </a:xfrm>
          <a:prstGeom prst="ellipse">
            <a:avLst/>
          </a:prstGeom>
          <a:solidFill>
            <a:srgbClr val="E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0"/>
          <p:cNvSpPr txBox="1"/>
          <p:nvPr/>
        </p:nvSpPr>
        <p:spPr>
          <a:xfrm>
            <a:off x="3984350" y="2480575"/>
            <a:ext cx="10707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latin typeface="Helvetica Neue"/>
                <a:ea typeface="Helvetica Neue"/>
                <a:cs typeface="Helvetica Neue"/>
                <a:sym typeface="Helvetica Neue"/>
              </a:rPr>
              <a:t>SI</a:t>
            </a:r>
            <a:endParaRPr b="1" sz="6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SASS: SINTAXIS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 txBox="1"/>
          <p:nvPr/>
        </p:nvSpPr>
        <p:spPr>
          <a:xfrm>
            <a:off x="326875" y="1564150"/>
            <a:ext cx="4509000" cy="77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Entonces, ¿cómo se escribe el SCSS? </a:t>
            </a:r>
            <a:b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¿igual que el CSS?</a:t>
            </a:r>
            <a:b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</a:b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Si bien es válido el CSS tal como lo escribimos, podemos ir de a poco agregando la sintaxis SCSS.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Siguiendo el ejemplo anterior, podría quedar de la siguiente forma.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¿Notas la diferencia sutil?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41"/>
          <p:cNvSpPr txBox="1"/>
          <p:nvPr/>
        </p:nvSpPr>
        <p:spPr>
          <a:xfrm>
            <a:off x="4990325" y="1564150"/>
            <a:ext cx="3764100" cy="3025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1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1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100px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15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red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padding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1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15px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GB" sz="115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font-size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15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20px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15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white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 sz="115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GB" sz="115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Arial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150">
                <a:solidFill>
                  <a:srgbClr val="0451A5"/>
                </a:solidFill>
                <a:latin typeface="Consolas"/>
                <a:ea typeface="Consolas"/>
                <a:cs typeface="Consolas"/>
                <a:sym typeface="Consolas"/>
              </a:rPr>
              <a:t>sans-serif</a:t>
            </a: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41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SASS: SINTAXIS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INSTALACIÓN DEL NODEJS Y EL NPM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48" name="Google Shape;2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43"/>
          <p:cNvCxnSpPr/>
          <p:nvPr/>
        </p:nvCxnSpPr>
        <p:spPr>
          <a:xfrm>
            <a:off x="3541600" y="2451650"/>
            <a:ext cx="4787400" cy="960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43"/>
          <p:cNvCxnSpPr/>
          <p:nvPr/>
        </p:nvCxnSpPr>
        <p:spPr>
          <a:xfrm>
            <a:off x="1175425" y="2451650"/>
            <a:ext cx="4787400" cy="960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43"/>
          <p:cNvSpPr/>
          <p:nvPr/>
        </p:nvSpPr>
        <p:spPr>
          <a:xfrm>
            <a:off x="3065505" y="2195425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5628259" y="2195425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-58850" y="3071050"/>
            <a:ext cx="1815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Instala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nodejs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43"/>
          <p:cNvSpPr txBox="1"/>
          <p:nvPr/>
        </p:nvSpPr>
        <p:spPr>
          <a:xfrm>
            <a:off x="2656300" y="3071050"/>
            <a:ext cx="14325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Instala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43"/>
          <p:cNvSpPr txBox="1"/>
          <p:nvPr/>
        </p:nvSpPr>
        <p:spPr>
          <a:xfrm>
            <a:off x="4900750" y="3071050"/>
            <a:ext cx="20691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Ingresa al directorio del repositorio.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3203937" y="2222364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43"/>
          <p:cNvSpPr txBox="1"/>
          <p:nvPr/>
        </p:nvSpPr>
        <p:spPr>
          <a:xfrm>
            <a:off x="5761007" y="2250120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3" name="Google Shape;26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3"/>
          <p:cNvSpPr txBox="1"/>
          <p:nvPr/>
        </p:nvSpPr>
        <p:spPr>
          <a:xfrm>
            <a:off x="1311600" y="637325"/>
            <a:ext cx="6520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REPASANDO LA INSTALACIÓN DEL PROCESADOR</a:t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5" name="Google Shape;265;p43"/>
          <p:cNvSpPr/>
          <p:nvPr/>
        </p:nvSpPr>
        <p:spPr>
          <a:xfrm>
            <a:off x="561330" y="21494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 txBox="1"/>
          <p:nvPr/>
        </p:nvSpPr>
        <p:spPr>
          <a:xfrm>
            <a:off x="713800" y="2173923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7927059" y="21494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3"/>
          <p:cNvSpPr txBox="1"/>
          <p:nvPr/>
        </p:nvSpPr>
        <p:spPr>
          <a:xfrm>
            <a:off x="8059807" y="2204095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9" name="Google Shape;269;p43"/>
          <p:cNvSpPr txBox="1"/>
          <p:nvPr/>
        </p:nvSpPr>
        <p:spPr>
          <a:xfrm>
            <a:off x="7471650" y="3071038"/>
            <a:ext cx="1524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Inicia el npm, con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init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44"/>
          <p:cNvCxnSpPr/>
          <p:nvPr/>
        </p:nvCxnSpPr>
        <p:spPr>
          <a:xfrm>
            <a:off x="1175425" y="2451650"/>
            <a:ext cx="4787400" cy="960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44"/>
          <p:cNvSpPr/>
          <p:nvPr/>
        </p:nvSpPr>
        <p:spPr>
          <a:xfrm>
            <a:off x="3065505" y="2195425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4"/>
          <p:cNvSpPr/>
          <p:nvPr/>
        </p:nvSpPr>
        <p:spPr>
          <a:xfrm>
            <a:off x="5628259" y="2195425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4"/>
          <p:cNvSpPr txBox="1"/>
          <p:nvPr/>
        </p:nvSpPr>
        <p:spPr>
          <a:xfrm>
            <a:off x="-58850" y="3286475"/>
            <a:ext cx="1815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Instala el nodemon: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npm install -D node-sass nodemon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44"/>
          <p:cNvSpPr txBox="1"/>
          <p:nvPr/>
        </p:nvSpPr>
        <p:spPr>
          <a:xfrm>
            <a:off x="2464750" y="3071050"/>
            <a:ext cx="18156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 la carpeta SCSS y CSS y sus archivos respectivos.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4339100" y="3378525"/>
            <a:ext cx="30738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Edita el package.json e inserta los lineas.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"build-css":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-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"node-sass --include-path scss scss/prueba.scss css/pruebacss.css",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-"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"watch-css": "nodemon -e scss -x \"npm run build-css\""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3203937" y="2222364"/>
            <a:ext cx="270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5761007" y="2250120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2" name="Google Shape;28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 txBox="1"/>
          <p:nvPr/>
        </p:nvSpPr>
        <p:spPr>
          <a:xfrm>
            <a:off x="1311600" y="637325"/>
            <a:ext cx="65208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REPASANDO LA INSTALACIÓN DEL PROCESADOR</a:t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1" sz="36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84" name="Google Shape;284;p44"/>
          <p:cNvSpPr/>
          <p:nvPr/>
        </p:nvSpPr>
        <p:spPr>
          <a:xfrm>
            <a:off x="561330" y="21494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713800" y="2173923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6" name="Google Shape;286;p44"/>
          <p:cNvCxnSpPr/>
          <p:nvPr/>
        </p:nvCxnSpPr>
        <p:spPr>
          <a:xfrm>
            <a:off x="3541600" y="2451650"/>
            <a:ext cx="4787400" cy="9600"/>
          </a:xfrm>
          <a:prstGeom prst="straightConnector1">
            <a:avLst/>
          </a:prstGeom>
          <a:noFill/>
          <a:ln cap="flat" cmpd="sng" w="952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7" name="Google Shape;287;p44"/>
          <p:cNvSpPr/>
          <p:nvPr/>
        </p:nvSpPr>
        <p:spPr>
          <a:xfrm>
            <a:off x="7927059" y="2149400"/>
            <a:ext cx="614100" cy="6141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8059807" y="2204095"/>
            <a:ext cx="2703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" name="Google Shape;289;p44"/>
          <p:cNvSpPr txBox="1"/>
          <p:nvPr/>
        </p:nvSpPr>
        <p:spPr>
          <a:xfrm>
            <a:off x="7471650" y="3071038"/>
            <a:ext cx="1524900" cy="10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Compila con npm: </a:t>
            </a:r>
            <a:r>
              <a:rPr b="1"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run watch-css</a:t>
            </a:r>
            <a:r>
              <a:rPr lang="en-GB" sz="18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5"/>
          <p:cNvSpPr txBox="1"/>
          <p:nvPr/>
        </p:nvSpPr>
        <p:spPr>
          <a:xfrm>
            <a:off x="643800" y="262675"/>
            <a:ext cx="7856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COMANDAR PARA COMPILAR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6" name="Google Shape;296;p45"/>
          <p:cNvSpPr txBox="1"/>
          <p:nvPr/>
        </p:nvSpPr>
        <p:spPr>
          <a:xfrm>
            <a:off x="587250" y="1379525"/>
            <a:ext cx="7969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Todo está listo para escribir un pequeño script para compilar Sass. Abre el archivo </a:t>
            </a:r>
            <a:r>
              <a:rPr i="1"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package.json</a:t>
            </a: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en un editor de código. Verás algo: como ésto:</a:t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7" name="Google Shape;2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925" y="2245850"/>
            <a:ext cx="3950400" cy="25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6"/>
          <p:cNvSpPr txBox="1"/>
          <p:nvPr/>
        </p:nvSpPr>
        <p:spPr>
          <a:xfrm>
            <a:off x="505500" y="1513375"/>
            <a:ext cx="8133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la sección de scripts, añade un comando scss debajo del comando test, como se muestra abajo: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4" name="Google Shape;30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00" y="2552125"/>
            <a:ext cx="7775309" cy="9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6"/>
          <p:cNvSpPr txBox="1"/>
          <p:nvPr/>
        </p:nvSpPr>
        <p:spPr>
          <a:xfrm>
            <a:off x="99150" y="3838525"/>
            <a:ext cx="90447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6FA8DC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“build-css”</a:t>
            </a:r>
            <a:r>
              <a:rPr lang="en-GB" sz="1500">
                <a:solidFill>
                  <a:schemeClr val="dk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500">
                <a:solidFill>
                  <a:srgbClr val="A31515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“node-sass --include-path scss scss/style.scss css/main.css”</a:t>
            </a:r>
            <a:r>
              <a:rPr lang="en-GB" sz="1500">
                <a:solidFill>
                  <a:schemeClr val="dk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chemeClr val="dk1"/>
              </a:solidFill>
              <a:highlight>
                <a:srgbClr val="FEFE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9FC5E8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500">
                <a:solidFill>
                  <a:srgbClr val="6FA8DC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“watch-css”</a:t>
            </a:r>
            <a:r>
              <a:rPr lang="en-GB" sz="1500">
                <a:solidFill>
                  <a:schemeClr val="dk1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500">
                <a:solidFill>
                  <a:srgbClr val="A31515"/>
                </a:solidFill>
                <a:highlight>
                  <a:srgbClr val="FEFEFE"/>
                </a:highlight>
                <a:latin typeface="Courier New"/>
                <a:ea typeface="Courier New"/>
                <a:cs typeface="Courier New"/>
                <a:sym typeface="Courier New"/>
              </a:rPr>
              <a:t>“nodemon -e scss -x \”npm run build-css\””</a:t>
            </a:r>
            <a:endParaRPr sz="15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643800" y="262675"/>
            <a:ext cx="7856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COMANDAR PARA COMPILAR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7"/>
          <p:cNvSpPr txBox="1"/>
          <p:nvPr/>
        </p:nvSpPr>
        <p:spPr>
          <a:xfrm>
            <a:off x="440850" y="1659625"/>
            <a:ext cx="8262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Para ejecutar nuestro script de una línea, necesitamos ejecutar el siguiente comando en la terminal: 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 npm run watch-css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313" name="Google Shape;3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50" y="2641225"/>
            <a:ext cx="7642750" cy="18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7"/>
          <p:cNvSpPr txBox="1"/>
          <p:nvPr/>
        </p:nvSpPr>
        <p:spPr>
          <a:xfrm>
            <a:off x="643800" y="262675"/>
            <a:ext cx="7856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COMANDAR PARA COMPILAR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/>
        </p:nvSpPr>
        <p:spPr>
          <a:xfrm>
            <a:off x="2187450" y="830025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NESTING, IMPORT Y VARS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8"/>
          <p:cNvPicPr preferRelativeResize="0"/>
          <p:nvPr/>
        </p:nvPicPr>
        <p:blipFill rotWithShape="1">
          <a:blip r:embed="rId4">
            <a:alphaModFix/>
          </a:blip>
          <a:srcRect b="0" l="2460" r="-2460" t="0"/>
          <a:stretch/>
        </p:blipFill>
        <p:spPr>
          <a:xfrm>
            <a:off x="2160714" y="1698175"/>
            <a:ext cx="4974975" cy="28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 txBox="1"/>
          <p:nvPr/>
        </p:nvSpPr>
        <p:spPr>
          <a:xfrm>
            <a:off x="643800" y="370775"/>
            <a:ext cx="7856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NESTING O ANIDACIÓN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670350" y="1909250"/>
            <a:ext cx="78033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sigue una estricta estructura de anidación, mientras que CSS, por lo general, es un caos total. 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la anidación de SASS, puedes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organizar tu hoja de estilo de una manera que se asemeja a la de HTML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lo que reduce la posibilidad de conflictos en el CSS.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/>
        </p:nvSpPr>
        <p:spPr>
          <a:xfrm>
            <a:off x="4818375" y="1282475"/>
            <a:ext cx="3244800" cy="344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ul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list-style: none;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ul li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padding: 15px;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display: inline-block;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ul li a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text-decoration: none;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font-size: 16px;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color: #444;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34" name="Google Shape;334;p50"/>
          <p:cNvSpPr txBox="1"/>
          <p:nvPr/>
        </p:nvSpPr>
        <p:spPr>
          <a:xfrm>
            <a:off x="845875" y="1282475"/>
            <a:ext cx="2940300" cy="3441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ul 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{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list-style: none;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	 </a:t>
            </a: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li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		padding: 15px;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		display: inline-block;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	       a 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{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		     text-decoration: none;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	                 font-size: 16px;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		     color: #444;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	      }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            }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0"/>
          <p:cNvSpPr txBox="1"/>
          <p:nvPr/>
        </p:nvSpPr>
        <p:spPr>
          <a:xfrm>
            <a:off x="2715375" y="1291675"/>
            <a:ext cx="10707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0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7" name="Google Shape;337;p50"/>
          <p:cNvSpPr txBox="1"/>
          <p:nvPr/>
        </p:nvSpPr>
        <p:spPr>
          <a:xfrm>
            <a:off x="7345075" y="1291675"/>
            <a:ext cx="10707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GB" sz="20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20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338" name="Google Shape;338;p50"/>
          <p:cNvCxnSpPr/>
          <p:nvPr/>
        </p:nvCxnSpPr>
        <p:spPr>
          <a:xfrm>
            <a:off x="3847400" y="3097025"/>
            <a:ext cx="859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50"/>
          <p:cNvSpPr txBox="1"/>
          <p:nvPr/>
        </p:nvSpPr>
        <p:spPr>
          <a:xfrm>
            <a:off x="643800" y="370775"/>
            <a:ext cx="7856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NESTING O ANIDACIÓN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1"/>
          <p:cNvSpPr txBox="1"/>
          <p:nvPr/>
        </p:nvSpPr>
        <p:spPr>
          <a:xfrm>
            <a:off x="726050" y="2015100"/>
            <a:ext cx="77568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de las características más útiles de SASS es la posibilidad de separar tus hojas de estilo en archivos separados. A continuación, puedes usar </a:t>
            </a:r>
            <a:r>
              <a:rPr i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@import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incluir la fuente de tus archivos individuales en una hoja de estilo maestra. </a:t>
            </a:r>
            <a:endParaRPr sz="2000">
              <a:solidFill>
                <a:schemeClr val="dk1"/>
              </a:solidFill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1"/>
          <p:cNvSpPr txBox="1"/>
          <p:nvPr/>
        </p:nvSpPr>
        <p:spPr>
          <a:xfrm>
            <a:off x="643800" y="370775"/>
            <a:ext cx="7856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IMPORT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2"/>
          <p:cNvSpPr txBox="1"/>
          <p:nvPr/>
        </p:nvSpPr>
        <p:spPr>
          <a:xfrm>
            <a:off x="726050" y="1983550"/>
            <a:ext cx="3518100" cy="1562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"estructura"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"colores"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"tipografia"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@import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"grilla"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8B4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52"/>
          <p:cNvSpPr txBox="1"/>
          <p:nvPr/>
        </p:nvSpPr>
        <p:spPr>
          <a:xfrm>
            <a:off x="4321550" y="1564150"/>
            <a:ext cx="46497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Ejemplo: quieres tener por separado los estilos donde nos enfocamos en la estructura, colores, tipografía y grilla.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¡importante! el archivo debe tener “_” (guión bajo) al principio del nombre. Ej: _colores.scss</a:t>
            </a:r>
            <a:endParaRPr sz="1800">
              <a:highlight>
                <a:srgbClr val="E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52"/>
          <p:cNvSpPr txBox="1"/>
          <p:nvPr/>
        </p:nvSpPr>
        <p:spPr>
          <a:xfrm>
            <a:off x="643800" y="370775"/>
            <a:ext cx="7856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IMPORT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3"/>
          <p:cNvSpPr txBox="1"/>
          <p:nvPr/>
        </p:nvSpPr>
        <p:spPr>
          <a:xfrm>
            <a:off x="726050" y="1665775"/>
            <a:ext cx="791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 variables son una manera de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guardar información que necesites reutilizar en tus hojas de estilos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colores, dimensiones, fuentes o cualquier otro valor. SASS utiliza el símbolo dólar ($) al principio de la palabra clave para crear una variable.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 variables se comportan como atributos CSS, y su valor puede ser cualquiera que pudiera adquirir un atributo CSS.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0" name="Google Shape;3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3"/>
          <p:cNvSpPr txBox="1"/>
          <p:nvPr/>
        </p:nvSpPr>
        <p:spPr>
          <a:xfrm>
            <a:off x="643800" y="198875"/>
            <a:ext cx="7856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VARS (VARIABLES)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SASS I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1623450" y="1645575"/>
            <a:ext cx="5897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 WEB </a:t>
            </a:r>
            <a:endParaRPr b="0" i="0" sz="1400" u="none" cap="none" strike="noStrike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/>
        </p:nvSpPr>
        <p:spPr>
          <a:xfrm>
            <a:off x="595850" y="3394850"/>
            <a:ext cx="8049600" cy="10707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buena práctica común consiste en definir todas las variables globales al principio del fichero, para que puedan localizarse rápidamente.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7" name="Google Shape;36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4"/>
          <p:cNvSpPr txBox="1"/>
          <p:nvPr/>
        </p:nvSpPr>
        <p:spPr>
          <a:xfrm>
            <a:off x="612300" y="1665775"/>
            <a:ext cx="79194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variable se podrá definir fuera o dentro de algún selector.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Didact Gothic"/>
              <a:buChar char="●"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se define por fuera, dicha variable será global.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2000"/>
              <a:buFont typeface="Didact Gothic"/>
              <a:buChar char="●"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se define por dentro de un selector, será local.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69" name="Google Shape;369;p54"/>
          <p:cNvSpPr txBox="1"/>
          <p:nvPr/>
        </p:nvSpPr>
        <p:spPr>
          <a:xfrm>
            <a:off x="643800" y="198875"/>
            <a:ext cx="7856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VARS (VARIABLES)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/>
        </p:nvSpPr>
        <p:spPr>
          <a:xfrm>
            <a:off x="27275" y="0"/>
            <a:ext cx="4297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/* Variables */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74E13"/>
                </a:solidFill>
                <a:latin typeface="Didact Gothic"/>
                <a:ea typeface="Didact Gothic"/>
                <a:cs typeface="Didact Gothic"/>
                <a:sym typeface="Didact Gothic"/>
              </a:rPr>
              <a:t>$title-font: 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normal 24px/1.5 'Open Sans', sans-serif;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74E13"/>
                </a:solidFill>
                <a:latin typeface="Didact Gothic"/>
                <a:ea typeface="Didact Gothic"/>
                <a:cs typeface="Didact Gothic"/>
                <a:sym typeface="Didact Gothic"/>
              </a:rPr>
              <a:t>$cool-red: 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#F44336;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274E13"/>
                </a:solidFill>
                <a:latin typeface="Didact Gothic"/>
                <a:ea typeface="Didact Gothic"/>
                <a:cs typeface="Didact Gothic"/>
                <a:sym typeface="Didact Gothic"/>
              </a:rPr>
              <a:t>$box-shadow-bottom-only: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0 2px 1px 0 rgba(0, 0, 0, 0.2);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/* SCSS*/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h1.title 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{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	font: </a:t>
            </a:r>
            <a:r>
              <a:rPr lang="en-GB">
                <a:solidFill>
                  <a:srgbClr val="274E13"/>
                </a:solidFill>
                <a:latin typeface="Didact Gothic"/>
                <a:ea typeface="Didact Gothic"/>
                <a:cs typeface="Didact Gothic"/>
                <a:sym typeface="Didact Gothic"/>
              </a:rPr>
              <a:t>$title-font; </a:t>
            </a:r>
            <a:r>
              <a:rPr lang="en-GB">
                <a:solidFill>
                  <a:srgbClr val="434343"/>
                </a:solidFill>
                <a:latin typeface="Didact Gothic"/>
                <a:ea typeface="Didact Gothic"/>
                <a:cs typeface="Didact Gothic"/>
                <a:sym typeface="Didact Gothic"/>
              </a:rPr>
              <a:t>/* Uso la variable*/</a:t>
            </a:r>
            <a:endParaRPr>
              <a:solidFill>
                <a:srgbClr val="43434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45720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color: </a:t>
            </a:r>
            <a:r>
              <a:rPr lang="en-GB">
                <a:solidFill>
                  <a:srgbClr val="274E13"/>
                </a:solidFill>
                <a:latin typeface="Didact Gothic"/>
                <a:ea typeface="Didact Gothic"/>
                <a:cs typeface="Didact Gothic"/>
                <a:sym typeface="Didact Gothic"/>
              </a:rPr>
              <a:t>$cool-red;</a:t>
            </a:r>
            <a:endParaRPr>
              <a:solidFill>
                <a:srgbClr val="274E1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div.container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color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: </a:t>
            </a:r>
            <a:r>
              <a:rPr lang="en-GB">
                <a:solidFill>
                  <a:srgbClr val="274E13"/>
                </a:solidFill>
                <a:latin typeface="Didact Gothic"/>
                <a:ea typeface="Didact Gothic"/>
                <a:cs typeface="Didact Gothic"/>
                <a:sym typeface="Didact Gothic"/>
              </a:rPr>
              <a:t>$cool-red;</a:t>
            </a:r>
            <a:endParaRPr>
              <a:solidFill>
                <a:srgbClr val="274E1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background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: #fff;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width</a:t>
            </a: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: 100%;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box-shadow: </a:t>
            </a:r>
            <a:r>
              <a:rPr lang="en-GB">
                <a:solidFill>
                  <a:srgbClr val="274E13"/>
                </a:solidFill>
                <a:latin typeface="Didact Gothic"/>
                <a:ea typeface="Didact Gothic"/>
                <a:cs typeface="Didact Gothic"/>
                <a:sym typeface="Didact Gothic"/>
              </a:rPr>
              <a:t>$box-shadow-bottom-only;</a:t>
            </a:r>
            <a:endParaRPr>
              <a:solidFill>
                <a:srgbClr val="274E13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375" name="Google Shape;37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5"/>
          <p:cNvSpPr txBox="1"/>
          <p:nvPr/>
        </p:nvSpPr>
        <p:spPr>
          <a:xfrm>
            <a:off x="3179950" y="4579600"/>
            <a:ext cx="13035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2000"/>
          </a:p>
        </p:txBody>
      </p:sp>
      <p:sp>
        <p:nvSpPr>
          <p:cNvPr id="377" name="Google Shape;377;p55"/>
          <p:cNvSpPr txBox="1"/>
          <p:nvPr/>
        </p:nvSpPr>
        <p:spPr>
          <a:xfrm>
            <a:off x="4638700" y="0"/>
            <a:ext cx="44424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h1.title</a:t>
            </a: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 sz="1800"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8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font</a:t>
            </a: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: normal 24px/1.5 "Open Sans", sans-serif;</a:t>
            </a:r>
            <a:endParaRPr sz="1800"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8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color</a:t>
            </a: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: #F44336;</a:t>
            </a:r>
            <a:endParaRPr sz="1800"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 sz="1800"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div.container</a:t>
            </a: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{</a:t>
            </a:r>
            <a:endParaRPr sz="1800"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8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color</a:t>
            </a: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: #F44336;</a:t>
            </a:r>
            <a:endParaRPr sz="1800"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8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background</a:t>
            </a: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: #fff;</a:t>
            </a:r>
            <a:endParaRPr sz="1800"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8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width</a:t>
            </a: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: 100%;</a:t>
            </a:r>
            <a:endParaRPr sz="1800"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r>
              <a:rPr lang="en-GB" sz="1800">
                <a:solidFill>
                  <a:srgbClr val="FF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box-shadow</a:t>
            </a: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: 0 2px 1px 0 rgba(0, 0, 0, 0.2);</a:t>
            </a:r>
            <a:endParaRPr sz="1800"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Didact Gothic"/>
                <a:ea typeface="Didact Gothic"/>
                <a:cs typeface="Didact Gothic"/>
                <a:sym typeface="Didact Gothic"/>
              </a:rPr>
              <a:t>}</a:t>
            </a:r>
            <a:endParaRPr>
              <a:solidFill>
                <a:srgbClr val="0000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78" name="Google Shape;378;p55"/>
          <p:cNvSpPr txBox="1"/>
          <p:nvPr/>
        </p:nvSpPr>
        <p:spPr>
          <a:xfrm>
            <a:off x="8130575" y="4579600"/>
            <a:ext cx="856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6"/>
          <p:cNvSpPr txBox="1"/>
          <p:nvPr/>
        </p:nvSpPr>
        <p:spPr>
          <a:xfrm>
            <a:off x="726050" y="2015100"/>
            <a:ext cx="77568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deseas llevar un orden tu proyecto, puedes seguir esta </a:t>
            </a:r>
            <a:r>
              <a:rPr lang="en-GB" sz="2000" u="sng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estructura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¿Hay una forma estándar de separar tus archivos CSS?</a:t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No, dependerá de los frameworks que uses. 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56"/>
          <p:cNvSpPr txBox="1"/>
          <p:nvPr/>
        </p:nvSpPr>
        <p:spPr>
          <a:xfrm>
            <a:off x="0" y="370775"/>
            <a:ext cx="91440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¿CÓMO ESTRUCTURAR LOS PROYECTOS SASS</a:t>
            </a: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?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7"/>
          <p:cNvSpPr txBox="1"/>
          <p:nvPr/>
        </p:nvSpPr>
        <p:spPr>
          <a:xfrm>
            <a:off x="643800" y="186475"/>
            <a:ext cx="7856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USO DE !DEFAULT EN LAS VARIABLES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3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1174350" y="1433075"/>
            <a:ext cx="67953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 haces esto, el color que tomará será #000000: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393" name="Google Shape;393;p57"/>
          <p:cNvGraphicFramePr/>
          <p:nvPr/>
        </p:nvGraphicFramePr>
        <p:xfrm>
          <a:off x="1616175" y="192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5686425"/>
              </a:tblGrid>
              <a:tr h="95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$color: 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#FF0000;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$color: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#000000;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graphicFrame>
        <p:nvGraphicFramePr>
          <p:cNvPr id="394" name="Google Shape;394;p57"/>
          <p:cNvGraphicFramePr/>
          <p:nvPr/>
        </p:nvGraphicFramePr>
        <p:xfrm>
          <a:off x="1637075" y="366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568642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$color: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#333333;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$color: 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#000000 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!default;</a:t>
                      </a:r>
                      <a:endParaRPr sz="1800">
                        <a:solidFill>
                          <a:srgbClr val="FF0000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395" name="Google Shape;395;p57"/>
          <p:cNvSpPr txBox="1"/>
          <p:nvPr/>
        </p:nvSpPr>
        <p:spPr>
          <a:xfrm>
            <a:off x="0" y="2942100"/>
            <a:ext cx="91440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Pero si agregamos el </a:t>
            </a:r>
            <a:r>
              <a:rPr lang="en-GB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!default, </a:t>
            </a: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se tomará el #333333. El </a:t>
            </a:r>
            <a:r>
              <a:rPr lang="en-GB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!default</a:t>
            </a: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 indica que si dicha propiedad no fue asignada, tome el #000000 por defecto: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9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08" name="Google Shape;408;p59"/>
          <p:cNvSpPr txBox="1"/>
          <p:nvPr/>
        </p:nvSpPr>
        <p:spPr>
          <a:xfrm>
            <a:off x="2098800" y="3084150"/>
            <a:ext cx="4946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Momento de consolidación de aprendizajes</a:t>
            </a:r>
            <a:r>
              <a:rPr lang="en-GB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0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APLICANDO SASS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14" name="Google Shape;414;p60"/>
          <p:cNvSpPr txBox="1"/>
          <p:nvPr/>
        </p:nvSpPr>
        <p:spPr>
          <a:xfrm>
            <a:off x="938100" y="3509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Crear el archivo SCSS de tu proyecto y compilarlo.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15" name="Google Shape;41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Google Shape;421;p61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{EECAFDE1-9FF3-455E-AA1F-182698FD82A6}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APLICANDO SASS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archivo HTML, CSS y SCSS</a:t>
                      </a:r>
                      <a:r>
                        <a:rPr lang="en-GB" sz="15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</a:t>
                      </a:r>
                      <a:r>
                        <a:rPr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</a:t>
                      </a:r>
                      <a:r>
                        <a:rPr lang="en-GB" sz="15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ebe tener el nombre </a:t>
                      </a:r>
                      <a:r>
                        <a:rPr lang="en-GB" sz="1500" u="none" cap="none" strike="noStrike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“Idea+Apellido”</a:t>
                      </a:r>
                      <a:r>
                        <a:rPr lang="en-GB" sz="15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</a:t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carpeta en formato zip o rar, con el/los archivos HTML, CSS y SCSS.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crear el archivo SCSS de tu proyecto y compilarlo.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&gt;&gt; </a:t>
                      </a: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302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Char char="-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Instala SASS y crea el archivo SCSS para compilarlo en CSS. Envía ambos archivos como parte del desafío.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 u="none" cap="none" strike="noStrike"/>
                        <a:t>&gt;&gt; Ejemplo:</a:t>
                      </a:r>
                      <a:endParaRPr b="1" sz="16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u="sng">
                          <a:solidFill>
                            <a:srgbClr val="1155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Carpeta comprimida con SASS 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422" name="Google Shape;42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7375" y="1200488"/>
            <a:ext cx="16383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429" name="Google Shape;42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35" name="Google Shape;435;p63"/>
          <p:cNvSpPr txBox="1"/>
          <p:nvPr/>
        </p:nvSpPr>
        <p:spPr>
          <a:xfrm>
            <a:off x="2180400" y="2623175"/>
            <a:ext cx="4783200" cy="15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Resumen de lo visto en clase hoy</a:t>
            </a:r>
            <a:endParaRPr b="1" i="0" sz="2200" u="none" cap="none" strike="noStrike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"/>
              <a:buChar char="-"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</a:t>
            </a:r>
            <a:r>
              <a:rPr lang="en-GB" sz="22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 </a:t>
            </a:r>
            <a:r>
              <a:rPr b="0" i="0" lang="en-GB" sz="2200" u="none" cap="none" strike="noStrike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SASS</a:t>
            </a:r>
            <a:r>
              <a:rPr lang="en-GB" sz="2200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GB" sz="2200" u="none" cap="none" strike="noStrike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2200" u="none" cap="none" strike="noStrike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Comprender SASS. 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1" name="Google Shape;44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5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SASS II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48" name="Google Shape;448;p65"/>
          <p:cNvSpPr txBox="1"/>
          <p:nvPr/>
        </p:nvSpPr>
        <p:spPr>
          <a:xfrm>
            <a:off x="1760100" y="1659825"/>
            <a:ext cx="5623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DESARROLLO WEB </a:t>
            </a:r>
            <a:endParaRPr b="0" i="0" sz="1400" u="none" cap="none" strike="noStrike">
              <a:solidFill>
                <a:srgbClr val="12121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9" name="Google Shape;449;p65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Agregar operaciones y decisiones con SASS.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55" name="Google Shape;45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6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7" name="Google Shape;45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SASS: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 preprocesador de CSS que te permite escribir un código, el cual luego se transforma (compila) en un archivo de CSS puro.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Esto genera un código más limpio y sencillo de mantener y editar, a través de una estructura ordenada, usando un lenguaje de estilos.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Sintaxis: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Sass cuentas con dos diferentes tipos de sintaxis: SCSS y SASS. La primera y más popular, es conocida como SCSS (Sassy CSS). Es muy similar a la sintaxis nativa de CSS, tanto así que te permite importar hojas de estilos CSS (copiar y pegar) directamente en un archivo SCSS, y obtener un resultado válido.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3" name="Google Shape;463;p67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64" name="Google Shape;4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7"/>
          <p:cNvSpPr txBox="1"/>
          <p:nvPr/>
        </p:nvSpPr>
        <p:spPr>
          <a:xfrm>
            <a:off x="4674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Nesting o anidación</a:t>
            </a: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la anidación de SASS, puedes organizar tu hoja de estilo de una manera que se asemeja a la de HTML, lo que reduce la posibilidad de conflictos en el CSS.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Import: 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 permite incluir la fuente de tus archivos individuales en una hoja de estilo maestra.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Vars (variables):</a:t>
            </a:r>
            <a:r>
              <a:rPr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 una manera de guardar información que necesites reutilizar en tus hojas de estilos: colores, dimensiones, fuentes o cualquier otro valor. SASS utiliza el símbolo dólar ($) al principio de la palabra clave para crear una variable.</a:t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1" name="Google Shape;47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15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77" name="Google Shape;47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9"/>
          <p:cNvSpPr/>
          <p:nvPr/>
        </p:nvSpPr>
        <p:spPr>
          <a:xfrm>
            <a:off x="237500" y="2947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Maps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0" name="Google Shape;480;p69"/>
          <p:cNvSpPr/>
          <p:nvPr/>
        </p:nvSpPr>
        <p:spPr>
          <a:xfrm>
            <a:off x="237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Operadores, condicionales y bucles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1" name="Google Shape;481;p69"/>
          <p:cNvCxnSpPr>
            <a:stCxn id="480" idx="2"/>
          </p:cNvCxnSpPr>
          <p:nvPr/>
        </p:nvCxnSpPr>
        <p:spPr>
          <a:xfrm>
            <a:off x="963950" y="1755378"/>
            <a:ext cx="0" cy="118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2" name="Google Shape;482;p69"/>
          <p:cNvSpPr/>
          <p:nvPr/>
        </p:nvSpPr>
        <p:spPr>
          <a:xfrm>
            <a:off x="2648700" y="312918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3" name="Google Shape;483;p69"/>
          <p:cNvCxnSpPr>
            <a:endCxn id="482" idx="1"/>
          </p:cNvCxnSpPr>
          <p:nvPr/>
        </p:nvCxnSpPr>
        <p:spPr>
          <a:xfrm>
            <a:off x="1690500" y="326958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84" name="Google Shape;484;p69"/>
          <p:cNvCxnSpPr/>
          <p:nvPr/>
        </p:nvCxnSpPr>
        <p:spPr>
          <a:xfrm>
            <a:off x="1690388" y="3269625"/>
            <a:ext cx="9582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485" name="Google Shape;485;p69"/>
          <p:cNvSpPr/>
          <p:nvPr/>
        </p:nvSpPr>
        <p:spPr>
          <a:xfrm>
            <a:off x="2642480" y="3496240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y Mixins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Google Shape;486;p69"/>
          <p:cNvSpPr/>
          <p:nvPr/>
        </p:nvSpPr>
        <p:spPr>
          <a:xfrm>
            <a:off x="2648593" y="131152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Operaciones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87" name="Google Shape;487;p69"/>
          <p:cNvCxnSpPr>
            <a:endCxn id="486" idx="1"/>
          </p:cNvCxnSpPr>
          <p:nvPr/>
        </p:nvCxnSpPr>
        <p:spPr>
          <a:xfrm>
            <a:off x="1690393" y="145192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88" name="Google Shape;488;p69"/>
          <p:cNvCxnSpPr>
            <a:endCxn id="489" idx="1"/>
          </p:cNvCxnSpPr>
          <p:nvPr/>
        </p:nvCxnSpPr>
        <p:spPr>
          <a:xfrm>
            <a:off x="1690400" y="1451950"/>
            <a:ext cx="9582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489" name="Google Shape;489;p69"/>
          <p:cNvSpPr/>
          <p:nvPr/>
        </p:nvSpPr>
        <p:spPr>
          <a:xfrm>
            <a:off x="2648600" y="1671550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90" name="Google Shape;490;p69"/>
          <p:cNvCxnSpPr>
            <a:endCxn id="491" idx="1"/>
          </p:cNvCxnSpPr>
          <p:nvPr/>
        </p:nvCxnSpPr>
        <p:spPr>
          <a:xfrm>
            <a:off x="1690400" y="1451975"/>
            <a:ext cx="958200" cy="72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491" name="Google Shape;491;p69"/>
          <p:cNvSpPr/>
          <p:nvPr/>
        </p:nvSpPr>
        <p:spPr>
          <a:xfrm>
            <a:off x="2648600" y="2031575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92" name="Google Shape;492;p69"/>
          <p:cNvCxnSpPr/>
          <p:nvPr/>
        </p:nvCxnSpPr>
        <p:spPr>
          <a:xfrm>
            <a:off x="2164850" y="1451925"/>
            <a:ext cx="9300" cy="1065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69"/>
          <p:cNvCxnSpPr/>
          <p:nvPr/>
        </p:nvCxnSpPr>
        <p:spPr>
          <a:xfrm>
            <a:off x="2164850" y="2517825"/>
            <a:ext cx="492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94" name="Google Shape;494;p69"/>
          <p:cNvSpPr/>
          <p:nvPr/>
        </p:nvSpPr>
        <p:spPr>
          <a:xfrm>
            <a:off x="2648725" y="2400375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/>
          <p:nvPr/>
        </p:nvSpPr>
        <p:spPr>
          <a:xfrm>
            <a:off x="809550" y="2001575"/>
            <a:ext cx="7524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GUIÓN DE LA CLASE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Accede al material complementario </a:t>
            </a:r>
            <a:r>
              <a:rPr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aquí</a:t>
            </a: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0" name="Google Shape;500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738" y="8150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1"/>
          <p:cNvSpPr txBox="1"/>
          <p:nvPr/>
        </p:nvSpPr>
        <p:spPr>
          <a:xfrm>
            <a:off x="809563" y="2146050"/>
            <a:ext cx="75249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Momento de exposición teórica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07" name="Google Shape;50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8585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2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VAMOS A INICIAR EL PROCESADOR CSS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14" name="Google Shape;51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3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OPERADORES, CONDICIONALES Y BUCLES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JavaScript: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es un lenguaje con muchas posibilidades. Se utiliza para crear pequeños programas que luego son insertados en una página web, y en programas más grandes, orientados a objetos mucho más complejos. Con Javascript podemos crear diferentes efectos e interactuar con nuestros usuarios.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Bootstrap themes: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son marcos construidos por expertos, que permiten tener un diseño base como una extensión de Bootstrap, especialmente para un conjunto específico de problemas.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10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4774375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Página responsive (repaso):</a:t>
            </a:r>
            <a:r>
              <a:rPr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 sistema detecta automáticamente el ancho de la pantalla y, a partir del mismo, adapta todos los elementos de la página, desde el tamaño de letra hasta las imágenes y los menús, ofreciendo al usuario la mejor experiencia posible.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4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OPERACIONES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25" name="Google Shape;52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5"/>
          <p:cNvSpPr txBox="1"/>
          <p:nvPr/>
        </p:nvSpPr>
        <p:spPr>
          <a:xfrm>
            <a:off x="4918025" y="893000"/>
            <a:ext cx="29847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OPERACIONES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32" name="Google Shape;532;p75"/>
          <p:cNvSpPr txBox="1"/>
          <p:nvPr/>
        </p:nvSpPr>
        <p:spPr>
          <a:xfrm>
            <a:off x="4290725" y="2367600"/>
            <a:ext cx="42393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 SASS puedes realizar operaciones matemáticas básicas en la misma hoja de estilo, y es tan sencillo como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poner el símbolo aritmético adecuado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33" name="Google Shape;53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25" y="849718"/>
            <a:ext cx="3374425" cy="33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5"/>
          <p:cNvSpPr txBox="1"/>
          <p:nvPr/>
        </p:nvSpPr>
        <p:spPr>
          <a:xfrm>
            <a:off x="1518425" y="4279300"/>
            <a:ext cx="1809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5"/>
              </a:rPr>
              <a:t>Enlace de interés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6"/>
          <p:cNvSpPr txBox="1"/>
          <p:nvPr/>
        </p:nvSpPr>
        <p:spPr>
          <a:xfrm>
            <a:off x="643801" y="2893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OPERACIONES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541" name="Google Shape;541;p76"/>
          <p:cNvGraphicFramePr/>
          <p:nvPr/>
        </p:nvGraphicFramePr>
        <p:xfrm>
          <a:off x="982100" y="12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373860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ancho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720px;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blue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#4285F4;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green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#33D374;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box_uno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background-color: $blue;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width: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ancho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/2; </a:t>
                      </a:r>
                      <a:r>
                        <a:rPr lang="en-GB">
                          <a:solidFill>
                            <a:srgbClr val="66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Ancho de 360*/</a:t>
                      </a:r>
                      <a:endParaRPr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box_dos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background-color: $green;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width: ($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ancho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/2)-50;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542" name="Google Shape;542;p76"/>
          <p:cNvSpPr txBox="1"/>
          <p:nvPr/>
        </p:nvSpPr>
        <p:spPr>
          <a:xfrm>
            <a:off x="3971175" y="4461925"/>
            <a:ext cx="6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br>
              <a:rPr b="1" lang="en-GB">
                <a:latin typeface="Didact Gothic"/>
                <a:ea typeface="Didact Gothic"/>
                <a:cs typeface="Didact Gothic"/>
                <a:sym typeface="Didact Gothic"/>
              </a:rPr>
            </a:b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543" name="Google Shape;543;p76"/>
          <p:cNvGraphicFramePr/>
          <p:nvPr/>
        </p:nvGraphicFramePr>
        <p:xfrm>
          <a:off x="5212100" y="176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258785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box_uno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#4285f4;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360px;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box_dos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#33d374;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310px;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544" name="Google Shape;544;p76"/>
          <p:cNvSpPr txBox="1"/>
          <p:nvPr/>
        </p:nvSpPr>
        <p:spPr>
          <a:xfrm>
            <a:off x="6895025" y="3957100"/>
            <a:ext cx="6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br>
              <a:rPr b="1" lang="en-GB">
                <a:latin typeface="Didact Gothic"/>
                <a:ea typeface="Didact Gothic"/>
                <a:cs typeface="Didact Gothic"/>
                <a:sym typeface="Didact Gothic"/>
              </a:rPr>
            </a:b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7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CONDICIONALES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0" name="Google Shape;55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8"/>
          <p:cNvSpPr txBox="1"/>
          <p:nvPr/>
        </p:nvSpPr>
        <p:spPr>
          <a:xfrm>
            <a:off x="444300" y="1495625"/>
            <a:ext cx="825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Permiten establecer reglas para validar si se aplica o no una acción, cambio o asignación en el atributo de un elemento. 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 condiciones podrán incluir comparadores típicos (==, !=, &lt;, &gt;) entre variables, constantes o cualquier expresión intermedia.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If: (Si condicional)</a:t>
            </a:r>
            <a:endParaRPr b="1" sz="24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3DFFB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Sólo en caso de cumplirse la condición, se ejecutará la generación de código del bloque asociado.</a:t>
            </a:r>
            <a:endParaRPr sz="1800">
              <a:solidFill>
                <a:schemeClr val="dk1"/>
              </a:solidFill>
              <a:highlight>
                <a:srgbClr val="3DFFB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7" name="Google Shape;557;p78"/>
          <p:cNvSpPr txBox="1"/>
          <p:nvPr/>
        </p:nvSpPr>
        <p:spPr>
          <a:xfrm>
            <a:off x="643801" y="2893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CONDICIONALES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3" name="Google Shape;563;p79"/>
          <p:cNvGraphicFramePr/>
          <p:nvPr/>
        </p:nvGraphicFramePr>
        <p:xfrm>
          <a:off x="2384388" y="122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4595875"/>
              </a:tblGrid>
              <a:tr h="118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animal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gato; 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Mi constante */</a:t>
                      </a:r>
                      <a:endParaRPr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 {</a:t>
                      </a:r>
                      <a:endParaRPr>
                        <a:solidFill>
                          <a:srgbClr val="FF0000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@if $animal 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== gato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color: blue;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}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@else if $animal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== perro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    color: red;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}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@else if $animal 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== caballo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   color: green;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} @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else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   color: black;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559450">
                <a:tc vMerge="1"/>
              </a:tr>
            </a:tbl>
          </a:graphicData>
        </a:graphic>
      </p:graphicFrame>
      <p:sp>
        <p:nvSpPr>
          <p:cNvPr id="564" name="Google Shape;564;p79"/>
          <p:cNvSpPr txBox="1"/>
          <p:nvPr/>
        </p:nvSpPr>
        <p:spPr>
          <a:xfrm>
            <a:off x="643801" y="2893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CONDICIONALES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80"/>
          <p:cNvSpPr txBox="1"/>
          <p:nvPr/>
        </p:nvSpPr>
        <p:spPr>
          <a:xfrm>
            <a:off x="1077401" y="214151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CONDICIONAL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1" name="Google Shape;57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50" y="1789766"/>
            <a:ext cx="74485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1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BUCLES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77" name="Google Shape;577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82"/>
          <p:cNvSpPr txBox="1"/>
          <p:nvPr/>
        </p:nvSpPr>
        <p:spPr>
          <a:xfrm>
            <a:off x="643801" y="39415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84" name="Google Shape;584;p82"/>
          <p:cNvSpPr txBox="1"/>
          <p:nvPr/>
        </p:nvSpPr>
        <p:spPr>
          <a:xfrm>
            <a:off x="802250" y="1360975"/>
            <a:ext cx="78564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 bucle es una secuencia que repite más de una vez una porción de código, dada cierta condición. Cuando la misma deja de cumplirse, el bucle finaliza.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83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91" name="Google Shape;591;p83"/>
          <p:cNvSpPr txBox="1"/>
          <p:nvPr/>
        </p:nvSpPr>
        <p:spPr>
          <a:xfrm>
            <a:off x="649850" y="1284775"/>
            <a:ext cx="78564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r>
              <a:rPr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(Para)</a:t>
            </a:r>
            <a:endParaRPr sz="24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3DFFB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@for $var from  [to|through]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//Bloque de reglas donde podrás utilizar $var mediante interpolación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$var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será el nombre de la variable que queramos utilizar en nuestro bloque.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&lt;start&gt;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&lt;end&gt;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endrán que ser expresiones SassScript válidas, que devuelvan números enteros. Por último, si indicamos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‘through’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 tendrán en cuenta los valores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&lt;start&gt;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&lt;end&gt;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dentro del bucle; si utilizamos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‘to’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no se tendrá en cuenta el valor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&lt;end&gt;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dentro del bucle.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84"/>
          <p:cNvGraphicFramePr/>
          <p:nvPr/>
        </p:nvGraphicFramePr>
        <p:xfrm>
          <a:off x="909688" y="238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356525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@for $i from 1 through 3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.casitodos-#{$i} { width: 2em * $i; 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598" name="Google Shape;598;p84"/>
          <p:cNvSpPr txBox="1"/>
          <p:nvPr/>
        </p:nvSpPr>
        <p:spPr>
          <a:xfrm>
            <a:off x="3377475" y="3734172"/>
            <a:ext cx="96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99" name="Google Shape;599;p84"/>
          <p:cNvSpPr txBox="1"/>
          <p:nvPr/>
        </p:nvSpPr>
        <p:spPr>
          <a:xfrm>
            <a:off x="10774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600" name="Google Shape;600;p84"/>
          <p:cNvGraphicFramePr/>
          <p:nvPr/>
        </p:nvGraphicFramePr>
        <p:xfrm>
          <a:off x="5007550" y="2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280275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casitodos-1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2em;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.casitodos-2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4em;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.casitodos-3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6em;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601" name="Google Shape;601;p84"/>
          <p:cNvSpPr txBox="1"/>
          <p:nvPr/>
        </p:nvSpPr>
        <p:spPr>
          <a:xfrm>
            <a:off x="7063325" y="3781172"/>
            <a:ext cx="96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Google Shape;60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85"/>
          <p:cNvSpPr txBox="1"/>
          <p:nvPr/>
        </p:nvSpPr>
        <p:spPr>
          <a:xfrm>
            <a:off x="1077401" y="1102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</a:t>
            </a: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08" name="Google Shape;60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750" y="1283940"/>
            <a:ext cx="5424845" cy="347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6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EACH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14" name="Google Shape;61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87"/>
          <p:cNvSpPr txBox="1"/>
          <p:nvPr/>
        </p:nvSpPr>
        <p:spPr>
          <a:xfrm>
            <a:off x="643801" y="2982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EACH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21" name="Google Shape;621;p87"/>
          <p:cNvSpPr txBox="1"/>
          <p:nvPr/>
        </p:nvSpPr>
        <p:spPr>
          <a:xfrm>
            <a:off x="726050" y="1367125"/>
            <a:ext cx="81315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La regla @each </a:t>
            </a:r>
            <a:r>
              <a:rPr lang="en-GB" sz="22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facilita la emisión de estilos, o la evaluación del código para cada elemento de una lista, o cada par en un mapa</a:t>
            </a: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sz="22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Es ideal para estilos repetitivos que sólo tienen algunas variaciones entre ellos ya que, de cumplirse un </a:t>
            </a: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característica,</a:t>
            </a: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realiza dicha acción.</a:t>
            </a:r>
            <a:endParaRPr sz="16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8"/>
          <p:cNvSpPr txBox="1"/>
          <p:nvPr/>
        </p:nvSpPr>
        <p:spPr>
          <a:xfrm>
            <a:off x="643800" y="1283750"/>
            <a:ext cx="785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 posible definir una estructura @each de la siguiente manera: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@each $var in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{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//Bloque de reglas donde podremos utilizar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$var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mediante interpolación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En este caso,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&lt;list&gt;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será cualquier expresión que devuelva una lista de elementos SassScript válida, es decir, una sucesión de elementos separados por comas. 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28" name="Google Shape;628;p88"/>
          <p:cNvSpPr txBox="1"/>
          <p:nvPr/>
        </p:nvSpPr>
        <p:spPr>
          <a:xfrm>
            <a:off x="726051" y="91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EACH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9"/>
          <p:cNvSpPr txBox="1"/>
          <p:nvPr/>
        </p:nvSpPr>
        <p:spPr>
          <a:xfrm>
            <a:off x="10774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EACH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635" name="Google Shape;635;p89"/>
          <p:cNvGraphicFramePr/>
          <p:nvPr/>
        </p:nvGraphicFramePr>
        <p:xfrm>
          <a:off x="317075" y="165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4383250"/>
              </a:tblGrid>
              <a:tr h="166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@each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$animal 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 puma, sea-slug, egret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.#{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$animal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}-icon { 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Background-image:  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url('/images/#{$animal}.png');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 </a:t>
                      </a:r>
                      <a:r>
                        <a:rPr lang="en-GB" sz="1600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/*animal tendrá los valores de cada uno */</a:t>
                      </a:r>
                      <a:endParaRPr sz="1600"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2392950">
                <a:tc vMerge="1"/>
              </a:tr>
            </a:tbl>
          </a:graphicData>
        </a:graphic>
      </p:graphicFrame>
      <p:sp>
        <p:nvSpPr>
          <p:cNvPr id="636" name="Google Shape;636;p89"/>
          <p:cNvSpPr txBox="1"/>
          <p:nvPr/>
        </p:nvSpPr>
        <p:spPr>
          <a:xfrm>
            <a:off x="3460775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</a:t>
            </a: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637" name="Google Shape;637;p89"/>
          <p:cNvGraphicFramePr/>
          <p:nvPr/>
        </p:nvGraphicFramePr>
        <p:xfrm>
          <a:off x="5040275" y="7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386332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.puma-icon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background-image: url("/images/puma.png");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.sea-slug-icon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background-image: url("/images/sea-slug.png");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.egret-icon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background-image: url("/images/egret.png");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638" name="Google Shape;638;p89"/>
          <p:cNvSpPr txBox="1"/>
          <p:nvPr/>
        </p:nvSpPr>
        <p:spPr>
          <a:xfrm>
            <a:off x="7834350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90"/>
          <p:cNvSpPr txBox="1"/>
          <p:nvPr/>
        </p:nvSpPr>
        <p:spPr>
          <a:xfrm>
            <a:off x="643801" y="2982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EACH EN BOOTSTRAP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45" name="Google Shape;645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475" y="1810665"/>
            <a:ext cx="62674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91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MAPS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56" name="Google Shape;656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93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MAPS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663" name="Google Shape;663;p93"/>
          <p:cNvGraphicFramePr/>
          <p:nvPr/>
        </p:nvGraphicFramePr>
        <p:xfrm>
          <a:off x="2028175" y="37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568642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$map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(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key1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value1, 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key2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value2, 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key3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value3);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664" name="Google Shape;664;p93"/>
          <p:cNvSpPr txBox="1"/>
          <p:nvPr/>
        </p:nvSpPr>
        <p:spPr>
          <a:xfrm>
            <a:off x="3962250" y="4324125"/>
            <a:ext cx="1524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Par clave:valor</a:t>
            </a:r>
            <a:endParaRPr i="1"/>
          </a:p>
        </p:txBody>
      </p:sp>
      <p:sp>
        <p:nvSpPr>
          <p:cNvPr id="665" name="Google Shape;665;p93"/>
          <p:cNvSpPr txBox="1"/>
          <p:nvPr/>
        </p:nvSpPr>
        <p:spPr>
          <a:xfrm>
            <a:off x="703200" y="1214550"/>
            <a:ext cx="80424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 mapas son variables cuyo valor es una </a:t>
            </a:r>
            <a:r>
              <a:rPr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colección de variables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Se definen con un nombre que los identifica. Las claves suelen ser cadenas o números, mientras que los valores pueden ser cualquier tipo de dato.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suponte que se necesita crear una serie de botones para compartir contenido y te exigen tres de diferente color. Para no crearlos uno a uno, generas un mapa  con clave “el 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botón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 y valor “el color que tendrá”.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14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/>
          <p:nvPr/>
        </p:nvSpPr>
        <p:spPr>
          <a:xfrm>
            <a:off x="237500" y="3328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BEM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237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Preprocesadores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2648718" y="348922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8" name="Google Shape;148;p31"/>
          <p:cNvCxnSpPr>
            <a:stCxn id="145" idx="3"/>
            <a:endCxn id="147" idx="1"/>
          </p:cNvCxnSpPr>
          <p:nvPr/>
        </p:nvCxnSpPr>
        <p:spPr>
          <a:xfrm>
            <a:off x="1690400" y="3629675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9" name="Google Shape;149;p31"/>
          <p:cNvSpPr/>
          <p:nvPr/>
        </p:nvSpPr>
        <p:spPr>
          <a:xfrm>
            <a:off x="2642493" y="1358615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SASS?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0" name="Google Shape;150;p31"/>
          <p:cNvCxnSpPr/>
          <p:nvPr/>
        </p:nvCxnSpPr>
        <p:spPr>
          <a:xfrm>
            <a:off x="1690400" y="1483825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1" name="Google Shape;151;p31"/>
          <p:cNvCxnSpPr>
            <a:stCxn id="146" idx="2"/>
            <a:endCxn id="145" idx="0"/>
          </p:cNvCxnSpPr>
          <p:nvPr/>
        </p:nvCxnSpPr>
        <p:spPr>
          <a:xfrm>
            <a:off x="963950" y="1755378"/>
            <a:ext cx="0" cy="1573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2" name="Google Shape;152;p31"/>
          <p:cNvSpPr/>
          <p:nvPr/>
        </p:nvSpPr>
        <p:spPr>
          <a:xfrm>
            <a:off x="5053700" y="1358625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Utilidad 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3" name="Google Shape;153;p31"/>
          <p:cNvCxnSpPr>
            <a:endCxn id="152" idx="1"/>
          </p:cNvCxnSpPr>
          <p:nvPr/>
        </p:nvCxnSpPr>
        <p:spPr>
          <a:xfrm>
            <a:off x="4095500" y="1499025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4" name="Google Shape;154;p31"/>
          <p:cNvCxnSpPr/>
          <p:nvPr/>
        </p:nvCxnSpPr>
        <p:spPr>
          <a:xfrm>
            <a:off x="4095388" y="1499063"/>
            <a:ext cx="9582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5" name="Google Shape;155;p31"/>
          <p:cNvSpPr/>
          <p:nvPr/>
        </p:nvSpPr>
        <p:spPr>
          <a:xfrm>
            <a:off x="5047480" y="172567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Sintaxis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2642493" y="2138165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Instalaciones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31"/>
          <p:cNvSpPr/>
          <p:nvPr/>
        </p:nvSpPr>
        <p:spPr>
          <a:xfrm>
            <a:off x="5060025" y="2105575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NodeJs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8" name="Google Shape;158;p31"/>
          <p:cNvCxnSpPr>
            <a:endCxn id="157" idx="1"/>
          </p:cNvCxnSpPr>
          <p:nvPr/>
        </p:nvCxnSpPr>
        <p:spPr>
          <a:xfrm>
            <a:off x="4101825" y="2245975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9" name="Google Shape;159;p31"/>
          <p:cNvCxnSpPr/>
          <p:nvPr/>
        </p:nvCxnSpPr>
        <p:spPr>
          <a:xfrm>
            <a:off x="4101713" y="2246013"/>
            <a:ext cx="9582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0" name="Google Shape;160;p31"/>
          <p:cNvSpPr/>
          <p:nvPr/>
        </p:nvSpPr>
        <p:spPr>
          <a:xfrm>
            <a:off x="5053805" y="247262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NPM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31"/>
          <p:cNvCxnSpPr/>
          <p:nvPr/>
        </p:nvCxnSpPr>
        <p:spPr>
          <a:xfrm>
            <a:off x="1689475" y="1483825"/>
            <a:ext cx="960300" cy="787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62" name="Google Shape;162;p31"/>
          <p:cNvCxnSpPr/>
          <p:nvPr/>
        </p:nvCxnSpPr>
        <p:spPr>
          <a:xfrm>
            <a:off x="2173750" y="1496200"/>
            <a:ext cx="0" cy="1436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31"/>
          <p:cNvCxnSpPr/>
          <p:nvPr/>
        </p:nvCxnSpPr>
        <p:spPr>
          <a:xfrm>
            <a:off x="2173750" y="2923801"/>
            <a:ext cx="491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4" name="Google Shape;164;p31"/>
          <p:cNvSpPr/>
          <p:nvPr/>
        </p:nvSpPr>
        <p:spPr>
          <a:xfrm>
            <a:off x="2664850" y="2788801"/>
            <a:ext cx="1452900" cy="3306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Nesting, Import y Vars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5060050" y="348923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Bloque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6" name="Google Shape;166;p31"/>
          <p:cNvCxnSpPr>
            <a:endCxn id="165" idx="1"/>
          </p:cNvCxnSpPr>
          <p:nvPr/>
        </p:nvCxnSpPr>
        <p:spPr>
          <a:xfrm>
            <a:off x="4101850" y="362963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7" name="Google Shape;167;p31"/>
          <p:cNvCxnSpPr/>
          <p:nvPr/>
        </p:nvCxnSpPr>
        <p:spPr>
          <a:xfrm>
            <a:off x="4101738" y="3629675"/>
            <a:ext cx="9582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8" name="Google Shape;168;p31"/>
          <p:cNvSpPr/>
          <p:nvPr/>
        </p:nvSpPr>
        <p:spPr>
          <a:xfrm>
            <a:off x="5053830" y="3856290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Modificadores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7471250" y="3489263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0" name="Google Shape;170;p31"/>
          <p:cNvCxnSpPr>
            <a:endCxn id="169" idx="1"/>
          </p:cNvCxnSpPr>
          <p:nvPr/>
        </p:nvCxnSpPr>
        <p:spPr>
          <a:xfrm>
            <a:off x="6513050" y="3629663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94"/>
          <p:cNvSpPr txBox="1"/>
          <p:nvPr/>
        </p:nvSpPr>
        <p:spPr>
          <a:xfrm>
            <a:off x="10012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MAPS 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672" name="Google Shape;672;p94"/>
          <p:cNvGraphicFramePr/>
          <p:nvPr/>
        </p:nvGraphicFramePr>
        <p:xfrm>
          <a:off x="624275" y="13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428620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redes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( 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/*Declaramos nuestro mapa*/</a:t>
                      </a:r>
                      <a:endParaRPr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twitter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#55acee,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facebook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 #3a5795,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send-mail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#C25E30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); 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/*Creamos el bucle para usar los valores del mapa*/</a:t>
                      </a:r>
                      <a:endParaRPr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@each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,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in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redes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.btn--#{$red}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background-color: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graphicFrame>
        <p:nvGraphicFramePr>
          <p:cNvPr id="673" name="Google Shape;673;p94"/>
          <p:cNvGraphicFramePr/>
          <p:nvPr/>
        </p:nvGraphicFramePr>
        <p:xfrm>
          <a:off x="5250213" y="43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3607375"/>
              </a:tblGrid>
              <a:tr h="164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.btn--twitter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#55acee;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.btn--facebook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#3a5795;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.btn--send-mail 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#C25E30;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4209975">
                <a:tc vMerge="1"/>
              </a:tr>
            </a:tbl>
          </a:graphicData>
        </a:graphic>
      </p:graphicFrame>
      <p:sp>
        <p:nvSpPr>
          <p:cNvPr id="674" name="Google Shape;674;p94"/>
          <p:cNvSpPr txBox="1"/>
          <p:nvPr/>
        </p:nvSpPr>
        <p:spPr>
          <a:xfrm>
            <a:off x="3460775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675" name="Google Shape;675;p94"/>
          <p:cNvSpPr txBox="1"/>
          <p:nvPr/>
        </p:nvSpPr>
        <p:spPr>
          <a:xfrm>
            <a:off x="7834350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95"/>
          <p:cNvSpPr txBox="1"/>
          <p:nvPr/>
        </p:nvSpPr>
        <p:spPr>
          <a:xfrm>
            <a:off x="10012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</a:t>
            </a: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MAPS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82" name="Google Shape;682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50" y="1472525"/>
            <a:ext cx="4147049" cy="33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899" y="1598100"/>
            <a:ext cx="4146301" cy="286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9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689" name="Google Shape;68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4" name="Google Shape;69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7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96" name="Google Shape;696;p97"/>
          <p:cNvSpPr txBox="1"/>
          <p:nvPr/>
        </p:nvSpPr>
        <p:spPr>
          <a:xfrm>
            <a:off x="573750" y="1632825"/>
            <a:ext cx="7996500" cy="29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menudo, al diseñar una página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clase debe tener todos los estilos de otra clase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así como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 propios estilos específicos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En esos casos usamos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@extend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para traer los estilos de otra clase.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 ejemplo, la metodología BEM fomenta las clases modificadoras que van en los mismos elementos que las clases de bloque o elemento.  Pero esto puede crear HTML desordenado, es propenso a errores al olvidar incluir ambas clases, y puede traer problemas de estilo no semántico a su marcado.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1" name="Google Shape;701;p98"/>
          <p:cNvGraphicFramePr/>
          <p:nvPr/>
        </p:nvGraphicFramePr>
        <p:xfrm>
          <a:off x="4887200" y="19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3163200"/>
              </a:tblGrid>
              <a:tr h="1135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.redsocial, .redsocial--nueva 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border: 1px #f00;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background-color: #fdd;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.redsocial--nueva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border-width: 3px;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2782650">
                <a:tc vMerge="1"/>
              </a:tr>
            </a:tbl>
          </a:graphicData>
        </a:graphic>
      </p:graphicFrame>
      <p:pic>
        <p:nvPicPr>
          <p:cNvPr id="702" name="Google Shape;70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98"/>
          <p:cNvSpPr txBox="1"/>
          <p:nvPr/>
        </p:nvSpPr>
        <p:spPr>
          <a:xfrm>
            <a:off x="10012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704" name="Google Shape;704;p98"/>
          <p:cNvGraphicFramePr/>
          <p:nvPr/>
        </p:nvGraphicFramePr>
        <p:xfrm>
          <a:off x="1001212" y="19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348897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border: 1px #f00;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background-color: #fdd;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redsocial--nueva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@extend 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border-width: 3px;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705" name="Google Shape;705;p98"/>
          <p:cNvSpPr txBox="1"/>
          <p:nvPr/>
        </p:nvSpPr>
        <p:spPr>
          <a:xfrm>
            <a:off x="7129475" y="4183125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/>
          </a:p>
        </p:txBody>
      </p:sp>
      <p:sp>
        <p:nvSpPr>
          <p:cNvPr id="706" name="Google Shape;706;p98"/>
          <p:cNvSpPr txBox="1"/>
          <p:nvPr/>
        </p:nvSpPr>
        <p:spPr>
          <a:xfrm>
            <a:off x="3476600" y="4229525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1800"/>
          </a:p>
        </p:txBody>
      </p:sp>
      <p:graphicFrame>
        <p:nvGraphicFramePr>
          <p:cNvPr id="707" name="Google Shape;707;p98"/>
          <p:cNvGraphicFramePr/>
          <p:nvPr/>
        </p:nvGraphicFramePr>
        <p:xfrm>
          <a:off x="3579050" y="2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3731600"/>
              </a:tblGrid>
              <a:tr h="83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&lt;div 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class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="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 redsocial--nueva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"&gt;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¡Esta es una nueva red social!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&lt;/div&gt;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1168600">
                <a:tc vMerge="1"/>
              </a:tr>
            </a:tbl>
          </a:graphicData>
        </a:graphic>
      </p:graphicFrame>
      <p:sp>
        <p:nvSpPr>
          <p:cNvPr id="708" name="Google Shape;708;p98"/>
          <p:cNvSpPr txBox="1"/>
          <p:nvPr/>
        </p:nvSpPr>
        <p:spPr>
          <a:xfrm>
            <a:off x="6387900" y="1036675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HTML</a:t>
            </a:r>
            <a:endParaRPr sz="18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99"/>
          <p:cNvSpPr txBox="1"/>
          <p:nvPr/>
        </p:nvSpPr>
        <p:spPr>
          <a:xfrm>
            <a:off x="643801" y="2449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EXTEND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15" name="Google Shape;71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010" y="1279250"/>
            <a:ext cx="5466378" cy="379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0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21" name="Google Shape;721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101"/>
          <p:cNvSpPr txBox="1"/>
          <p:nvPr/>
        </p:nvSpPr>
        <p:spPr>
          <a:xfrm>
            <a:off x="925950" y="1724000"/>
            <a:ext cx="72921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permiten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definir estilos que pueden ser reutilizados en tu proyecto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de las mayores diferencias con los 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</a:t>
            </a:r>
            <a:r>
              <a:rPr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es que los Mixins pueden recibir argumentos, los cuales nos permitirán producir una gran variedad de estilos con unas simples líneas.</a:t>
            </a:r>
            <a:endParaRPr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8" name="Google Shape;728;p101"/>
          <p:cNvSpPr txBox="1"/>
          <p:nvPr/>
        </p:nvSpPr>
        <p:spPr>
          <a:xfrm>
            <a:off x="1398000" y="3715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102"/>
          <p:cNvSpPr txBox="1"/>
          <p:nvPr/>
        </p:nvSpPr>
        <p:spPr>
          <a:xfrm>
            <a:off x="940075" y="1750500"/>
            <a:ext cx="7292100" cy="2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 tenemos un poco más claro cuales son las diferencias entre estas importantes características de SASS. Recuerden que utilizaremos: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Extends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compartir fragmentos de estilos idénticos entre componentes.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"/>
              <a:buChar char="●"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Mixins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reutilizar fragmentos de estilos que puedan tener un resultado diferente en cada lugar donde los declaremos.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5" name="Google Shape;735;p102"/>
          <p:cNvSpPr txBox="1"/>
          <p:nvPr/>
        </p:nvSpPr>
        <p:spPr>
          <a:xfrm>
            <a:off x="1398000" y="4071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103"/>
          <p:cNvSpPr txBox="1"/>
          <p:nvPr/>
        </p:nvSpPr>
        <p:spPr>
          <a:xfrm>
            <a:off x="643801" y="2538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742" name="Google Shape;742;p103"/>
          <p:cNvGraphicFramePr/>
          <p:nvPr/>
        </p:nvGraphicFramePr>
        <p:xfrm>
          <a:off x="1495163" y="17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348897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@mixin sizes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($width, $height)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height: $height;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$width;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.box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@include sizes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(500px, 50px);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743" name="Google Shape;743;p103"/>
          <p:cNvSpPr txBox="1"/>
          <p:nvPr/>
        </p:nvSpPr>
        <p:spPr>
          <a:xfrm>
            <a:off x="3331900" y="4005700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1800"/>
          </a:p>
        </p:txBody>
      </p:sp>
      <p:graphicFrame>
        <p:nvGraphicFramePr>
          <p:cNvPr id="744" name="Google Shape;744;p103"/>
          <p:cNvGraphicFramePr/>
          <p:nvPr/>
        </p:nvGraphicFramePr>
        <p:xfrm>
          <a:off x="5539675" y="19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{68497031-2130-4CA7-9BA0-CE949C5C2916}</a:tableStyleId>
              </a:tblPr>
              <a:tblGrid>
                <a:gridCol w="192930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.box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height: 50px;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width: 500px;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745" name="Google Shape;745;p103"/>
          <p:cNvSpPr txBox="1"/>
          <p:nvPr/>
        </p:nvSpPr>
        <p:spPr>
          <a:xfrm>
            <a:off x="6478900" y="3573200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/>
        </p:nvSpPr>
        <p:spPr>
          <a:xfrm>
            <a:off x="809550" y="2001575"/>
            <a:ext cx="7524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GUIÓN DE LA CLASE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Accede al material complementario </a:t>
            </a:r>
            <a:r>
              <a:rPr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aquí</a:t>
            </a:r>
            <a:r>
              <a:rPr lang="en-GB" sz="1800"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738" y="8150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104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</a:t>
            </a: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MIXINS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752" name="Google Shape;752;p104"/>
          <p:cNvPicPr preferRelativeResize="0"/>
          <p:nvPr/>
        </p:nvPicPr>
        <p:blipFill rotWithShape="1">
          <a:blip r:embed="rId4">
            <a:alphaModFix/>
          </a:blip>
          <a:srcRect b="0" l="0" r="5437" t="0"/>
          <a:stretch/>
        </p:blipFill>
        <p:spPr>
          <a:xfrm>
            <a:off x="1705050" y="1367125"/>
            <a:ext cx="5864525" cy="34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5"/>
          <p:cNvSpPr txBox="1"/>
          <p:nvPr/>
        </p:nvSpPr>
        <p:spPr>
          <a:xfrm>
            <a:off x="2657700" y="2394100"/>
            <a:ext cx="38286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E8E7E3"/>
                </a:solidFill>
              </a:rPr>
              <a:t>☕ </a:t>
            </a:r>
            <a:endParaRPr sz="6000">
              <a:solidFill>
                <a:srgbClr val="E8E7E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60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BREAK</a:t>
            </a:r>
            <a:endParaRPr i="1" sz="6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¡5/10 MINUTOS Y VOLVEMOS!</a:t>
            </a:r>
            <a:endParaRPr sz="210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0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06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65" name="Google Shape;765;p106"/>
          <p:cNvSpPr txBox="1"/>
          <p:nvPr/>
        </p:nvSpPr>
        <p:spPr>
          <a:xfrm>
            <a:off x="2098800" y="3084150"/>
            <a:ext cx="49464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Helvetica Neue"/>
                <a:ea typeface="Helvetica Neue"/>
                <a:cs typeface="Helvetica Neue"/>
                <a:sym typeface="Helvetica Neue"/>
              </a:rPr>
              <a:t>Momento de consolidación de aprendizajes</a:t>
            </a:r>
            <a:r>
              <a:rPr lang="en-GB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7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APLICANDO SASS - OPERACIONES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71" name="Google Shape;771;p107"/>
          <p:cNvSpPr txBox="1"/>
          <p:nvPr/>
        </p:nvSpPr>
        <p:spPr>
          <a:xfrm>
            <a:off x="938100" y="3336825"/>
            <a:ext cx="7267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Selecciona tres o más bloques HTML de alguna de tus páginas del desafío que aún no tengan styleadas en CSS, y genera el código necesario en SASS para darle estilo.</a:t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72" name="Google Shape;772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300" y="931325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60250" y="816425"/>
            <a:ext cx="1571275" cy="15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0" name="Google Shape;780;p108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{EECAFDE1-9FF3-455E-AA1F-182698FD82A6}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APLICANDO SASS - OPERACIONES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archivo HTML y CSS - SCSS. D</a:t>
                      </a:r>
                      <a:r>
                        <a:rPr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ebe tener el nombre </a:t>
                      </a:r>
                      <a:r>
                        <a:rPr lang="en-GB" u="none" cap="none" strike="noStrike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“Idea+Apellido”</a:t>
                      </a:r>
                      <a:r>
                        <a:rPr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</a:t>
                      </a: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carpeta en formato zip o rar, con el/los archivos HTML, CSS y SCSS.</a:t>
                      </a:r>
                      <a:endParaRPr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r>
                        <a:rPr b="1" lang="en-GB" sz="1500" u="none" cap="none" strike="noStrike"/>
                        <a:t>&gt;&gt;</a:t>
                      </a:r>
                      <a:r>
                        <a:rPr b="1" lang="en-GB" sz="15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5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5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agrega SASS y sus operaciones a tu Proyecto Final.</a:t>
                      </a:r>
                      <a:endParaRPr sz="1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500" u="none" cap="none" strike="noStrike"/>
                        <a:t>&gt;&gt; </a:t>
                      </a:r>
                      <a:r>
                        <a:rPr b="1" lang="en-GB" sz="15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Selecciona tres o más bloques de alguna de tus páginas que aún no tengan estilos, y genera el código necesario en SCSS.</a:t>
                      </a:r>
                      <a:endParaRPr sz="15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&gt;&gt; Ejemplo:</a:t>
                      </a:r>
                      <a:endParaRPr b="1" sz="17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u="sng">
                          <a:solidFill>
                            <a:srgbClr val="1155CC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Carpeta comprimida con SASS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781" name="Google Shape;781;p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7375" y="1200488"/>
            <a:ext cx="16383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7" name="Google Shape;787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109"/>
          <p:cNvSpPr txBox="1"/>
          <p:nvPr/>
        </p:nvSpPr>
        <p:spPr>
          <a:xfrm>
            <a:off x="218425" y="20772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TERCERA </a:t>
            </a: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ENTREGA DEL PROYECTO FINAL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89" name="Google Shape;789;p109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Deberás entregar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estructura avanzada y el estilo avanzado de la web, con la adaptación al framework y las animaciones,  transformaciones y transiciones,</a:t>
            </a:r>
            <a:r>
              <a:rPr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correspondientes a la tercera entrega de tu proyecto final.</a:t>
            </a: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90" name="Google Shape;790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6" name="Google Shape;796;p110"/>
          <p:cNvGraphicFramePr/>
          <p:nvPr/>
        </p:nvGraphicFramePr>
        <p:xfrm>
          <a:off x="153250" y="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{EECAFDE1-9FF3-455E-AA1F-182698FD82A6}</a:tableStyleId>
              </a:tblPr>
              <a:tblGrid>
                <a:gridCol w="2945825"/>
                <a:gridCol w="3822275"/>
                <a:gridCol w="2069375"/>
              </a:tblGrid>
              <a:tr h="5726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TERCERA </a:t>
                      </a:r>
                      <a:r>
                        <a:rPr i="1" lang="en-GB" sz="22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ENTREGA DEL PROYECTO FINAL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867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carpeta comprimida con archivos del proyecto. Incluir apellido en el nombre del archivo (ej. 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“Nombre Proyecto - Apellido”)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 </a:t>
                      </a:r>
                      <a:endParaRPr sz="13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activar comentarios en el archivo.</a:t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6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Estructura avanzada de la web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500" u="none" cap="none" strike="noStrike"/>
                        <a:t>&gt;&gt; 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enerales: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Realizar una estructura del HTML prolija, limpia, fácil de leer y que no tenga errores en sus atributos o en sus valores.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1"/>
                          </a:solidFill>
                        </a:rPr>
                        <a:t>&gt;&gt; 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specíficos: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Agregar elementos HTML según la necesidad de armar contenedores o elementos web determinados, en base al framework elegido y la documentación del mismo. 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Agregar transformaciones, animaciones y/o transiciones para otorgarle dinamismo a la web en elementos que tengan interacción con el usuario.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1"/>
                          </a:solidFill>
                        </a:rPr>
                        <a:t>&gt;&gt; 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debe entregar: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Maquetado de la web: las estructuras maquetan a la web en base al framework elegido, haciendo usos de clases utilitarias para armar grillas, elementos web y estilos propios del framework, además del HTML de contenido.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Páginas: todas las páginas tienen el contenido estructurado y el estilo linkeado. También tiene que tener agregadas las diferentes librerías de Javascript y CSS pertinentes al framework.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797" name="Google Shape;797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75" y="8670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110"/>
          <p:cNvSpPr/>
          <p:nvPr/>
        </p:nvSpPr>
        <p:spPr>
          <a:xfrm>
            <a:off x="8511150" y="799400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3" name="Google Shape;803;p111"/>
          <p:cNvGraphicFramePr/>
          <p:nvPr/>
        </p:nvGraphicFramePr>
        <p:xfrm>
          <a:off x="154125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{55718D0F-51E7-407D-9DC2-138524BCD5C2}</a:tableStyleId>
              </a:tblPr>
              <a:tblGrid>
                <a:gridCol w="2945825"/>
                <a:gridCol w="3822275"/>
                <a:gridCol w="2069375"/>
              </a:tblGrid>
              <a:tr h="653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TERCERA </a:t>
                      </a: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ENTREGA DEL PROYECTO FINAL</a:t>
                      </a:r>
                      <a:endParaRPr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1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Estilo avanzado de la web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</a:t>
                      </a:r>
                      <a:r>
                        <a:rPr b="1" lang="en-GB" sz="1600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</a:t>
                      </a:r>
                      <a:r>
                        <a:rPr lang="en-GB" sz="1600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archivo CSS</a:t>
                      </a:r>
                      <a:endParaRPr sz="1600">
                        <a:solidFill>
                          <a:srgbClr val="43434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&gt;&gt; </a:t>
                      </a:r>
                      <a:r>
                        <a:rPr b="1"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generales: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AutoNum type="arabicPeriod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Crear archivos de CSS para darle estilo a la web.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&gt;&gt; </a:t>
                      </a:r>
                      <a:r>
                        <a:rPr b="1"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específicos: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AutoNum type="arabicPeriod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Agregar transformaciones, animaciones y/o transiciones para otorgarle dinamismo a la web en elementos que tengan interacción con el usuario.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AutoNum type="arabicPeriod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Hacer uso de selectores de CSS para poder darle estilo propio a los elementos que ya vienen con su propia identidad del framework.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&gt;&gt; </a:t>
                      </a:r>
                      <a:r>
                        <a:rPr b="1"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debe entregar: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Char char="-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Estilo avanzado: se le mejorarán los elementos interactivos con variaciones en sus diferentes estados, ya sea de la mano de transformaciones, transiciones y/o animaciones.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Char char="-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Estilo del Framework: no todos los elementos del framework van a tener una estética que condice con el sitio en el que son implementados, por lo que se usará CSS para darles un estilo acorde.</a:t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"/>
                        <a:buChar char="-"/>
                      </a:pPr>
                      <a:r>
                        <a:rPr lang="en-GB" sz="15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Estructura de la web: usa etiquetas no sólo para armar contenido, sino para armar los elementos que van a conformar el layout de la web, los contenedores, etc.</a:t>
                      </a:r>
                      <a:endParaRPr sz="17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804" name="Google Shape;804;p111"/>
          <p:cNvGrpSpPr/>
          <p:nvPr/>
        </p:nvGrpSpPr>
        <p:grpSpPr>
          <a:xfrm>
            <a:off x="7238163" y="76212"/>
            <a:ext cx="1454415" cy="629697"/>
            <a:chOff x="7120275" y="764100"/>
            <a:chExt cx="1634174" cy="707525"/>
          </a:xfrm>
        </p:grpSpPr>
        <p:pic>
          <p:nvPicPr>
            <p:cNvPr id="805" name="Google Shape;805;p1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20275" y="831775"/>
              <a:ext cx="1634174" cy="639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111"/>
            <p:cNvSpPr/>
            <p:nvPr/>
          </p:nvSpPr>
          <p:spPr>
            <a:xfrm>
              <a:off x="8468550" y="764100"/>
              <a:ext cx="243300" cy="2433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1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112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812" name="Google Shape;812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3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Más información sobre OOCSS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|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Smashing Magazine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19" name="Google Shape;819;p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113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2" name="Google Shape;822;p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/>
        </p:nvSpPr>
        <p:spPr>
          <a:xfrm>
            <a:off x="809563" y="2146050"/>
            <a:ext cx="75249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Momento de exposición teórica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8738" y="858525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14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828" name="Google Shape;828;p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15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34" name="Google Shape;834;p115"/>
          <p:cNvSpPr txBox="1"/>
          <p:nvPr/>
        </p:nvSpPr>
        <p:spPr>
          <a:xfrm>
            <a:off x="2180400" y="2623175"/>
            <a:ext cx="47832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Resumen de lo visto en clase hoy </a:t>
            </a:r>
            <a:endParaRPr b="1" i="0" sz="2200" u="none" cap="none" strike="noStrike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"/>
              <a:buChar char="-"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Aplicación de operaciones y decisiones con SASS.</a:t>
            </a:r>
            <a:endParaRPr b="0" i="0" sz="2200" u="none" cap="none" strike="noStrike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6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840" name="Google Shape;840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