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 id="2147483684" r:id="rId5"/>
    <p:sldMasterId id="214748368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y="5143500" cx="9144000"/>
  <p:notesSz cx="6858000" cy="9144000"/>
  <p:embeddedFontLst>
    <p:embeddedFont>
      <p:font typeface="Anton"/>
      <p:regular r:id="rId49"/>
    </p:embeddedFont>
    <p:embeddedFont>
      <p:font typeface="Roboto"/>
      <p:regular r:id="rId50"/>
      <p:bold r:id="rId51"/>
      <p:italic r:id="rId52"/>
      <p:boldItalic r:id="rId53"/>
    </p:embeddedFont>
    <p:embeddedFont>
      <p:font typeface="Lato"/>
      <p:regular r:id="rId54"/>
      <p:bold r:id="rId55"/>
      <p:italic r:id="rId56"/>
      <p:boldItalic r:id="rId57"/>
    </p:embeddedFont>
    <p:embeddedFont>
      <p:font typeface="Didact Gothic"/>
      <p:regular r:id="rId58"/>
    </p:embeddedFont>
    <p:embeddedFont>
      <p:font typeface="Helvetica Neue"/>
      <p:regular r:id="rId59"/>
      <p:bold r:id="rId60"/>
      <p:italic r:id="rId61"/>
      <p:boldItalic r:id="rId62"/>
    </p:embeddedFont>
    <p:embeddedFont>
      <p:font typeface="Helvetica Neue Light"/>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0CCF9C-4637-4019-9D25-4ED699A71982}">
  <a:tblStyle styleId="{E60CCF9C-4637-4019-9D25-4ED699A7198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font" Target="fonts/Anton-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HelveticaNeue-boldItalic.fntdata"/><Relationship Id="rId61" Type="http://schemas.openxmlformats.org/officeDocument/2006/relationships/font" Target="fonts/HelveticaNeue-italic.fntdata"/><Relationship Id="rId20" Type="http://schemas.openxmlformats.org/officeDocument/2006/relationships/slide" Target="slides/slide13.xml"/><Relationship Id="rId64" Type="http://schemas.openxmlformats.org/officeDocument/2006/relationships/font" Target="fonts/HelveticaNeueLight-bold.fntdata"/><Relationship Id="rId63" Type="http://schemas.openxmlformats.org/officeDocument/2006/relationships/font" Target="fonts/HelveticaNeueLight-regular.fntdata"/><Relationship Id="rId22" Type="http://schemas.openxmlformats.org/officeDocument/2006/relationships/slide" Target="slides/slide15.xml"/><Relationship Id="rId66" Type="http://schemas.openxmlformats.org/officeDocument/2006/relationships/font" Target="fonts/HelveticaNeueLight-boldItalic.fntdata"/><Relationship Id="rId21" Type="http://schemas.openxmlformats.org/officeDocument/2006/relationships/slide" Target="slides/slide14.xml"/><Relationship Id="rId65" Type="http://schemas.openxmlformats.org/officeDocument/2006/relationships/font" Target="fonts/HelveticaNeueLight-italic.fntdata"/><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HelveticaNeue-bold.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4.xml"/><Relationship Id="rId55" Type="http://schemas.openxmlformats.org/officeDocument/2006/relationships/font" Target="fonts/Lato-bold.fntdata"/><Relationship Id="rId10" Type="http://schemas.openxmlformats.org/officeDocument/2006/relationships/slide" Target="slides/slide3.xml"/><Relationship Id="rId54" Type="http://schemas.openxmlformats.org/officeDocument/2006/relationships/font" Target="fonts/Lato-regular.fntdata"/><Relationship Id="rId13" Type="http://schemas.openxmlformats.org/officeDocument/2006/relationships/slide" Target="slides/slide6.xml"/><Relationship Id="rId57" Type="http://schemas.openxmlformats.org/officeDocument/2006/relationships/font" Target="fonts/Lato-boldItalic.fntdata"/><Relationship Id="rId12" Type="http://schemas.openxmlformats.org/officeDocument/2006/relationships/slide" Target="slides/slide5.xml"/><Relationship Id="rId56" Type="http://schemas.openxmlformats.org/officeDocument/2006/relationships/font" Target="fonts/Lato-italic.fntdata"/><Relationship Id="rId15" Type="http://schemas.openxmlformats.org/officeDocument/2006/relationships/slide" Target="slides/slide8.xml"/><Relationship Id="rId59" Type="http://schemas.openxmlformats.org/officeDocument/2006/relationships/font" Target="fonts/HelveticaNeue-regular.fntdata"/><Relationship Id="rId14" Type="http://schemas.openxmlformats.org/officeDocument/2006/relationships/slide" Target="slides/slide7.xml"/><Relationship Id="rId58" Type="http://schemas.openxmlformats.org/officeDocument/2006/relationships/font" Target="fonts/DidactGothic-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9ad6e4339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a9ad6e4339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9ad6e4339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a9ad6e4339_0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74e7e4839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4e7e4839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876ccc92d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876ccc92d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876ccc92d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876ccc92d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876ccc92d3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76ccc92d3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876ccc92d3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76ccc92d3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b9d75a04d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b9d75a04d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876ccc92d3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876ccc92d3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876ccc92d3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876ccc92d3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876ccc92d3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876ccc92d3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9ad6e4339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a9ad6e4339_0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b2e31ba7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b2e31ba76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a9ad6e4339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a9ad6e4339_0_3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bcb0c7477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bcb0c7477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80b7a5d78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80b7a5d7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bcb0c74778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bcb0c74778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80b7a5d78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80b7a5d78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bcb0c74778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bcb0c74778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80b7a5d78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80b7a5d78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bcb0c74778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bcb0c74778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80b7a5d78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80b7a5d78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9ad6e4339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a9ad6e4339_0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a9ad6e4339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ga9ad6e4339_0_4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Si se hace en grupos, utilizar Breakout Rooms, moderados por tutores. Que cada estudiante tenga un límite de tiempo para hacer una presentación, y recibir feedback de sus compañeros y tutores/profesor. Si se hace con la camada entera, realizarlo con 5 o 6 proyectos.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0a2bc55b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0a2bc55b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0a2bc55b8a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0a2bc55b8a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a9ad6e4339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ga9ad6e4339_0_4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a9ad6e4339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ga9ad6e4339_0_4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bcb0c74778_1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gbcb0c74778_1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a9ad6e4339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ga9ad6e4339_0_5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787b8e956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g787b8e9568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787b8e956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g787b8e9568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a9ad6e4339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ga9ad6e4339_0_5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9ad6e4339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a9ad6e4339_0_3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a9ad6e4339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ga9ad6e4339_0_5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bcded35cf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gbcded35cff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9f86f5ea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9f86f5ea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9ad6e4339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a9ad6e4339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9f86f5ea6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9f86f5ea6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a2bc55b8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a2bc55b8a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a2bc55b8a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0a2bc55b8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2">
  <p:cSld name="CUSTOM_37">
    <p:spTree>
      <p:nvGrpSpPr>
        <p:cNvPr id="50" name="Shape 5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7" name="Google Shape;57;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8" name="Google Shape;5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1" name="Google Shape;61;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2" name="Google Shape;6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5" name="Google Shape;6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8" name="Google Shape;68;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9" name="Google Shape;69;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0" name="Google Shape;7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3" name="Google Shape;7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6" name="Google Shape;76;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7" name="Google Shape;7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80" name="Google Shape;8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4" name="Google Shape;84;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5" name="Google Shape;85;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6" name="Google Shape;8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7" name="Shape 87"/>
        <p:cNvGrpSpPr/>
        <p:nvPr/>
      </p:nvGrpSpPr>
      <p:grpSpPr>
        <a:xfrm>
          <a:off x="0" y="0"/>
          <a:ext cx="0" cy="0"/>
          <a:chOff x="0" y="0"/>
          <a:chExt cx="0" cy="0"/>
        </a:xfrm>
      </p:grpSpPr>
      <p:sp>
        <p:nvSpPr>
          <p:cNvPr id="88" name="Google Shape;88;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89" name="Google Shape;8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0" name="Shape 90"/>
        <p:cNvGrpSpPr/>
        <p:nvPr/>
      </p:nvGrpSpPr>
      <p:grpSpPr>
        <a:xfrm>
          <a:off x="0" y="0"/>
          <a:ext cx="0" cy="0"/>
          <a:chOff x="0" y="0"/>
          <a:chExt cx="0" cy="0"/>
        </a:xfrm>
      </p:grpSpPr>
      <p:sp>
        <p:nvSpPr>
          <p:cNvPr id="91" name="Google Shape;91;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2" name="Google Shape;92;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3" name="Google Shape;9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0" name="Shape 100"/>
        <p:cNvGrpSpPr/>
        <p:nvPr/>
      </p:nvGrpSpPr>
      <p:grpSpPr>
        <a:xfrm>
          <a:off x="0" y="0"/>
          <a:ext cx="0" cy="0"/>
          <a:chOff x="0" y="0"/>
          <a:chExt cx="0" cy="0"/>
        </a:xfrm>
      </p:grpSpPr>
      <p:sp>
        <p:nvSpPr>
          <p:cNvPr id="101" name="Google Shape;101;p2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2" name="Google Shape;102;p2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3" name="Google Shape;10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4" name="Shape 104"/>
        <p:cNvGrpSpPr/>
        <p:nvPr/>
      </p:nvGrpSpPr>
      <p:grpSpPr>
        <a:xfrm>
          <a:off x="0" y="0"/>
          <a:ext cx="0" cy="0"/>
          <a:chOff x="0" y="0"/>
          <a:chExt cx="0" cy="0"/>
        </a:xfrm>
      </p:grpSpPr>
      <p:sp>
        <p:nvSpPr>
          <p:cNvPr id="105" name="Google Shape;105;p2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6" name="Google Shape;10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7" name="Shape 107"/>
        <p:cNvGrpSpPr/>
        <p:nvPr/>
      </p:nvGrpSpPr>
      <p:grpSpPr>
        <a:xfrm>
          <a:off x="0" y="0"/>
          <a:ext cx="0" cy="0"/>
          <a:chOff x="0" y="0"/>
          <a:chExt cx="0" cy="0"/>
        </a:xfrm>
      </p:grpSpPr>
      <p:sp>
        <p:nvSpPr>
          <p:cNvPr id="108" name="Google Shape;108;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9" name="Google Shape;10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0" name="Google Shape;110;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1" name="Shape 111"/>
        <p:cNvGrpSpPr/>
        <p:nvPr/>
      </p:nvGrpSpPr>
      <p:grpSpPr>
        <a:xfrm>
          <a:off x="0" y="0"/>
          <a:ext cx="0" cy="0"/>
          <a:chOff x="0" y="0"/>
          <a:chExt cx="0" cy="0"/>
        </a:xfrm>
      </p:grpSpPr>
      <p:sp>
        <p:nvSpPr>
          <p:cNvPr id="112" name="Google Shape;112;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3" name="Google Shape;113;p3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14" name="Google Shape;114;p3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15" name="Google Shape;11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 name="Shape 116"/>
        <p:cNvGrpSpPr/>
        <p:nvPr/>
      </p:nvGrpSpPr>
      <p:grpSpPr>
        <a:xfrm>
          <a:off x="0" y="0"/>
          <a:ext cx="0" cy="0"/>
          <a:chOff x="0" y="0"/>
          <a:chExt cx="0" cy="0"/>
        </a:xfrm>
      </p:grpSpPr>
      <p:sp>
        <p:nvSpPr>
          <p:cNvPr id="117" name="Google Shape;117;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8" name="Google Shape;11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9" name="Shape 119"/>
        <p:cNvGrpSpPr/>
        <p:nvPr/>
      </p:nvGrpSpPr>
      <p:grpSpPr>
        <a:xfrm>
          <a:off x="0" y="0"/>
          <a:ext cx="0" cy="0"/>
          <a:chOff x="0" y="0"/>
          <a:chExt cx="0" cy="0"/>
        </a:xfrm>
      </p:grpSpPr>
      <p:sp>
        <p:nvSpPr>
          <p:cNvPr id="120" name="Google Shape;120;p32"/>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1" name="Google Shape;121;p32"/>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22" name="Google Shape;122;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3" name="Shape 123"/>
        <p:cNvGrpSpPr/>
        <p:nvPr/>
      </p:nvGrpSpPr>
      <p:grpSpPr>
        <a:xfrm>
          <a:off x="0" y="0"/>
          <a:ext cx="0" cy="0"/>
          <a:chOff x="0" y="0"/>
          <a:chExt cx="0" cy="0"/>
        </a:xfrm>
      </p:grpSpPr>
      <p:sp>
        <p:nvSpPr>
          <p:cNvPr id="124" name="Google Shape;124;p3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5" name="Google Shape;125;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6" name="Shape 126"/>
        <p:cNvGrpSpPr/>
        <p:nvPr/>
      </p:nvGrpSpPr>
      <p:grpSpPr>
        <a:xfrm>
          <a:off x="0" y="0"/>
          <a:ext cx="0" cy="0"/>
          <a:chOff x="0" y="0"/>
          <a:chExt cx="0" cy="0"/>
        </a:xfrm>
      </p:grpSpPr>
      <p:sp>
        <p:nvSpPr>
          <p:cNvPr id="127" name="Google Shape;127;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4"/>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9" name="Google Shape;129;p34"/>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0" name="Google Shape;130;p34"/>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1" name="Google Shape;131;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2" name="Shape 132"/>
        <p:cNvGrpSpPr/>
        <p:nvPr/>
      </p:nvGrpSpPr>
      <p:grpSpPr>
        <a:xfrm>
          <a:off x="0" y="0"/>
          <a:ext cx="0" cy="0"/>
          <a:chOff x="0" y="0"/>
          <a:chExt cx="0" cy="0"/>
        </a:xfrm>
      </p:grpSpPr>
      <p:sp>
        <p:nvSpPr>
          <p:cNvPr id="133" name="Google Shape;133;p35"/>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34" name="Google Shape;134;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5" name="Shape 135"/>
        <p:cNvGrpSpPr/>
        <p:nvPr/>
      </p:nvGrpSpPr>
      <p:grpSpPr>
        <a:xfrm>
          <a:off x="0" y="0"/>
          <a:ext cx="0" cy="0"/>
          <a:chOff x="0" y="0"/>
          <a:chExt cx="0" cy="0"/>
        </a:xfrm>
      </p:grpSpPr>
      <p:sp>
        <p:nvSpPr>
          <p:cNvPr id="136" name="Google Shape;136;p3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7" name="Google Shape;137;p36"/>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38" name="Google Shape;138;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9" name="Shape 139"/>
        <p:cNvGrpSpPr/>
        <p:nvPr/>
      </p:nvGrpSpPr>
      <p:grpSpPr>
        <a:xfrm>
          <a:off x="0" y="0"/>
          <a:ext cx="0" cy="0"/>
          <a:chOff x="0" y="0"/>
          <a:chExt cx="0" cy="0"/>
        </a:xfrm>
      </p:grpSpPr>
      <p:sp>
        <p:nvSpPr>
          <p:cNvPr id="140" name="Google Shape;140;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2">
  <p:cSld name="CUSTOM_37">
    <p:spTree>
      <p:nvGrpSpPr>
        <p:cNvPr id="141" name="Shape 14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theme" Target="../theme/theme2.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1" name="Shape 51"/>
        <p:cNvGrpSpPr/>
        <p:nvPr/>
      </p:nvGrpSpPr>
      <p:grpSpPr>
        <a:xfrm>
          <a:off x="0" y="0"/>
          <a:ext cx="0" cy="0"/>
          <a:chOff x="0" y="0"/>
          <a:chExt cx="0" cy="0"/>
        </a:xfrm>
      </p:grpSpPr>
      <p:sp>
        <p:nvSpPr>
          <p:cNvPr id="52" name="Google Shape;52;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3" name="Google Shape;53;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4" name="Google Shape;5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6" name="Shape 96"/>
        <p:cNvGrpSpPr/>
        <p:nvPr/>
      </p:nvGrpSpPr>
      <p:grpSpPr>
        <a:xfrm>
          <a:off x="0" y="0"/>
          <a:ext cx="0" cy="0"/>
          <a:chOff x="0" y="0"/>
          <a:chExt cx="0" cy="0"/>
        </a:xfrm>
      </p:grpSpPr>
      <p:sp>
        <p:nvSpPr>
          <p:cNvPr id="97" name="Google Shape;97;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98" name="Google Shape;98;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99" name="Google Shape;9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3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hyperlink" Target="https://plataforma.coderhouse.com/video-tutoriales" TargetMode="External"/><Relationship Id="rId5"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1.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8.png"/><Relationship Id="rId4" Type="http://schemas.openxmlformats.org/officeDocument/2006/relationships/image" Target="../media/image41.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29.gif"/><Relationship Id="rId5" Type="http://schemas.openxmlformats.org/officeDocument/2006/relationships/image" Target="../media/image38.gif"/><Relationship Id="rId6" Type="http://schemas.openxmlformats.org/officeDocument/2006/relationships/image" Target="../media/image40.png"/><Relationship Id="rId7"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1.png"/><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1.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png"/><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35.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hyperlink" Target="https://www.youtube.com/watch?v=R2Nkv3P-9CU" TargetMode="External"/><Relationship Id="rId4" Type="http://schemas.openxmlformats.org/officeDocument/2006/relationships/image" Target="../media/image43.png"/><Relationship Id="rId5" Type="http://schemas.openxmlformats.org/officeDocument/2006/relationships/image" Target="../media/image47.png"/><Relationship Id="rId6" Type="http://schemas.openxmlformats.org/officeDocument/2006/relationships/image" Target="../media/image4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png"/><Relationship Id="rId4" Type="http://schemas.openxmlformats.org/officeDocument/2006/relationships/image" Target="../media/image4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17.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 Id="rId3" Type="http://schemas.openxmlformats.org/officeDocument/2006/relationships/image" Target="../media/image20.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45" name="Shape 145"/>
        <p:cNvGrpSpPr/>
        <p:nvPr/>
      </p:nvGrpSpPr>
      <p:grpSpPr>
        <a:xfrm>
          <a:off x="0" y="0"/>
          <a:ext cx="0" cy="0"/>
          <a:chOff x="0" y="0"/>
          <a:chExt cx="0" cy="0"/>
        </a:xfrm>
      </p:grpSpPr>
      <p:sp>
        <p:nvSpPr>
          <p:cNvPr id="146" name="Google Shape;146;p39"/>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147" name="Google Shape;147;p39"/>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148" name="Google Shape;148;p39"/>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4" name="Shape 254"/>
        <p:cNvGrpSpPr/>
        <p:nvPr/>
      </p:nvGrpSpPr>
      <p:grpSpPr>
        <a:xfrm>
          <a:off x="0" y="0"/>
          <a:ext cx="0" cy="0"/>
          <a:chOff x="0" y="0"/>
          <a:chExt cx="0" cy="0"/>
        </a:xfrm>
      </p:grpSpPr>
      <p:sp>
        <p:nvSpPr>
          <p:cNvPr id="255" name="Google Shape;255;p48"/>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JS: REPASO GENERAL</a:t>
            </a:r>
            <a:endParaRPr i="1" sz="3600">
              <a:solidFill>
                <a:srgbClr val="E0FF00"/>
              </a:solidFill>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9"/>
          <p:cNvSpPr txBox="1"/>
          <p:nvPr/>
        </p:nvSpPr>
        <p:spPr>
          <a:xfrm>
            <a:off x="2015019" y="396513"/>
            <a:ext cx="4819200" cy="54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300">
                <a:latin typeface="Anton"/>
                <a:ea typeface="Anton"/>
                <a:cs typeface="Anton"/>
                <a:sym typeface="Anton"/>
              </a:rPr>
              <a:t>REPASEMOS...</a:t>
            </a:r>
            <a:endParaRPr i="1" sz="3300">
              <a:latin typeface="Anton"/>
              <a:ea typeface="Anton"/>
              <a:cs typeface="Anton"/>
              <a:sym typeface="Anton"/>
            </a:endParaRPr>
          </a:p>
        </p:txBody>
      </p:sp>
      <p:pic>
        <p:nvPicPr>
          <p:cNvPr id="261" name="Google Shape;261;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62" name="Google Shape;262;p49"/>
          <p:cNvPicPr preferRelativeResize="0"/>
          <p:nvPr/>
        </p:nvPicPr>
        <p:blipFill rotWithShape="1">
          <a:blip r:embed="rId4">
            <a:alphaModFix/>
          </a:blip>
          <a:srcRect b="0" l="18512" r="18518" t="0"/>
          <a:stretch/>
        </p:blipFill>
        <p:spPr>
          <a:xfrm>
            <a:off x="2587656" y="1261238"/>
            <a:ext cx="3673926" cy="32832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50"/>
          <p:cNvSpPr txBox="1"/>
          <p:nvPr/>
        </p:nvSpPr>
        <p:spPr>
          <a:xfrm>
            <a:off x="1167375" y="424850"/>
            <a:ext cx="6675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1- CONDICIONALES</a:t>
            </a:r>
            <a:endParaRPr i="1" sz="4500">
              <a:latin typeface="Anton"/>
              <a:ea typeface="Anton"/>
              <a:cs typeface="Anton"/>
              <a:sym typeface="Anton"/>
            </a:endParaRPr>
          </a:p>
        </p:txBody>
      </p:sp>
      <p:pic>
        <p:nvPicPr>
          <p:cNvPr id="268" name="Google Shape;268;p5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69" name="Google Shape;269;p50"/>
          <p:cNvSpPr txBox="1"/>
          <p:nvPr/>
        </p:nvSpPr>
        <p:spPr>
          <a:xfrm>
            <a:off x="75300" y="2220388"/>
            <a:ext cx="8993400" cy="22569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rgbClr val="000000"/>
              </a:buClr>
              <a:buSzPts val="1100"/>
              <a:buFont typeface="Arial"/>
              <a:buNone/>
            </a:pPr>
            <a:r>
              <a:rPr lang="en-GB">
                <a:solidFill>
                  <a:srgbClr val="FF79C6"/>
                </a:solidFill>
                <a:latin typeface="Consolas"/>
                <a:ea typeface="Consolas"/>
                <a:cs typeface="Consolas"/>
                <a:sym typeface="Consolas"/>
              </a:rPr>
              <a:t>let</a:t>
            </a:r>
            <a:r>
              <a:rPr lang="en-GB">
                <a:solidFill>
                  <a:srgbClr val="F8F8F2"/>
                </a:solidFill>
                <a:latin typeface="Consolas"/>
                <a:ea typeface="Consolas"/>
                <a:cs typeface="Consolas"/>
                <a:sym typeface="Consolas"/>
              </a:rPr>
              <a:t> nombreIngresado   </a:t>
            </a:r>
            <a:r>
              <a:rPr lang="en-GB">
                <a:solidFill>
                  <a:srgbClr val="FF79C6"/>
                </a:solidFill>
                <a:latin typeface="Consolas"/>
                <a:ea typeface="Consolas"/>
                <a:cs typeface="Consolas"/>
                <a:sym typeface="Consolas"/>
              </a:rPr>
              <a:t>=</a:t>
            </a:r>
            <a:r>
              <a:rPr lang="en-GB">
                <a:solidFill>
                  <a:srgbClr val="F8F8F2"/>
                </a:solidFill>
                <a:latin typeface="Consolas"/>
                <a:ea typeface="Consolas"/>
                <a:cs typeface="Consolas"/>
                <a:sym typeface="Consolas"/>
              </a:rPr>
              <a:t> </a:t>
            </a:r>
            <a:r>
              <a:rPr lang="en-GB">
                <a:solidFill>
                  <a:srgbClr val="8BE9FD"/>
                </a:solidFill>
                <a:latin typeface="Consolas"/>
                <a:ea typeface="Consolas"/>
                <a:cs typeface="Consolas"/>
                <a:sym typeface="Consolas"/>
              </a:rPr>
              <a:t>prompt</a:t>
            </a:r>
            <a:r>
              <a:rPr lang="en-GB">
                <a:solidFill>
                  <a:srgbClr val="F8F8F2"/>
                </a:solidFill>
                <a:latin typeface="Consolas"/>
                <a:ea typeface="Consolas"/>
                <a:cs typeface="Consolas"/>
                <a:sym typeface="Consolas"/>
              </a:rPr>
              <a:t>(</a:t>
            </a:r>
            <a:r>
              <a:rPr lang="en-GB">
                <a:solidFill>
                  <a:srgbClr val="E9F284"/>
                </a:solidFill>
                <a:latin typeface="Consolas"/>
                <a:ea typeface="Consolas"/>
                <a:cs typeface="Consolas"/>
                <a:sym typeface="Consolas"/>
              </a:rPr>
              <a:t>"</a:t>
            </a:r>
            <a:r>
              <a:rPr lang="en-GB">
                <a:solidFill>
                  <a:srgbClr val="F1FA8C"/>
                </a:solidFill>
                <a:latin typeface="Consolas"/>
                <a:ea typeface="Consolas"/>
                <a:cs typeface="Consolas"/>
                <a:sym typeface="Consolas"/>
              </a:rPr>
              <a:t>Ingresar nombre</a:t>
            </a:r>
            <a:r>
              <a:rPr lang="en-GB">
                <a:solidFill>
                  <a:srgbClr val="E9F284"/>
                </a:solidFill>
                <a:latin typeface="Consolas"/>
                <a:ea typeface="Consolas"/>
                <a:cs typeface="Consolas"/>
                <a:sym typeface="Consolas"/>
              </a:rPr>
              <a:t>"</a:t>
            </a:r>
            <a:r>
              <a:rPr lang="en-GB">
                <a:solidFill>
                  <a:srgbClr val="F8F8F2"/>
                </a:solidFill>
                <a:latin typeface="Consolas"/>
                <a:ea typeface="Consolas"/>
                <a:cs typeface="Consolas"/>
                <a:sym typeface="Consolas"/>
              </a:rPr>
              <a:t>);</a:t>
            </a:r>
            <a:endParaRPr>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rPr lang="en-GB">
                <a:solidFill>
                  <a:srgbClr val="FF79C6"/>
                </a:solidFill>
                <a:latin typeface="Consolas"/>
                <a:ea typeface="Consolas"/>
                <a:cs typeface="Consolas"/>
                <a:sym typeface="Consolas"/>
              </a:rPr>
              <a:t>if</a:t>
            </a:r>
            <a:r>
              <a:rPr lang="en-GB">
                <a:solidFill>
                  <a:srgbClr val="F8F8F2"/>
                </a:solidFill>
                <a:latin typeface="Consolas"/>
                <a:ea typeface="Consolas"/>
                <a:cs typeface="Consolas"/>
                <a:sym typeface="Consolas"/>
              </a:rPr>
              <a:t>((nombreIngresado </a:t>
            </a:r>
            <a:r>
              <a:rPr lang="en-GB">
                <a:solidFill>
                  <a:srgbClr val="FF79C6"/>
                </a:solidFill>
                <a:latin typeface="Consolas"/>
                <a:ea typeface="Consolas"/>
                <a:cs typeface="Consolas"/>
                <a:sym typeface="Consolas"/>
              </a:rPr>
              <a:t>!=</a:t>
            </a:r>
            <a:r>
              <a:rPr lang="en-GB">
                <a:solidFill>
                  <a:srgbClr val="E9F284"/>
                </a:solidFill>
                <a:latin typeface="Consolas"/>
                <a:ea typeface="Consolas"/>
                <a:cs typeface="Consolas"/>
                <a:sym typeface="Consolas"/>
              </a:rPr>
              <a:t>""</a:t>
            </a:r>
            <a:r>
              <a:rPr lang="en-GB">
                <a:solidFill>
                  <a:srgbClr val="F8F8F2"/>
                </a:solidFill>
                <a:latin typeface="Consolas"/>
                <a:ea typeface="Consolas"/>
                <a:cs typeface="Consolas"/>
                <a:sym typeface="Consolas"/>
              </a:rPr>
              <a:t>) </a:t>
            </a:r>
            <a:r>
              <a:rPr lang="en-GB">
                <a:solidFill>
                  <a:srgbClr val="FF79C6"/>
                </a:solidFill>
                <a:latin typeface="Consolas"/>
                <a:ea typeface="Consolas"/>
                <a:cs typeface="Consolas"/>
                <a:sym typeface="Consolas"/>
              </a:rPr>
              <a:t>&amp;&amp;</a:t>
            </a:r>
            <a:r>
              <a:rPr lang="en-GB">
                <a:solidFill>
                  <a:srgbClr val="F8F8F2"/>
                </a:solidFill>
                <a:latin typeface="Consolas"/>
                <a:ea typeface="Consolas"/>
                <a:cs typeface="Consolas"/>
                <a:sym typeface="Consolas"/>
              </a:rPr>
              <a:t> ((nombreIngresado </a:t>
            </a:r>
            <a:r>
              <a:rPr lang="en-GB">
                <a:solidFill>
                  <a:srgbClr val="FF79C6"/>
                </a:solidFill>
                <a:latin typeface="Consolas"/>
                <a:ea typeface="Consolas"/>
                <a:cs typeface="Consolas"/>
                <a:sym typeface="Consolas"/>
              </a:rPr>
              <a:t>==</a:t>
            </a:r>
            <a:r>
              <a:rPr lang="en-GB">
                <a:solidFill>
                  <a:srgbClr val="F8F8F2"/>
                </a:solidFill>
                <a:latin typeface="Consolas"/>
                <a:ea typeface="Consolas"/>
                <a:cs typeface="Consolas"/>
                <a:sym typeface="Consolas"/>
              </a:rPr>
              <a:t> </a:t>
            </a:r>
            <a:r>
              <a:rPr lang="en-GB">
                <a:solidFill>
                  <a:srgbClr val="E9F284"/>
                </a:solidFill>
                <a:latin typeface="Consolas"/>
                <a:ea typeface="Consolas"/>
                <a:cs typeface="Consolas"/>
                <a:sym typeface="Consolas"/>
              </a:rPr>
              <a:t>"</a:t>
            </a:r>
            <a:r>
              <a:rPr lang="en-GB">
                <a:solidFill>
                  <a:srgbClr val="F1FA8C"/>
                </a:solidFill>
                <a:latin typeface="Consolas"/>
                <a:ea typeface="Consolas"/>
                <a:cs typeface="Consolas"/>
                <a:sym typeface="Consolas"/>
              </a:rPr>
              <a:t>EMA</a:t>
            </a:r>
            <a:r>
              <a:rPr lang="en-GB">
                <a:solidFill>
                  <a:srgbClr val="E9F284"/>
                </a:solidFill>
                <a:latin typeface="Consolas"/>
                <a:ea typeface="Consolas"/>
                <a:cs typeface="Consolas"/>
                <a:sym typeface="Consolas"/>
              </a:rPr>
              <a:t>"</a:t>
            </a:r>
            <a:r>
              <a:rPr lang="en-GB">
                <a:solidFill>
                  <a:srgbClr val="F8F8F2"/>
                </a:solidFill>
                <a:latin typeface="Consolas"/>
                <a:ea typeface="Consolas"/>
                <a:cs typeface="Consolas"/>
                <a:sym typeface="Consolas"/>
              </a:rPr>
              <a:t>) </a:t>
            </a:r>
            <a:r>
              <a:rPr lang="en-GB">
                <a:solidFill>
                  <a:srgbClr val="FF79C6"/>
                </a:solidFill>
                <a:latin typeface="Consolas"/>
                <a:ea typeface="Consolas"/>
                <a:cs typeface="Consolas"/>
                <a:sym typeface="Consolas"/>
              </a:rPr>
              <a:t>||</a:t>
            </a:r>
            <a:r>
              <a:rPr lang="en-GB">
                <a:solidFill>
                  <a:srgbClr val="F8F8F2"/>
                </a:solidFill>
                <a:latin typeface="Consolas"/>
                <a:ea typeface="Consolas"/>
                <a:cs typeface="Consolas"/>
                <a:sym typeface="Consolas"/>
              </a:rPr>
              <a:t> (nombreIngresado </a:t>
            </a:r>
            <a:r>
              <a:rPr lang="en-GB">
                <a:solidFill>
                  <a:srgbClr val="FF79C6"/>
                </a:solidFill>
                <a:latin typeface="Consolas"/>
                <a:ea typeface="Consolas"/>
                <a:cs typeface="Consolas"/>
                <a:sym typeface="Consolas"/>
              </a:rPr>
              <a:t>==</a:t>
            </a:r>
            <a:r>
              <a:rPr lang="en-GB">
                <a:solidFill>
                  <a:srgbClr val="E9F284"/>
                </a:solidFill>
                <a:latin typeface="Consolas"/>
                <a:ea typeface="Consolas"/>
                <a:cs typeface="Consolas"/>
                <a:sym typeface="Consolas"/>
              </a:rPr>
              <a:t>"</a:t>
            </a:r>
            <a:r>
              <a:rPr lang="en-GB">
                <a:solidFill>
                  <a:srgbClr val="F1FA8C"/>
                </a:solidFill>
                <a:latin typeface="Consolas"/>
                <a:ea typeface="Consolas"/>
                <a:cs typeface="Consolas"/>
                <a:sym typeface="Consolas"/>
              </a:rPr>
              <a:t>ema</a:t>
            </a:r>
            <a:r>
              <a:rPr lang="en-GB">
                <a:solidFill>
                  <a:srgbClr val="E9F284"/>
                </a:solidFill>
                <a:latin typeface="Consolas"/>
                <a:ea typeface="Consolas"/>
                <a:cs typeface="Consolas"/>
                <a:sym typeface="Consolas"/>
              </a:rPr>
              <a:t>"</a:t>
            </a:r>
            <a:r>
              <a:rPr lang="en-GB">
                <a:solidFill>
                  <a:srgbClr val="F8F8F2"/>
                </a:solidFill>
                <a:latin typeface="Consolas"/>
                <a:ea typeface="Consolas"/>
                <a:cs typeface="Consolas"/>
                <a:sym typeface="Consolas"/>
              </a:rPr>
              <a:t>))){</a:t>
            </a:r>
            <a:endParaRPr>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rPr lang="en-GB">
                <a:solidFill>
                  <a:srgbClr val="F8F8F2"/>
                </a:solidFill>
                <a:latin typeface="Consolas"/>
                <a:ea typeface="Consolas"/>
                <a:cs typeface="Consolas"/>
                <a:sym typeface="Consolas"/>
              </a:rPr>
              <a:t>    </a:t>
            </a:r>
            <a:r>
              <a:rPr lang="en-GB">
                <a:solidFill>
                  <a:srgbClr val="8BE9FD"/>
                </a:solidFill>
                <a:latin typeface="Consolas"/>
                <a:ea typeface="Consolas"/>
                <a:cs typeface="Consolas"/>
                <a:sym typeface="Consolas"/>
              </a:rPr>
              <a:t>alert</a:t>
            </a:r>
            <a:r>
              <a:rPr lang="en-GB">
                <a:solidFill>
                  <a:srgbClr val="F8F8F2"/>
                </a:solidFill>
                <a:latin typeface="Consolas"/>
                <a:ea typeface="Consolas"/>
                <a:cs typeface="Consolas"/>
                <a:sym typeface="Consolas"/>
              </a:rPr>
              <a:t>(</a:t>
            </a:r>
            <a:r>
              <a:rPr lang="en-GB">
                <a:solidFill>
                  <a:srgbClr val="E9F284"/>
                </a:solidFill>
                <a:latin typeface="Consolas"/>
                <a:ea typeface="Consolas"/>
                <a:cs typeface="Consolas"/>
                <a:sym typeface="Consolas"/>
              </a:rPr>
              <a:t>"</a:t>
            </a:r>
            <a:r>
              <a:rPr lang="en-GB">
                <a:solidFill>
                  <a:srgbClr val="F1FA8C"/>
                </a:solidFill>
                <a:latin typeface="Consolas"/>
                <a:ea typeface="Consolas"/>
                <a:cs typeface="Consolas"/>
                <a:sym typeface="Consolas"/>
              </a:rPr>
              <a:t>Hola Ema</a:t>
            </a:r>
            <a:r>
              <a:rPr lang="en-GB">
                <a:solidFill>
                  <a:srgbClr val="E9F284"/>
                </a:solidFill>
                <a:latin typeface="Consolas"/>
                <a:ea typeface="Consolas"/>
                <a:cs typeface="Consolas"/>
                <a:sym typeface="Consolas"/>
              </a:rPr>
              <a:t>"</a:t>
            </a:r>
            <a:r>
              <a:rPr lang="en-GB">
                <a:solidFill>
                  <a:srgbClr val="F8F8F2"/>
                </a:solidFill>
                <a:latin typeface="Consolas"/>
                <a:ea typeface="Consolas"/>
                <a:cs typeface="Consolas"/>
                <a:sym typeface="Consolas"/>
              </a:rPr>
              <a:t>); </a:t>
            </a:r>
            <a:endParaRPr>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rPr lang="en-GB">
                <a:solidFill>
                  <a:srgbClr val="F8F8F2"/>
                </a:solidFill>
                <a:latin typeface="Consolas"/>
                <a:ea typeface="Consolas"/>
                <a:cs typeface="Consolas"/>
                <a:sym typeface="Consolas"/>
              </a:rPr>
              <a:t>}</a:t>
            </a:r>
            <a:r>
              <a:rPr lang="en-GB">
                <a:solidFill>
                  <a:srgbClr val="FF79C6"/>
                </a:solidFill>
                <a:latin typeface="Consolas"/>
                <a:ea typeface="Consolas"/>
                <a:cs typeface="Consolas"/>
                <a:sym typeface="Consolas"/>
              </a:rPr>
              <a:t>else</a:t>
            </a:r>
            <a:r>
              <a:rPr lang="en-GB">
                <a:solidFill>
                  <a:srgbClr val="F8F8F2"/>
                </a:solidFill>
                <a:latin typeface="Consolas"/>
                <a:ea typeface="Consolas"/>
                <a:cs typeface="Consolas"/>
                <a:sym typeface="Consolas"/>
              </a:rPr>
              <a:t>{</a:t>
            </a:r>
            <a:endParaRPr>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rPr lang="en-GB">
                <a:solidFill>
                  <a:srgbClr val="F8F8F2"/>
                </a:solidFill>
                <a:latin typeface="Consolas"/>
                <a:ea typeface="Consolas"/>
                <a:cs typeface="Consolas"/>
                <a:sym typeface="Consolas"/>
              </a:rPr>
              <a:t>    </a:t>
            </a:r>
            <a:r>
              <a:rPr lang="en-GB">
                <a:solidFill>
                  <a:srgbClr val="8BE9FD"/>
                </a:solidFill>
                <a:latin typeface="Consolas"/>
                <a:ea typeface="Consolas"/>
                <a:cs typeface="Consolas"/>
                <a:sym typeface="Consolas"/>
              </a:rPr>
              <a:t>alert</a:t>
            </a:r>
            <a:r>
              <a:rPr lang="en-GB">
                <a:solidFill>
                  <a:srgbClr val="F8F8F2"/>
                </a:solidFill>
                <a:latin typeface="Consolas"/>
                <a:ea typeface="Consolas"/>
                <a:cs typeface="Consolas"/>
                <a:sym typeface="Consolas"/>
              </a:rPr>
              <a:t>(</a:t>
            </a:r>
            <a:r>
              <a:rPr lang="en-GB">
                <a:solidFill>
                  <a:srgbClr val="E9F284"/>
                </a:solidFill>
                <a:latin typeface="Consolas"/>
                <a:ea typeface="Consolas"/>
                <a:cs typeface="Consolas"/>
                <a:sym typeface="Consolas"/>
              </a:rPr>
              <a:t>"</a:t>
            </a:r>
            <a:r>
              <a:rPr lang="en-GB">
                <a:solidFill>
                  <a:srgbClr val="F1FA8C"/>
                </a:solidFill>
                <a:latin typeface="Consolas"/>
                <a:ea typeface="Consolas"/>
                <a:cs typeface="Consolas"/>
                <a:sym typeface="Consolas"/>
              </a:rPr>
              <a:t>Error: Ingresar nombre valido</a:t>
            </a:r>
            <a:r>
              <a:rPr lang="en-GB">
                <a:solidFill>
                  <a:srgbClr val="E9F284"/>
                </a:solidFill>
                <a:latin typeface="Consolas"/>
                <a:ea typeface="Consolas"/>
                <a:cs typeface="Consolas"/>
                <a:sym typeface="Consolas"/>
              </a:rPr>
              <a:t>"</a:t>
            </a:r>
            <a:r>
              <a:rPr lang="en-GB">
                <a:solidFill>
                  <a:srgbClr val="F8F8F2"/>
                </a:solidFill>
                <a:latin typeface="Consolas"/>
                <a:ea typeface="Consolas"/>
                <a:cs typeface="Consolas"/>
                <a:sym typeface="Consolas"/>
              </a:rPr>
              <a:t>);</a:t>
            </a:r>
            <a:endParaRPr>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rPr lang="en-GB">
                <a:solidFill>
                  <a:srgbClr val="F8F8F2"/>
                </a:solidFill>
                <a:latin typeface="Consolas"/>
                <a:ea typeface="Consolas"/>
                <a:cs typeface="Consolas"/>
                <a:sym typeface="Consolas"/>
              </a:rPr>
              <a:t>}</a:t>
            </a:r>
            <a:endParaRPr>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a:solidFill>
                <a:srgbClr val="F8F8F2"/>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a:solidFill>
                <a:srgbClr val="F8F8F2"/>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a:solidFill>
                <a:srgbClr val="FF79C6"/>
              </a:solidFill>
              <a:latin typeface="Consolas"/>
              <a:ea typeface="Consolas"/>
              <a:cs typeface="Consolas"/>
              <a:sym typeface="Consolas"/>
            </a:endParaRPr>
          </a:p>
          <a:p>
            <a:pPr indent="0" lvl="0" marL="0" rtl="0" algn="l">
              <a:lnSpc>
                <a:spcPct val="150000"/>
              </a:lnSpc>
              <a:spcBef>
                <a:spcPts val="0"/>
              </a:spcBef>
              <a:spcAft>
                <a:spcPts val="0"/>
              </a:spcAft>
              <a:buClr>
                <a:srgbClr val="000000"/>
              </a:buClr>
              <a:buSzPts val="1100"/>
              <a:buFont typeface="Arial"/>
              <a:buNone/>
            </a:pPr>
            <a:r>
              <a:t/>
            </a:r>
            <a:endParaRPr>
              <a:solidFill>
                <a:srgbClr val="FF79C6"/>
              </a:solidFill>
              <a:latin typeface="Consolas"/>
              <a:ea typeface="Consolas"/>
              <a:cs typeface="Consolas"/>
              <a:sym typeface="Consolas"/>
            </a:endParaRPr>
          </a:p>
          <a:p>
            <a:pPr indent="0" lvl="0" marL="0" rtl="0" algn="l">
              <a:lnSpc>
                <a:spcPct val="150000"/>
              </a:lnSpc>
              <a:spcBef>
                <a:spcPts val="0"/>
              </a:spcBef>
              <a:spcAft>
                <a:spcPts val="0"/>
              </a:spcAft>
              <a:buClr>
                <a:srgbClr val="000000"/>
              </a:buClr>
              <a:buSzPts val="1100"/>
              <a:buFont typeface="Arial"/>
              <a:buNone/>
            </a:pPr>
            <a:r>
              <a:t/>
            </a:r>
            <a:endParaRPr>
              <a:solidFill>
                <a:srgbClr val="F8F8F2"/>
              </a:solidFill>
              <a:highlight>
                <a:srgbClr val="282A36"/>
              </a:highlight>
              <a:latin typeface="Consolas"/>
              <a:ea typeface="Consolas"/>
              <a:cs typeface="Consolas"/>
              <a:sym typeface="Consolas"/>
            </a:endParaRPr>
          </a:p>
          <a:p>
            <a:pPr indent="0" lvl="0" marL="0" rtl="0" algn="l">
              <a:lnSpc>
                <a:spcPct val="150000"/>
              </a:lnSpc>
              <a:spcBef>
                <a:spcPts val="0"/>
              </a:spcBef>
              <a:spcAft>
                <a:spcPts val="0"/>
              </a:spcAft>
              <a:buClr>
                <a:srgbClr val="000000"/>
              </a:buClr>
              <a:buSzPts val="1100"/>
              <a:buFont typeface="Arial"/>
              <a:buNone/>
            </a:pPr>
            <a:r>
              <a:t/>
            </a:r>
            <a:endParaRPr>
              <a:solidFill>
                <a:srgbClr val="FF79C6"/>
              </a:solidFill>
              <a:latin typeface="Consolas"/>
              <a:ea typeface="Consolas"/>
              <a:cs typeface="Consolas"/>
              <a:sym typeface="Consolas"/>
            </a:endParaRPr>
          </a:p>
          <a:p>
            <a:pPr indent="0" lvl="0" marL="0" rtl="0" algn="l">
              <a:lnSpc>
                <a:spcPct val="130434"/>
              </a:lnSpc>
              <a:spcBef>
                <a:spcPts val="0"/>
              </a:spcBef>
              <a:spcAft>
                <a:spcPts val="0"/>
              </a:spcAft>
              <a:buClr>
                <a:srgbClr val="000000"/>
              </a:buClr>
              <a:buSzPts val="1100"/>
              <a:buFont typeface="Arial"/>
              <a:buNone/>
            </a:pPr>
            <a:r>
              <a:t/>
            </a:r>
            <a:endParaRPr>
              <a:solidFill>
                <a:srgbClr val="C678DD"/>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000000"/>
              </a:solidFill>
              <a:latin typeface="Courier New"/>
              <a:ea typeface="Courier New"/>
              <a:cs typeface="Courier New"/>
              <a:sym typeface="Courier New"/>
            </a:endParaRPr>
          </a:p>
        </p:txBody>
      </p:sp>
      <p:sp>
        <p:nvSpPr>
          <p:cNvPr id="270" name="Google Shape;270;p50"/>
          <p:cNvSpPr txBox="1"/>
          <p:nvPr/>
        </p:nvSpPr>
        <p:spPr>
          <a:xfrm>
            <a:off x="783200" y="1217900"/>
            <a:ext cx="8035200" cy="76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700">
                <a:solidFill>
                  <a:schemeClr val="dk1"/>
                </a:solidFill>
                <a:highlight>
                  <a:srgbClr val="FFFFFF"/>
                </a:highlight>
                <a:latin typeface="Helvetica Neue Light"/>
                <a:ea typeface="Helvetica Neue Light"/>
                <a:cs typeface="Helvetica Neue Light"/>
                <a:sym typeface="Helvetica Neue Light"/>
              </a:rPr>
              <a:t>Los </a:t>
            </a:r>
            <a:r>
              <a:rPr b="1" lang="en-GB" sz="1700">
                <a:solidFill>
                  <a:schemeClr val="dk1"/>
                </a:solidFill>
                <a:highlight>
                  <a:srgbClr val="FFFFFF"/>
                </a:highlight>
                <a:latin typeface="Helvetica Neue"/>
                <a:ea typeface="Helvetica Neue"/>
                <a:cs typeface="Helvetica Neue"/>
                <a:sym typeface="Helvetica Neue"/>
              </a:rPr>
              <a:t>condicionales </a:t>
            </a:r>
            <a:r>
              <a:rPr lang="en-GB" sz="1700">
                <a:solidFill>
                  <a:schemeClr val="dk1"/>
                </a:solidFill>
                <a:highlight>
                  <a:srgbClr val="FFFFFF"/>
                </a:highlight>
                <a:latin typeface="Helvetica Neue Light"/>
                <a:ea typeface="Helvetica Neue Light"/>
                <a:cs typeface="Helvetica Neue Light"/>
                <a:sym typeface="Helvetica Neue Light"/>
              </a:rPr>
              <a:t>son sentencias que podemos utilizar para </a:t>
            </a:r>
            <a:r>
              <a:rPr lang="en-GB" sz="1700">
                <a:solidFill>
                  <a:schemeClr val="dk1"/>
                </a:solidFill>
                <a:highlight>
                  <a:srgbClr val="E0FF00"/>
                </a:highlight>
                <a:latin typeface="Helvetica Neue Light"/>
                <a:ea typeface="Helvetica Neue Light"/>
                <a:cs typeface="Helvetica Neue Light"/>
                <a:sym typeface="Helvetica Neue Light"/>
              </a:rPr>
              <a:t>interpretar un conjunto de instrucciones</a:t>
            </a:r>
            <a:r>
              <a:rPr lang="en-GB" sz="1700">
                <a:solidFill>
                  <a:schemeClr val="dk1"/>
                </a:solidFill>
                <a:highlight>
                  <a:srgbClr val="FFFFFF"/>
                </a:highlight>
                <a:latin typeface="Helvetica Neue Light"/>
                <a:ea typeface="Helvetica Neue Light"/>
                <a:cs typeface="Helvetica Neue Light"/>
                <a:sym typeface="Helvetica Neue Light"/>
              </a:rPr>
              <a:t> en </a:t>
            </a:r>
            <a:r>
              <a:rPr lang="en-GB" sz="1700">
                <a:solidFill>
                  <a:schemeClr val="dk1"/>
                </a:solidFill>
                <a:highlight>
                  <a:srgbClr val="FFFFFF"/>
                </a:highlight>
                <a:latin typeface="Helvetica Neue Light"/>
                <a:ea typeface="Helvetica Neue Light"/>
                <a:cs typeface="Helvetica Neue Light"/>
                <a:sym typeface="Helvetica Neue Light"/>
              </a:rPr>
              <a:t>función</a:t>
            </a:r>
            <a:r>
              <a:rPr lang="en-GB" sz="1700">
                <a:solidFill>
                  <a:schemeClr val="dk1"/>
                </a:solidFill>
                <a:highlight>
                  <a:srgbClr val="FFFFFF"/>
                </a:highlight>
                <a:latin typeface="Helvetica Neue Light"/>
                <a:ea typeface="Helvetica Neue Light"/>
                <a:cs typeface="Helvetica Neue Light"/>
                <a:sym typeface="Helvetica Neue Light"/>
              </a:rPr>
              <a:t> del resultado de una comparación.</a:t>
            </a:r>
            <a:endParaRPr sz="2000">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74" name="Shape 274"/>
        <p:cNvGrpSpPr/>
        <p:nvPr/>
      </p:nvGrpSpPr>
      <p:grpSpPr>
        <a:xfrm>
          <a:off x="0" y="0"/>
          <a:ext cx="0" cy="0"/>
          <a:chOff x="0" y="0"/>
          <a:chExt cx="0" cy="0"/>
        </a:xfrm>
      </p:grpSpPr>
      <p:sp>
        <p:nvSpPr>
          <p:cNvPr id="275" name="Google Shape;275;p51"/>
          <p:cNvSpPr txBox="1"/>
          <p:nvPr/>
        </p:nvSpPr>
        <p:spPr>
          <a:xfrm>
            <a:off x="759925" y="267475"/>
            <a:ext cx="7375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2- BUCLES</a:t>
            </a:r>
            <a:endParaRPr i="1" sz="4500">
              <a:latin typeface="Anton"/>
              <a:ea typeface="Anton"/>
              <a:cs typeface="Anton"/>
              <a:sym typeface="Anton"/>
            </a:endParaRPr>
          </a:p>
        </p:txBody>
      </p:sp>
      <p:sp>
        <p:nvSpPr>
          <p:cNvPr id="276" name="Google Shape;276;p51"/>
          <p:cNvSpPr txBox="1"/>
          <p:nvPr/>
        </p:nvSpPr>
        <p:spPr>
          <a:xfrm>
            <a:off x="541800" y="2153025"/>
            <a:ext cx="8060400" cy="25719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rgbClr val="000000"/>
              </a:buClr>
              <a:buSzPts val="1100"/>
              <a:buFont typeface="Arial"/>
              <a:buNone/>
            </a:pP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entrada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prompt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Ingresar un dato</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a:solidFill>
                  <a:srgbClr val="6272A4"/>
                </a:solidFill>
                <a:latin typeface="Courier New"/>
                <a:ea typeface="Courier New"/>
                <a:cs typeface="Courier New"/>
                <a:sym typeface="Courier New"/>
              </a:rPr>
              <a:t>//Repetimos con While hasta que el usuario ingresa "ESC"</a:t>
            </a:r>
            <a:endParaRPr>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600">
                <a:solidFill>
                  <a:srgbClr val="FF79C6"/>
                </a:solidFill>
                <a:latin typeface="Courier New"/>
                <a:ea typeface="Courier New"/>
                <a:cs typeface="Courier New"/>
                <a:sym typeface="Courier New"/>
              </a:rPr>
              <a:t>while</a:t>
            </a:r>
            <a:r>
              <a:rPr lang="en-GB" sz="1600">
                <a:solidFill>
                  <a:srgbClr val="F8F8F2"/>
                </a:solidFill>
                <a:latin typeface="Courier New"/>
                <a:ea typeface="Courier New"/>
                <a:cs typeface="Courier New"/>
                <a:sym typeface="Courier New"/>
              </a:rPr>
              <a:t>(entrada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ESC</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alert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El usuario ingresó </a:t>
            </a:r>
            <a:r>
              <a:rPr lang="en-GB" sz="1600">
                <a:solidFill>
                  <a:srgbClr val="E9F284"/>
                </a:solidFill>
                <a:latin typeface="Courier New"/>
                <a:ea typeface="Courier New"/>
                <a:cs typeface="Courier New"/>
                <a:sym typeface="Courier New"/>
              </a:rPr>
              <a:t>"</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entrada);</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6272A4"/>
                </a:solidFill>
                <a:latin typeface="Courier New"/>
                <a:ea typeface="Courier New"/>
                <a:cs typeface="Courier New"/>
                <a:sym typeface="Courier New"/>
              </a:rPr>
              <a:t>//Volvemos a solicitar un dato. En la próxima iteración se evalúa si no es ESC.</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600">
                <a:solidFill>
                  <a:srgbClr val="F8F8F2"/>
                </a:solidFill>
                <a:latin typeface="Courier New"/>
                <a:ea typeface="Courier New"/>
                <a:cs typeface="Courier New"/>
                <a:sym typeface="Courier New"/>
              </a:rPr>
              <a:t>    entrada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prompt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Ingresar otro dato</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0434"/>
              </a:lnSpc>
              <a:spcBef>
                <a:spcPts val="0"/>
              </a:spcBef>
              <a:spcAft>
                <a:spcPts val="0"/>
              </a:spcAft>
              <a:buClr>
                <a:srgbClr val="000000"/>
              </a:buClr>
              <a:buSzPts val="1100"/>
              <a:buFont typeface="Arial"/>
              <a:buNone/>
            </a:pPr>
            <a:r>
              <a:t/>
            </a:r>
            <a:endParaRPr>
              <a:solidFill>
                <a:srgbClr val="C678DD"/>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00">
              <a:solidFill>
                <a:srgbClr val="000000"/>
              </a:solidFill>
              <a:latin typeface="Courier New"/>
              <a:ea typeface="Courier New"/>
              <a:cs typeface="Courier New"/>
              <a:sym typeface="Courier New"/>
            </a:endParaRPr>
          </a:p>
        </p:txBody>
      </p:sp>
      <p:pic>
        <p:nvPicPr>
          <p:cNvPr id="277" name="Google Shape;277;p51"/>
          <p:cNvPicPr preferRelativeResize="0"/>
          <p:nvPr/>
        </p:nvPicPr>
        <p:blipFill>
          <a:blip r:embed="rId3">
            <a:alphaModFix/>
          </a:blip>
          <a:stretch>
            <a:fillRect/>
          </a:stretch>
        </p:blipFill>
        <p:spPr>
          <a:xfrm>
            <a:off x="7590875" y="4590725"/>
            <a:ext cx="1186526" cy="330675"/>
          </a:xfrm>
          <a:prstGeom prst="rect">
            <a:avLst/>
          </a:prstGeom>
          <a:noFill/>
          <a:ln>
            <a:noFill/>
          </a:ln>
        </p:spPr>
      </p:pic>
      <p:sp>
        <p:nvSpPr>
          <p:cNvPr id="278" name="Google Shape;278;p51"/>
          <p:cNvSpPr txBox="1"/>
          <p:nvPr/>
        </p:nvSpPr>
        <p:spPr>
          <a:xfrm>
            <a:off x="554400" y="1169250"/>
            <a:ext cx="8035200" cy="76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700">
                <a:solidFill>
                  <a:schemeClr val="dk1"/>
                </a:solidFill>
                <a:highlight>
                  <a:srgbClr val="FFFFFF"/>
                </a:highlight>
                <a:latin typeface="Helvetica Neue Light"/>
                <a:ea typeface="Helvetica Neue Light"/>
                <a:cs typeface="Helvetica Neue Light"/>
                <a:sym typeface="Helvetica Neue Light"/>
              </a:rPr>
              <a:t>Los </a:t>
            </a:r>
            <a:r>
              <a:rPr b="1" lang="en-GB" sz="1700">
                <a:solidFill>
                  <a:schemeClr val="dk1"/>
                </a:solidFill>
                <a:highlight>
                  <a:srgbClr val="FFFFFF"/>
                </a:highlight>
                <a:latin typeface="Helvetica Neue"/>
                <a:ea typeface="Helvetica Neue"/>
                <a:cs typeface="Helvetica Neue"/>
                <a:sym typeface="Helvetica Neue"/>
              </a:rPr>
              <a:t>bucles </a:t>
            </a:r>
            <a:r>
              <a:rPr lang="en-GB" sz="1700">
                <a:solidFill>
                  <a:schemeClr val="dk1"/>
                </a:solidFill>
                <a:highlight>
                  <a:srgbClr val="FFFFFF"/>
                </a:highlight>
                <a:latin typeface="Helvetica Neue Light"/>
                <a:ea typeface="Helvetica Neue Light"/>
                <a:cs typeface="Helvetica Neue Light"/>
                <a:sym typeface="Helvetica Neue Light"/>
              </a:rPr>
              <a:t>son </a:t>
            </a:r>
            <a:r>
              <a:rPr lang="en-GB" sz="1700">
                <a:solidFill>
                  <a:schemeClr val="dk1"/>
                </a:solidFill>
                <a:highlight>
                  <a:srgbClr val="FFFFFF"/>
                </a:highlight>
                <a:latin typeface="Helvetica Neue Light"/>
                <a:ea typeface="Helvetica Neue Light"/>
                <a:cs typeface="Helvetica Neue Light"/>
                <a:sym typeface="Helvetica Neue Light"/>
              </a:rPr>
              <a:t>sentencias</a:t>
            </a:r>
            <a:r>
              <a:rPr lang="en-GB" sz="1700">
                <a:solidFill>
                  <a:schemeClr val="dk1"/>
                </a:solidFill>
                <a:highlight>
                  <a:srgbClr val="FFFFFF"/>
                </a:highlight>
                <a:latin typeface="Helvetica Neue Light"/>
                <a:ea typeface="Helvetica Neue Light"/>
                <a:cs typeface="Helvetica Neue Light"/>
                <a:sym typeface="Helvetica Neue Light"/>
              </a:rPr>
              <a:t> que podemos utilizar </a:t>
            </a:r>
            <a:r>
              <a:rPr lang="en-GB" sz="1700">
                <a:solidFill>
                  <a:schemeClr val="dk1"/>
                </a:solidFill>
                <a:highlight>
                  <a:srgbClr val="E0FF00"/>
                </a:highlight>
                <a:latin typeface="Helvetica Neue Light"/>
                <a:ea typeface="Helvetica Neue Light"/>
                <a:cs typeface="Helvetica Neue Light"/>
                <a:sym typeface="Helvetica Neue Light"/>
              </a:rPr>
              <a:t>para repetir un conjunto de </a:t>
            </a:r>
            <a:r>
              <a:rPr lang="en-GB" sz="1700">
                <a:solidFill>
                  <a:schemeClr val="dk1"/>
                </a:solidFill>
                <a:highlight>
                  <a:srgbClr val="E0FF00"/>
                </a:highlight>
                <a:latin typeface="Helvetica Neue Light"/>
                <a:ea typeface="Helvetica Neue Light"/>
                <a:cs typeface="Helvetica Neue Light"/>
                <a:sym typeface="Helvetica Neue Light"/>
              </a:rPr>
              <a:t>instrucciones</a:t>
            </a:r>
            <a:r>
              <a:rPr lang="en-GB" sz="1700">
                <a:solidFill>
                  <a:schemeClr val="dk1"/>
                </a:solidFill>
                <a:highlight>
                  <a:srgbClr val="E0FF00"/>
                </a:highlight>
                <a:latin typeface="Helvetica Neue Light"/>
                <a:ea typeface="Helvetica Neue Light"/>
                <a:cs typeface="Helvetica Neue Light"/>
                <a:sym typeface="Helvetica Neue Light"/>
              </a:rPr>
              <a:t> </a:t>
            </a:r>
            <a:r>
              <a:rPr lang="en-GB" sz="1700">
                <a:solidFill>
                  <a:schemeClr val="dk1"/>
                </a:solidFill>
                <a:highlight>
                  <a:srgbClr val="FFFFFF"/>
                </a:highlight>
                <a:latin typeface="Helvetica Neue Light"/>
                <a:ea typeface="Helvetica Neue Light"/>
                <a:cs typeface="Helvetica Neue Light"/>
                <a:sym typeface="Helvetica Neue Light"/>
              </a:rPr>
              <a:t>más de una vez de forma consecutiva.</a:t>
            </a:r>
            <a:endParaRPr sz="2000">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2" name="Shape 282"/>
        <p:cNvGrpSpPr/>
        <p:nvPr/>
      </p:nvGrpSpPr>
      <p:grpSpPr>
        <a:xfrm>
          <a:off x="0" y="0"/>
          <a:ext cx="0" cy="0"/>
          <a:chOff x="0" y="0"/>
          <a:chExt cx="0" cy="0"/>
        </a:xfrm>
      </p:grpSpPr>
      <p:sp>
        <p:nvSpPr>
          <p:cNvPr id="283" name="Google Shape;283;p52"/>
          <p:cNvSpPr txBox="1"/>
          <p:nvPr/>
        </p:nvSpPr>
        <p:spPr>
          <a:xfrm>
            <a:off x="980875" y="375975"/>
            <a:ext cx="7375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3-</a:t>
            </a:r>
            <a:r>
              <a:rPr i="1" lang="en-GB" sz="4000">
                <a:latin typeface="Anton"/>
                <a:ea typeface="Anton"/>
                <a:cs typeface="Anton"/>
                <a:sym typeface="Anton"/>
              </a:rPr>
              <a:t> </a:t>
            </a:r>
            <a:r>
              <a:rPr i="1" lang="en-GB" sz="4500">
                <a:latin typeface="Anton"/>
                <a:ea typeface="Anton"/>
                <a:cs typeface="Anton"/>
                <a:sym typeface="Anton"/>
              </a:rPr>
              <a:t>FUNCIONES</a:t>
            </a:r>
            <a:endParaRPr i="1" sz="4500">
              <a:latin typeface="Anton"/>
              <a:ea typeface="Anton"/>
              <a:cs typeface="Anton"/>
              <a:sym typeface="Anton"/>
            </a:endParaRPr>
          </a:p>
        </p:txBody>
      </p:sp>
      <p:pic>
        <p:nvPicPr>
          <p:cNvPr id="284" name="Google Shape;284;p5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5" name="Google Shape;285;p52"/>
          <p:cNvSpPr txBox="1"/>
          <p:nvPr/>
        </p:nvSpPr>
        <p:spPr>
          <a:xfrm>
            <a:off x="631075" y="2165600"/>
            <a:ext cx="8074800" cy="19167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50FA7B"/>
                </a:solidFill>
                <a:latin typeface="Courier New"/>
                <a:ea typeface="Courier New"/>
                <a:cs typeface="Courier New"/>
                <a:sym typeface="Courier New"/>
              </a:rPr>
              <a:t>suma</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a</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b</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=&gt;</a:t>
            </a:r>
            <a:r>
              <a:rPr lang="en-GB" sz="1600">
                <a:solidFill>
                  <a:srgbClr val="F8F8F2"/>
                </a:solidFill>
                <a:latin typeface="Courier New"/>
                <a:ea typeface="Courier New"/>
                <a:cs typeface="Courier New"/>
                <a:sym typeface="Courier New"/>
              </a:rPr>
              <a:t> { </a:t>
            </a:r>
            <a:r>
              <a:rPr lang="en-GB" sz="1600">
                <a:solidFill>
                  <a:srgbClr val="FF79C6"/>
                </a:solidFill>
                <a:latin typeface="Courier New"/>
                <a:ea typeface="Courier New"/>
                <a:cs typeface="Courier New"/>
                <a:sym typeface="Courier New"/>
              </a:rPr>
              <a:t>return</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a</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b</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6272A4"/>
                </a:solidFill>
                <a:latin typeface="Courier New"/>
                <a:ea typeface="Courier New"/>
                <a:cs typeface="Courier New"/>
                <a:sym typeface="Courier New"/>
              </a:rPr>
              <a:t>//Si es una función de una sola línea con retorno podemos evitar escribir el cuerpo.</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50FA7B"/>
                </a:solidFill>
                <a:latin typeface="Courier New"/>
                <a:ea typeface="Courier New"/>
                <a:cs typeface="Courier New"/>
                <a:sym typeface="Courier New"/>
              </a:rPr>
              <a:t>resta</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a</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b</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=&gt;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a</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b</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suma</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15</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20</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resta</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20</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5</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solidFill>
                <a:srgbClr val="F8F8F2"/>
              </a:solidFill>
              <a:latin typeface="Courier New"/>
              <a:ea typeface="Courier New"/>
              <a:cs typeface="Courier New"/>
              <a:sym typeface="Courier New"/>
            </a:endParaRPr>
          </a:p>
          <a:p>
            <a:pPr indent="0" lvl="0" marL="38100" marR="38100" rtl="0" algn="l">
              <a:lnSpc>
                <a:spcPct val="150000"/>
              </a:lnSpc>
              <a:spcBef>
                <a:spcPts val="0"/>
              </a:spcBef>
              <a:spcAft>
                <a:spcPts val="0"/>
              </a:spcAft>
              <a:buNone/>
            </a:pPr>
            <a:r>
              <a:t/>
            </a:r>
            <a:endParaRPr>
              <a:solidFill>
                <a:srgbClr val="99CF50"/>
              </a:solidFill>
              <a:highlight>
                <a:srgbClr val="000000"/>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99CF50"/>
              </a:solidFill>
              <a:highlight>
                <a:srgbClr val="000000"/>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99CF50"/>
              </a:solidFill>
              <a:highlight>
                <a:srgbClr val="000000"/>
              </a:highlight>
              <a:latin typeface="Courier New"/>
              <a:ea typeface="Courier New"/>
              <a:cs typeface="Courier New"/>
              <a:sym typeface="Courier New"/>
            </a:endParaRPr>
          </a:p>
        </p:txBody>
      </p:sp>
      <p:sp>
        <p:nvSpPr>
          <p:cNvPr id="286" name="Google Shape;286;p52"/>
          <p:cNvSpPr txBox="1"/>
          <p:nvPr/>
        </p:nvSpPr>
        <p:spPr>
          <a:xfrm>
            <a:off x="719250" y="1264375"/>
            <a:ext cx="8035200" cy="76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700">
                <a:solidFill>
                  <a:schemeClr val="dk1"/>
                </a:solidFill>
                <a:highlight>
                  <a:srgbClr val="FFFFFF"/>
                </a:highlight>
                <a:latin typeface="Helvetica Neue Light"/>
                <a:ea typeface="Helvetica Neue Light"/>
                <a:cs typeface="Helvetica Neue Light"/>
                <a:sym typeface="Helvetica Neue Light"/>
              </a:rPr>
              <a:t>Las </a:t>
            </a:r>
            <a:r>
              <a:rPr b="1" lang="en-GB" sz="1700">
                <a:solidFill>
                  <a:schemeClr val="dk1"/>
                </a:solidFill>
                <a:highlight>
                  <a:srgbClr val="FFFFFF"/>
                </a:highlight>
                <a:latin typeface="Helvetica Neue"/>
                <a:ea typeface="Helvetica Neue"/>
                <a:cs typeface="Helvetica Neue"/>
                <a:sym typeface="Helvetica Neue"/>
              </a:rPr>
              <a:t>funciones</a:t>
            </a:r>
            <a:r>
              <a:rPr b="1" lang="en-GB" sz="1700">
                <a:solidFill>
                  <a:schemeClr val="dk1"/>
                </a:solidFill>
                <a:highlight>
                  <a:srgbClr val="FFFFFF"/>
                </a:highlight>
                <a:latin typeface="Helvetica Neue"/>
                <a:ea typeface="Helvetica Neue"/>
                <a:cs typeface="Helvetica Neue"/>
                <a:sym typeface="Helvetica Neue"/>
              </a:rPr>
              <a:t> </a:t>
            </a:r>
            <a:r>
              <a:rPr lang="en-GB" sz="1700">
                <a:solidFill>
                  <a:schemeClr val="dk1"/>
                </a:solidFill>
                <a:highlight>
                  <a:srgbClr val="FFFFFF"/>
                </a:highlight>
                <a:latin typeface="Helvetica Neue Light"/>
                <a:ea typeface="Helvetica Neue Light"/>
                <a:cs typeface="Helvetica Neue Light"/>
                <a:sym typeface="Helvetica Neue Light"/>
              </a:rPr>
              <a:t>son un conjunto de instrucciones destinadas a </a:t>
            </a:r>
            <a:r>
              <a:rPr lang="en-GB" sz="1700">
                <a:solidFill>
                  <a:schemeClr val="dk1"/>
                </a:solidFill>
                <a:highlight>
                  <a:srgbClr val="E0FF00"/>
                </a:highlight>
                <a:latin typeface="Helvetica Neue Light"/>
                <a:ea typeface="Helvetica Neue Light"/>
                <a:cs typeface="Helvetica Neue Light"/>
                <a:sym typeface="Helvetica Neue Light"/>
              </a:rPr>
              <a:t>resolver una </a:t>
            </a:r>
            <a:r>
              <a:rPr lang="en-GB" sz="1700">
                <a:solidFill>
                  <a:schemeClr val="dk1"/>
                </a:solidFill>
                <a:highlight>
                  <a:srgbClr val="E0FF00"/>
                </a:highlight>
                <a:latin typeface="Helvetica Neue Light"/>
                <a:ea typeface="Helvetica Neue Light"/>
                <a:cs typeface="Helvetica Neue Light"/>
                <a:sym typeface="Helvetica Neue Light"/>
              </a:rPr>
              <a:t>situación</a:t>
            </a:r>
            <a:r>
              <a:rPr lang="en-GB" sz="1700">
                <a:solidFill>
                  <a:schemeClr val="dk1"/>
                </a:solidFill>
                <a:highlight>
                  <a:srgbClr val="E0FF00"/>
                </a:highlight>
                <a:latin typeface="Helvetica Neue Light"/>
                <a:ea typeface="Helvetica Neue Light"/>
                <a:cs typeface="Helvetica Neue Light"/>
                <a:sym typeface="Helvetica Neue Light"/>
              </a:rPr>
              <a:t> en el programa</a:t>
            </a:r>
            <a:r>
              <a:rPr lang="en-GB" sz="1700">
                <a:solidFill>
                  <a:schemeClr val="dk1"/>
                </a:solidFill>
                <a:highlight>
                  <a:srgbClr val="FFFFFF"/>
                </a:highlight>
                <a:latin typeface="Helvetica Neue Light"/>
                <a:ea typeface="Helvetica Neue Light"/>
                <a:cs typeface="Helvetica Neue Light"/>
                <a:sym typeface="Helvetica Neue Light"/>
              </a:rPr>
              <a:t>. Podemos reutilizarlas y modificarlas </a:t>
            </a:r>
            <a:r>
              <a:rPr lang="en-GB" sz="1700">
                <a:solidFill>
                  <a:schemeClr val="dk1"/>
                </a:solidFill>
                <a:highlight>
                  <a:srgbClr val="FFFFFF"/>
                </a:highlight>
                <a:latin typeface="Helvetica Neue Light"/>
                <a:ea typeface="Helvetica Neue Light"/>
                <a:cs typeface="Helvetica Neue Light"/>
                <a:sym typeface="Helvetica Neue Light"/>
              </a:rPr>
              <a:t>fácilmente</a:t>
            </a:r>
            <a:r>
              <a:rPr lang="en-GB" sz="17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90" name="Shape 290"/>
        <p:cNvGrpSpPr/>
        <p:nvPr/>
      </p:nvGrpSpPr>
      <p:grpSpPr>
        <a:xfrm>
          <a:off x="0" y="0"/>
          <a:ext cx="0" cy="0"/>
          <a:chOff x="0" y="0"/>
          <a:chExt cx="0" cy="0"/>
        </a:xfrm>
      </p:grpSpPr>
      <p:sp>
        <p:nvSpPr>
          <p:cNvPr id="291" name="Google Shape;291;p53"/>
          <p:cNvSpPr txBox="1"/>
          <p:nvPr/>
        </p:nvSpPr>
        <p:spPr>
          <a:xfrm>
            <a:off x="965575" y="-31775"/>
            <a:ext cx="7375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4- OBJETOS</a:t>
            </a:r>
            <a:endParaRPr i="1" sz="4500">
              <a:latin typeface="Anton"/>
              <a:ea typeface="Anton"/>
              <a:cs typeface="Anton"/>
              <a:sym typeface="Anton"/>
            </a:endParaRPr>
          </a:p>
        </p:txBody>
      </p:sp>
      <p:sp>
        <p:nvSpPr>
          <p:cNvPr id="292" name="Google Shape;292;p53"/>
          <p:cNvSpPr txBox="1"/>
          <p:nvPr/>
        </p:nvSpPr>
        <p:spPr>
          <a:xfrm>
            <a:off x="217975" y="1803200"/>
            <a:ext cx="8870400" cy="26574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rgbClr val="000000"/>
              </a:buClr>
              <a:buSzPts val="1100"/>
              <a:buFont typeface="Arial"/>
              <a:buNone/>
            </a:pPr>
            <a:r>
              <a:rPr lang="en-GB" sz="1200">
                <a:solidFill>
                  <a:srgbClr val="FF79C6"/>
                </a:solidFill>
                <a:latin typeface="Courier New"/>
                <a:ea typeface="Courier New"/>
                <a:cs typeface="Courier New"/>
                <a:sym typeface="Courier New"/>
              </a:rPr>
              <a:t>function</a:t>
            </a:r>
            <a:r>
              <a:rPr lang="en-GB" sz="1200">
                <a:solidFill>
                  <a:srgbClr val="F8F8F2"/>
                </a:solidFill>
                <a:latin typeface="Courier New"/>
                <a:ea typeface="Courier New"/>
                <a:cs typeface="Courier New"/>
                <a:sym typeface="Courier New"/>
              </a:rPr>
              <a:t> </a:t>
            </a:r>
            <a:r>
              <a:rPr lang="en-GB" sz="1200">
                <a:solidFill>
                  <a:srgbClr val="8BE9FD"/>
                </a:solidFill>
                <a:latin typeface="Courier New"/>
                <a:ea typeface="Courier New"/>
                <a:cs typeface="Courier New"/>
                <a:sym typeface="Courier New"/>
              </a:rPr>
              <a:t>Persona</a:t>
            </a:r>
            <a:r>
              <a:rPr lang="en-GB" sz="1200">
                <a:solidFill>
                  <a:srgbClr val="F8F8F2"/>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nombre</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edad</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calle</a:t>
            </a:r>
            <a:r>
              <a:rPr lang="en-GB" sz="1200">
                <a:solidFill>
                  <a:srgbClr val="F8F8F2"/>
                </a:solidFill>
                <a:latin typeface="Courier New"/>
                <a:ea typeface="Courier New"/>
                <a:cs typeface="Courier New"/>
                <a:sym typeface="Courier New"/>
              </a:rPr>
              <a:t>)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200">
                <a:solidFill>
                  <a:srgbClr val="F8F8F2"/>
                </a:solidFill>
                <a:latin typeface="Courier New"/>
                <a:ea typeface="Courier New"/>
                <a:cs typeface="Courier New"/>
                <a:sym typeface="Courier New"/>
              </a:rPr>
              <a:t>    </a:t>
            </a:r>
            <a:r>
              <a:rPr i="1" lang="en-GB" sz="1200">
                <a:solidFill>
                  <a:srgbClr val="BD93F9"/>
                </a:solidFill>
                <a:latin typeface="Courier New"/>
                <a:ea typeface="Courier New"/>
                <a:cs typeface="Courier New"/>
                <a:sym typeface="Courier New"/>
              </a:rPr>
              <a:t>this</a:t>
            </a:r>
            <a:r>
              <a:rPr lang="en-GB" sz="1200">
                <a:solidFill>
                  <a:srgbClr val="F8F8F2"/>
                </a:solidFill>
                <a:latin typeface="Courier New"/>
                <a:ea typeface="Courier New"/>
                <a:cs typeface="Courier New"/>
                <a:sym typeface="Courier New"/>
              </a:rPr>
              <a:t>.nombre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nombre</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200">
                <a:solidFill>
                  <a:srgbClr val="F8F8F2"/>
                </a:solidFill>
                <a:latin typeface="Courier New"/>
                <a:ea typeface="Courier New"/>
                <a:cs typeface="Courier New"/>
                <a:sym typeface="Courier New"/>
              </a:rPr>
              <a:t>    </a:t>
            </a:r>
            <a:r>
              <a:rPr i="1" lang="en-GB" sz="1200">
                <a:solidFill>
                  <a:srgbClr val="BD93F9"/>
                </a:solidFill>
                <a:latin typeface="Courier New"/>
                <a:ea typeface="Courier New"/>
                <a:cs typeface="Courier New"/>
                <a:sym typeface="Courier New"/>
              </a:rPr>
              <a:t>this</a:t>
            </a:r>
            <a:r>
              <a:rPr lang="en-GB" sz="1200">
                <a:solidFill>
                  <a:srgbClr val="F8F8F2"/>
                </a:solidFill>
                <a:latin typeface="Courier New"/>
                <a:ea typeface="Courier New"/>
                <a:cs typeface="Courier New"/>
                <a:sym typeface="Courier New"/>
              </a:rPr>
              <a:t>.edad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edad</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200">
                <a:solidFill>
                  <a:srgbClr val="F8F8F2"/>
                </a:solidFill>
                <a:latin typeface="Courier New"/>
                <a:ea typeface="Courier New"/>
                <a:cs typeface="Courier New"/>
                <a:sym typeface="Courier New"/>
              </a:rPr>
              <a:t>    </a:t>
            </a:r>
            <a:r>
              <a:rPr i="1" lang="en-GB" sz="1200">
                <a:solidFill>
                  <a:srgbClr val="BD93F9"/>
                </a:solidFill>
                <a:latin typeface="Courier New"/>
                <a:ea typeface="Courier New"/>
                <a:cs typeface="Courier New"/>
                <a:sym typeface="Courier New"/>
              </a:rPr>
              <a:t>this</a:t>
            </a:r>
            <a:r>
              <a:rPr lang="en-GB" sz="1200">
                <a:solidFill>
                  <a:srgbClr val="F8F8F2"/>
                </a:solidFill>
                <a:latin typeface="Courier New"/>
                <a:ea typeface="Courier New"/>
                <a:cs typeface="Courier New"/>
                <a:sym typeface="Courier New"/>
              </a:rPr>
              <a:t>.calle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calle</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200">
                <a:solidFill>
                  <a:srgbClr val="F8F8F2"/>
                </a:solidFill>
                <a:latin typeface="Courier New"/>
                <a:ea typeface="Courier New"/>
                <a:cs typeface="Courier New"/>
                <a:sym typeface="Courier New"/>
              </a:rPr>
              <a:t>    </a:t>
            </a:r>
            <a:r>
              <a:rPr i="1" lang="en-GB" sz="1200">
                <a:solidFill>
                  <a:srgbClr val="BD93F9"/>
                </a:solidFill>
                <a:latin typeface="Courier New"/>
                <a:ea typeface="Courier New"/>
                <a:cs typeface="Courier New"/>
                <a:sym typeface="Courier New"/>
              </a:rPr>
              <a:t>this</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hablar</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function</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console</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log</a:t>
            </a:r>
            <a:r>
              <a:rPr lang="en-GB" sz="1200">
                <a:solidFill>
                  <a:srgbClr val="F8F8F2"/>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HOLA SOY </a:t>
            </a:r>
            <a:r>
              <a:rPr lang="en-GB" sz="1200">
                <a:solidFill>
                  <a:srgbClr val="E9F284"/>
                </a:solidFill>
                <a:latin typeface="Courier New"/>
                <a:ea typeface="Courier New"/>
                <a:cs typeface="Courier New"/>
                <a:sym typeface="Courier New"/>
              </a:rPr>
              <a:t>"</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i="1" lang="en-GB" sz="1200">
                <a:solidFill>
                  <a:srgbClr val="BD93F9"/>
                </a:solidFill>
                <a:latin typeface="Courier New"/>
                <a:ea typeface="Courier New"/>
                <a:cs typeface="Courier New"/>
                <a:sym typeface="Courier New"/>
              </a:rPr>
              <a:t>this</a:t>
            </a:r>
            <a:r>
              <a:rPr lang="en-GB" sz="1200">
                <a:solidFill>
                  <a:srgbClr val="F8F8F2"/>
                </a:solidFill>
                <a:latin typeface="Courier New"/>
                <a:ea typeface="Courier New"/>
                <a:cs typeface="Courier New"/>
                <a:sym typeface="Courier New"/>
              </a:rPr>
              <a:t>.nombre)}</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persona1</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b="1" lang="en-GB" sz="1200">
                <a:solidFill>
                  <a:srgbClr val="FF79C6"/>
                </a:solidFill>
                <a:latin typeface="Courier New"/>
                <a:ea typeface="Courier New"/>
                <a:cs typeface="Courier New"/>
                <a:sym typeface="Courier New"/>
              </a:rPr>
              <a:t>new</a:t>
            </a:r>
            <a:r>
              <a:rPr lang="en-GB" sz="1200">
                <a:solidFill>
                  <a:srgbClr val="F8F8F2"/>
                </a:solidFill>
                <a:latin typeface="Courier New"/>
                <a:ea typeface="Courier New"/>
                <a:cs typeface="Courier New"/>
                <a:sym typeface="Courier New"/>
              </a:rPr>
              <a:t> </a:t>
            </a:r>
            <a:r>
              <a:rPr lang="en-GB" sz="1200">
                <a:solidFill>
                  <a:srgbClr val="8BE9FD"/>
                </a:solidFill>
                <a:latin typeface="Courier New"/>
                <a:ea typeface="Courier New"/>
                <a:cs typeface="Courier New"/>
                <a:sym typeface="Courier New"/>
              </a:rPr>
              <a:t>Persona</a:t>
            </a:r>
            <a:r>
              <a:rPr lang="en-GB" sz="1200">
                <a:solidFill>
                  <a:srgbClr val="F8F8F2"/>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Homero</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39</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Av. Siempreviva 742</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persona2</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b="1" lang="en-GB" sz="1200">
                <a:solidFill>
                  <a:srgbClr val="FF79C6"/>
                </a:solidFill>
                <a:latin typeface="Courier New"/>
                <a:ea typeface="Courier New"/>
                <a:cs typeface="Courier New"/>
                <a:sym typeface="Courier New"/>
              </a:rPr>
              <a:t>new</a:t>
            </a:r>
            <a:r>
              <a:rPr lang="en-GB" sz="1200">
                <a:solidFill>
                  <a:srgbClr val="F8F8F2"/>
                </a:solidFill>
                <a:latin typeface="Courier New"/>
                <a:ea typeface="Courier New"/>
                <a:cs typeface="Courier New"/>
                <a:sym typeface="Courier New"/>
              </a:rPr>
              <a:t> </a:t>
            </a:r>
            <a:r>
              <a:rPr lang="en-GB" sz="1200">
                <a:solidFill>
                  <a:srgbClr val="8BE9FD"/>
                </a:solidFill>
                <a:latin typeface="Courier New"/>
                <a:ea typeface="Courier New"/>
                <a:cs typeface="Courier New"/>
                <a:sym typeface="Courier New"/>
              </a:rPr>
              <a:t>Persona</a:t>
            </a:r>
            <a:r>
              <a:rPr lang="en-GB" sz="1200">
                <a:solidFill>
                  <a:srgbClr val="F8F8F2"/>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Marge</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36</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Av. Siempreviva 742</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200">
                <a:solidFill>
                  <a:srgbClr val="BD93F9"/>
                </a:solidFill>
                <a:latin typeface="Courier New"/>
                <a:ea typeface="Courier New"/>
                <a:cs typeface="Courier New"/>
                <a:sym typeface="Courier New"/>
              </a:rPr>
              <a:t>persona1</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hablar</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200">
                <a:solidFill>
                  <a:srgbClr val="BD93F9"/>
                </a:solidFill>
                <a:latin typeface="Courier New"/>
                <a:ea typeface="Courier New"/>
                <a:cs typeface="Courier New"/>
                <a:sym typeface="Courier New"/>
              </a:rPr>
              <a:t>persona2</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hablar</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500">
              <a:solidFill>
                <a:srgbClr val="4DD0E1"/>
              </a:solidFill>
              <a:latin typeface="Courier New"/>
              <a:ea typeface="Courier New"/>
              <a:cs typeface="Courier New"/>
              <a:sym typeface="Courier New"/>
            </a:endParaRPr>
          </a:p>
        </p:txBody>
      </p:sp>
      <p:pic>
        <p:nvPicPr>
          <p:cNvPr id="293" name="Google Shape;293;p53"/>
          <p:cNvPicPr preferRelativeResize="0"/>
          <p:nvPr/>
        </p:nvPicPr>
        <p:blipFill>
          <a:blip r:embed="rId3">
            <a:alphaModFix/>
          </a:blip>
          <a:stretch>
            <a:fillRect/>
          </a:stretch>
        </p:blipFill>
        <p:spPr>
          <a:xfrm>
            <a:off x="7889550" y="4552475"/>
            <a:ext cx="1186526" cy="330675"/>
          </a:xfrm>
          <a:prstGeom prst="rect">
            <a:avLst/>
          </a:prstGeom>
          <a:noFill/>
          <a:ln>
            <a:noFill/>
          </a:ln>
        </p:spPr>
      </p:pic>
      <p:sp>
        <p:nvSpPr>
          <p:cNvPr id="294" name="Google Shape;294;p53"/>
          <p:cNvSpPr txBox="1"/>
          <p:nvPr/>
        </p:nvSpPr>
        <p:spPr>
          <a:xfrm>
            <a:off x="703950" y="911750"/>
            <a:ext cx="8035200" cy="76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700">
                <a:solidFill>
                  <a:schemeClr val="dk1"/>
                </a:solidFill>
                <a:highlight>
                  <a:srgbClr val="FFFFFF"/>
                </a:highlight>
                <a:latin typeface="Helvetica Neue Light"/>
                <a:ea typeface="Helvetica Neue Light"/>
                <a:cs typeface="Helvetica Neue Light"/>
                <a:sym typeface="Helvetica Neue Light"/>
              </a:rPr>
              <a:t>Los </a:t>
            </a:r>
            <a:r>
              <a:rPr b="1" lang="en-GB" sz="1700">
                <a:solidFill>
                  <a:schemeClr val="dk1"/>
                </a:solidFill>
                <a:highlight>
                  <a:srgbClr val="FFFFFF"/>
                </a:highlight>
                <a:latin typeface="Helvetica Neue"/>
                <a:ea typeface="Helvetica Neue"/>
                <a:cs typeface="Helvetica Neue"/>
                <a:sym typeface="Helvetica Neue"/>
              </a:rPr>
              <a:t>objetos</a:t>
            </a:r>
            <a:r>
              <a:rPr b="1" lang="en-GB" sz="1700">
                <a:solidFill>
                  <a:schemeClr val="dk1"/>
                </a:solidFill>
                <a:highlight>
                  <a:srgbClr val="FFFFFF"/>
                </a:highlight>
                <a:latin typeface="Helvetica Neue"/>
                <a:ea typeface="Helvetica Neue"/>
                <a:cs typeface="Helvetica Neue"/>
                <a:sym typeface="Helvetica Neue"/>
              </a:rPr>
              <a:t> </a:t>
            </a:r>
            <a:r>
              <a:rPr lang="en-GB" sz="1700">
                <a:solidFill>
                  <a:schemeClr val="dk1"/>
                </a:solidFill>
                <a:highlight>
                  <a:srgbClr val="FFFFFF"/>
                </a:highlight>
                <a:latin typeface="Helvetica Neue Light"/>
                <a:ea typeface="Helvetica Neue Light"/>
                <a:cs typeface="Helvetica Neue Light"/>
                <a:sym typeface="Helvetica Neue Light"/>
              </a:rPr>
              <a:t>son estructuras que podemos definir para </a:t>
            </a:r>
            <a:r>
              <a:rPr lang="en-GB" sz="1700">
                <a:solidFill>
                  <a:schemeClr val="dk1"/>
                </a:solidFill>
                <a:highlight>
                  <a:srgbClr val="E0FF00"/>
                </a:highlight>
                <a:latin typeface="Helvetica Neue Light"/>
                <a:ea typeface="Helvetica Neue Light"/>
                <a:cs typeface="Helvetica Neue Light"/>
                <a:sym typeface="Helvetica Neue Light"/>
              </a:rPr>
              <a:t>agrupar valores bajo un mismo criterio y asignarle comportamiento</a:t>
            </a:r>
            <a:r>
              <a:rPr lang="en-GB" sz="17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4"/>
          <p:cNvSpPr txBox="1"/>
          <p:nvPr/>
        </p:nvSpPr>
        <p:spPr>
          <a:xfrm>
            <a:off x="645750" y="328575"/>
            <a:ext cx="77175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5- ARRAY</a:t>
            </a:r>
            <a:endParaRPr i="1" sz="4500">
              <a:latin typeface="Anton"/>
              <a:ea typeface="Anton"/>
              <a:cs typeface="Anton"/>
              <a:sym typeface="Anton"/>
            </a:endParaRPr>
          </a:p>
        </p:txBody>
      </p:sp>
      <p:pic>
        <p:nvPicPr>
          <p:cNvPr id="300" name="Google Shape;300;p5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01" name="Google Shape;301;p54"/>
          <p:cNvSpPr txBox="1"/>
          <p:nvPr/>
        </p:nvSpPr>
        <p:spPr>
          <a:xfrm>
            <a:off x="645750" y="2152500"/>
            <a:ext cx="8182200" cy="19731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rgbClr val="000000"/>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numeros</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1</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2</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3</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4</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5</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porDos</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numeros</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map</a:t>
            </a:r>
            <a:r>
              <a:rPr lang="en-GB" sz="1200">
                <a:solidFill>
                  <a:srgbClr val="F8F8F2"/>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x</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=&gt;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x</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2</a:t>
            </a:r>
            <a:r>
              <a:rPr lang="en-GB" sz="1200">
                <a:solidFill>
                  <a:srgbClr val="F8F8F2"/>
                </a:solidFill>
                <a:latin typeface="Courier New"/>
                <a:ea typeface="Courier New"/>
                <a:cs typeface="Courier New"/>
                <a:sym typeface="Courier New"/>
              </a:rPr>
              <a:t>);   </a:t>
            </a:r>
            <a:r>
              <a:rPr lang="en-GB" sz="1200">
                <a:solidFill>
                  <a:srgbClr val="6272A4"/>
                </a:solidFill>
                <a:latin typeface="Courier New"/>
                <a:ea typeface="Courier New"/>
                <a:cs typeface="Courier New"/>
                <a:sym typeface="Courier New"/>
              </a:rPr>
              <a:t>// porDos = [2, 4, 6, 8, 10]</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masCien</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numeros</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map</a:t>
            </a:r>
            <a:r>
              <a:rPr lang="en-GB" sz="1200">
                <a:solidFill>
                  <a:srgbClr val="F8F8F2"/>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x</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=&gt;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x</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100</a:t>
            </a:r>
            <a:r>
              <a:rPr lang="en-GB" sz="1200">
                <a:solidFill>
                  <a:srgbClr val="F8F8F2"/>
                </a:solidFill>
                <a:latin typeface="Courier New"/>
                <a:ea typeface="Courier New"/>
                <a:cs typeface="Courier New"/>
                <a:sym typeface="Courier New"/>
              </a:rPr>
              <a:t>); </a:t>
            </a:r>
            <a:r>
              <a:rPr lang="en-GB" sz="1200">
                <a:solidFill>
                  <a:srgbClr val="6272A4"/>
                </a:solidFill>
                <a:latin typeface="Courier New"/>
                <a:ea typeface="Courier New"/>
                <a:cs typeface="Courier New"/>
                <a:sym typeface="Courier New"/>
              </a:rPr>
              <a:t>// porDos = [102, 104, 106, 108, 110]</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nombres</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Ana</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Ema</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Juan</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Elia</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lengths</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nombres</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map</a:t>
            </a:r>
            <a:r>
              <a:rPr lang="en-GB" sz="1200">
                <a:solidFill>
                  <a:srgbClr val="F8F8F2"/>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nombre</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=&gt;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nombre</a:t>
            </a:r>
            <a:r>
              <a:rPr lang="en-GB" sz="1200">
                <a:solidFill>
                  <a:srgbClr val="F8F8F2"/>
                </a:solidFill>
                <a:latin typeface="Courier New"/>
                <a:ea typeface="Courier New"/>
                <a:cs typeface="Courier New"/>
                <a:sym typeface="Courier New"/>
              </a:rPr>
              <a:t>.</a:t>
            </a:r>
            <a:r>
              <a:rPr lang="en-GB" sz="1200">
                <a:solidFill>
                  <a:srgbClr val="BD93F9"/>
                </a:solidFill>
                <a:latin typeface="Courier New"/>
                <a:ea typeface="Courier New"/>
                <a:cs typeface="Courier New"/>
                <a:sym typeface="Courier New"/>
              </a:rPr>
              <a:t>length</a:t>
            </a:r>
            <a:r>
              <a:rPr lang="en-GB" sz="1200">
                <a:solidFill>
                  <a:srgbClr val="F8F8F2"/>
                </a:solidFill>
                <a:latin typeface="Courier New"/>
                <a:ea typeface="Courier New"/>
                <a:cs typeface="Courier New"/>
                <a:sym typeface="Courier New"/>
              </a:rPr>
              <a:t>);</a:t>
            </a:r>
            <a:r>
              <a:rPr lang="en-GB" sz="1200">
                <a:solidFill>
                  <a:srgbClr val="6272A4"/>
                </a:solidFill>
                <a:latin typeface="Courier New"/>
                <a:ea typeface="Courier New"/>
                <a:cs typeface="Courier New"/>
                <a:sym typeface="Courier New"/>
              </a:rPr>
              <a:t>//lengths = [3, 3, 4, 4]</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t/>
            </a:r>
            <a:endParaRPr sz="1200">
              <a:solidFill>
                <a:srgbClr val="FF79C6"/>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t/>
            </a:r>
            <a:endParaRPr sz="1050">
              <a:solidFill>
                <a:srgbClr val="F8F8F2"/>
              </a:solidFill>
              <a:highlight>
                <a:srgbClr val="282A36"/>
              </a:highlight>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t/>
            </a:r>
            <a:endParaRPr sz="1050">
              <a:solidFill>
                <a:srgbClr val="FF79C6"/>
              </a:solidFill>
              <a:highlight>
                <a:srgbClr val="282A36"/>
              </a:highlight>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t/>
            </a:r>
            <a:endParaRPr sz="12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9CCC65"/>
              </a:solidFill>
              <a:latin typeface="Courier New"/>
              <a:ea typeface="Courier New"/>
              <a:cs typeface="Courier New"/>
              <a:sym typeface="Courier New"/>
            </a:endParaRPr>
          </a:p>
        </p:txBody>
      </p:sp>
      <p:sp>
        <p:nvSpPr>
          <p:cNvPr id="302" name="Google Shape;302;p54"/>
          <p:cNvSpPr txBox="1"/>
          <p:nvPr/>
        </p:nvSpPr>
        <p:spPr>
          <a:xfrm>
            <a:off x="719250" y="1240875"/>
            <a:ext cx="8035200" cy="76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700">
                <a:solidFill>
                  <a:schemeClr val="dk1"/>
                </a:solidFill>
                <a:highlight>
                  <a:srgbClr val="FFFFFF"/>
                </a:highlight>
                <a:latin typeface="Helvetica Neue Light"/>
                <a:ea typeface="Helvetica Neue Light"/>
                <a:cs typeface="Helvetica Neue Light"/>
                <a:sym typeface="Helvetica Neue Light"/>
              </a:rPr>
              <a:t>Los</a:t>
            </a:r>
            <a:r>
              <a:rPr lang="en-GB" sz="1700">
                <a:solidFill>
                  <a:schemeClr val="dk1"/>
                </a:solidFill>
                <a:highlight>
                  <a:srgbClr val="FFFFFF"/>
                </a:highlight>
                <a:latin typeface="Helvetica Neue Light"/>
                <a:ea typeface="Helvetica Neue Light"/>
                <a:cs typeface="Helvetica Neue Light"/>
                <a:sym typeface="Helvetica Neue Light"/>
              </a:rPr>
              <a:t> </a:t>
            </a:r>
            <a:r>
              <a:rPr b="1" lang="en-GB" sz="1700">
                <a:solidFill>
                  <a:schemeClr val="dk1"/>
                </a:solidFill>
                <a:highlight>
                  <a:srgbClr val="FFFFFF"/>
                </a:highlight>
                <a:latin typeface="Helvetica Neue"/>
                <a:ea typeface="Helvetica Neue"/>
                <a:cs typeface="Helvetica Neue"/>
                <a:sym typeface="Helvetica Neue"/>
              </a:rPr>
              <a:t>Arrays</a:t>
            </a:r>
            <a:r>
              <a:rPr b="1" lang="en-GB" sz="1700">
                <a:solidFill>
                  <a:schemeClr val="dk1"/>
                </a:solidFill>
                <a:highlight>
                  <a:srgbClr val="FFFFFF"/>
                </a:highlight>
                <a:latin typeface="Helvetica Neue"/>
                <a:ea typeface="Helvetica Neue"/>
                <a:cs typeface="Helvetica Neue"/>
                <a:sym typeface="Helvetica Neue"/>
              </a:rPr>
              <a:t> </a:t>
            </a:r>
            <a:r>
              <a:rPr lang="en-GB" sz="1700">
                <a:solidFill>
                  <a:schemeClr val="dk1"/>
                </a:solidFill>
                <a:highlight>
                  <a:srgbClr val="FFFFFF"/>
                </a:highlight>
                <a:latin typeface="Helvetica Neue Light"/>
                <a:ea typeface="Helvetica Neue Light"/>
                <a:cs typeface="Helvetica Neue Light"/>
                <a:sym typeface="Helvetica Neue Light"/>
              </a:rPr>
              <a:t>son objetos que nos </a:t>
            </a:r>
            <a:r>
              <a:rPr lang="en-GB" sz="1700">
                <a:solidFill>
                  <a:schemeClr val="dk1"/>
                </a:solidFill>
                <a:highlight>
                  <a:srgbClr val="FFFFFF"/>
                </a:highlight>
                <a:latin typeface="Helvetica Neue Light"/>
                <a:ea typeface="Helvetica Neue Light"/>
                <a:cs typeface="Helvetica Neue Light"/>
                <a:sym typeface="Helvetica Neue Light"/>
              </a:rPr>
              <a:t>permiten</a:t>
            </a:r>
            <a:r>
              <a:rPr lang="en-GB" sz="1700">
                <a:solidFill>
                  <a:schemeClr val="dk1"/>
                </a:solidFill>
                <a:highlight>
                  <a:srgbClr val="FFFFFF"/>
                </a:highlight>
                <a:latin typeface="Helvetica Neue Light"/>
                <a:ea typeface="Helvetica Neue Light"/>
                <a:cs typeface="Helvetica Neue Light"/>
                <a:sym typeface="Helvetica Neue Light"/>
              </a:rPr>
              <a:t> </a:t>
            </a:r>
            <a:r>
              <a:rPr lang="en-GB" sz="1700">
                <a:solidFill>
                  <a:schemeClr val="dk1"/>
                </a:solidFill>
                <a:highlight>
                  <a:srgbClr val="E0FF00"/>
                </a:highlight>
                <a:latin typeface="Helvetica Neue Light"/>
                <a:ea typeface="Helvetica Neue Light"/>
                <a:cs typeface="Helvetica Neue Light"/>
                <a:sym typeface="Helvetica Neue Light"/>
              </a:rPr>
              <a:t>agrupar distintos elementos (incluso otros objetos)</a:t>
            </a:r>
            <a:r>
              <a:rPr lang="en-GB" sz="1700">
                <a:solidFill>
                  <a:schemeClr val="dk1"/>
                </a:solidFill>
                <a:highlight>
                  <a:srgbClr val="FFFFFF"/>
                </a:highlight>
                <a:latin typeface="Helvetica Neue Light"/>
                <a:ea typeface="Helvetica Neue Light"/>
                <a:cs typeface="Helvetica Neue Light"/>
                <a:sym typeface="Helvetica Neue Light"/>
              </a:rPr>
              <a:t>. Son recursos muy </a:t>
            </a:r>
            <a:r>
              <a:rPr lang="en-GB" sz="1700">
                <a:solidFill>
                  <a:schemeClr val="dk1"/>
                </a:solidFill>
                <a:highlight>
                  <a:srgbClr val="FFFFFF"/>
                </a:highlight>
                <a:latin typeface="Helvetica Neue Light"/>
                <a:ea typeface="Helvetica Neue Light"/>
                <a:cs typeface="Helvetica Neue Light"/>
                <a:sym typeface="Helvetica Neue Light"/>
              </a:rPr>
              <a:t>útiles</a:t>
            </a:r>
            <a:r>
              <a:rPr lang="en-GB" sz="1700">
                <a:solidFill>
                  <a:schemeClr val="dk1"/>
                </a:solidFill>
                <a:highlight>
                  <a:srgbClr val="FFFFFF"/>
                </a:highlight>
                <a:latin typeface="Helvetica Neue Light"/>
                <a:ea typeface="Helvetica Neue Light"/>
                <a:cs typeface="Helvetica Neue Light"/>
                <a:sym typeface="Helvetica Neue Light"/>
              </a:rPr>
              <a:t> por sus </a:t>
            </a:r>
            <a:r>
              <a:rPr lang="en-GB" sz="1700">
                <a:solidFill>
                  <a:schemeClr val="dk1"/>
                </a:solidFill>
                <a:highlight>
                  <a:srgbClr val="FFFFFF"/>
                </a:highlight>
                <a:latin typeface="Helvetica Neue Light"/>
                <a:ea typeface="Helvetica Neue Light"/>
                <a:cs typeface="Helvetica Neue Light"/>
                <a:sym typeface="Helvetica Neue Light"/>
              </a:rPr>
              <a:t>métodos</a:t>
            </a:r>
            <a:r>
              <a:rPr lang="en-GB" sz="1700">
                <a:solidFill>
                  <a:schemeClr val="dk1"/>
                </a:solidFill>
                <a:highlight>
                  <a:srgbClr val="FFFFFF"/>
                </a:highlight>
                <a:latin typeface="Helvetica Neue Light"/>
                <a:ea typeface="Helvetica Neue Light"/>
                <a:cs typeface="Helvetica Neue Light"/>
                <a:sym typeface="Helvetica Neue Light"/>
              </a:rPr>
              <a:t> para aplicar filtros.</a:t>
            </a:r>
            <a:endParaRPr sz="2000">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5"/>
          <p:cNvSpPr txBox="1"/>
          <p:nvPr/>
        </p:nvSpPr>
        <p:spPr>
          <a:xfrm>
            <a:off x="638500" y="91300"/>
            <a:ext cx="77175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6- </a:t>
            </a:r>
            <a:r>
              <a:rPr i="1" lang="en-GB" sz="4500">
                <a:latin typeface="Anton"/>
                <a:ea typeface="Anton"/>
                <a:cs typeface="Anton"/>
                <a:sym typeface="Anton"/>
              </a:rPr>
              <a:t>STORAGE </a:t>
            </a:r>
            <a:r>
              <a:rPr i="1" lang="en-GB" sz="4500">
                <a:latin typeface="Anton"/>
                <a:ea typeface="Anton"/>
                <a:cs typeface="Anton"/>
                <a:sym typeface="Anton"/>
              </a:rPr>
              <a:t>Y JSON</a:t>
            </a:r>
            <a:endParaRPr i="1" sz="4500">
              <a:latin typeface="Anton"/>
              <a:ea typeface="Anton"/>
              <a:cs typeface="Anton"/>
              <a:sym typeface="Anton"/>
            </a:endParaRPr>
          </a:p>
        </p:txBody>
      </p:sp>
      <p:sp>
        <p:nvSpPr>
          <p:cNvPr id="308" name="Google Shape;308;p55"/>
          <p:cNvSpPr txBox="1"/>
          <p:nvPr/>
        </p:nvSpPr>
        <p:spPr>
          <a:xfrm>
            <a:off x="82500" y="852325"/>
            <a:ext cx="8979000" cy="42078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rgbClr val="000000"/>
              </a:buClr>
              <a:buSzPts val="1100"/>
              <a:buFont typeface="Arial"/>
              <a:buNone/>
            </a:pPr>
            <a:r>
              <a:rPr lang="en-GB" sz="1450">
                <a:solidFill>
                  <a:srgbClr val="FF79C6"/>
                </a:solidFill>
                <a:latin typeface="Courier New"/>
                <a:ea typeface="Courier New"/>
                <a:cs typeface="Courier New"/>
                <a:sym typeface="Courier New"/>
              </a:rPr>
              <a:t>const</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productos</a:t>
            </a:r>
            <a:r>
              <a:rPr lang="en-GB" sz="1450">
                <a:solidFill>
                  <a:srgbClr val="F8F8F2"/>
                </a:solidFill>
                <a:latin typeface="Courier New"/>
                <a:ea typeface="Courier New"/>
                <a:cs typeface="Courier New"/>
                <a:sym typeface="Courier New"/>
              </a:rPr>
              <a:t> </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 id</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1</a:t>
            </a:r>
            <a:r>
              <a:rPr lang="en-GB" sz="1450">
                <a:solidFill>
                  <a:srgbClr val="F8F8F2"/>
                </a:solidFill>
                <a:latin typeface="Courier New"/>
                <a:ea typeface="Courier New"/>
                <a:cs typeface="Courier New"/>
                <a:sym typeface="Courier New"/>
              </a:rPr>
              <a:t>,  producto</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Arroz</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precio</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125</a:t>
            </a:r>
            <a:r>
              <a:rPr lang="en-GB" sz="1450">
                <a:solidFill>
                  <a:srgbClr val="F8F8F2"/>
                </a:solidFill>
                <a:latin typeface="Courier New"/>
                <a:ea typeface="Courier New"/>
                <a:cs typeface="Courier New"/>
                <a:sym typeface="Courier New"/>
              </a:rPr>
              <a:t> },</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450">
                <a:solidFill>
                  <a:srgbClr val="F8F8F2"/>
                </a:solidFill>
                <a:latin typeface="Courier New"/>
                <a:ea typeface="Courier New"/>
                <a:cs typeface="Courier New"/>
                <a:sym typeface="Courier New"/>
              </a:rPr>
              <a:t>                  {  id</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2</a:t>
            </a:r>
            <a:r>
              <a:rPr lang="en-GB" sz="1450">
                <a:solidFill>
                  <a:srgbClr val="F8F8F2"/>
                </a:solidFill>
                <a:latin typeface="Courier New"/>
                <a:ea typeface="Courier New"/>
                <a:cs typeface="Courier New"/>
                <a:sym typeface="Courier New"/>
              </a:rPr>
              <a:t>,  producto</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Fideo</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precio</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70</a:t>
            </a:r>
            <a:r>
              <a:rPr lang="en-GB" sz="1450">
                <a:solidFill>
                  <a:srgbClr val="F8F8F2"/>
                </a:solidFill>
                <a:latin typeface="Courier New"/>
                <a:ea typeface="Courier New"/>
                <a:cs typeface="Courier New"/>
                <a:sym typeface="Courier New"/>
              </a:rPr>
              <a:t> },</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450">
                <a:solidFill>
                  <a:srgbClr val="F8F8F2"/>
                </a:solidFill>
                <a:latin typeface="Courier New"/>
                <a:ea typeface="Courier New"/>
                <a:cs typeface="Courier New"/>
                <a:sym typeface="Courier New"/>
              </a:rPr>
              <a:t>                  {  id</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3</a:t>
            </a:r>
            <a:r>
              <a:rPr lang="en-GB" sz="1450">
                <a:solidFill>
                  <a:srgbClr val="F8F8F2"/>
                </a:solidFill>
                <a:latin typeface="Courier New"/>
                <a:ea typeface="Courier New"/>
                <a:cs typeface="Courier New"/>
                <a:sym typeface="Courier New"/>
              </a:rPr>
              <a:t>,  producto</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Pan</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 precio</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50</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450">
                <a:solidFill>
                  <a:srgbClr val="F8F8F2"/>
                </a:solidFill>
                <a:latin typeface="Courier New"/>
                <a:ea typeface="Courier New"/>
                <a:cs typeface="Courier New"/>
                <a:sym typeface="Courier New"/>
              </a:rPr>
              <a:t>                  {  id</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4</a:t>
            </a:r>
            <a:r>
              <a:rPr lang="en-GB" sz="1450">
                <a:solidFill>
                  <a:srgbClr val="F8F8F2"/>
                </a:solidFill>
                <a:latin typeface="Courier New"/>
                <a:ea typeface="Courier New"/>
                <a:cs typeface="Courier New"/>
                <a:sym typeface="Courier New"/>
              </a:rPr>
              <a:t>,  producto</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Flan</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 precio</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100</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450">
                <a:solidFill>
                  <a:srgbClr val="FF79C6"/>
                </a:solidFill>
                <a:latin typeface="Courier New"/>
                <a:ea typeface="Courier New"/>
                <a:cs typeface="Courier New"/>
                <a:sym typeface="Courier New"/>
              </a:rPr>
              <a:t>const</a:t>
            </a:r>
            <a:r>
              <a:rPr lang="en-GB" sz="1450">
                <a:solidFill>
                  <a:srgbClr val="F8F8F2"/>
                </a:solidFill>
                <a:latin typeface="Courier New"/>
                <a:ea typeface="Courier New"/>
                <a:cs typeface="Courier New"/>
                <a:sym typeface="Courier New"/>
              </a:rPr>
              <a:t> </a:t>
            </a:r>
            <a:r>
              <a:rPr lang="en-GB" sz="1450">
                <a:solidFill>
                  <a:srgbClr val="50FA7B"/>
                </a:solidFill>
                <a:latin typeface="Courier New"/>
                <a:ea typeface="Courier New"/>
                <a:cs typeface="Courier New"/>
                <a:sym typeface="Courier New"/>
              </a:rPr>
              <a:t>guardarLocal</a:t>
            </a:r>
            <a:r>
              <a:rPr lang="en-GB" sz="1450">
                <a:solidFill>
                  <a:srgbClr val="F8F8F2"/>
                </a:solidFill>
                <a:latin typeface="Courier New"/>
                <a:ea typeface="Courier New"/>
                <a:cs typeface="Courier New"/>
                <a:sym typeface="Courier New"/>
              </a:rPr>
              <a:t> </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i="1" lang="en-GB" sz="1450">
                <a:solidFill>
                  <a:srgbClr val="FFB86C"/>
                </a:solidFill>
                <a:latin typeface="Courier New"/>
                <a:ea typeface="Courier New"/>
                <a:cs typeface="Courier New"/>
                <a:sym typeface="Courier New"/>
              </a:rPr>
              <a:t>clave</a:t>
            </a:r>
            <a:r>
              <a:rPr lang="en-GB" sz="1450">
                <a:solidFill>
                  <a:srgbClr val="F8F8F2"/>
                </a:solidFill>
                <a:latin typeface="Courier New"/>
                <a:ea typeface="Courier New"/>
                <a:cs typeface="Courier New"/>
                <a:sym typeface="Courier New"/>
              </a:rPr>
              <a:t>, </a:t>
            </a:r>
            <a:r>
              <a:rPr i="1" lang="en-GB" sz="1450">
                <a:solidFill>
                  <a:srgbClr val="FFB86C"/>
                </a:solidFill>
                <a:latin typeface="Courier New"/>
                <a:ea typeface="Courier New"/>
                <a:cs typeface="Courier New"/>
                <a:sym typeface="Courier New"/>
              </a:rPr>
              <a:t>valor</a:t>
            </a:r>
            <a:r>
              <a:rPr lang="en-GB" sz="1450">
                <a:solidFill>
                  <a:srgbClr val="F8F8F2"/>
                </a:solidFill>
                <a:latin typeface="Courier New"/>
                <a:ea typeface="Courier New"/>
                <a:cs typeface="Courier New"/>
                <a:sym typeface="Courier New"/>
              </a:rPr>
              <a:t>) </a:t>
            </a:r>
            <a:r>
              <a:rPr lang="en-GB" sz="1450">
                <a:solidFill>
                  <a:srgbClr val="FF79C6"/>
                </a:solidFill>
                <a:latin typeface="Courier New"/>
                <a:ea typeface="Courier New"/>
                <a:cs typeface="Courier New"/>
                <a:sym typeface="Courier New"/>
              </a:rPr>
              <a:t>=&gt;</a:t>
            </a:r>
            <a:r>
              <a:rPr lang="en-GB" sz="1450">
                <a:solidFill>
                  <a:srgbClr val="F8F8F2"/>
                </a:solidFill>
                <a:latin typeface="Courier New"/>
                <a:ea typeface="Courier New"/>
                <a:cs typeface="Courier New"/>
                <a:sym typeface="Courier New"/>
              </a:rPr>
              <a:t> { </a:t>
            </a:r>
            <a:r>
              <a:rPr lang="en-GB" sz="1450">
                <a:solidFill>
                  <a:srgbClr val="BD93F9"/>
                </a:solidFill>
                <a:latin typeface="Courier New"/>
                <a:ea typeface="Courier New"/>
                <a:cs typeface="Courier New"/>
                <a:sym typeface="Courier New"/>
              </a:rPr>
              <a:t>localStorage</a:t>
            </a:r>
            <a:r>
              <a:rPr lang="en-GB" sz="1450">
                <a:solidFill>
                  <a:srgbClr val="F8F8F2"/>
                </a:solidFill>
                <a:latin typeface="Courier New"/>
                <a:ea typeface="Courier New"/>
                <a:cs typeface="Courier New"/>
                <a:sym typeface="Courier New"/>
              </a:rPr>
              <a:t>.</a:t>
            </a:r>
            <a:r>
              <a:rPr lang="en-GB" sz="1450">
                <a:solidFill>
                  <a:srgbClr val="50FA7B"/>
                </a:solidFill>
                <a:latin typeface="Courier New"/>
                <a:ea typeface="Courier New"/>
                <a:cs typeface="Courier New"/>
                <a:sym typeface="Courier New"/>
              </a:rPr>
              <a:t>setItem</a:t>
            </a:r>
            <a:r>
              <a:rPr lang="en-GB" sz="1450">
                <a:solidFill>
                  <a:srgbClr val="F8F8F2"/>
                </a:solidFill>
                <a:latin typeface="Courier New"/>
                <a:ea typeface="Courier New"/>
                <a:cs typeface="Courier New"/>
                <a:sym typeface="Courier New"/>
              </a:rPr>
              <a:t>(</a:t>
            </a:r>
            <a:r>
              <a:rPr i="1" lang="en-GB" sz="1450">
                <a:solidFill>
                  <a:srgbClr val="FFB86C"/>
                </a:solidFill>
                <a:latin typeface="Courier New"/>
                <a:ea typeface="Courier New"/>
                <a:cs typeface="Courier New"/>
                <a:sym typeface="Courier New"/>
              </a:rPr>
              <a:t>clave</a:t>
            </a:r>
            <a:r>
              <a:rPr lang="en-GB" sz="1450">
                <a:solidFill>
                  <a:srgbClr val="F8F8F2"/>
                </a:solidFill>
                <a:latin typeface="Courier New"/>
                <a:ea typeface="Courier New"/>
                <a:cs typeface="Courier New"/>
                <a:sym typeface="Courier New"/>
              </a:rPr>
              <a:t>, </a:t>
            </a:r>
            <a:r>
              <a:rPr i="1" lang="en-GB" sz="1450">
                <a:solidFill>
                  <a:srgbClr val="FFB86C"/>
                </a:solidFill>
                <a:latin typeface="Courier New"/>
                <a:ea typeface="Courier New"/>
                <a:cs typeface="Courier New"/>
                <a:sym typeface="Courier New"/>
              </a:rPr>
              <a:t>valor</a:t>
            </a:r>
            <a:r>
              <a:rPr lang="en-GB" sz="1450">
                <a:solidFill>
                  <a:srgbClr val="F8F8F2"/>
                </a:solidFill>
                <a:latin typeface="Courier New"/>
                <a:ea typeface="Courier New"/>
                <a:cs typeface="Courier New"/>
                <a:sym typeface="Courier New"/>
              </a:rPr>
              <a:t>) };</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450">
                <a:solidFill>
                  <a:srgbClr val="6272A4"/>
                </a:solidFill>
                <a:latin typeface="Courier New"/>
                <a:ea typeface="Courier New"/>
                <a:cs typeface="Courier New"/>
                <a:sym typeface="Courier New"/>
              </a:rPr>
              <a:t>//Almacenar producto por producto</a:t>
            </a:r>
            <a:endParaRPr sz="14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450">
                <a:solidFill>
                  <a:srgbClr val="FF79C6"/>
                </a:solidFill>
                <a:latin typeface="Courier New"/>
                <a:ea typeface="Courier New"/>
                <a:cs typeface="Courier New"/>
                <a:sym typeface="Courier New"/>
              </a:rPr>
              <a:t>for</a:t>
            </a:r>
            <a:r>
              <a:rPr lang="en-GB" sz="1450">
                <a:solidFill>
                  <a:srgbClr val="F8F8F2"/>
                </a:solidFill>
                <a:latin typeface="Courier New"/>
                <a:ea typeface="Courier New"/>
                <a:cs typeface="Courier New"/>
                <a:sym typeface="Courier New"/>
              </a:rPr>
              <a:t> (</a:t>
            </a:r>
            <a:r>
              <a:rPr lang="en-GB" sz="1450">
                <a:solidFill>
                  <a:srgbClr val="FF79C6"/>
                </a:solidFill>
                <a:latin typeface="Courier New"/>
                <a:ea typeface="Courier New"/>
                <a:cs typeface="Courier New"/>
                <a:sym typeface="Courier New"/>
              </a:rPr>
              <a:t>const</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producto</a:t>
            </a:r>
            <a:r>
              <a:rPr lang="en-GB" sz="1450">
                <a:solidFill>
                  <a:srgbClr val="F8F8F2"/>
                </a:solidFill>
                <a:latin typeface="Courier New"/>
                <a:ea typeface="Courier New"/>
                <a:cs typeface="Courier New"/>
                <a:sym typeface="Courier New"/>
              </a:rPr>
              <a:t> </a:t>
            </a:r>
            <a:r>
              <a:rPr lang="en-GB" sz="1450">
                <a:solidFill>
                  <a:srgbClr val="FF79C6"/>
                </a:solidFill>
                <a:latin typeface="Courier New"/>
                <a:ea typeface="Courier New"/>
                <a:cs typeface="Courier New"/>
                <a:sym typeface="Courier New"/>
              </a:rPr>
              <a:t>of</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productos</a:t>
            </a:r>
            <a:r>
              <a:rPr lang="en-GB" sz="1450">
                <a:solidFill>
                  <a:srgbClr val="F8F8F2"/>
                </a:solidFill>
                <a:latin typeface="Courier New"/>
                <a:ea typeface="Courier New"/>
                <a:cs typeface="Courier New"/>
                <a:sym typeface="Courier New"/>
              </a:rPr>
              <a:t>) {</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450">
                <a:solidFill>
                  <a:srgbClr val="F8F8F2"/>
                </a:solidFill>
                <a:latin typeface="Courier New"/>
                <a:ea typeface="Courier New"/>
                <a:cs typeface="Courier New"/>
                <a:sym typeface="Courier New"/>
              </a:rPr>
              <a:t>    </a:t>
            </a:r>
            <a:r>
              <a:rPr lang="en-GB" sz="1450">
                <a:solidFill>
                  <a:srgbClr val="50FA7B"/>
                </a:solidFill>
                <a:latin typeface="Courier New"/>
                <a:ea typeface="Courier New"/>
                <a:cs typeface="Courier New"/>
                <a:sym typeface="Courier New"/>
              </a:rPr>
              <a:t>guardarLocal</a:t>
            </a:r>
            <a:r>
              <a:rPr lang="en-GB" sz="1450">
                <a:solidFill>
                  <a:srgbClr val="F8F8F2"/>
                </a:solidFill>
                <a:latin typeface="Courier New"/>
                <a:ea typeface="Courier New"/>
                <a:cs typeface="Courier New"/>
                <a:sym typeface="Courier New"/>
              </a:rPr>
              <a:t>(</a:t>
            </a:r>
            <a:r>
              <a:rPr lang="en-GB" sz="1450">
                <a:solidFill>
                  <a:srgbClr val="BD93F9"/>
                </a:solidFill>
                <a:latin typeface="Courier New"/>
                <a:ea typeface="Courier New"/>
                <a:cs typeface="Courier New"/>
                <a:sym typeface="Courier New"/>
              </a:rPr>
              <a:t>producto</a:t>
            </a:r>
            <a:r>
              <a:rPr lang="en-GB" sz="1450">
                <a:solidFill>
                  <a:srgbClr val="F8F8F2"/>
                </a:solidFill>
                <a:latin typeface="Courier New"/>
                <a:ea typeface="Courier New"/>
                <a:cs typeface="Courier New"/>
                <a:sym typeface="Courier New"/>
              </a:rPr>
              <a:t>.id, </a:t>
            </a:r>
            <a:r>
              <a:rPr lang="en-GB" sz="1450">
                <a:solidFill>
                  <a:srgbClr val="BD93F9"/>
                </a:solidFill>
                <a:latin typeface="Courier New"/>
                <a:ea typeface="Courier New"/>
                <a:cs typeface="Courier New"/>
                <a:sym typeface="Courier New"/>
              </a:rPr>
              <a:t>JSON</a:t>
            </a:r>
            <a:r>
              <a:rPr lang="en-GB" sz="1450">
                <a:solidFill>
                  <a:srgbClr val="F8F8F2"/>
                </a:solidFill>
                <a:latin typeface="Courier New"/>
                <a:ea typeface="Courier New"/>
                <a:cs typeface="Courier New"/>
                <a:sym typeface="Courier New"/>
              </a:rPr>
              <a:t>.</a:t>
            </a:r>
            <a:r>
              <a:rPr lang="en-GB" sz="1450">
                <a:solidFill>
                  <a:srgbClr val="50FA7B"/>
                </a:solidFill>
                <a:latin typeface="Courier New"/>
                <a:ea typeface="Courier New"/>
                <a:cs typeface="Courier New"/>
                <a:sym typeface="Courier New"/>
              </a:rPr>
              <a:t>stringify</a:t>
            </a:r>
            <a:r>
              <a:rPr lang="en-GB" sz="1450">
                <a:solidFill>
                  <a:srgbClr val="F8F8F2"/>
                </a:solidFill>
                <a:latin typeface="Courier New"/>
                <a:ea typeface="Courier New"/>
                <a:cs typeface="Courier New"/>
                <a:sym typeface="Courier New"/>
              </a:rPr>
              <a:t>(</a:t>
            </a:r>
            <a:r>
              <a:rPr lang="en-GB" sz="1450">
                <a:solidFill>
                  <a:srgbClr val="BD93F9"/>
                </a:solidFill>
                <a:latin typeface="Courier New"/>
                <a:ea typeface="Courier New"/>
                <a:cs typeface="Courier New"/>
                <a:sym typeface="Courier New"/>
              </a:rPr>
              <a:t>producto</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450">
                <a:solidFill>
                  <a:srgbClr val="6272A4"/>
                </a:solidFill>
                <a:latin typeface="Courier New"/>
                <a:ea typeface="Courier New"/>
                <a:cs typeface="Courier New"/>
                <a:sym typeface="Courier New"/>
              </a:rPr>
              <a:t>// o almacenar array completo</a:t>
            </a:r>
            <a:endParaRPr sz="14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450">
                <a:solidFill>
                  <a:srgbClr val="50FA7B"/>
                </a:solidFill>
                <a:latin typeface="Courier New"/>
                <a:ea typeface="Courier New"/>
                <a:cs typeface="Courier New"/>
                <a:sym typeface="Courier New"/>
              </a:rPr>
              <a:t>guardarLocal</a:t>
            </a:r>
            <a:r>
              <a:rPr lang="en-GB" sz="1450">
                <a:solidFill>
                  <a:srgbClr val="F8F8F2"/>
                </a:solidFill>
                <a:latin typeface="Courier New"/>
                <a:ea typeface="Courier New"/>
                <a:cs typeface="Courier New"/>
                <a:sym typeface="Courier New"/>
              </a:rPr>
              <a:t>(</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listaProductos</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JSON</a:t>
            </a:r>
            <a:r>
              <a:rPr lang="en-GB" sz="1450">
                <a:solidFill>
                  <a:srgbClr val="F8F8F2"/>
                </a:solidFill>
                <a:latin typeface="Courier New"/>
                <a:ea typeface="Courier New"/>
                <a:cs typeface="Courier New"/>
                <a:sym typeface="Courier New"/>
              </a:rPr>
              <a:t>.</a:t>
            </a:r>
            <a:r>
              <a:rPr lang="en-GB" sz="1450">
                <a:solidFill>
                  <a:srgbClr val="50FA7B"/>
                </a:solidFill>
                <a:latin typeface="Courier New"/>
                <a:ea typeface="Courier New"/>
                <a:cs typeface="Courier New"/>
                <a:sym typeface="Courier New"/>
              </a:rPr>
              <a:t>stringify</a:t>
            </a:r>
            <a:r>
              <a:rPr lang="en-GB" sz="1450">
                <a:solidFill>
                  <a:srgbClr val="F8F8F2"/>
                </a:solidFill>
                <a:latin typeface="Courier New"/>
                <a:ea typeface="Courier New"/>
                <a:cs typeface="Courier New"/>
                <a:sym typeface="Courier New"/>
              </a:rPr>
              <a:t>(</a:t>
            </a:r>
            <a:r>
              <a:rPr lang="en-GB" sz="1450">
                <a:solidFill>
                  <a:srgbClr val="BD93F9"/>
                </a:solidFill>
                <a:latin typeface="Courier New"/>
                <a:ea typeface="Courier New"/>
                <a:cs typeface="Courier New"/>
                <a:sym typeface="Courier New"/>
              </a:rPr>
              <a:t>productos</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t/>
            </a:r>
            <a:endParaRPr sz="1050">
              <a:solidFill>
                <a:srgbClr val="F8F8F2"/>
              </a:solidFill>
              <a:highlight>
                <a:srgbClr val="282A36"/>
              </a:highlight>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600">
                <a:solidFill>
                  <a:srgbClr val="6272A4"/>
                </a:solidFill>
                <a:latin typeface="Courier New"/>
                <a:ea typeface="Courier New"/>
                <a:cs typeface="Courier New"/>
                <a:sym typeface="Courier New"/>
              </a:rPr>
              <a:t>  </a:t>
            </a:r>
            <a:endParaRPr sz="16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t/>
            </a:r>
            <a:endParaRPr sz="1050">
              <a:solidFill>
                <a:srgbClr val="F8F8F2"/>
              </a:solidFill>
              <a:highlight>
                <a:srgbClr val="282A36"/>
              </a:highlight>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t/>
            </a:r>
            <a:endParaRPr sz="1600">
              <a:solidFill>
                <a:srgbClr val="FF79C6"/>
              </a:solidFill>
              <a:latin typeface="Courier New"/>
              <a:ea typeface="Courier New"/>
              <a:cs typeface="Courier New"/>
              <a:sym typeface="Courier New"/>
            </a:endParaRPr>
          </a:p>
          <a:p>
            <a:pPr indent="0" lvl="0" marL="0" rtl="0" algn="l">
              <a:lnSpc>
                <a:spcPct val="115000"/>
              </a:lnSpc>
              <a:spcBef>
                <a:spcPts val="0"/>
              </a:spcBef>
              <a:spcAft>
                <a:spcPts val="0"/>
              </a:spcAft>
              <a:buClr>
                <a:srgbClr val="000000"/>
              </a:buClr>
              <a:buSzPts val="1100"/>
              <a:buFont typeface="Arial"/>
              <a:buNone/>
            </a:pPr>
            <a:r>
              <a:t/>
            </a:r>
            <a:endParaRPr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p:txBody>
      </p:sp>
      <p:pic>
        <p:nvPicPr>
          <p:cNvPr id="309" name="Google Shape;309;p55"/>
          <p:cNvPicPr preferRelativeResize="0"/>
          <p:nvPr/>
        </p:nvPicPr>
        <p:blipFill>
          <a:blip r:embed="rId3">
            <a:alphaModFix/>
          </a:blip>
          <a:stretch>
            <a:fillRect/>
          </a:stretch>
        </p:blipFill>
        <p:spPr>
          <a:xfrm>
            <a:off x="7851125" y="4729450"/>
            <a:ext cx="1186526" cy="33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13" name="Shape 313"/>
        <p:cNvGrpSpPr/>
        <p:nvPr/>
      </p:nvGrpSpPr>
      <p:grpSpPr>
        <a:xfrm>
          <a:off x="0" y="0"/>
          <a:ext cx="0" cy="0"/>
          <a:chOff x="0" y="0"/>
          <a:chExt cx="0" cy="0"/>
        </a:xfrm>
      </p:grpSpPr>
      <p:sp>
        <p:nvSpPr>
          <p:cNvPr id="314" name="Google Shape;314;p56"/>
          <p:cNvSpPr txBox="1"/>
          <p:nvPr/>
        </p:nvSpPr>
        <p:spPr>
          <a:xfrm>
            <a:off x="852150" y="2209325"/>
            <a:ext cx="7439700" cy="561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a:solidFill>
                <a:srgbClr val="8215BC"/>
              </a:solidFill>
              <a:latin typeface="Helvetica Neue Light"/>
              <a:ea typeface="Helvetica Neue Light"/>
              <a:cs typeface="Helvetica Neue Light"/>
              <a:sym typeface="Helvetica Neue Light"/>
            </a:endParaRPr>
          </a:p>
        </p:txBody>
      </p:sp>
      <p:sp>
        <p:nvSpPr>
          <p:cNvPr id="315" name="Google Shape;315;p56"/>
          <p:cNvSpPr txBox="1"/>
          <p:nvPr/>
        </p:nvSpPr>
        <p:spPr>
          <a:xfrm>
            <a:off x="2020775" y="91475"/>
            <a:ext cx="53043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7- DOM</a:t>
            </a:r>
            <a:endParaRPr i="1" sz="4000">
              <a:latin typeface="Anton"/>
              <a:ea typeface="Anton"/>
              <a:cs typeface="Anton"/>
              <a:sym typeface="Anton"/>
            </a:endParaRPr>
          </a:p>
        </p:txBody>
      </p:sp>
      <p:sp>
        <p:nvSpPr>
          <p:cNvPr id="316" name="Google Shape;316;p56"/>
          <p:cNvSpPr txBox="1"/>
          <p:nvPr/>
        </p:nvSpPr>
        <p:spPr>
          <a:xfrm>
            <a:off x="1043975" y="2126698"/>
            <a:ext cx="7257900" cy="890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1600">
                <a:highlight>
                  <a:srgbClr val="E0FF00"/>
                </a:highlight>
                <a:latin typeface="Helvetica Neue Light"/>
                <a:ea typeface="Helvetica Neue Light"/>
                <a:cs typeface="Helvetica Neue Light"/>
                <a:sym typeface="Helvetica Neue Light"/>
              </a:rPr>
              <a:t>La etiqueta &lt;p&gt; se transforma en los siguientes nodos del DOM:</a:t>
            </a:r>
            <a:endParaRPr sz="1600">
              <a:highlight>
                <a:srgbClr val="E0FF00"/>
              </a:highlight>
              <a:latin typeface="Helvetica Neue Light"/>
              <a:ea typeface="Helvetica Neue Light"/>
              <a:cs typeface="Helvetica Neue Light"/>
              <a:sym typeface="Helvetica Neue Light"/>
            </a:endParaRPr>
          </a:p>
        </p:txBody>
      </p:sp>
      <p:sp>
        <p:nvSpPr>
          <p:cNvPr id="317" name="Google Shape;317;p56"/>
          <p:cNvSpPr txBox="1"/>
          <p:nvPr/>
        </p:nvSpPr>
        <p:spPr>
          <a:xfrm>
            <a:off x="1386300" y="1753063"/>
            <a:ext cx="6724200" cy="5619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ctr">
              <a:lnSpc>
                <a:spcPct val="135714"/>
              </a:lnSpc>
              <a:spcBef>
                <a:spcPts val="0"/>
              </a:spcBef>
              <a:spcAft>
                <a:spcPts val="0"/>
              </a:spcAft>
              <a:buClr>
                <a:srgbClr val="000000"/>
              </a:buClr>
              <a:buSzPts val="1100"/>
              <a:buFont typeface="Arial"/>
              <a:buNone/>
            </a:pPr>
            <a:r>
              <a:rPr lang="en-GB" sz="1600">
                <a:solidFill>
                  <a:srgbClr val="F8F8F2"/>
                </a:solidFill>
                <a:latin typeface="Courier New"/>
                <a:ea typeface="Courier New"/>
                <a:cs typeface="Courier New"/>
                <a:sym typeface="Courier New"/>
              </a:rPr>
              <a:t>&lt;</a:t>
            </a:r>
            <a:r>
              <a:rPr lang="en-GB" sz="1600">
                <a:solidFill>
                  <a:srgbClr val="FF79C6"/>
                </a:solidFill>
                <a:latin typeface="Courier New"/>
                <a:ea typeface="Courier New"/>
                <a:cs typeface="Courier New"/>
                <a:sym typeface="Courier New"/>
              </a:rPr>
              <a:t>p</a:t>
            </a:r>
            <a:r>
              <a:rPr lang="en-GB" sz="1600">
                <a:solidFill>
                  <a:srgbClr val="F8F8F2"/>
                </a:solidFill>
                <a:latin typeface="Courier New"/>
                <a:ea typeface="Courier New"/>
                <a:cs typeface="Courier New"/>
                <a:sym typeface="Courier New"/>
              </a:rPr>
              <a:t>&gt;Esta página es &lt;</a:t>
            </a:r>
            <a:r>
              <a:rPr lang="en-GB" sz="1600">
                <a:solidFill>
                  <a:srgbClr val="FF79C6"/>
                </a:solidFill>
                <a:latin typeface="Courier New"/>
                <a:ea typeface="Courier New"/>
                <a:cs typeface="Courier New"/>
                <a:sym typeface="Courier New"/>
              </a:rPr>
              <a:t>strong</a:t>
            </a:r>
            <a:r>
              <a:rPr lang="en-GB" sz="1600">
                <a:solidFill>
                  <a:srgbClr val="F8F8F2"/>
                </a:solidFill>
                <a:latin typeface="Courier New"/>
                <a:ea typeface="Courier New"/>
                <a:cs typeface="Courier New"/>
                <a:sym typeface="Courier New"/>
              </a:rPr>
              <a:t>&gt;muy sencilla&lt;/</a:t>
            </a:r>
            <a:r>
              <a:rPr lang="en-GB" sz="1600">
                <a:solidFill>
                  <a:srgbClr val="FF79C6"/>
                </a:solidFill>
                <a:latin typeface="Courier New"/>
                <a:ea typeface="Courier New"/>
                <a:cs typeface="Courier New"/>
                <a:sym typeface="Courier New"/>
              </a:rPr>
              <a:t>strong</a:t>
            </a:r>
            <a:r>
              <a:rPr lang="en-GB" sz="1600">
                <a:solidFill>
                  <a:srgbClr val="F8F8F2"/>
                </a:solidFill>
                <a:latin typeface="Courier New"/>
                <a:ea typeface="Courier New"/>
                <a:cs typeface="Courier New"/>
                <a:sym typeface="Courier New"/>
              </a:rPr>
              <a:t>&gt;&lt;/</a:t>
            </a:r>
            <a:r>
              <a:rPr lang="en-GB" sz="1600">
                <a:solidFill>
                  <a:srgbClr val="FF79C6"/>
                </a:solidFill>
                <a:latin typeface="Courier New"/>
                <a:ea typeface="Courier New"/>
                <a:cs typeface="Courier New"/>
                <a:sym typeface="Courier New"/>
              </a:rPr>
              <a:t>p</a:t>
            </a:r>
            <a:r>
              <a:rPr lang="en-GB" sz="1600">
                <a:solidFill>
                  <a:srgbClr val="F8F8F2"/>
                </a:solidFill>
                <a:latin typeface="Courier New"/>
                <a:ea typeface="Courier New"/>
                <a:cs typeface="Courier New"/>
                <a:sym typeface="Courier New"/>
              </a:rPr>
              <a:t>&gt;</a:t>
            </a:r>
            <a:endParaRPr sz="1600">
              <a:solidFill>
                <a:srgbClr val="F8F8F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p:txBody>
      </p:sp>
      <p:pic>
        <p:nvPicPr>
          <p:cNvPr id="318" name="Google Shape;318;p56"/>
          <p:cNvPicPr preferRelativeResize="0"/>
          <p:nvPr/>
        </p:nvPicPr>
        <p:blipFill>
          <a:blip r:embed="rId3">
            <a:alphaModFix/>
          </a:blip>
          <a:stretch>
            <a:fillRect/>
          </a:stretch>
        </p:blipFill>
        <p:spPr>
          <a:xfrm>
            <a:off x="2208025" y="2924700"/>
            <a:ext cx="5080750" cy="1664075"/>
          </a:xfrm>
          <a:prstGeom prst="rect">
            <a:avLst/>
          </a:prstGeom>
          <a:noFill/>
          <a:ln>
            <a:noFill/>
          </a:ln>
        </p:spPr>
      </p:pic>
      <p:pic>
        <p:nvPicPr>
          <p:cNvPr id="319" name="Google Shape;319;p56"/>
          <p:cNvPicPr preferRelativeResize="0"/>
          <p:nvPr/>
        </p:nvPicPr>
        <p:blipFill>
          <a:blip r:embed="rId4">
            <a:alphaModFix/>
          </a:blip>
          <a:stretch>
            <a:fillRect/>
          </a:stretch>
        </p:blipFill>
        <p:spPr>
          <a:xfrm>
            <a:off x="7766925" y="4728525"/>
            <a:ext cx="1186526" cy="330675"/>
          </a:xfrm>
          <a:prstGeom prst="rect">
            <a:avLst/>
          </a:prstGeom>
          <a:noFill/>
          <a:ln>
            <a:noFill/>
          </a:ln>
        </p:spPr>
      </p:pic>
      <p:sp>
        <p:nvSpPr>
          <p:cNvPr id="320" name="Google Shape;320;p56"/>
          <p:cNvSpPr txBox="1"/>
          <p:nvPr/>
        </p:nvSpPr>
        <p:spPr>
          <a:xfrm>
            <a:off x="788350" y="881125"/>
            <a:ext cx="8035200" cy="76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700">
                <a:solidFill>
                  <a:schemeClr val="dk1"/>
                </a:solidFill>
                <a:highlight>
                  <a:srgbClr val="FFFFFF"/>
                </a:highlight>
                <a:latin typeface="Helvetica Neue Light"/>
                <a:ea typeface="Helvetica Neue Light"/>
                <a:cs typeface="Helvetica Neue Light"/>
                <a:sym typeface="Helvetica Neue Light"/>
              </a:rPr>
              <a:t>El </a:t>
            </a:r>
            <a:r>
              <a:rPr b="1" lang="en-GB" sz="1700">
                <a:solidFill>
                  <a:schemeClr val="dk1"/>
                </a:solidFill>
                <a:highlight>
                  <a:srgbClr val="FFFFFF"/>
                </a:highlight>
                <a:latin typeface="Helvetica Neue"/>
                <a:ea typeface="Helvetica Neue"/>
                <a:cs typeface="Helvetica Neue"/>
                <a:sym typeface="Helvetica Neue"/>
              </a:rPr>
              <a:t>DOM</a:t>
            </a:r>
            <a:r>
              <a:rPr b="1" lang="en-GB" sz="1700">
                <a:solidFill>
                  <a:schemeClr val="dk1"/>
                </a:solidFill>
                <a:highlight>
                  <a:srgbClr val="FFFFFF"/>
                </a:highlight>
                <a:latin typeface="Helvetica Neue"/>
                <a:ea typeface="Helvetica Neue"/>
                <a:cs typeface="Helvetica Neue"/>
                <a:sym typeface="Helvetica Neue"/>
              </a:rPr>
              <a:t> </a:t>
            </a:r>
            <a:r>
              <a:rPr lang="en-GB" sz="1700">
                <a:solidFill>
                  <a:schemeClr val="dk1"/>
                </a:solidFill>
                <a:highlight>
                  <a:srgbClr val="FFFFFF"/>
                </a:highlight>
                <a:latin typeface="Helvetica Neue Light"/>
                <a:ea typeface="Helvetica Neue Light"/>
                <a:cs typeface="Helvetica Neue Light"/>
                <a:sym typeface="Helvetica Neue Light"/>
              </a:rPr>
              <a:t>es la </a:t>
            </a:r>
            <a:r>
              <a:rPr lang="en-GB" sz="1700">
                <a:solidFill>
                  <a:schemeClr val="dk1"/>
                </a:solidFill>
                <a:highlight>
                  <a:srgbClr val="FFFFFF"/>
                </a:highlight>
                <a:latin typeface="Helvetica Neue Light"/>
                <a:ea typeface="Helvetica Neue Light"/>
                <a:cs typeface="Helvetica Neue Light"/>
                <a:sym typeface="Helvetica Neue Light"/>
              </a:rPr>
              <a:t>representación</a:t>
            </a:r>
            <a:r>
              <a:rPr lang="en-GB" sz="1700">
                <a:solidFill>
                  <a:schemeClr val="dk1"/>
                </a:solidFill>
                <a:highlight>
                  <a:srgbClr val="FFFFFF"/>
                </a:highlight>
                <a:latin typeface="Helvetica Neue Light"/>
                <a:ea typeface="Helvetica Neue Light"/>
                <a:cs typeface="Helvetica Neue Light"/>
                <a:sym typeface="Helvetica Neue Light"/>
              </a:rPr>
              <a:t> del documento HTML que podemos emplear para modificar la </a:t>
            </a:r>
            <a:r>
              <a:rPr lang="en-GB" sz="1700">
                <a:solidFill>
                  <a:schemeClr val="dk1"/>
                </a:solidFill>
                <a:highlight>
                  <a:srgbClr val="FFFFFF"/>
                </a:highlight>
                <a:latin typeface="Helvetica Neue Light"/>
                <a:ea typeface="Helvetica Neue Light"/>
                <a:cs typeface="Helvetica Neue Light"/>
                <a:sym typeface="Helvetica Neue Light"/>
              </a:rPr>
              <a:t>página actual dinámicamente</a:t>
            </a:r>
            <a:r>
              <a:rPr lang="en-GB" sz="17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7"/>
          <p:cNvSpPr txBox="1"/>
          <p:nvPr/>
        </p:nvSpPr>
        <p:spPr>
          <a:xfrm>
            <a:off x="788350" y="881125"/>
            <a:ext cx="8035200" cy="76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700">
                <a:solidFill>
                  <a:schemeClr val="dk1"/>
                </a:solidFill>
                <a:highlight>
                  <a:srgbClr val="FFFFFF"/>
                </a:highlight>
                <a:latin typeface="Helvetica Neue Light"/>
                <a:ea typeface="Helvetica Neue Light"/>
                <a:cs typeface="Helvetica Neue Light"/>
                <a:sym typeface="Helvetica Neue Light"/>
              </a:rPr>
              <a:t>Los </a:t>
            </a:r>
            <a:r>
              <a:rPr b="1" lang="en-GB" sz="1700">
                <a:solidFill>
                  <a:schemeClr val="dk1"/>
                </a:solidFill>
                <a:highlight>
                  <a:srgbClr val="FFFFFF"/>
                </a:highlight>
                <a:latin typeface="Helvetica Neue"/>
                <a:ea typeface="Helvetica Neue"/>
                <a:cs typeface="Helvetica Neue"/>
                <a:sym typeface="Helvetica Neue"/>
              </a:rPr>
              <a:t>eventos </a:t>
            </a:r>
            <a:r>
              <a:rPr lang="en-GB" sz="1700">
                <a:solidFill>
                  <a:schemeClr val="dk1"/>
                </a:solidFill>
                <a:highlight>
                  <a:srgbClr val="FFFFFF"/>
                </a:highlight>
                <a:latin typeface="Helvetica Neue Light"/>
                <a:ea typeface="Helvetica Neue Light"/>
                <a:cs typeface="Helvetica Neue Light"/>
                <a:sym typeface="Helvetica Neue Light"/>
              </a:rPr>
              <a:t>son la manera que tenemos en Javascript de </a:t>
            </a:r>
            <a:r>
              <a:rPr lang="en-GB" sz="1700">
                <a:solidFill>
                  <a:schemeClr val="dk1"/>
                </a:solidFill>
                <a:highlight>
                  <a:schemeClr val="accent6"/>
                </a:highlight>
                <a:latin typeface="Helvetica Neue Light"/>
                <a:ea typeface="Helvetica Neue Light"/>
                <a:cs typeface="Helvetica Neue Light"/>
                <a:sym typeface="Helvetica Neue Light"/>
              </a:rPr>
              <a:t>controlar las acciones de los usuarios</a:t>
            </a:r>
            <a:r>
              <a:rPr lang="en-GB" sz="1700">
                <a:solidFill>
                  <a:schemeClr val="dk1"/>
                </a:solidFill>
                <a:highlight>
                  <a:schemeClr val="accent6"/>
                </a:highlight>
                <a:latin typeface="Helvetica Neue Light"/>
                <a:ea typeface="Helvetica Neue Light"/>
                <a:cs typeface="Helvetica Neue Light"/>
                <a:sym typeface="Helvetica Neue Light"/>
              </a:rPr>
              <a:t> y definir un comportamiento</a:t>
            </a:r>
            <a:r>
              <a:rPr lang="en-GB" sz="1700">
                <a:solidFill>
                  <a:schemeClr val="dk1"/>
                </a:solidFill>
                <a:highlight>
                  <a:srgbClr val="FFFFFF"/>
                </a:highlight>
                <a:latin typeface="Helvetica Neue Light"/>
                <a:ea typeface="Helvetica Neue Light"/>
                <a:cs typeface="Helvetica Neue Light"/>
                <a:sym typeface="Helvetica Neue Light"/>
              </a:rPr>
              <a:t> de aplicación cuando se produzcan.</a:t>
            </a:r>
            <a:r>
              <a:rPr lang="en-GB" sz="2000">
                <a:solidFill>
                  <a:schemeClr val="dk1"/>
                </a:solidFill>
                <a:highlight>
                  <a:srgbClr val="FFFFFF"/>
                </a:highlight>
                <a:latin typeface="Helvetica Neue Light"/>
                <a:ea typeface="Helvetica Neue Light"/>
                <a:cs typeface="Helvetica Neue Light"/>
                <a:sym typeface="Helvetica Neue Light"/>
              </a:rPr>
              <a:t>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326" name="Google Shape;326;p57"/>
          <p:cNvSpPr txBox="1"/>
          <p:nvPr/>
        </p:nvSpPr>
        <p:spPr>
          <a:xfrm>
            <a:off x="407850" y="111725"/>
            <a:ext cx="81939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8- EVENTOS EN EL DOM</a:t>
            </a:r>
            <a:endParaRPr i="1" sz="4500">
              <a:latin typeface="Anton"/>
              <a:ea typeface="Anton"/>
              <a:cs typeface="Anton"/>
              <a:sym typeface="Anton"/>
            </a:endParaRPr>
          </a:p>
        </p:txBody>
      </p:sp>
      <p:sp>
        <p:nvSpPr>
          <p:cNvPr id="327" name="Google Shape;327;p57"/>
          <p:cNvSpPr txBox="1"/>
          <p:nvPr/>
        </p:nvSpPr>
        <p:spPr>
          <a:xfrm>
            <a:off x="930925" y="1722075"/>
            <a:ext cx="7596900" cy="32325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15000"/>
              </a:lnSpc>
              <a:spcBef>
                <a:spcPts val="0"/>
              </a:spcBef>
              <a:spcAft>
                <a:spcPts val="0"/>
              </a:spcAft>
              <a:buClr>
                <a:srgbClr val="000000"/>
              </a:buClr>
              <a:buSzPts val="1100"/>
              <a:buFont typeface="Arial"/>
              <a:buNone/>
            </a:pPr>
            <a:r>
              <a:rPr lang="en-GB" sz="1100">
                <a:solidFill>
                  <a:srgbClr val="666666"/>
                </a:solidFill>
                <a:latin typeface="Courier New"/>
                <a:ea typeface="Courier New"/>
                <a:cs typeface="Courier New"/>
                <a:sym typeface="Courier New"/>
              </a:rPr>
              <a:t>//CODIGO HTML DE REFERENCIA</a:t>
            </a:r>
            <a:endParaRPr sz="11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form</a:t>
            </a:r>
            <a:r>
              <a:rPr lang="en-GB" sz="1100">
                <a:solidFill>
                  <a:srgbClr val="F8F8F2"/>
                </a:solidFill>
                <a:latin typeface="Courier New"/>
                <a:ea typeface="Courier New"/>
                <a:cs typeface="Courier New"/>
                <a:sym typeface="Courier New"/>
              </a:rPr>
              <a:t> </a:t>
            </a:r>
            <a:r>
              <a:rPr i="1" lang="en-GB" sz="1100">
                <a:solidFill>
                  <a:srgbClr val="50FA7B"/>
                </a:solidFill>
                <a:latin typeface="Courier New"/>
                <a:ea typeface="Courier New"/>
                <a:cs typeface="Courier New"/>
                <a:sym typeface="Courier New"/>
              </a:rPr>
              <a:t>id</a:t>
            </a:r>
            <a:r>
              <a:rPr lang="en-GB" sz="1100">
                <a:solidFill>
                  <a:srgbClr val="FF79C6"/>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formulario</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input</a:t>
            </a:r>
            <a:r>
              <a:rPr lang="en-GB" sz="1100">
                <a:solidFill>
                  <a:srgbClr val="F8F8F2"/>
                </a:solidFill>
                <a:latin typeface="Courier New"/>
                <a:ea typeface="Courier New"/>
                <a:cs typeface="Courier New"/>
                <a:sym typeface="Courier New"/>
              </a:rPr>
              <a:t> </a:t>
            </a:r>
            <a:r>
              <a:rPr i="1" lang="en-GB" sz="1100">
                <a:solidFill>
                  <a:srgbClr val="50FA7B"/>
                </a:solidFill>
                <a:latin typeface="Courier New"/>
                <a:ea typeface="Courier New"/>
                <a:cs typeface="Courier New"/>
                <a:sym typeface="Courier New"/>
              </a:rPr>
              <a:t>type</a:t>
            </a:r>
            <a:r>
              <a:rPr lang="en-GB" sz="1100">
                <a:solidFill>
                  <a:srgbClr val="FF79C6"/>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text</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input</a:t>
            </a:r>
            <a:r>
              <a:rPr lang="en-GB" sz="1100">
                <a:solidFill>
                  <a:srgbClr val="F8F8F2"/>
                </a:solidFill>
                <a:latin typeface="Courier New"/>
                <a:ea typeface="Courier New"/>
                <a:cs typeface="Courier New"/>
                <a:sym typeface="Courier New"/>
              </a:rPr>
              <a:t> </a:t>
            </a:r>
            <a:r>
              <a:rPr i="1" lang="en-GB" sz="1100">
                <a:solidFill>
                  <a:srgbClr val="50FA7B"/>
                </a:solidFill>
                <a:latin typeface="Courier New"/>
                <a:ea typeface="Courier New"/>
                <a:cs typeface="Courier New"/>
                <a:sym typeface="Courier New"/>
              </a:rPr>
              <a:t>type</a:t>
            </a:r>
            <a:r>
              <a:rPr lang="en-GB" sz="1100">
                <a:solidFill>
                  <a:srgbClr val="FF79C6"/>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number</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input</a:t>
            </a:r>
            <a:r>
              <a:rPr lang="en-GB" sz="1100">
                <a:solidFill>
                  <a:srgbClr val="F8F8F2"/>
                </a:solidFill>
                <a:latin typeface="Courier New"/>
                <a:ea typeface="Courier New"/>
                <a:cs typeface="Courier New"/>
                <a:sym typeface="Courier New"/>
              </a:rPr>
              <a:t> </a:t>
            </a:r>
            <a:r>
              <a:rPr i="1" lang="en-GB" sz="1100">
                <a:solidFill>
                  <a:srgbClr val="50FA7B"/>
                </a:solidFill>
                <a:latin typeface="Courier New"/>
                <a:ea typeface="Courier New"/>
                <a:cs typeface="Courier New"/>
                <a:sym typeface="Courier New"/>
              </a:rPr>
              <a:t>type</a:t>
            </a:r>
            <a:r>
              <a:rPr lang="en-GB" sz="1100">
                <a:solidFill>
                  <a:srgbClr val="FF79C6"/>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submit</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 </a:t>
            </a:r>
            <a:r>
              <a:rPr i="1" lang="en-GB" sz="1100">
                <a:solidFill>
                  <a:srgbClr val="50FA7B"/>
                </a:solidFill>
                <a:latin typeface="Courier New"/>
                <a:ea typeface="Courier New"/>
                <a:cs typeface="Courier New"/>
                <a:sym typeface="Courier New"/>
              </a:rPr>
              <a:t>value</a:t>
            </a:r>
            <a:r>
              <a:rPr lang="en-GB" sz="1100">
                <a:solidFill>
                  <a:srgbClr val="FF79C6"/>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Enviar</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form</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GB" sz="1100">
                <a:solidFill>
                  <a:srgbClr val="666666"/>
                </a:solidFill>
                <a:latin typeface="Courier New"/>
                <a:ea typeface="Courier New"/>
                <a:cs typeface="Courier New"/>
                <a:sym typeface="Courier New"/>
              </a:rPr>
              <a:t>//CODIGO JS</a:t>
            </a:r>
            <a:br>
              <a:rPr lang="en-GB" sz="1100">
                <a:solidFill>
                  <a:srgbClr val="8215BC"/>
                </a:solidFill>
                <a:latin typeface="Courier New"/>
                <a:ea typeface="Courier New"/>
                <a:cs typeface="Courier New"/>
                <a:sym typeface="Courier New"/>
              </a:rPr>
            </a:br>
            <a:r>
              <a:rPr lang="en-GB" sz="1100">
                <a:solidFill>
                  <a:srgbClr val="FF79C6"/>
                </a:solidFill>
                <a:latin typeface="Courier New"/>
                <a:ea typeface="Courier New"/>
                <a:cs typeface="Courier New"/>
                <a:sym typeface="Courier New"/>
              </a:rPr>
              <a:t>let</a:t>
            </a:r>
            <a:r>
              <a:rPr lang="en-GB" sz="1100">
                <a:solidFill>
                  <a:srgbClr val="F8F8F2"/>
                </a:solidFill>
                <a:latin typeface="Courier New"/>
                <a:ea typeface="Courier New"/>
                <a:cs typeface="Courier New"/>
                <a:sym typeface="Courier New"/>
              </a:rPr>
              <a:t> miFormulario      </a:t>
            </a:r>
            <a:r>
              <a:rPr lang="en-GB" sz="1100">
                <a:solidFill>
                  <a:srgbClr val="FF79C6"/>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 </a:t>
            </a:r>
            <a:r>
              <a:rPr lang="en-GB" sz="1100">
                <a:solidFill>
                  <a:srgbClr val="BD93F9"/>
                </a:solidFill>
                <a:latin typeface="Courier New"/>
                <a:ea typeface="Courier New"/>
                <a:cs typeface="Courier New"/>
                <a:sym typeface="Courier New"/>
              </a:rPr>
              <a:t>document</a:t>
            </a:r>
            <a:r>
              <a:rPr lang="en-GB" sz="1100">
                <a:solidFill>
                  <a:srgbClr val="F8F8F2"/>
                </a:solidFill>
                <a:latin typeface="Courier New"/>
                <a:ea typeface="Courier New"/>
                <a:cs typeface="Courier New"/>
                <a:sym typeface="Courier New"/>
              </a:rPr>
              <a:t>.</a:t>
            </a:r>
            <a:r>
              <a:rPr lang="en-GB" sz="1100">
                <a:solidFill>
                  <a:srgbClr val="50FA7B"/>
                </a:solidFill>
                <a:latin typeface="Courier New"/>
                <a:ea typeface="Courier New"/>
                <a:cs typeface="Courier New"/>
                <a:sym typeface="Courier New"/>
              </a:rPr>
              <a:t>getElementById</a:t>
            </a:r>
            <a:r>
              <a:rPr lang="en-GB" sz="1100">
                <a:solidFill>
                  <a:srgbClr val="F8F8F2"/>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formulario</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00">
                <a:solidFill>
                  <a:srgbClr val="F8F8F2"/>
                </a:solidFill>
                <a:latin typeface="Courier New"/>
                <a:ea typeface="Courier New"/>
                <a:cs typeface="Courier New"/>
                <a:sym typeface="Courier New"/>
              </a:rPr>
              <a:t>miFormulario.</a:t>
            </a:r>
            <a:r>
              <a:rPr lang="en-GB" sz="1100">
                <a:solidFill>
                  <a:srgbClr val="50FA7B"/>
                </a:solidFill>
                <a:latin typeface="Courier New"/>
                <a:ea typeface="Courier New"/>
                <a:cs typeface="Courier New"/>
                <a:sym typeface="Courier New"/>
              </a:rPr>
              <a:t>addEventListener</a:t>
            </a:r>
            <a:r>
              <a:rPr lang="en-GB" sz="1100">
                <a:solidFill>
                  <a:srgbClr val="F8F8F2"/>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submit</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 </a:t>
            </a:r>
            <a:r>
              <a:rPr lang="en-GB" sz="1100">
                <a:solidFill>
                  <a:srgbClr val="50FA7B"/>
                </a:solidFill>
                <a:latin typeface="Courier New"/>
                <a:ea typeface="Courier New"/>
                <a:cs typeface="Courier New"/>
                <a:sym typeface="Courier New"/>
              </a:rPr>
              <a:t>validarFormulario</a:t>
            </a:r>
            <a:r>
              <a:rPr lang="en-GB" sz="1100">
                <a:solidFill>
                  <a:srgbClr val="F8F8F2"/>
                </a:solidFill>
                <a:latin typeface="Courier New"/>
                <a:ea typeface="Courier New"/>
                <a:cs typeface="Courier New"/>
                <a:sym typeface="Courier New"/>
              </a:rPr>
              <a: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00">
                <a:solidFill>
                  <a:srgbClr val="FF79C6"/>
                </a:solidFill>
                <a:latin typeface="Courier New"/>
                <a:ea typeface="Courier New"/>
                <a:cs typeface="Courier New"/>
                <a:sym typeface="Courier New"/>
              </a:rPr>
              <a:t>function</a:t>
            </a:r>
            <a:r>
              <a:rPr lang="en-GB" sz="1100">
                <a:solidFill>
                  <a:srgbClr val="F8F8F2"/>
                </a:solidFill>
                <a:latin typeface="Courier New"/>
                <a:ea typeface="Courier New"/>
                <a:cs typeface="Courier New"/>
                <a:sym typeface="Courier New"/>
              </a:rPr>
              <a:t> </a:t>
            </a:r>
            <a:r>
              <a:rPr lang="en-GB" sz="1100">
                <a:solidFill>
                  <a:srgbClr val="50FA7B"/>
                </a:solidFill>
                <a:latin typeface="Courier New"/>
                <a:ea typeface="Courier New"/>
                <a:cs typeface="Courier New"/>
                <a:sym typeface="Courier New"/>
              </a:rPr>
              <a:t>validarFormulario</a:t>
            </a:r>
            <a:r>
              <a:rPr lang="en-GB" sz="1100">
                <a:solidFill>
                  <a:srgbClr val="F8F8F2"/>
                </a:solidFill>
                <a:latin typeface="Courier New"/>
                <a:ea typeface="Courier New"/>
                <a:cs typeface="Courier New"/>
                <a:sym typeface="Courier New"/>
              </a:rPr>
              <a:t>(</a:t>
            </a:r>
            <a:r>
              <a:rPr i="1" lang="en-GB" sz="1100">
                <a:solidFill>
                  <a:srgbClr val="FFB86C"/>
                </a:solidFill>
                <a:latin typeface="Courier New"/>
                <a:ea typeface="Courier New"/>
                <a:cs typeface="Courier New"/>
                <a:sym typeface="Courier New"/>
              </a:rPr>
              <a:t>e</a:t>
            </a:r>
            <a:r>
              <a:rPr lang="en-GB" sz="1100">
                <a:solidFill>
                  <a:srgbClr val="F8F8F2"/>
                </a:solidFill>
                <a:latin typeface="Courier New"/>
                <a:ea typeface="Courier New"/>
                <a:cs typeface="Courier New"/>
                <a:sym typeface="Courier New"/>
              </a:rPr>
              <a: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00">
                <a:solidFill>
                  <a:srgbClr val="F8F8F2"/>
                </a:solidFill>
                <a:latin typeface="Courier New"/>
                <a:ea typeface="Courier New"/>
                <a:cs typeface="Courier New"/>
                <a:sym typeface="Courier New"/>
              </a:rPr>
              <a:t>    </a:t>
            </a:r>
            <a:r>
              <a:rPr i="1" lang="en-GB" sz="1100">
                <a:solidFill>
                  <a:srgbClr val="FFB86C"/>
                </a:solidFill>
                <a:latin typeface="Courier New"/>
                <a:ea typeface="Courier New"/>
                <a:cs typeface="Courier New"/>
                <a:sym typeface="Courier New"/>
              </a:rPr>
              <a:t>e</a:t>
            </a:r>
            <a:r>
              <a:rPr lang="en-GB" sz="1100">
                <a:solidFill>
                  <a:srgbClr val="F8F8F2"/>
                </a:solidFill>
                <a:latin typeface="Courier New"/>
                <a:ea typeface="Courier New"/>
                <a:cs typeface="Courier New"/>
                <a:sym typeface="Courier New"/>
              </a:rPr>
              <a:t>.</a:t>
            </a:r>
            <a:r>
              <a:rPr lang="en-GB" sz="1100">
                <a:solidFill>
                  <a:srgbClr val="50FA7B"/>
                </a:solidFill>
                <a:latin typeface="Courier New"/>
                <a:ea typeface="Courier New"/>
                <a:cs typeface="Courier New"/>
                <a:sym typeface="Courier New"/>
              </a:rPr>
              <a:t>preventDefault</a:t>
            </a:r>
            <a:r>
              <a:rPr lang="en-GB" sz="1100">
                <a:solidFill>
                  <a:srgbClr val="F8F8F2"/>
                </a:solidFill>
                <a:latin typeface="Courier New"/>
                <a:ea typeface="Courier New"/>
                <a:cs typeface="Courier New"/>
                <a:sym typeface="Courier New"/>
              </a:rPr>
              <a: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00">
                <a:solidFill>
                  <a:srgbClr val="F8F8F2"/>
                </a:solidFill>
                <a:latin typeface="Courier New"/>
                <a:ea typeface="Courier New"/>
                <a:cs typeface="Courier New"/>
                <a:sym typeface="Courier New"/>
              </a:rPr>
              <a:t>    </a:t>
            </a:r>
            <a:r>
              <a:rPr lang="en-GB" sz="1100">
                <a:solidFill>
                  <a:srgbClr val="BD93F9"/>
                </a:solidFill>
                <a:latin typeface="Courier New"/>
                <a:ea typeface="Courier New"/>
                <a:cs typeface="Courier New"/>
                <a:sym typeface="Courier New"/>
              </a:rPr>
              <a:t>console</a:t>
            </a:r>
            <a:r>
              <a:rPr lang="en-GB" sz="1100">
                <a:solidFill>
                  <a:srgbClr val="F8F8F2"/>
                </a:solidFill>
                <a:latin typeface="Courier New"/>
                <a:ea typeface="Courier New"/>
                <a:cs typeface="Courier New"/>
                <a:sym typeface="Courier New"/>
              </a:rPr>
              <a:t>.</a:t>
            </a:r>
            <a:r>
              <a:rPr lang="en-GB" sz="1100">
                <a:solidFill>
                  <a:srgbClr val="50FA7B"/>
                </a:solidFill>
                <a:latin typeface="Courier New"/>
                <a:ea typeface="Courier New"/>
                <a:cs typeface="Courier New"/>
                <a:sym typeface="Courier New"/>
              </a:rPr>
              <a:t>log</a:t>
            </a:r>
            <a:r>
              <a:rPr lang="en-GB" sz="1100">
                <a:solidFill>
                  <a:srgbClr val="F8F8F2"/>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Formulario Enviado</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    </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100">
                <a:solidFill>
                  <a:srgbClr val="F8F8F2"/>
                </a:solidFill>
                <a:latin typeface="Courier New"/>
                <a:ea typeface="Courier New"/>
                <a:cs typeface="Courier New"/>
                <a:sym typeface="Courier New"/>
              </a:rPr>
              <a:t>}</a:t>
            </a:r>
            <a:endParaRPr sz="1100">
              <a:solidFill>
                <a:srgbClr val="F8F8F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450">
              <a:solidFill>
                <a:srgbClr val="FF79C6"/>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t/>
            </a:r>
            <a:endParaRPr sz="1050">
              <a:solidFill>
                <a:srgbClr val="F8F8F2"/>
              </a:solidFill>
              <a:highlight>
                <a:srgbClr val="282A36"/>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4DD0E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Clr>
                <a:srgbClr val="000000"/>
              </a:buClr>
              <a:buSzPts val="1100"/>
              <a:buFont typeface="Arial"/>
              <a:buNone/>
            </a:pPr>
            <a:r>
              <a:t/>
            </a:r>
            <a:endParaRPr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p:txBody>
      </p:sp>
      <p:pic>
        <p:nvPicPr>
          <p:cNvPr id="328" name="Google Shape;328;p57"/>
          <p:cNvPicPr preferRelativeResize="0"/>
          <p:nvPr/>
        </p:nvPicPr>
        <p:blipFill>
          <a:blip r:embed="rId3">
            <a:alphaModFix/>
          </a:blip>
          <a:stretch>
            <a:fillRect/>
          </a:stretch>
        </p:blipFill>
        <p:spPr>
          <a:xfrm>
            <a:off x="7805200" y="4544800"/>
            <a:ext cx="1186526" cy="33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40"/>
          <p:cNvSpPr txBox="1"/>
          <p:nvPr/>
        </p:nvSpPr>
        <p:spPr>
          <a:xfrm>
            <a:off x="1453850" y="1843275"/>
            <a:ext cx="59022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¿DUDAS DEL ON-BOARDING?</a:t>
            </a:r>
            <a:endParaRPr b="0" i="1" sz="4000" u="none" cap="none" strike="noStrike">
              <a:solidFill>
                <a:srgbClr val="E0FF00"/>
              </a:solidFill>
              <a:latin typeface="Anton"/>
              <a:ea typeface="Anton"/>
              <a:cs typeface="Anton"/>
              <a:sym typeface="Anton"/>
            </a:endParaRPr>
          </a:p>
        </p:txBody>
      </p:sp>
      <p:sp>
        <p:nvSpPr>
          <p:cNvPr id="154" name="Google Shape;154;p40"/>
          <p:cNvSpPr/>
          <p:nvPr/>
        </p:nvSpPr>
        <p:spPr>
          <a:xfrm>
            <a:off x="3436038" y="2829200"/>
            <a:ext cx="2271900" cy="567900"/>
          </a:xfrm>
          <a:prstGeom prst="roundRect">
            <a:avLst>
              <a:gd fmla="val 16667" name="adj"/>
            </a:avLst>
          </a:prstGeom>
          <a:noFill/>
          <a:ln cap="flat" cmpd="sng" w="2857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sng" cap="none" strike="noStrike">
                <a:solidFill>
                  <a:schemeClr val="hlink"/>
                </a:solidFill>
                <a:latin typeface="Anton"/>
                <a:ea typeface="Anton"/>
                <a:cs typeface="Anton"/>
                <a:sym typeface="Anton"/>
                <a:hlinkClick r:id="rId4"/>
              </a:rPr>
              <a:t>MIRALO AQUI</a:t>
            </a:r>
            <a:endParaRPr b="0" i="0" sz="1800" u="none" cap="none" strike="noStrike">
              <a:solidFill>
                <a:srgbClr val="FFFFFF"/>
              </a:solidFill>
              <a:latin typeface="Anton"/>
              <a:ea typeface="Anton"/>
              <a:cs typeface="Anton"/>
              <a:sym typeface="Anton"/>
            </a:endParaRPr>
          </a:p>
        </p:txBody>
      </p:sp>
      <p:pic>
        <p:nvPicPr>
          <p:cNvPr descr="Tiger Face on Apple iOS 12.2" id="155" name="Google Shape;155;p40"/>
          <p:cNvPicPr preferRelativeResize="0"/>
          <p:nvPr/>
        </p:nvPicPr>
        <p:blipFill rotWithShape="1">
          <a:blip r:embed="rId5">
            <a:alphaModFix/>
          </a:blip>
          <a:srcRect b="0" l="0" r="0" t="0"/>
          <a:stretch/>
        </p:blipFill>
        <p:spPr>
          <a:xfrm>
            <a:off x="4215950" y="1281238"/>
            <a:ext cx="712075" cy="712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2" name="Shape 332"/>
        <p:cNvGrpSpPr/>
        <p:nvPr/>
      </p:nvGrpSpPr>
      <p:grpSpPr>
        <a:xfrm>
          <a:off x="0" y="0"/>
          <a:ext cx="0" cy="0"/>
          <a:chOff x="0" y="0"/>
          <a:chExt cx="0" cy="0"/>
        </a:xfrm>
      </p:grpSpPr>
      <p:sp>
        <p:nvSpPr>
          <p:cNvPr id="333" name="Google Shape;333;p58"/>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GB"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n-GB"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n-GB"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p59"/>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RECOMENDACIONES PARA EL PROYECTO</a:t>
            </a:r>
            <a:endParaRPr i="1" sz="3600">
              <a:solidFill>
                <a:srgbClr val="E0FF00"/>
              </a:solidFill>
              <a:latin typeface="Anton"/>
              <a:ea typeface="Anton"/>
              <a:cs typeface="Anton"/>
              <a:sym typeface="Anto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42" name="Shape 342"/>
        <p:cNvGrpSpPr/>
        <p:nvPr/>
      </p:nvGrpSpPr>
      <p:grpSpPr>
        <a:xfrm>
          <a:off x="0" y="0"/>
          <a:ext cx="0" cy="0"/>
          <a:chOff x="0" y="0"/>
          <a:chExt cx="0" cy="0"/>
        </a:xfrm>
      </p:grpSpPr>
      <p:sp>
        <p:nvSpPr>
          <p:cNvPr id="343" name="Google Shape;343;p60"/>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ESTRUCTURA DE ARCHIVOS</a:t>
            </a:r>
            <a:endParaRPr i="1" sz="3600">
              <a:latin typeface="Anton"/>
              <a:ea typeface="Anton"/>
              <a:cs typeface="Anton"/>
              <a:sym typeface="Anton"/>
            </a:endParaRPr>
          </a:p>
        </p:txBody>
      </p:sp>
      <p:pic>
        <p:nvPicPr>
          <p:cNvPr id="344" name="Google Shape;344;p6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61"/>
          <p:cNvSpPr txBox="1"/>
          <p:nvPr/>
        </p:nvSpPr>
        <p:spPr>
          <a:xfrm>
            <a:off x="1167375" y="424850"/>
            <a:ext cx="6675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i="1" sz="4500">
              <a:latin typeface="Anton"/>
              <a:ea typeface="Anton"/>
              <a:cs typeface="Anton"/>
              <a:sym typeface="Anton"/>
            </a:endParaRPr>
          </a:p>
        </p:txBody>
      </p:sp>
      <p:sp>
        <p:nvSpPr>
          <p:cNvPr id="350" name="Google Shape;350;p61"/>
          <p:cNvSpPr txBox="1"/>
          <p:nvPr/>
        </p:nvSpPr>
        <p:spPr>
          <a:xfrm>
            <a:off x="340475" y="1474750"/>
            <a:ext cx="8208000" cy="2136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b="1"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Tendrás como mínimo un </a:t>
            </a:r>
            <a:r>
              <a:rPr lang="en-GB" sz="2000">
                <a:solidFill>
                  <a:schemeClr val="dk1"/>
                </a:solidFill>
                <a:highlight>
                  <a:srgbClr val="E0FF00"/>
                </a:highlight>
                <a:latin typeface="Helvetica Neue Light"/>
                <a:ea typeface="Helvetica Neue Light"/>
                <a:cs typeface="Helvetica Neue Light"/>
                <a:sym typeface="Helvetica Neue Light"/>
              </a:rPr>
              <a:t>archivo.html</a:t>
            </a:r>
            <a:r>
              <a:rPr lang="en-GB" sz="2000">
                <a:solidFill>
                  <a:schemeClr val="dk1"/>
                </a:solidFill>
                <a:highlight>
                  <a:srgbClr val="FFFFFF"/>
                </a:highlight>
                <a:latin typeface="Helvetica Neue Light"/>
                <a:ea typeface="Helvetica Neue Light"/>
                <a:cs typeface="Helvetica Neue Light"/>
                <a:sym typeface="Helvetica Neue Light"/>
              </a:rPr>
              <a:t>, y en el </a:t>
            </a:r>
            <a:r>
              <a:rPr lang="en-GB" sz="2000">
                <a:solidFill>
                  <a:schemeClr val="dk1"/>
                </a:solidFill>
                <a:highlight>
                  <a:srgbClr val="E0FF00"/>
                </a:highlight>
                <a:latin typeface="Helvetica Neue Light"/>
                <a:ea typeface="Helvetica Neue Light"/>
                <a:cs typeface="Helvetica Neue Light"/>
                <a:sym typeface="Helvetica Neue Light"/>
              </a:rPr>
              <a:t>&lt;head&gt;</a:t>
            </a:r>
            <a:r>
              <a:rPr lang="en-GB" sz="2000">
                <a:solidFill>
                  <a:schemeClr val="dk1"/>
                </a:solidFill>
                <a:highlight>
                  <a:srgbClr val="FFFFFF"/>
                </a:highlight>
                <a:latin typeface="Helvetica Neue Light"/>
                <a:ea typeface="Helvetica Neue Light"/>
                <a:cs typeface="Helvetica Neue Light"/>
                <a:sym typeface="Helvetica Neue Light"/>
              </a:rPr>
              <a:t> cargarás al menos un </a:t>
            </a:r>
            <a:r>
              <a:rPr lang="en-GB" sz="2000">
                <a:solidFill>
                  <a:schemeClr val="dk1"/>
                </a:solidFill>
                <a:highlight>
                  <a:srgbClr val="E0FF00"/>
                </a:highlight>
                <a:latin typeface="Helvetica Neue Light"/>
                <a:ea typeface="Helvetica Neue Light"/>
                <a:cs typeface="Helvetica Neue Light"/>
                <a:sym typeface="Helvetica Neue Light"/>
              </a:rPr>
              <a:t>archivo .js</a:t>
            </a:r>
            <a:endParaRPr sz="2000">
              <a:solidFill>
                <a:schemeClr val="dk1"/>
              </a:solidFill>
              <a:highlight>
                <a:srgbClr val="E0FF00"/>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Al menos un </a:t>
            </a:r>
            <a:r>
              <a:rPr lang="en-GB" sz="2000">
                <a:solidFill>
                  <a:schemeClr val="dk1"/>
                </a:solidFill>
                <a:highlight>
                  <a:srgbClr val="E0FF00"/>
                </a:highlight>
                <a:latin typeface="Helvetica Neue Light"/>
                <a:ea typeface="Helvetica Neue Light"/>
                <a:cs typeface="Helvetica Neue Light"/>
                <a:sym typeface="Helvetica Neue Light"/>
              </a:rPr>
              <a:t>archivo .css</a:t>
            </a:r>
            <a:r>
              <a:rPr lang="en-GB" sz="2000">
                <a:solidFill>
                  <a:schemeClr val="dk1"/>
                </a:solidFill>
                <a:highlight>
                  <a:srgbClr val="FFFFFF"/>
                </a:highlight>
                <a:latin typeface="Helvetica Neue Light"/>
                <a:ea typeface="Helvetica Neue Light"/>
                <a:cs typeface="Helvetica Neue Light"/>
                <a:sym typeface="Helvetica Neue Light"/>
              </a:rPr>
              <a:t> para el estilo del proyecto.</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Podés tener más </a:t>
            </a:r>
            <a:r>
              <a:rPr lang="en-GB" sz="2000">
                <a:solidFill>
                  <a:schemeClr val="dk1"/>
                </a:solidFill>
                <a:highlight>
                  <a:srgbClr val="E0FF00"/>
                </a:highlight>
                <a:latin typeface="Helvetica Neue Light"/>
                <a:ea typeface="Helvetica Neue Light"/>
                <a:cs typeface="Helvetica Neue Light"/>
                <a:sym typeface="Helvetica Neue Light"/>
              </a:rPr>
              <a:t>archivos .js </a:t>
            </a:r>
            <a:r>
              <a:rPr lang="en-GB" sz="2000">
                <a:solidFill>
                  <a:schemeClr val="dk1"/>
                </a:solidFill>
                <a:highlight>
                  <a:srgbClr val="FFFFFF"/>
                </a:highlight>
                <a:latin typeface="Helvetica Neue Light"/>
                <a:ea typeface="Helvetica Neue Light"/>
                <a:cs typeface="Helvetica Neue Light"/>
                <a:sym typeface="Helvetica Neue Light"/>
              </a:rPr>
              <a:t>si decidís agruparlos por separado. Por ejemplo: uno procesa todo lo que son operaciones de usuario, y otro todas las operaciones sobre el DOM.</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351" name="Google Shape;351;p6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52" name="Google Shape;352;p61"/>
          <p:cNvSpPr txBox="1"/>
          <p:nvPr/>
        </p:nvSpPr>
        <p:spPr>
          <a:xfrm>
            <a:off x="1053350" y="424863"/>
            <a:ext cx="76281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Recomendaciones para el proyecto</a:t>
            </a:r>
            <a:endParaRPr sz="2000">
              <a:solidFill>
                <a:srgbClr val="00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i="1" lang="en-GB" sz="2300">
                <a:solidFill>
                  <a:schemeClr val="dk1"/>
                </a:solidFill>
                <a:highlight>
                  <a:schemeClr val="lt1"/>
                </a:highlight>
                <a:latin typeface="Anton"/>
                <a:ea typeface="Anton"/>
                <a:cs typeface="Anton"/>
                <a:sym typeface="Anton"/>
              </a:rPr>
              <a:t>MANTENER ORDENADOS TUS ARCHIVOS DEL PROYECTO</a:t>
            </a:r>
            <a:endParaRPr i="1" sz="4300">
              <a:latin typeface="Anton"/>
              <a:ea typeface="Anton"/>
              <a:cs typeface="Anton"/>
              <a:sym typeface="Anton"/>
            </a:endParaRPr>
          </a:p>
        </p:txBody>
      </p:sp>
      <p:pic>
        <p:nvPicPr>
          <p:cNvPr id="353" name="Google Shape;353;p61"/>
          <p:cNvPicPr preferRelativeResize="0"/>
          <p:nvPr/>
        </p:nvPicPr>
        <p:blipFill>
          <a:blip r:embed="rId4">
            <a:alphaModFix/>
          </a:blip>
          <a:stretch>
            <a:fillRect/>
          </a:stretch>
        </p:blipFill>
        <p:spPr>
          <a:xfrm>
            <a:off x="413425" y="562974"/>
            <a:ext cx="639924" cy="6399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1400" scaled="0"/>
        </a:gradFill>
      </p:bgPr>
    </p:bg>
    <p:spTree>
      <p:nvGrpSpPr>
        <p:cNvPr id="357" name="Shape 357"/>
        <p:cNvGrpSpPr/>
        <p:nvPr/>
      </p:nvGrpSpPr>
      <p:grpSpPr>
        <a:xfrm>
          <a:off x="0" y="0"/>
          <a:ext cx="0" cy="0"/>
          <a:chOff x="0" y="0"/>
          <a:chExt cx="0" cy="0"/>
        </a:xfrm>
      </p:grpSpPr>
      <p:sp>
        <p:nvSpPr>
          <p:cNvPr id="358" name="Google Shape;358;p62"/>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CÓDIGO ORDENADO</a:t>
            </a:r>
            <a:endParaRPr i="1" sz="3600">
              <a:latin typeface="Anton"/>
              <a:ea typeface="Anton"/>
              <a:cs typeface="Anton"/>
              <a:sym typeface="Anton"/>
            </a:endParaRPr>
          </a:p>
        </p:txBody>
      </p:sp>
      <p:pic>
        <p:nvPicPr>
          <p:cNvPr id="359" name="Google Shape;359;p6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6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65" name="Google Shape;365;p63"/>
          <p:cNvSpPr txBox="1"/>
          <p:nvPr/>
        </p:nvSpPr>
        <p:spPr>
          <a:xfrm>
            <a:off x="425575" y="1478475"/>
            <a:ext cx="8328900" cy="24612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50FA7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Es importante </a:t>
            </a:r>
            <a:r>
              <a:rPr lang="en-GB" sz="2000">
                <a:solidFill>
                  <a:schemeClr val="dk1"/>
                </a:solidFill>
                <a:highlight>
                  <a:srgbClr val="EF89D2"/>
                </a:highlight>
                <a:latin typeface="Helvetica Neue Light"/>
                <a:ea typeface="Helvetica Neue Light"/>
                <a:cs typeface="Helvetica Neue Light"/>
                <a:sym typeface="Helvetica Neue Light"/>
              </a:rPr>
              <a:t>no sólo por si otro programador necesita acceder, sino para ayudarte a vos mismo. </a:t>
            </a:r>
            <a:endParaRPr sz="2000">
              <a:solidFill>
                <a:schemeClr val="dk1"/>
              </a:solidFill>
              <a:highlight>
                <a:srgbClr val="EF89D2"/>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50FA7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Si dejás pasar unos días entre un cambio y otro y, por tener el código repetido, desordenado y sin comentarios, perdés mucho tiempo en entenderlo nuevamente.</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366" name="Google Shape;366;p63"/>
          <p:cNvSpPr txBox="1"/>
          <p:nvPr/>
        </p:nvSpPr>
        <p:spPr>
          <a:xfrm>
            <a:off x="1053350" y="424863"/>
            <a:ext cx="76281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Recomendaciones para el proyecto</a:t>
            </a:r>
            <a:endParaRPr sz="2000">
              <a:solidFill>
                <a:srgbClr val="00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i="1" lang="en-GB" sz="2300">
                <a:solidFill>
                  <a:schemeClr val="dk1"/>
                </a:solidFill>
                <a:highlight>
                  <a:schemeClr val="lt1"/>
                </a:highlight>
                <a:latin typeface="Anton"/>
                <a:ea typeface="Anton"/>
                <a:cs typeface="Anton"/>
                <a:sym typeface="Anton"/>
              </a:rPr>
              <a:t>MANTENER EL CÓDIGO ORDENADO</a:t>
            </a:r>
            <a:endParaRPr i="1" sz="4300">
              <a:latin typeface="Anton"/>
              <a:ea typeface="Anton"/>
              <a:cs typeface="Anton"/>
              <a:sym typeface="Anton"/>
            </a:endParaRPr>
          </a:p>
        </p:txBody>
      </p:sp>
      <p:pic>
        <p:nvPicPr>
          <p:cNvPr id="367" name="Google Shape;367;p63"/>
          <p:cNvPicPr preferRelativeResize="0"/>
          <p:nvPr/>
        </p:nvPicPr>
        <p:blipFill>
          <a:blip r:embed="rId4">
            <a:alphaModFix/>
          </a:blip>
          <a:stretch>
            <a:fillRect/>
          </a:stretch>
        </p:blipFill>
        <p:spPr>
          <a:xfrm>
            <a:off x="425575" y="605549"/>
            <a:ext cx="573949" cy="573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71" name="Shape 371"/>
        <p:cNvGrpSpPr/>
        <p:nvPr/>
      </p:nvGrpSpPr>
      <p:grpSpPr>
        <a:xfrm>
          <a:off x="0" y="0"/>
          <a:ext cx="0" cy="0"/>
          <a:chOff x="0" y="0"/>
          <a:chExt cx="0" cy="0"/>
        </a:xfrm>
      </p:grpSpPr>
      <p:sp>
        <p:nvSpPr>
          <p:cNvPr id="372" name="Google Shape;372;p64"/>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PROYECTO ORDENADO</a:t>
            </a:r>
            <a:endParaRPr i="1" sz="3600">
              <a:latin typeface="Anton"/>
              <a:ea typeface="Anton"/>
              <a:cs typeface="Anton"/>
              <a:sym typeface="Anton"/>
            </a:endParaRPr>
          </a:p>
        </p:txBody>
      </p:sp>
      <p:pic>
        <p:nvPicPr>
          <p:cNvPr id="373" name="Google Shape;373;p6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5"/>
          <p:cNvSpPr txBox="1"/>
          <p:nvPr/>
        </p:nvSpPr>
        <p:spPr>
          <a:xfrm>
            <a:off x="1167375" y="424850"/>
            <a:ext cx="6675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i="1" sz="4500">
              <a:latin typeface="Anton"/>
              <a:ea typeface="Anton"/>
              <a:cs typeface="Anton"/>
              <a:sym typeface="Anton"/>
            </a:endParaRPr>
          </a:p>
        </p:txBody>
      </p:sp>
      <p:pic>
        <p:nvPicPr>
          <p:cNvPr id="379" name="Google Shape;379;p6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80" name="Google Shape;380;p65"/>
          <p:cNvSpPr txBox="1"/>
          <p:nvPr/>
        </p:nvSpPr>
        <p:spPr>
          <a:xfrm>
            <a:off x="539075" y="1320400"/>
            <a:ext cx="8357700" cy="27459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50FA7B"/>
              </a:buClr>
              <a:buSzPts val="2000"/>
              <a:buChar char="●"/>
            </a:pPr>
            <a:r>
              <a:rPr lang="en-GB" sz="2000">
                <a:solidFill>
                  <a:schemeClr val="dk1"/>
                </a:solidFill>
                <a:highlight>
                  <a:srgbClr val="E0FF00"/>
                </a:highlight>
                <a:latin typeface="Helvetica Neue Light"/>
                <a:ea typeface="Helvetica Neue Light"/>
                <a:cs typeface="Helvetica Neue Light"/>
                <a:sym typeface="Helvetica Neue Light"/>
              </a:rPr>
              <a:t>Siempre </a:t>
            </a:r>
            <a:r>
              <a:rPr lang="en-GB" sz="2000">
                <a:solidFill>
                  <a:schemeClr val="dk1"/>
                </a:solidFill>
                <a:highlight>
                  <a:srgbClr val="E0FF00"/>
                </a:highlight>
                <a:latin typeface="Helvetica Neue Light"/>
                <a:ea typeface="Helvetica Neue Light"/>
                <a:cs typeface="Helvetica Neue Light"/>
                <a:sym typeface="Helvetica Neue Light"/>
              </a:rPr>
              <a:t>pensá y bocetá </a:t>
            </a:r>
            <a:r>
              <a:rPr lang="en-GB" sz="2000">
                <a:solidFill>
                  <a:schemeClr val="dk1"/>
                </a:solidFill>
                <a:highlight>
                  <a:srgbClr val="E0FF00"/>
                </a:highlight>
                <a:latin typeface="Helvetica Neue Light"/>
                <a:ea typeface="Helvetica Neue Light"/>
                <a:cs typeface="Helvetica Neue Light"/>
                <a:sym typeface="Helvetica Neue Light"/>
              </a:rPr>
              <a:t>(en tu cabeza o en un papel) cómo funcionará </a:t>
            </a:r>
            <a:r>
              <a:rPr b="1" lang="en-GB" sz="2000">
                <a:solidFill>
                  <a:schemeClr val="dk1"/>
                </a:solidFill>
                <a:highlight>
                  <a:srgbClr val="E0FF00"/>
                </a:highlight>
                <a:latin typeface="Helvetica Neue"/>
                <a:ea typeface="Helvetica Neue"/>
                <a:cs typeface="Helvetica Neue"/>
                <a:sym typeface="Helvetica Neue"/>
              </a:rPr>
              <a:t>cada módulo del proyecto</a:t>
            </a:r>
            <a:r>
              <a:rPr lang="en-GB" sz="2000">
                <a:solidFill>
                  <a:schemeClr val="dk1"/>
                </a:solidFill>
                <a:highlight>
                  <a:srgbClr val="E0FF00"/>
                </a:highlight>
                <a:latin typeface="Helvetica Neue Light"/>
                <a:ea typeface="Helvetica Neue Light"/>
                <a:cs typeface="Helvetica Neue Light"/>
                <a:sym typeface="Helvetica Neue Light"/>
              </a:rPr>
              <a:t>.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50FA7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No improvises, buscá referencias y ejemplos.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50FA7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Es más rápido desarrollar una vez una función, que verte obligado a modificarla varias veces por notar fallas al momento de utilizarla.</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381" name="Google Shape;381;p65"/>
          <p:cNvSpPr txBox="1"/>
          <p:nvPr/>
        </p:nvSpPr>
        <p:spPr>
          <a:xfrm>
            <a:off x="1053350" y="424863"/>
            <a:ext cx="76281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Recomendaciones para el proyecto</a:t>
            </a:r>
            <a:endParaRPr sz="2000">
              <a:solidFill>
                <a:srgbClr val="00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i="1" lang="en-GB" sz="2300">
                <a:solidFill>
                  <a:schemeClr val="dk1"/>
                </a:solidFill>
                <a:highlight>
                  <a:schemeClr val="lt1"/>
                </a:highlight>
                <a:latin typeface="Anton"/>
                <a:ea typeface="Anton"/>
                <a:cs typeface="Anton"/>
                <a:sym typeface="Anton"/>
              </a:rPr>
              <a:t>MANTENER EL PROYECTO ORDENADO</a:t>
            </a:r>
            <a:endParaRPr i="1" sz="4300">
              <a:latin typeface="Anton"/>
              <a:ea typeface="Anton"/>
              <a:cs typeface="Anton"/>
              <a:sym typeface="Anton"/>
            </a:endParaRPr>
          </a:p>
        </p:txBody>
      </p:sp>
      <p:pic>
        <p:nvPicPr>
          <p:cNvPr id="382" name="Google Shape;382;p65"/>
          <p:cNvPicPr preferRelativeResize="0"/>
          <p:nvPr/>
        </p:nvPicPr>
        <p:blipFill>
          <a:blip r:embed="rId4">
            <a:alphaModFix/>
          </a:blip>
          <a:stretch>
            <a:fillRect/>
          </a:stretch>
        </p:blipFill>
        <p:spPr>
          <a:xfrm>
            <a:off x="408900" y="535000"/>
            <a:ext cx="644451" cy="644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1400" scaled="0"/>
        </a:gradFill>
      </p:bgPr>
    </p:bg>
    <p:spTree>
      <p:nvGrpSpPr>
        <p:cNvPr id="386" name="Shape 386"/>
        <p:cNvGrpSpPr/>
        <p:nvPr/>
      </p:nvGrpSpPr>
      <p:grpSpPr>
        <a:xfrm>
          <a:off x="0" y="0"/>
          <a:ext cx="0" cy="0"/>
          <a:chOff x="0" y="0"/>
          <a:chExt cx="0" cy="0"/>
        </a:xfrm>
      </p:grpSpPr>
      <p:sp>
        <p:nvSpPr>
          <p:cNvPr id="387" name="Google Shape;387;p66"/>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USOS CORRECTOS EN JS</a:t>
            </a:r>
            <a:endParaRPr i="1" sz="3600">
              <a:latin typeface="Anton"/>
              <a:ea typeface="Anton"/>
              <a:cs typeface="Anton"/>
              <a:sym typeface="Anton"/>
            </a:endParaRPr>
          </a:p>
        </p:txBody>
      </p:sp>
      <p:pic>
        <p:nvPicPr>
          <p:cNvPr id="388" name="Google Shape;388;p6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7"/>
          <p:cNvSpPr txBox="1"/>
          <p:nvPr/>
        </p:nvSpPr>
        <p:spPr>
          <a:xfrm>
            <a:off x="1167375" y="424850"/>
            <a:ext cx="6675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i="1" sz="4500">
              <a:latin typeface="Anton"/>
              <a:ea typeface="Anton"/>
              <a:cs typeface="Anton"/>
              <a:sym typeface="Anton"/>
            </a:endParaRPr>
          </a:p>
        </p:txBody>
      </p:sp>
      <p:pic>
        <p:nvPicPr>
          <p:cNvPr id="394" name="Google Shape;394;p6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5" name="Google Shape;395;p67"/>
          <p:cNvSpPr txBox="1"/>
          <p:nvPr/>
        </p:nvSpPr>
        <p:spPr>
          <a:xfrm>
            <a:off x="510750" y="1546600"/>
            <a:ext cx="8243700" cy="27459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No escribas mucho código js inline dentro del </a:t>
            </a:r>
            <a:r>
              <a:rPr b="1" lang="en-GB" sz="2000">
                <a:solidFill>
                  <a:schemeClr val="dk1"/>
                </a:solidFill>
                <a:highlight>
                  <a:srgbClr val="FFFFFF"/>
                </a:highlight>
                <a:latin typeface="Helvetica Neue"/>
                <a:ea typeface="Helvetica Neue"/>
                <a:cs typeface="Helvetica Neue"/>
                <a:sym typeface="Helvetica Neue"/>
              </a:rPr>
              <a:t>archivo html. </a:t>
            </a:r>
            <a:r>
              <a:rPr lang="en-GB" sz="2000">
                <a:solidFill>
                  <a:schemeClr val="dk1"/>
                </a:solidFill>
                <a:highlight>
                  <a:srgbClr val="FFFFFF"/>
                </a:highlight>
                <a:latin typeface="Helvetica Neue Light"/>
                <a:ea typeface="Helvetica Neue Light"/>
                <a:cs typeface="Helvetica Neue Light"/>
                <a:sym typeface="Helvetica Neue Light"/>
              </a:rPr>
              <a:t>(entre etiquetas &lt;script&gt;)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Para el uso de funciones, métodos, etcétera, recordá siempre usar archivos externos de </a:t>
            </a:r>
            <a:r>
              <a:rPr b="1" lang="en-GB" sz="2000">
                <a:solidFill>
                  <a:schemeClr val="dk1"/>
                </a:solidFill>
                <a:highlight>
                  <a:srgbClr val="FFFFFF"/>
                </a:highlight>
                <a:latin typeface="Helvetica Neue"/>
                <a:ea typeface="Helvetica Neue"/>
                <a:cs typeface="Helvetica Neue"/>
                <a:sym typeface="Helvetica Neue"/>
              </a:rPr>
              <a:t>extensión .js.</a:t>
            </a:r>
            <a:endParaRPr b="1"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Si vas a usar objetos, también es ideal que cada uno tenga su propio</a:t>
            </a:r>
            <a:r>
              <a:rPr b="1" lang="en-GB" sz="2000">
                <a:solidFill>
                  <a:schemeClr val="dk1"/>
                </a:solidFill>
                <a:highlight>
                  <a:srgbClr val="FFFFFF"/>
                </a:highlight>
                <a:latin typeface="Helvetica Neue"/>
                <a:ea typeface="Helvetica Neue"/>
                <a:cs typeface="Helvetica Neue"/>
                <a:sym typeface="Helvetica Neue"/>
              </a:rPr>
              <a:t> archivo .js</a:t>
            </a:r>
            <a:endParaRPr b="1" sz="2000">
              <a:solidFill>
                <a:schemeClr val="dk1"/>
              </a:solidFill>
              <a:highlight>
                <a:srgbClr val="FFFFFF"/>
              </a:highlight>
              <a:latin typeface="Helvetica Neue"/>
              <a:ea typeface="Helvetica Neue"/>
              <a:cs typeface="Helvetica Neue"/>
              <a:sym typeface="Helvetica Neue"/>
            </a:endParaRPr>
          </a:p>
        </p:txBody>
      </p:sp>
      <p:sp>
        <p:nvSpPr>
          <p:cNvPr id="396" name="Google Shape;396;p67"/>
          <p:cNvSpPr txBox="1"/>
          <p:nvPr/>
        </p:nvSpPr>
        <p:spPr>
          <a:xfrm>
            <a:off x="1053350" y="424863"/>
            <a:ext cx="76281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Recomendaciones para el proyecto</a:t>
            </a:r>
            <a:endParaRPr sz="2000">
              <a:solidFill>
                <a:srgbClr val="00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i="1" lang="en-GB" sz="2300">
                <a:solidFill>
                  <a:schemeClr val="dk1"/>
                </a:solidFill>
                <a:highlight>
                  <a:schemeClr val="lt1"/>
                </a:highlight>
                <a:latin typeface="Anton"/>
                <a:ea typeface="Anton"/>
                <a:cs typeface="Anton"/>
                <a:sym typeface="Anton"/>
              </a:rPr>
              <a:t>RECORDÁ CUMPLIR LAS BUENAS PRÁCTICAS EN JAVASCRIPT</a:t>
            </a:r>
            <a:endParaRPr i="1" sz="4300">
              <a:latin typeface="Anton"/>
              <a:ea typeface="Anton"/>
              <a:cs typeface="Anton"/>
              <a:sym typeface="Anton"/>
            </a:endParaRPr>
          </a:p>
        </p:txBody>
      </p:sp>
      <p:pic>
        <p:nvPicPr>
          <p:cNvPr id="397" name="Google Shape;397;p67"/>
          <p:cNvPicPr preferRelativeResize="0"/>
          <p:nvPr/>
        </p:nvPicPr>
        <p:blipFill>
          <a:blip r:embed="rId4">
            <a:alphaModFix/>
          </a:blip>
          <a:stretch>
            <a:fillRect/>
          </a:stretch>
        </p:blipFill>
        <p:spPr>
          <a:xfrm>
            <a:off x="401275" y="537550"/>
            <a:ext cx="595800" cy="595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41"/>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WORKSHOP I</a:t>
            </a:r>
            <a:endParaRPr b="0" i="1" sz="3600" u="none" cap="none" strike="noStrike">
              <a:solidFill>
                <a:srgbClr val="121212"/>
              </a:solidFill>
              <a:latin typeface="Anton"/>
              <a:ea typeface="Anton"/>
              <a:cs typeface="Anton"/>
              <a:sym typeface="Anton"/>
            </a:endParaRPr>
          </a:p>
        </p:txBody>
      </p:sp>
      <p:sp>
        <p:nvSpPr>
          <p:cNvPr id="161" name="Google Shape;161;p41"/>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
        <p:nvSpPr>
          <p:cNvPr id="162" name="Google Shape;162;p41"/>
          <p:cNvSpPr txBox="1"/>
          <p:nvPr/>
        </p:nvSpPr>
        <p:spPr>
          <a:xfrm>
            <a:off x="1631850" y="1643300"/>
            <a:ext cx="58803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n-GB" sz="2000" u="none" cap="none" strike="noStrike">
                <a:solidFill>
                  <a:srgbClr val="121212"/>
                </a:solidFill>
                <a:latin typeface="Helvetica Neue"/>
                <a:ea typeface="Helvetica Neue"/>
                <a:cs typeface="Helvetica Neue"/>
                <a:sym typeface="Helvetica Neue"/>
              </a:rPr>
              <a:t>     Clase </a:t>
            </a:r>
            <a:r>
              <a:rPr b="1" lang="en-GB" sz="2000">
                <a:solidFill>
                  <a:srgbClr val="121212"/>
                </a:solidFill>
                <a:latin typeface="Helvetica Neue"/>
                <a:ea typeface="Helvetica Neue"/>
                <a:cs typeface="Helvetica Neue"/>
                <a:sym typeface="Helvetica Neue"/>
              </a:rPr>
              <a:t>10</a:t>
            </a:r>
            <a:r>
              <a:rPr b="1" i="0" lang="en-GB" sz="2000" u="none" cap="none" strike="noStrike">
                <a:solidFill>
                  <a:srgbClr val="121212"/>
                </a:solidFill>
                <a:latin typeface="Helvetica Neue"/>
                <a:ea typeface="Helvetica Neue"/>
                <a:cs typeface="Helvetica Neue"/>
                <a:sym typeface="Helvetica Neue"/>
              </a:rPr>
              <a:t>. </a:t>
            </a:r>
            <a:r>
              <a:rPr b="0" i="0" lang="en-GB" sz="2000" u="none" cap="none" strike="noStrike">
                <a:solidFill>
                  <a:srgbClr val="121212"/>
                </a:solidFill>
                <a:latin typeface="Helvetica Neue Light"/>
                <a:ea typeface="Helvetica Neue Light"/>
                <a:cs typeface="Helvetica Neue Light"/>
                <a:sym typeface="Helvetica Neue Light"/>
              </a:rPr>
              <a:t> JAVASCRIPT</a:t>
            </a:r>
            <a:endParaRPr b="0" i="0" sz="1400" u="none" cap="none" strike="noStrike">
              <a:solidFill>
                <a:srgbClr val="121212"/>
              </a:solidFill>
              <a:latin typeface="Helvetica Neue Light"/>
              <a:ea typeface="Helvetica Neue Light"/>
              <a:cs typeface="Helvetica Neue Light"/>
              <a:sym typeface="Helvetica Neue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401" name="Shape 401"/>
        <p:cNvGrpSpPr/>
        <p:nvPr/>
      </p:nvGrpSpPr>
      <p:grpSpPr>
        <a:xfrm>
          <a:off x="0" y="0"/>
          <a:ext cx="0" cy="0"/>
          <a:chOff x="0" y="0"/>
          <a:chExt cx="0" cy="0"/>
        </a:xfrm>
      </p:grpSpPr>
      <p:sp>
        <p:nvSpPr>
          <p:cNvPr id="402" name="Google Shape;402;p6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¡AHORA VAMOS A VER EL ESTADO DE AVANCE DE SUS PROYECTOS!</a:t>
            </a:r>
            <a:endParaRPr i="1" sz="3600">
              <a:solidFill>
                <a:srgbClr val="121212"/>
              </a:solidFill>
              <a:latin typeface="Anton"/>
              <a:ea typeface="Anton"/>
              <a:cs typeface="Anton"/>
              <a:sym typeface="Anton"/>
            </a:endParaRPr>
          </a:p>
        </p:txBody>
      </p:sp>
      <p:pic>
        <p:nvPicPr>
          <p:cNvPr id="403" name="Google Shape;403;p6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7" name="Shape 407"/>
        <p:cNvGrpSpPr/>
        <p:nvPr/>
      </p:nvGrpSpPr>
      <p:grpSpPr>
        <a:xfrm>
          <a:off x="0" y="0"/>
          <a:ext cx="0" cy="0"/>
          <a:chOff x="0" y="0"/>
          <a:chExt cx="0" cy="0"/>
        </a:xfrm>
      </p:grpSpPr>
      <p:sp>
        <p:nvSpPr>
          <p:cNvPr id="408" name="Google Shape;408;p69"/>
          <p:cNvSpPr txBox="1"/>
          <p:nvPr/>
        </p:nvSpPr>
        <p:spPr>
          <a:xfrm>
            <a:off x="780612" y="639900"/>
            <a:ext cx="7582800" cy="303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000">
                <a:solidFill>
                  <a:srgbClr val="E0FF00"/>
                </a:solidFill>
                <a:latin typeface="Anton"/>
                <a:ea typeface="Anton"/>
                <a:cs typeface="Anton"/>
                <a:sym typeface="Anton"/>
              </a:rPr>
              <a:t>PRE-ENTREGA Nº 2</a:t>
            </a:r>
            <a:endParaRPr i="1" sz="3000">
              <a:solidFill>
                <a:srgbClr val="E0FF00"/>
              </a:solidFill>
              <a:latin typeface="Didact Gothic"/>
              <a:ea typeface="Didact Gothic"/>
              <a:cs typeface="Didact Gothic"/>
              <a:sym typeface="Didact Gothic"/>
            </a:endParaRPr>
          </a:p>
          <a:p>
            <a:pPr indent="0" lvl="0" marL="0" rtl="0" algn="ctr">
              <a:spcBef>
                <a:spcPts val="1000"/>
              </a:spcBef>
              <a:spcAft>
                <a:spcPts val="0"/>
              </a:spcAft>
              <a:buClr>
                <a:schemeClr val="dk1"/>
              </a:buClr>
              <a:buSzPts val="1100"/>
              <a:buFont typeface="Arial"/>
              <a:buNone/>
            </a:pPr>
            <a:r>
              <a:rPr i="1" lang="en-GB" sz="2000">
                <a:solidFill>
                  <a:schemeClr val="lt1"/>
                </a:solidFill>
                <a:latin typeface="Helvetica Neue Light"/>
                <a:ea typeface="Helvetica Neue Light"/>
                <a:cs typeface="Helvetica Neue Light"/>
                <a:sym typeface="Helvetica Neue Light"/>
              </a:rPr>
              <a:t>Llegamos a la clase </a:t>
            </a:r>
            <a:r>
              <a:rPr i="1" lang="en-GB" sz="2000">
                <a:solidFill>
                  <a:schemeClr val="lt1"/>
                </a:solidFill>
                <a:latin typeface="Helvetica Neue Light"/>
                <a:ea typeface="Helvetica Neue Light"/>
                <a:cs typeface="Helvetica Neue Light"/>
                <a:sym typeface="Helvetica Neue Light"/>
              </a:rPr>
              <a:t>11 y cierre del tercer módulo. A continuación se entregarán las consignas de la </a:t>
            </a:r>
            <a:r>
              <a:rPr b="1" i="1" lang="en-GB" sz="2000">
                <a:solidFill>
                  <a:schemeClr val="lt1"/>
                </a:solidFill>
                <a:latin typeface="Helvetica Neue"/>
                <a:ea typeface="Helvetica Neue"/>
                <a:cs typeface="Helvetica Neue"/>
                <a:sym typeface="Helvetica Neue"/>
              </a:rPr>
              <a:t>segunda pre-entrega</a:t>
            </a:r>
            <a:r>
              <a:rPr i="1" lang="en-GB" sz="2000">
                <a:solidFill>
                  <a:schemeClr val="lt1"/>
                </a:solidFill>
                <a:latin typeface="Helvetica Neue Light"/>
                <a:ea typeface="Helvetica Neue Light"/>
                <a:cs typeface="Helvetica Neue Light"/>
                <a:sym typeface="Helvetica Neue Light"/>
              </a:rPr>
              <a:t> del curso. La misma, incluye </a:t>
            </a:r>
            <a:r>
              <a:rPr i="1" lang="en-GB" sz="2000">
                <a:solidFill>
                  <a:schemeClr val="lt1"/>
                </a:solidFill>
                <a:latin typeface="Helvetica Neue Light"/>
                <a:ea typeface="Helvetica Neue Light"/>
                <a:cs typeface="Helvetica Neue Light"/>
                <a:sym typeface="Helvetica Neue Light"/>
              </a:rPr>
              <a:t>temas vistos en las clases </a:t>
            </a:r>
            <a:r>
              <a:rPr i="1" lang="en-GB" sz="2000">
                <a:solidFill>
                  <a:schemeClr val="lt1"/>
                </a:solidFill>
                <a:latin typeface="Helvetica Neue Light"/>
                <a:ea typeface="Helvetica Neue Light"/>
                <a:cs typeface="Helvetica Neue Light"/>
                <a:sym typeface="Helvetica Neue Light"/>
              </a:rPr>
              <a:t>8, 9, 10.</a:t>
            </a:r>
            <a:endParaRPr i="1" sz="2000">
              <a:solidFill>
                <a:schemeClr val="lt1"/>
              </a:solidFill>
              <a:latin typeface="Helvetica Neue Light"/>
              <a:ea typeface="Helvetica Neue Light"/>
              <a:cs typeface="Helvetica Neue Light"/>
              <a:sym typeface="Helvetica Neue Light"/>
            </a:endParaRPr>
          </a:p>
          <a:p>
            <a:pPr indent="0" lvl="0" marL="0" rtl="0" algn="ctr">
              <a:spcBef>
                <a:spcPts val="0"/>
              </a:spcBef>
              <a:spcAft>
                <a:spcPts val="0"/>
              </a:spcAft>
              <a:buNone/>
            </a:pPr>
            <a:r>
              <a:t/>
            </a:r>
            <a:endParaRPr i="1" sz="2000">
              <a:solidFill>
                <a:schemeClr val="lt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000">
              <a:solidFill>
                <a:srgbClr val="E8E7E3"/>
              </a:solidFill>
              <a:latin typeface="Helvetica Neue Light"/>
              <a:ea typeface="Helvetica Neue Light"/>
              <a:cs typeface="Helvetica Neue Light"/>
              <a:sym typeface="Helvetica Neue Light"/>
            </a:endParaRPr>
          </a:p>
        </p:txBody>
      </p:sp>
      <p:pic>
        <p:nvPicPr>
          <p:cNvPr id="409" name="Google Shape;409;p69"/>
          <p:cNvPicPr preferRelativeResize="0"/>
          <p:nvPr/>
        </p:nvPicPr>
        <p:blipFill>
          <a:blip r:embed="rId4">
            <a:alphaModFix/>
          </a:blip>
          <a:stretch>
            <a:fillRect/>
          </a:stretch>
        </p:blipFill>
        <p:spPr>
          <a:xfrm>
            <a:off x="2999388" y="2757549"/>
            <a:ext cx="3145225" cy="183894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7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15" name="Google Shape;415;p70"/>
          <p:cNvSpPr txBox="1"/>
          <p:nvPr/>
        </p:nvSpPr>
        <p:spPr>
          <a:xfrm>
            <a:off x="174575" y="214875"/>
            <a:ext cx="4042200" cy="6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0"/>
          <p:cNvSpPr txBox="1"/>
          <p:nvPr/>
        </p:nvSpPr>
        <p:spPr>
          <a:xfrm>
            <a:off x="3542550" y="1333738"/>
            <a:ext cx="5211900" cy="8862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La pre-entrega</a:t>
            </a:r>
            <a:r>
              <a:rPr lang="en-GB" sz="1700">
                <a:solidFill>
                  <a:schemeClr val="dk1"/>
                </a:solidFill>
                <a:latin typeface="Helvetica Neue Light"/>
                <a:ea typeface="Helvetica Neue Light"/>
                <a:cs typeface="Helvetica Neue Light"/>
                <a:sym typeface="Helvetica Neue Light"/>
              </a:rPr>
              <a:t> se compone de temas vistos hasta el momento, más otros que verán durante el </a:t>
            </a:r>
            <a:r>
              <a:rPr lang="en-GB" sz="1700">
                <a:solidFill>
                  <a:schemeClr val="dk1"/>
                </a:solidFill>
                <a:highlight>
                  <a:srgbClr val="E0FF00"/>
                </a:highlight>
                <a:latin typeface="Helvetica Neue Light"/>
                <a:ea typeface="Helvetica Neue Light"/>
                <a:cs typeface="Helvetica Neue Light"/>
                <a:sym typeface="Helvetica Neue Light"/>
              </a:rPr>
              <a:t>módulo completo</a:t>
            </a:r>
            <a:r>
              <a:rPr lang="en-GB" sz="1700">
                <a:solidFill>
                  <a:schemeClr val="dk1"/>
                </a:solidFill>
                <a:latin typeface="Helvetica Neue Light"/>
                <a:ea typeface="Helvetica Neue Light"/>
                <a:cs typeface="Helvetica Neue Light"/>
                <a:sym typeface="Helvetica Neue Light"/>
              </a:rPr>
              <a:t> 💪.</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Te recomendamos ir avanzando con los "Hands On" y "Desafíos Complementarios"</a:t>
            </a:r>
            <a:r>
              <a:rPr lang="en-GB" sz="1050">
                <a:solidFill>
                  <a:srgbClr val="3C4043"/>
                </a:solidFill>
                <a:highlight>
                  <a:srgbClr val="FFFFFF"/>
                </a:highlight>
                <a:latin typeface="Roboto"/>
                <a:ea typeface="Roboto"/>
                <a:cs typeface="Roboto"/>
                <a:sym typeface="Roboto"/>
              </a:rPr>
              <a:t>✨</a:t>
            </a:r>
            <a:endParaRPr sz="1700">
              <a:solidFill>
                <a:schemeClr val="dk1"/>
              </a:solidFill>
              <a:latin typeface="Helvetica Neue Light"/>
              <a:ea typeface="Helvetica Neue Light"/>
              <a:cs typeface="Helvetica Neue Light"/>
              <a:sym typeface="Helvetica Neue Light"/>
            </a:endParaRPr>
          </a:p>
        </p:txBody>
      </p:sp>
      <p:sp>
        <p:nvSpPr>
          <p:cNvPr id="417" name="Google Shape;417;p70"/>
          <p:cNvSpPr txBox="1"/>
          <p:nvPr/>
        </p:nvSpPr>
        <p:spPr>
          <a:xfrm>
            <a:off x="3488825" y="3523527"/>
            <a:ext cx="5211900" cy="852900"/>
          </a:xfrm>
          <a:prstGeom prst="rect">
            <a:avLst/>
          </a:prstGeom>
          <a:noFill/>
          <a:ln>
            <a:noFill/>
          </a:ln>
        </p:spPr>
        <p:txBody>
          <a:bodyPr anchorCtr="0" anchor="t" bIns="91425" lIns="91425" spcFirstLastPara="1" rIns="91425" wrap="square" tIns="91425">
            <a:noAutofit/>
          </a:bodyPr>
          <a:lstStyle/>
          <a:p>
            <a:pPr indent="-336550" lvl="0" marL="457200" rtl="0" algn="ctr">
              <a:spcBef>
                <a:spcPts val="0"/>
              </a:spcBef>
              <a:spcAft>
                <a:spcPts val="0"/>
              </a:spcAft>
              <a:buSzPts val="1700"/>
              <a:buFont typeface="Helvetica Neue"/>
              <a:buChar char="●"/>
            </a:pPr>
            <a:r>
              <a:rPr lang="en-GB" sz="1700">
                <a:latin typeface="Helvetica Neue Light"/>
                <a:ea typeface="Helvetica Neue Light"/>
                <a:cs typeface="Helvetica Neue Light"/>
                <a:sym typeface="Helvetica Neue Light"/>
              </a:rPr>
              <a:t>Recuerden que </a:t>
            </a:r>
            <a:r>
              <a:rPr b="1" lang="en-GB" sz="1700">
                <a:latin typeface="Helvetica Neue"/>
                <a:ea typeface="Helvetica Neue"/>
                <a:cs typeface="Helvetica Neue"/>
                <a:sym typeface="Helvetica Neue"/>
              </a:rPr>
              <a:t>tendrán hasta 7 días para resolver el desafío y subirlo.</a:t>
            </a:r>
            <a:endParaRPr b="1" sz="1700">
              <a:latin typeface="Helvetica Neue"/>
              <a:ea typeface="Helvetica Neue"/>
              <a:cs typeface="Helvetica Neue"/>
              <a:sym typeface="Helvetica Neue"/>
            </a:endParaRPr>
          </a:p>
        </p:txBody>
      </p:sp>
      <p:pic>
        <p:nvPicPr>
          <p:cNvPr id="418" name="Google Shape;418;p70"/>
          <p:cNvPicPr preferRelativeResize="0"/>
          <p:nvPr/>
        </p:nvPicPr>
        <p:blipFill>
          <a:blip r:embed="rId4">
            <a:alphaModFix/>
          </a:blip>
          <a:stretch>
            <a:fillRect/>
          </a:stretch>
        </p:blipFill>
        <p:spPr>
          <a:xfrm>
            <a:off x="0" y="1607812"/>
            <a:ext cx="3628850" cy="1808300"/>
          </a:xfrm>
          <a:prstGeom prst="rect">
            <a:avLst/>
          </a:prstGeom>
          <a:noFill/>
          <a:ln>
            <a:noFill/>
          </a:ln>
        </p:spPr>
      </p:pic>
      <p:grpSp>
        <p:nvGrpSpPr>
          <p:cNvPr id="419" name="Google Shape;419;p70"/>
          <p:cNvGrpSpPr/>
          <p:nvPr/>
        </p:nvGrpSpPr>
        <p:grpSpPr>
          <a:xfrm>
            <a:off x="0" y="4137650"/>
            <a:ext cx="1646700" cy="1005850"/>
            <a:chOff x="0" y="4137650"/>
            <a:chExt cx="1646700" cy="1005850"/>
          </a:xfrm>
        </p:grpSpPr>
        <p:cxnSp>
          <p:nvCxnSpPr>
            <p:cNvPr id="420" name="Google Shape;420;p70"/>
            <p:cNvCxnSpPr/>
            <p:nvPr/>
          </p:nvCxnSpPr>
          <p:spPr>
            <a:xfrm rot="10800000">
              <a:off x="1228025" y="4151150"/>
              <a:ext cx="0" cy="976800"/>
            </a:xfrm>
            <a:prstGeom prst="straightConnector1">
              <a:avLst/>
            </a:prstGeom>
            <a:noFill/>
            <a:ln cap="flat" cmpd="sng" w="19050">
              <a:solidFill>
                <a:srgbClr val="000000"/>
              </a:solidFill>
              <a:prstDash val="solid"/>
              <a:round/>
              <a:headEnd len="med" w="med" type="none"/>
              <a:tailEnd len="med" w="med" type="none"/>
            </a:ln>
          </p:spPr>
        </p:cxnSp>
        <p:cxnSp>
          <p:nvCxnSpPr>
            <p:cNvPr id="421" name="Google Shape;421;p70"/>
            <p:cNvCxnSpPr/>
            <p:nvPr/>
          </p:nvCxnSpPr>
          <p:spPr>
            <a:xfrm>
              <a:off x="0" y="4851300"/>
              <a:ext cx="1646700" cy="0"/>
            </a:xfrm>
            <a:prstGeom prst="straightConnector1">
              <a:avLst/>
            </a:prstGeom>
            <a:noFill/>
            <a:ln cap="flat" cmpd="sng" w="19050">
              <a:solidFill>
                <a:srgbClr val="000000"/>
              </a:solidFill>
              <a:prstDash val="solid"/>
              <a:round/>
              <a:headEnd len="med" w="med" type="none"/>
              <a:tailEnd len="med" w="med" type="none"/>
            </a:ln>
          </p:spPr>
        </p:cxnSp>
        <p:cxnSp>
          <p:nvCxnSpPr>
            <p:cNvPr id="422" name="Google Shape;422;p70"/>
            <p:cNvCxnSpPr/>
            <p:nvPr/>
          </p:nvCxnSpPr>
          <p:spPr>
            <a:xfrm rot="10800000">
              <a:off x="269025" y="4137650"/>
              <a:ext cx="0" cy="990300"/>
            </a:xfrm>
            <a:prstGeom prst="straightConnector1">
              <a:avLst/>
            </a:prstGeom>
            <a:noFill/>
            <a:ln cap="flat" cmpd="sng" w="19050">
              <a:solidFill>
                <a:srgbClr val="000000"/>
              </a:solidFill>
              <a:prstDash val="solid"/>
              <a:round/>
              <a:headEnd len="med" w="med" type="none"/>
              <a:tailEnd len="med" w="med" type="none"/>
            </a:ln>
          </p:spPr>
        </p:cxnSp>
        <p:cxnSp>
          <p:nvCxnSpPr>
            <p:cNvPr id="423" name="Google Shape;423;p70"/>
            <p:cNvCxnSpPr/>
            <p:nvPr/>
          </p:nvCxnSpPr>
          <p:spPr>
            <a:xfrm rot="10800000">
              <a:off x="593925" y="4164600"/>
              <a:ext cx="0" cy="978900"/>
            </a:xfrm>
            <a:prstGeom prst="straightConnector1">
              <a:avLst/>
            </a:prstGeom>
            <a:noFill/>
            <a:ln cap="flat" cmpd="sng" w="19050">
              <a:solidFill>
                <a:srgbClr val="000000"/>
              </a:solidFill>
              <a:prstDash val="solid"/>
              <a:round/>
              <a:headEnd len="med" w="med" type="none"/>
              <a:tailEnd len="med" w="med" type="none"/>
            </a:ln>
          </p:spPr>
        </p:cxnSp>
        <p:cxnSp>
          <p:nvCxnSpPr>
            <p:cNvPr id="424" name="Google Shape;424;p70"/>
            <p:cNvCxnSpPr/>
            <p:nvPr/>
          </p:nvCxnSpPr>
          <p:spPr>
            <a:xfrm rot="10800000">
              <a:off x="934500" y="4177800"/>
              <a:ext cx="0" cy="965700"/>
            </a:xfrm>
            <a:prstGeom prst="straightConnector1">
              <a:avLst/>
            </a:prstGeom>
            <a:noFill/>
            <a:ln cap="flat" cmpd="sng" w="19050">
              <a:solidFill>
                <a:srgbClr val="000000"/>
              </a:solidFill>
              <a:prstDash val="solid"/>
              <a:round/>
              <a:headEnd len="med" w="med" type="none"/>
              <a:tailEnd len="med" w="med" type="none"/>
            </a:ln>
          </p:spPr>
        </p:cxnSp>
      </p:grpSp>
      <p:cxnSp>
        <p:nvCxnSpPr>
          <p:cNvPr id="425" name="Google Shape;425;p70"/>
          <p:cNvCxnSpPr/>
          <p:nvPr/>
        </p:nvCxnSpPr>
        <p:spPr>
          <a:xfrm>
            <a:off x="0" y="4648350"/>
            <a:ext cx="1646700" cy="0"/>
          </a:xfrm>
          <a:prstGeom prst="straightConnector1">
            <a:avLst/>
          </a:prstGeom>
          <a:noFill/>
          <a:ln cap="flat" cmpd="sng" w="19050">
            <a:solidFill>
              <a:srgbClr val="000000"/>
            </a:solidFill>
            <a:prstDash val="solid"/>
            <a:round/>
            <a:headEnd len="med" w="med" type="none"/>
            <a:tailEnd len="med" w="med" type="none"/>
          </a:ln>
        </p:spPr>
      </p:cxnSp>
      <p:grpSp>
        <p:nvGrpSpPr>
          <p:cNvPr id="426" name="Google Shape;426;p70"/>
          <p:cNvGrpSpPr/>
          <p:nvPr/>
        </p:nvGrpSpPr>
        <p:grpSpPr>
          <a:xfrm>
            <a:off x="7514556" y="80050"/>
            <a:ext cx="1554485" cy="1005870"/>
            <a:chOff x="7497300" y="-4725"/>
            <a:chExt cx="1646700" cy="1110600"/>
          </a:xfrm>
        </p:grpSpPr>
        <p:pic>
          <p:nvPicPr>
            <p:cNvPr id="427" name="Google Shape;427;p70"/>
            <p:cNvPicPr preferRelativeResize="0"/>
            <p:nvPr/>
          </p:nvPicPr>
          <p:blipFill rotWithShape="1">
            <a:blip r:embed="rId5">
              <a:alphaModFix/>
            </a:blip>
            <a:srcRect b="17584" l="17287" r="20574" t="25138"/>
            <a:stretch/>
          </p:blipFill>
          <p:spPr>
            <a:xfrm>
              <a:off x="7497300" y="-4725"/>
              <a:ext cx="1646700" cy="1110600"/>
            </a:xfrm>
            <a:prstGeom prst="rect">
              <a:avLst/>
            </a:prstGeom>
            <a:noFill/>
            <a:ln>
              <a:noFill/>
            </a:ln>
          </p:spPr>
        </p:pic>
        <p:pic>
          <p:nvPicPr>
            <p:cNvPr id="428" name="Google Shape;428;p70"/>
            <p:cNvPicPr preferRelativeResize="0"/>
            <p:nvPr/>
          </p:nvPicPr>
          <p:blipFill>
            <a:blip r:embed="rId6">
              <a:alphaModFix/>
            </a:blip>
            <a:stretch>
              <a:fillRect/>
            </a:stretch>
          </p:blipFill>
          <p:spPr>
            <a:xfrm>
              <a:off x="7940167" y="218576"/>
              <a:ext cx="848016" cy="827315"/>
            </a:xfrm>
            <a:prstGeom prst="rect">
              <a:avLst/>
            </a:prstGeom>
            <a:noFill/>
            <a:ln>
              <a:noFill/>
            </a:ln>
          </p:spPr>
        </p:pic>
      </p:grpSp>
      <p:pic>
        <p:nvPicPr>
          <p:cNvPr id="429" name="Google Shape;429;p70"/>
          <p:cNvPicPr preferRelativeResize="0"/>
          <p:nvPr/>
        </p:nvPicPr>
        <p:blipFill>
          <a:blip r:embed="rId7">
            <a:alphaModFix/>
          </a:blip>
          <a:stretch>
            <a:fillRect/>
          </a:stretch>
        </p:blipFill>
        <p:spPr>
          <a:xfrm>
            <a:off x="1489150" y="2068863"/>
            <a:ext cx="886200" cy="886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7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35" name="Google Shape;435;p71"/>
          <p:cNvSpPr txBox="1"/>
          <p:nvPr/>
        </p:nvSpPr>
        <p:spPr>
          <a:xfrm>
            <a:off x="218425" y="2077200"/>
            <a:ext cx="87072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SEGUNDA </a:t>
            </a:r>
            <a:r>
              <a:rPr b="0" i="1" lang="en-GB" sz="4000" u="none" cap="none" strike="noStrike">
                <a:solidFill>
                  <a:srgbClr val="000000"/>
                </a:solidFill>
                <a:latin typeface="Anton"/>
                <a:ea typeface="Anton"/>
                <a:cs typeface="Anton"/>
                <a:sym typeface="Anton"/>
              </a:rPr>
              <a:t>ENTREGA DEL PROYECTO FINAL </a:t>
            </a:r>
            <a:endParaRPr b="0" i="1" sz="4000" u="none" cap="none" strike="noStrike">
              <a:solidFill>
                <a:srgbClr val="000000"/>
              </a:solidFill>
              <a:latin typeface="Anton"/>
              <a:ea typeface="Anton"/>
              <a:cs typeface="Anton"/>
              <a:sym typeface="Anton"/>
            </a:endParaRPr>
          </a:p>
        </p:txBody>
      </p:sp>
      <p:sp>
        <p:nvSpPr>
          <p:cNvPr id="436" name="Google Shape;436;p71"/>
          <p:cNvSpPr txBox="1"/>
          <p:nvPr/>
        </p:nvSpPr>
        <p:spPr>
          <a:xfrm>
            <a:off x="938125" y="3076800"/>
            <a:ext cx="7267800" cy="1253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n-GB" sz="1800" u="none" cap="none" strike="noStrike">
                <a:solidFill>
                  <a:srgbClr val="000000"/>
                </a:solidFill>
                <a:latin typeface="Helvetica Neue Light"/>
                <a:ea typeface="Helvetica Neue Light"/>
                <a:cs typeface="Helvetica Neue Light"/>
                <a:sym typeface="Helvetica Neue Light"/>
              </a:rPr>
              <a:t>Deberás </a:t>
            </a:r>
            <a:r>
              <a:rPr lang="en-GB" sz="1800">
                <a:latin typeface="Helvetica Neue Light"/>
                <a:ea typeface="Helvetica Neue Light"/>
                <a:cs typeface="Helvetica Neue Light"/>
                <a:sym typeface="Helvetica Neue Light"/>
              </a:rPr>
              <a:t>agregar y entregar </a:t>
            </a:r>
            <a:r>
              <a:rPr b="1" lang="en-GB" sz="1800">
                <a:latin typeface="Helvetica Neue"/>
                <a:ea typeface="Helvetica Neue"/>
                <a:cs typeface="Helvetica Neue"/>
                <a:sym typeface="Helvetica Neue"/>
              </a:rPr>
              <a:t>uso de JSON y Storage, y DOM y eventos del usuario</a:t>
            </a:r>
            <a:r>
              <a:rPr b="1" i="0" lang="en-GB" sz="1800" u="none" cap="none" strike="noStrike">
                <a:solidFill>
                  <a:srgbClr val="000000"/>
                </a:solidFill>
                <a:latin typeface="Helvetica Neue"/>
                <a:ea typeface="Helvetica Neue"/>
                <a:cs typeface="Helvetica Neue"/>
                <a:sym typeface="Helvetica Neue"/>
              </a:rPr>
              <a:t>,</a:t>
            </a:r>
            <a:r>
              <a:rPr b="0" i="0" lang="en-GB" sz="1800" u="none" cap="none" strike="noStrike">
                <a:solidFill>
                  <a:srgbClr val="000000"/>
                </a:solidFill>
                <a:latin typeface="Helvetica Neue Light"/>
                <a:ea typeface="Helvetica Neue Light"/>
                <a:cs typeface="Helvetica Neue Light"/>
                <a:sym typeface="Helvetica Neue Light"/>
              </a:rPr>
              <a:t> correspondientes a la </a:t>
            </a:r>
            <a:r>
              <a:rPr lang="en-GB" sz="1800">
                <a:latin typeface="Helvetica Neue Light"/>
                <a:ea typeface="Helvetica Neue Light"/>
                <a:cs typeface="Helvetica Neue Light"/>
                <a:sym typeface="Helvetica Neue Light"/>
              </a:rPr>
              <a:t>segunda </a:t>
            </a:r>
            <a:r>
              <a:rPr b="0" i="0" lang="en-GB" sz="1800" u="none" cap="none" strike="noStrike">
                <a:solidFill>
                  <a:srgbClr val="000000"/>
                </a:solidFill>
                <a:latin typeface="Helvetica Neue Light"/>
                <a:ea typeface="Helvetica Neue Light"/>
                <a:cs typeface="Helvetica Neue Light"/>
                <a:sym typeface="Helvetica Neue Light"/>
              </a:rPr>
              <a:t>entrega de tu proyecto final.</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437" name="Google Shape;437;p71"/>
          <p:cNvPicPr preferRelativeResize="0"/>
          <p:nvPr/>
        </p:nvPicPr>
        <p:blipFill rotWithShape="1">
          <a:blip r:embed="rId4">
            <a:alphaModFix/>
          </a:blip>
          <a:srcRect b="0" l="0" r="0" t="0"/>
          <a:stretch/>
        </p:blipFill>
        <p:spPr>
          <a:xfrm>
            <a:off x="3882275" y="708249"/>
            <a:ext cx="1379450" cy="13794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p7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443" name="Google Shape;443;p72"/>
          <p:cNvGraphicFramePr/>
          <p:nvPr/>
        </p:nvGraphicFramePr>
        <p:xfrm>
          <a:off x="153250" y="107013"/>
          <a:ext cx="3000000" cy="3000000"/>
        </p:xfrm>
        <a:graphic>
          <a:graphicData uri="http://schemas.openxmlformats.org/drawingml/2006/table">
            <a:tbl>
              <a:tblPr>
                <a:noFill/>
                <a:tableStyleId>{E60CCF9C-4637-4019-9D25-4ED699A71982}</a:tableStyleId>
              </a:tblPr>
              <a:tblGrid>
                <a:gridCol w="2945825"/>
                <a:gridCol w="3822275"/>
                <a:gridCol w="2069375"/>
              </a:tblGrid>
              <a:tr h="543025">
                <a:tc gridSpan="3">
                  <a:txBody>
                    <a:bodyPr/>
                    <a:lstStyle/>
                    <a:p>
                      <a:pPr indent="0" lvl="0" marL="0" marR="0" rtl="0" algn="l">
                        <a:lnSpc>
                          <a:spcPct val="100000"/>
                        </a:lnSpc>
                        <a:spcBef>
                          <a:spcPts val="0"/>
                        </a:spcBef>
                        <a:spcAft>
                          <a:spcPts val="0"/>
                        </a:spcAft>
                        <a:buClr>
                          <a:srgbClr val="000000"/>
                        </a:buClr>
                        <a:buSzPts val="2200"/>
                        <a:buFont typeface="Arial"/>
                        <a:buNone/>
                      </a:pPr>
                      <a:r>
                        <a:rPr i="1" lang="en-GB" sz="2200">
                          <a:solidFill>
                            <a:schemeClr val="dk1"/>
                          </a:solidFill>
                          <a:latin typeface="Anton"/>
                          <a:ea typeface="Anton"/>
                          <a:cs typeface="Anton"/>
                          <a:sym typeface="Anton"/>
                        </a:rPr>
                        <a:t>SEGUNDA</a:t>
                      </a:r>
                      <a:r>
                        <a:rPr i="1" lang="en-GB" sz="2200" u="none" cap="none" strike="noStrike">
                          <a:solidFill>
                            <a:schemeClr val="dk1"/>
                          </a:solidFill>
                          <a:latin typeface="Anton"/>
                          <a:ea typeface="Anton"/>
                          <a:cs typeface="Anton"/>
                          <a:sym typeface="Anton"/>
                        </a:rPr>
                        <a:t> ENTREGA DEL PROYECTO FINAL</a:t>
                      </a:r>
                      <a:endParaRPr i="1" sz="2400" u="none" cap="none" strike="noStrike">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1355625">
                <a:tc gridSpan="2">
                  <a:txBody>
                    <a:bodyPr/>
                    <a:lstStyle/>
                    <a:p>
                      <a:pPr indent="0" lvl="0" marL="0" marR="0" rtl="0" algn="l">
                        <a:lnSpc>
                          <a:spcPct val="100000"/>
                        </a:lnSpc>
                        <a:spcBef>
                          <a:spcPts val="0"/>
                        </a:spcBef>
                        <a:spcAft>
                          <a:spcPts val="0"/>
                        </a:spcAft>
                        <a:buClr>
                          <a:srgbClr val="000000"/>
                        </a:buClr>
                        <a:buSzPts val="1600"/>
                        <a:buFont typeface="Arial"/>
                        <a:buNone/>
                      </a:pPr>
                      <a:r>
                        <a:rPr b="1" lang="en-GB" u="none" cap="none" strike="noStrike">
                          <a:latin typeface="Helvetica Neue"/>
                          <a:ea typeface="Helvetica Neue"/>
                          <a:cs typeface="Helvetica Neue"/>
                          <a:sym typeface="Helvetica Neue"/>
                        </a:rPr>
                        <a:t>Formato: </a:t>
                      </a:r>
                      <a:r>
                        <a:rPr lang="en-GB">
                          <a:solidFill>
                            <a:schemeClr val="dk1"/>
                          </a:solidFill>
                          <a:latin typeface="Helvetica Neue Light"/>
                          <a:ea typeface="Helvetica Neue Light"/>
                          <a:cs typeface="Helvetica Neue Light"/>
                          <a:sym typeface="Helvetica Neue Light"/>
                        </a:rPr>
                        <a:t>Página HTML y  código fuente en JavaScript. Debe identificar el apellido del alumno/a en el nombre de archivo comprimido por “claseApellido”. </a:t>
                      </a:r>
                      <a:endParaRPr u="none" cap="none" strike="noStrike">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n-GB" u="none" cap="none" strike="noStrike">
                          <a:latin typeface="Helvetica Neue"/>
                          <a:ea typeface="Helvetica Neue"/>
                          <a:cs typeface="Helvetica Neue"/>
                          <a:sym typeface="Helvetica Neue"/>
                        </a:rPr>
                        <a:t>Sugerencia: </a:t>
                      </a:r>
                      <a:r>
                        <a:rPr lang="en-GB">
                          <a:solidFill>
                            <a:schemeClr val="dk1"/>
                          </a:solidFill>
                          <a:latin typeface="Helvetica Neue Light"/>
                          <a:ea typeface="Helvetica Neue Light"/>
                          <a:cs typeface="Helvetica Neue Light"/>
                          <a:sym typeface="Helvetica Neue Light"/>
                        </a:rPr>
                        <a:t>En la segunda entrega buscamos programar el código esencial para garantizar dinamismo en el HTML con JavaScript. </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n-GB">
                          <a:solidFill>
                            <a:schemeClr val="dk1"/>
                          </a:solidFill>
                          <a:latin typeface="Helvetica Neue Light"/>
                          <a:ea typeface="Helvetica Neue Light"/>
                          <a:cs typeface="Helvetica Neue Light"/>
                          <a:sym typeface="Helvetica Neue Light"/>
                        </a:rPr>
                        <a:t>En relación a la primer entrega, ya no usamos alert() como salida y promt() como entrada, ahora modificamos el DOM para las salidas y capturamos los eventos del usuario sobre inputs y botones para las entradas. Verificar Rúbrica</a:t>
                      </a:r>
                      <a:endParaRPr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698875">
                <a:tc gridSpan="3">
                  <a:txBody>
                    <a:bodyPr/>
                    <a:lstStyle/>
                    <a:p>
                      <a:pPr indent="0" lvl="0" marL="0" marR="0" rtl="0" algn="l">
                        <a:lnSpc>
                          <a:spcPct val="100000"/>
                        </a:lnSpc>
                        <a:spcBef>
                          <a:spcPts val="0"/>
                        </a:spcBef>
                        <a:spcAft>
                          <a:spcPts val="0"/>
                        </a:spcAft>
                        <a:buClr>
                          <a:srgbClr val="000000"/>
                        </a:buClr>
                        <a:buSzPts val="1700"/>
                        <a:buFont typeface="Arial"/>
                        <a:buNone/>
                      </a:pPr>
                      <a:r>
                        <a:rPr b="1" lang="en-GB" u="none" cap="none" strike="noStrike"/>
                        <a:t>&gt;&gt;</a:t>
                      </a:r>
                      <a:r>
                        <a:rPr b="1" lang="en-GB" u="none" cap="none" strike="noStrike">
                          <a:solidFill>
                            <a:schemeClr val="dk1"/>
                          </a:solidFill>
                          <a:latin typeface="Helvetica Neue"/>
                          <a:ea typeface="Helvetica Neue"/>
                          <a:cs typeface="Helvetica Neue"/>
                          <a:sym typeface="Helvetica Neue"/>
                        </a:rPr>
                        <a:t>Objetivos Generales:</a:t>
                      </a:r>
                      <a:endParaRPr b="1" u="none" cap="none" strike="noStrike">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Light"/>
                        <a:buAutoNum type="arabicPeriod"/>
                      </a:pPr>
                      <a:r>
                        <a:rPr lang="en-GB">
                          <a:solidFill>
                            <a:schemeClr val="dk1"/>
                          </a:solidFill>
                          <a:latin typeface="Helvetica Neue Light"/>
                          <a:ea typeface="Helvetica Neue Light"/>
                          <a:cs typeface="Helvetica Neue Light"/>
                          <a:sym typeface="Helvetica Neue Light"/>
                        </a:rPr>
                        <a:t>Codificar funciones de procesos esenciales y notificación de resultados por HTML, añadiendo interacción al simulador. </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AutoNum type="arabicPeriod"/>
                      </a:pPr>
                      <a:r>
                        <a:rPr lang="en-GB">
                          <a:solidFill>
                            <a:schemeClr val="dk1"/>
                          </a:solidFill>
                          <a:latin typeface="Helvetica Neue Light"/>
                          <a:ea typeface="Helvetica Neue Light"/>
                          <a:cs typeface="Helvetica Neue Light"/>
                          <a:sym typeface="Helvetica Neue Light"/>
                        </a:rPr>
                        <a:t>Ampliar y refinar el flujo de trabajo del script en términos de captura de eventos, procesamiento del simulador y notificación de resultados en forma de salidas por HTML, modificando el DOM.</a:t>
                      </a:r>
                      <a:endParaRPr>
                        <a:solidFill>
                          <a:schemeClr val="dk1"/>
                        </a:solidFill>
                        <a:latin typeface="Helvetica Neue Light"/>
                        <a:ea typeface="Helvetica Neue Light"/>
                        <a:cs typeface="Helvetica Neue Light"/>
                        <a:sym typeface="Helvetica Neue Light"/>
                      </a:endParaRPr>
                    </a:p>
                    <a:p>
                      <a:pPr indent="0" lvl="0" marL="914400" rtl="0" algn="l">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700"/>
                        <a:buFont typeface="Arial"/>
                        <a:buNone/>
                      </a:pPr>
                      <a:r>
                        <a:rPr b="1" lang="en-GB" u="none" cap="none" strike="noStrike">
                          <a:solidFill>
                            <a:schemeClr val="dk1"/>
                          </a:solidFill>
                        </a:rPr>
                        <a:t>&gt;&gt;</a:t>
                      </a:r>
                      <a:r>
                        <a:rPr b="1" lang="en-GB" u="none" cap="none" strike="noStrike">
                          <a:solidFill>
                            <a:schemeClr val="dk1"/>
                          </a:solidFill>
                          <a:latin typeface="Helvetica Neue"/>
                          <a:ea typeface="Helvetica Neue"/>
                          <a:cs typeface="Helvetica Neue"/>
                          <a:sym typeface="Helvetica Neue"/>
                        </a:rPr>
                        <a:t>Objetivos Específicos:</a:t>
                      </a:r>
                      <a:endParaRPr b="1" u="none" cap="none" strike="noStrike">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Light"/>
                        <a:buAutoNum type="arabicPeriod"/>
                      </a:pPr>
                      <a:r>
                        <a:rPr lang="en-GB">
                          <a:solidFill>
                            <a:schemeClr val="dk1"/>
                          </a:solidFill>
                          <a:latin typeface="Helvetica Neue Light"/>
                          <a:ea typeface="Helvetica Neue Light"/>
                          <a:cs typeface="Helvetica Neue Light"/>
                          <a:sym typeface="Helvetica Neue Light"/>
                        </a:rPr>
                        <a:t>Definir eventos a manejar y su funciòn de respuesta.</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AutoNum type="arabicPeriod"/>
                      </a:pPr>
                      <a:r>
                        <a:rPr lang="en-GB">
                          <a:solidFill>
                            <a:schemeClr val="dk1"/>
                          </a:solidFill>
                          <a:latin typeface="Helvetica Neue Light"/>
                          <a:ea typeface="Helvetica Neue Light"/>
                          <a:cs typeface="Helvetica Neue Light"/>
                          <a:sym typeface="Helvetica Neue Light"/>
                        </a:rPr>
                        <a:t>Modificar el DOM, ya sea para definir elementos al cargar la página o para realizar salidas de un procesamiento.</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AutoNum type="arabicPeriod"/>
                      </a:pPr>
                      <a:r>
                        <a:rPr lang="en-GB">
                          <a:solidFill>
                            <a:schemeClr val="dk1"/>
                          </a:solidFill>
                          <a:latin typeface="Helvetica Neue Light"/>
                          <a:ea typeface="Helvetica Neue Light"/>
                          <a:cs typeface="Helvetica Neue Light"/>
                          <a:sym typeface="Helvetica Neue Light"/>
                        </a:rPr>
                        <a:t>Almacenar datos (clave-valor) en el Storage y recuperarlos.</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44" name="Google Shape;444;p72"/>
          <p:cNvPicPr preferRelativeResize="0"/>
          <p:nvPr/>
        </p:nvPicPr>
        <p:blipFill rotWithShape="1">
          <a:blip r:embed="rId4">
            <a:alphaModFix/>
          </a:blip>
          <a:srcRect b="0" l="0" r="0" t="0"/>
          <a:stretch/>
        </p:blipFill>
        <p:spPr>
          <a:xfrm>
            <a:off x="7162875" y="943300"/>
            <a:ext cx="1634174" cy="639850"/>
          </a:xfrm>
          <a:prstGeom prst="rect">
            <a:avLst/>
          </a:prstGeom>
          <a:noFill/>
          <a:ln>
            <a:noFill/>
          </a:ln>
        </p:spPr>
      </p:pic>
      <p:sp>
        <p:nvSpPr>
          <p:cNvPr id="445" name="Google Shape;445;p72"/>
          <p:cNvSpPr/>
          <p:nvPr/>
        </p:nvSpPr>
        <p:spPr>
          <a:xfrm>
            <a:off x="8511150" y="875625"/>
            <a:ext cx="243300" cy="2433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GB" sz="800" u="none" cap="none" strike="noStrike">
                <a:solidFill>
                  <a:srgbClr val="FFFFFF"/>
                </a:solidFill>
                <a:latin typeface="Helvetica Neue"/>
                <a:ea typeface="Helvetica Neue"/>
                <a:cs typeface="Helvetica Neue"/>
                <a:sym typeface="Helvetica Neue"/>
              </a:rPr>
              <a:t>2</a:t>
            </a:r>
            <a:endParaRPr b="1" i="0" sz="8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7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451" name="Google Shape;451;p73"/>
          <p:cNvGraphicFramePr/>
          <p:nvPr/>
        </p:nvGraphicFramePr>
        <p:xfrm>
          <a:off x="153250" y="107013"/>
          <a:ext cx="3000000" cy="3000000"/>
        </p:xfrm>
        <a:graphic>
          <a:graphicData uri="http://schemas.openxmlformats.org/drawingml/2006/table">
            <a:tbl>
              <a:tblPr>
                <a:noFill/>
                <a:tableStyleId>{E60CCF9C-4637-4019-9D25-4ED699A71982}</a:tableStyleId>
              </a:tblPr>
              <a:tblGrid>
                <a:gridCol w="2945825"/>
                <a:gridCol w="3822275"/>
                <a:gridCol w="2069375"/>
              </a:tblGrid>
              <a:tr h="543025">
                <a:tc gridSpan="3">
                  <a:txBody>
                    <a:bodyPr/>
                    <a:lstStyle/>
                    <a:p>
                      <a:pPr indent="0" lvl="0" marL="0" marR="0" rtl="0" algn="l">
                        <a:lnSpc>
                          <a:spcPct val="100000"/>
                        </a:lnSpc>
                        <a:spcBef>
                          <a:spcPts val="0"/>
                        </a:spcBef>
                        <a:spcAft>
                          <a:spcPts val="0"/>
                        </a:spcAft>
                        <a:buClr>
                          <a:srgbClr val="000000"/>
                        </a:buClr>
                        <a:buSzPts val="2200"/>
                        <a:buFont typeface="Arial"/>
                        <a:buNone/>
                      </a:pPr>
                      <a:r>
                        <a:rPr i="1" lang="en-GB" sz="2200">
                          <a:solidFill>
                            <a:schemeClr val="dk1"/>
                          </a:solidFill>
                          <a:latin typeface="Anton"/>
                          <a:ea typeface="Anton"/>
                          <a:cs typeface="Anton"/>
                          <a:sym typeface="Anton"/>
                        </a:rPr>
                        <a:t>SEGUNDA</a:t>
                      </a:r>
                      <a:r>
                        <a:rPr i="1" lang="en-GB" sz="2200" u="none" cap="none" strike="noStrike">
                          <a:solidFill>
                            <a:schemeClr val="dk1"/>
                          </a:solidFill>
                          <a:latin typeface="Anton"/>
                          <a:ea typeface="Anton"/>
                          <a:cs typeface="Anton"/>
                          <a:sym typeface="Anton"/>
                        </a:rPr>
                        <a:t> ENTREGA DEL PROYECTO FINAL</a:t>
                      </a:r>
                      <a:endParaRPr i="1" sz="2400" u="none" cap="none" strike="noStrike">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2698875">
                <a:tc gridSpan="3">
                  <a:txBody>
                    <a:bodyPr/>
                    <a:lstStyle/>
                    <a:p>
                      <a:pPr indent="0" lvl="0" marL="0" rtl="0" algn="l">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b="1" lang="en-GB" u="none" cap="none" strike="noStrike">
                          <a:solidFill>
                            <a:schemeClr val="dk1"/>
                          </a:solidFill>
                        </a:rPr>
                        <a:t>&gt;&gt;</a:t>
                      </a:r>
                      <a:r>
                        <a:rPr b="1" lang="en-GB" u="none" cap="none" strike="noStrike">
                          <a:solidFill>
                            <a:schemeClr val="dk1"/>
                          </a:solidFill>
                          <a:latin typeface="Helvetica Neue"/>
                          <a:ea typeface="Helvetica Neue"/>
                          <a:cs typeface="Helvetica Neue"/>
                          <a:sym typeface="Helvetica Neue"/>
                        </a:rPr>
                        <a:t>Se debe entregar:</a:t>
                      </a:r>
                      <a:endParaRPr b="1"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100"/>
                        <a:buFont typeface="Arial"/>
                        <a:buNone/>
                      </a:pPr>
                      <a:r>
                        <a:t/>
                      </a:r>
                      <a:endParaRPr b="1">
                        <a:solidFill>
                          <a:schemeClr val="dk1"/>
                        </a:solidFill>
                        <a:latin typeface="Helvetica Neue"/>
                        <a:ea typeface="Helvetica Neue"/>
                        <a:cs typeface="Helvetica Neue"/>
                        <a:sym typeface="Helvetica Neue"/>
                      </a:endParaRPr>
                    </a:p>
                    <a:p>
                      <a:pPr indent="-317500" lvl="0" marL="457200" marR="0" rtl="0" algn="l">
                        <a:lnSpc>
                          <a:spcPct val="100000"/>
                        </a:lnSpc>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Implementación con uso de JSON y Storage. </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00000"/>
                        </a:lnSpc>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Modificación del DOM y detección de eventos de usuario.</a:t>
                      </a:r>
                      <a:endParaRPr>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5" name="Shape 455"/>
        <p:cNvGrpSpPr/>
        <p:nvPr/>
      </p:nvGrpSpPr>
      <p:grpSpPr>
        <a:xfrm>
          <a:off x="0" y="0"/>
          <a:ext cx="0" cy="0"/>
          <a:chOff x="0" y="0"/>
          <a:chExt cx="0" cy="0"/>
        </a:xfrm>
      </p:grpSpPr>
      <p:sp>
        <p:nvSpPr>
          <p:cNvPr id="456" name="Google Shape;456;p74"/>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457" name="Google Shape;457;p74"/>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61" name="Shape 461"/>
        <p:cNvGrpSpPr/>
        <p:nvPr/>
      </p:nvGrpSpPr>
      <p:grpSpPr>
        <a:xfrm>
          <a:off x="0" y="0"/>
          <a:ext cx="0" cy="0"/>
          <a:chOff x="0" y="0"/>
          <a:chExt cx="0" cy="0"/>
        </a:xfrm>
      </p:grpSpPr>
      <p:sp>
        <p:nvSpPr>
          <p:cNvPr id="462" name="Google Shape;462;p75"/>
          <p:cNvSpPr txBox="1"/>
          <p:nvPr/>
        </p:nvSpPr>
        <p:spPr>
          <a:xfrm>
            <a:off x="1310675" y="2758325"/>
            <a:ext cx="67188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000000"/>
                </a:solidFill>
                <a:latin typeface="Anton"/>
                <a:ea typeface="Anton"/>
                <a:cs typeface="Anton"/>
                <a:sym typeface="Anton"/>
              </a:rPr>
              <a:t>TE INVITAMOS A QUE COMPLEMENTES LA CLASE CON LOS SIGUIENTES CODERTIPS</a:t>
            </a:r>
            <a:endParaRPr b="0" i="1" sz="3600" u="none" cap="none" strike="noStrike">
              <a:solidFill>
                <a:srgbClr val="000000"/>
              </a:solidFill>
              <a:latin typeface="Anton"/>
              <a:ea typeface="Anton"/>
              <a:cs typeface="Anton"/>
              <a:sym typeface="Anton"/>
            </a:endParaRPr>
          </a:p>
        </p:txBody>
      </p:sp>
      <p:pic>
        <p:nvPicPr>
          <p:cNvPr id="463" name="Google Shape;463;p75"/>
          <p:cNvPicPr preferRelativeResize="0"/>
          <p:nvPr/>
        </p:nvPicPr>
        <p:blipFill rotWithShape="1">
          <a:blip r:embed="rId3">
            <a:alphaModFix/>
          </a:blip>
          <a:srcRect b="0" l="0" r="0" t="0"/>
          <a:stretch/>
        </p:blipFill>
        <p:spPr>
          <a:xfrm>
            <a:off x="3978725" y="1185925"/>
            <a:ext cx="1186525" cy="1186525"/>
          </a:xfrm>
          <a:prstGeom prst="rect">
            <a:avLst/>
          </a:prstGeom>
          <a:noFill/>
          <a:ln>
            <a:noFill/>
          </a:ln>
        </p:spPr>
      </p:pic>
      <p:pic>
        <p:nvPicPr>
          <p:cNvPr id="464" name="Google Shape;464;p75"/>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6"/>
          <p:cNvSpPr txBox="1"/>
          <p:nvPr/>
        </p:nvSpPr>
        <p:spPr>
          <a:xfrm>
            <a:off x="541200" y="2404700"/>
            <a:ext cx="8061600" cy="16746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Arial"/>
              <a:buChar char="●"/>
            </a:pPr>
            <a:r>
              <a:rPr lang="en-GB" sz="1800">
                <a:solidFill>
                  <a:schemeClr val="dk1"/>
                </a:solidFill>
                <a:latin typeface="Helvetica Neue Light"/>
                <a:ea typeface="Helvetica Neue Light"/>
                <a:cs typeface="Helvetica Neue Light"/>
                <a:sym typeface="Helvetica Neue Light"/>
              </a:rPr>
              <a:t>5 Tips para tener un código limpio con Javascript</a:t>
            </a:r>
            <a:r>
              <a:rPr b="0" i="0" lang="en-GB" sz="1800" u="none" cap="none" strike="noStrike">
                <a:solidFill>
                  <a:schemeClr val="dk1"/>
                </a:solidFill>
                <a:latin typeface="Helvetica Neue Light"/>
                <a:ea typeface="Helvetica Neue Light"/>
                <a:cs typeface="Helvetica Neue Light"/>
                <a:sym typeface="Helvetica Neue Light"/>
              </a:rPr>
              <a:t> | </a:t>
            </a:r>
            <a:r>
              <a:rPr b="1" i="1" lang="en-GB" sz="1800">
                <a:solidFill>
                  <a:schemeClr val="dk1"/>
                </a:solidFill>
                <a:latin typeface="Helvetica Neue"/>
                <a:ea typeface="Helvetica Neue"/>
                <a:cs typeface="Helvetica Neue"/>
                <a:sym typeface="Helvetica Neue"/>
              </a:rPr>
              <a:t>CODERHOUSE </a:t>
            </a:r>
            <a:r>
              <a:rPr b="1" i="0" lang="en-GB" sz="1800" u="none" cap="none" strike="noStrike">
                <a:solidFill>
                  <a:schemeClr val="dk1"/>
                </a:solidFill>
                <a:latin typeface="Helvetica Neue"/>
                <a:ea typeface="Helvetica Neue"/>
                <a:cs typeface="Helvetica Neue"/>
                <a:sym typeface="Helvetica Neue"/>
              </a:rPr>
              <a:t>| </a:t>
            </a:r>
            <a:endParaRPr b="1" i="0" sz="1800" u="none" cap="none" strike="noStrike">
              <a:solidFill>
                <a:schemeClr val="dk1"/>
              </a:solidFill>
              <a:latin typeface="Helvetica Neue"/>
              <a:ea typeface="Helvetica Neue"/>
              <a:cs typeface="Helvetica Neue"/>
              <a:sym typeface="Helvetica Neue"/>
            </a:endParaRPr>
          </a:p>
          <a:p>
            <a:pPr indent="0" lvl="0" marL="457200" marR="0" rtl="0" algn="l">
              <a:lnSpc>
                <a:spcPct val="115000"/>
              </a:lnSpc>
              <a:spcBef>
                <a:spcPts val="1000"/>
              </a:spcBef>
              <a:spcAft>
                <a:spcPts val="1000"/>
              </a:spcAft>
              <a:buNone/>
            </a:pPr>
            <a:r>
              <a:rPr b="1" lang="en-GB" sz="1800" u="sng">
                <a:solidFill>
                  <a:schemeClr val="hlink"/>
                </a:solidFill>
                <a:latin typeface="Helvetica Neue"/>
                <a:ea typeface="Helvetica Neue"/>
                <a:cs typeface="Helvetica Neue"/>
                <a:sym typeface="Helvetica Neue"/>
                <a:hlinkClick r:id="rId3"/>
              </a:rPr>
              <a:t>https://www.youtube.com/watch?v=R2Nkv3P-9CU</a:t>
            </a:r>
            <a:endParaRPr b="0" i="0" sz="1800" u="none" cap="none" strike="noStrike">
              <a:solidFill>
                <a:srgbClr val="56B6C2"/>
              </a:solidFill>
              <a:latin typeface="Helvetica Neue Light"/>
              <a:ea typeface="Helvetica Neue Light"/>
              <a:cs typeface="Helvetica Neue Light"/>
              <a:sym typeface="Helvetica Neue Light"/>
            </a:endParaRPr>
          </a:p>
        </p:txBody>
      </p:sp>
      <p:pic>
        <p:nvPicPr>
          <p:cNvPr id="470" name="Google Shape;470;p76"/>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
        <p:nvSpPr>
          <p:cNvPr id="471" name="Google Shape;471;p76"/>
          <p:cNvSpPr/>
          <p:nvPr/>
        </p:nvSpPr>
        <p:spPr>
          <a:xfrm>
            <a:off x="1221525" y="10165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76"/>
          <p:cNvSpPr txBox="1"/>
          <p:nvPr/>
        </p:nvSpPr>
        <p:spPr>
          <a:xfrm>
            <a:off x="2577375" y="1209575"/>
            <a:ext cx="47769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n-GB" sz="4000" u="none" cap="none" strike="noStrike">
                <a:solidFill>
                  <a:srgbClr val="000000"/>
                </a:solidFill>
                <a:latin typeface="Anton"/>
                <a:ea typeface="Anton"/>
                <a:cs typeface="Anton"/>
                <a:sym typeface="Anton"/>
              </a:rPr>
              <a:t>VIDEOS Y PODCASTS</a:t>
            </a:r>
            <a:endParaRPr b="0" i="1" sz="4000" u="none" cap="none" strike="noStrike">
              <a:solidFill>
                <a:srgbClr val="000000"/>
              </a:solidFill>
              <a:latin typeface="Anton"/>
              <a:ea typeface="Anton"/>
              <a:cs typeface="Anton"/>
              <a:sym typeface="Anton"/>
            </a:endParaRPr>
          </a:p>
        </p:txBody>
      </p:sp>
      <p:pic>
        <p:nvPicPr>
          <p:cNvPr id="473" name="Google Shape;473;p76"/>
          <p:cNvPicPr preferRelativeResize="0"/>
          <p:nvPr/>
        </p:nvPicPr>
        <p:blipFill rotWithShape="1">
          <a:blip r:embed="rId5">
            <a:alphaModFix/>
          </a:blip>
          <a:srcRect b="0" l="0" r="0" t="0"/>
          <a:stretch/>
        </p:blipFill>
        <p:spPr>
          <a:xfrm>
            <a:off x="1484234" y="1279240"/>
            <a:ext cx="545131" cy="545131"/>
          </a:xfrm>
          <a:prstGeom prst="rect">
            <a:avLst/>
          </a:prstGeom>
          <a:noFill/>
          <a:ln>
            <a:noFill/>
          </a:ln>
        </p:spPr>
      </p:pic>
      <p:pic>
        <p:nvPicPr>
          <p:cNvPr id="474" name="Google Shape;474;p76"/>
          <p:cNvPicPr preferRelativeResize="0"/>
          <p:nvPr/>
        </p:nvPicPr>
        <p:blipFill rotWithShape="1">
          <a:blip r:embed="rId6">
            <a:alphaModFix/>
          </a:blip>
          <a:srcRect b="0" l="0" r="0" t="0"/>
          <a:stretch/>
        </p:blipFill>
        <p:spPr>
          <a:xfrm>
            <a:off x="7407937" y="125275"/>
            <a:ext cx="1634174" cy="639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8" name="Shape 478"/>
        <p:cNvGrpSpPr/>
        <p:nvPr/>
      </p:nvGrpSpPr>
      <p:grpSpPr>
        <a:xfrm>
          <a:off x="0" y="0"/>
          <a:ext cx="0" cy="0"/>
          <a:chOff x="0" y="0"/>
          <a:chExt cx="0" cy="0"/>
        </a:xfrm>
      </p:grpSpPr>
      <p:sp>
        <p:nvSpPr>
          <p:cNvPr id="479" name="Google Shape;479;p77"/>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n-GB"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480" name="Google Shape;480;p77"/>
          <p:cNvSpPr txBox="1"/>
          <p:nvPr/>
        </p:nvSpPr>
        <p:spPr>
          <a:xfrm>
            <a:off x="2180400" y="2623175"/>
            <a:ext cx="47832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n-GB"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Repasamos conceptos generales de JS, y dudas.</a:t>
            </a:r>
            <a:endParaRPr sz="2200">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Avanzamos en el proyecto integrador.</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42"/>
          <p:cNvSpPr txBox="1"/>
          <p:nvPr/>
        </p:nvSpPr>
        <p:spPr>
          <a:xfrm>
            <a:off x="483500" y="1009175"/>
            <a:ext cx="39807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lang="en-GB" sz="1250">
                <a:solidFill>
                  <a:schemeClr val="dk1"/>
                </a:solidFill>
                <a:latin typeface="Helvetica Neue"/>
                <a:ea typeface="Helvetica Neue"/>
                <a:cs typeface="Helvetica Neue"/>
                <a:sym typeface="Helvetica Neue"/>
              </a:rPr>
              <a:t>Storage</a:t>
            </a:r>
            <a:r>
              <a:rPr lang="en-GB" sz="1250">
                <a:solidFill>
                  <a:schemeClr val="dk1"/>
                </a:solidFill>
                <a:latin typeface="Helvetica Neue Light"/>
                <a:ea typeface="Helvetica Neue Light"/>
                <a:cs typeface="Helvetica Neue Light"/>
                <a:sym typeface="Helvetica Neue Light"/>
              </a:rPr>
              <a:t>: Es un medio de almacenamiento en el cliente, lo cual implica que podemos utilizarlo para guardar información de la aplicación en el navegador del usuario. La información almacenada en el storage tiene la estructura clave-valor. Hay dos tipos de Storage:</a:t>
            </a:r>
            <a:endParaRPr sz="1250">
              <a:solidFill>
                <a:schemeClr val="dk1"/>
              </a:solidFill>
              <a:latin typeface="Helvetica Neue Light"/>
              <a:ea typeface="Helvetica Neue Light"/>
              <a:cs typeface="Helvetica Neue Light"/>
              <a:sym typeface="Helvetica Neue Light"/>
            </a:endParaRPr>
          </a:p>
          <a:p>
            <a:pPr indent="-307975" lvl="0" marL="457200" rtl="0" algn="l">
              <a:lnSpc>
                <a:spcPct val="115000"/>
              </a:lnSpc>
              <a:spcBef>
                <a:spcPts val="0"/>
              </a:spcBef>
              <a:spcAft>
                <a:spcPts val="0"/>
              </a:spcAft>
              <a:buClr>
                <a:schemeClr val="dk1"/>
              </a:buClr>
              <a:buSzPts val="1250"/>
              <a:buFont typeface="Helvetica Neue Light"/>
              <a:buChar char="●"/>
            </a:pPr>
            <a:r>
              <a:rPr lang="en-GB" sz="1250">
                <a:solidFill>
                  <a:schemeClr val="dk1"/>
                </a:solidFill>
                <a:latin typeface="Helvetica Neue Light"/>
                <a:ea typeface="Helvetica Neue Light"/>
                <a:cs typeface="Helvetica Neue Light"/>
                <a:sym typeface="Helvetica Neue Light"/>
              </a:rPr>
              <a:t>LocalStorage: se almacenan en el navegador de forma indefinida, o hasta que se borren los datos de navegación del browser.</a:t>
            </a:r>
            <a:endParaRPr sz="1250">
              <a:solidFill>
                <a:schemeClr val="dk1"/>
              </a:solidFill>
              <a:latin typeface="Helvetica Neue Light"/>
              <a:ea typeface="Helvetica Neue Light"/>
              <a:cs typeface="Helvetica Neue Light"/>
              <a:sym typeface="Helvetica Neue Light"/>
            </a:endParaRPr>
          </a:p>
          <a:p>
            <a:pPr indent="-307975" lvl="0" marL="457200" rtl="0" algn="l">
              <a:lnSpc>
                <a:spcPct val="115000"/>
              </a:lnSpc>
              <a:spcBef>
                <a:spcPts val="0"/>
              </a:spcBef>
              <a:spcAft>
                <a:spcPts val="0"/>
              </a:spcAft>
              <a:buClr>
                <a:schemeClr val="dk1"/>
              </a:buClr>
              <a:buSzPts val="1250"/>
              <a:buFont typeface="Helvetica Neue Light"/>
              <a:buChar char="●"/>
            </a:pPr>
            <a:r>
              <a:rPr lang="en-GB" sz="1250">
                <a:solidFill>
                  <a:schemeClr val="dk1"/>
                </a:solidFill>
                <a:latin typeface="Helvetica Neue Light"/>
                <a:ea typeface="Helvetica Neue Light"/>
                <a:cs typeface="Helvetica Neue Light"/>
                <a:sym typeface="Helvetica Neue Light"/>
              </a:rPr>
              <a:t>SessionStorage: permanece en el navegador hasta que el usuario cierra la ventana. Los datos sólo existen dentro de la sesión actual. </a:t>
            </a:r>
            <a:endParaRPr sz="1250">
              <a:solidFill>
                <a:schemeClr val="dk1"/>
              </a:solidFill>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a:p>
            <a:pPr indent="0" lvl="0" marL="0" rtl="0" algn="just">
              <a:lnSpc>
                <a:spcPct val="115000"/>
              </a:lnSpc>
              <a:spcBef>
                <a:spcPts val="0"/>
              </a:spcBef>
              <a:spcAft>
                <a:spcPts val="1100"/>
              </a:spcAft>
              <a:buNone/>
            </a:pPr>
            <a:r>
              <a:rPr b="1" lang="en-GB" sz="1200">
                <a:solidFill>
                  <a:schemeClr val="dk1"/>
                </a:solidFill>
                <a:latin typeface="Helvetica Neue"/>
                <a:ea typeface="Helvetica Neue"/>
                <a:cs typeface="Helvetica Neue"/>
                <a:sym typeface="Helvetica Neue"/>
              </a:rPr>
              <a:t>JavaScript Object Notation (JSON):</a:t>
            </a:r>
            <a:r>
              <a:rPr lang="en-GB" sz="1200">
                <a:solidFill>
                  <a:schemeClr val="dk1"/>
                </a:solidFill>
                <a:latin typeface="Helvetica Neue Light"/>
                <a:ea typeface="Helvetica Neue Light"/>
                <a:cs typeface="Helvetica Neue Light"/>
                <a:sym typeface="Helvetica Neue Light"/>
              </a:rPr>
              <a:t> es un formato de texto plano, que sirve para representar datos estructurados con la sintaxis de objetos de JavaScript. </a:t>
            </a:r>
            <a:endParaRPr sz="1250">
              <a:solidFill>
                <a:schemeClr val="dk1"/>
              </a:solidFill>
              <a:latin typeface="Helvetica Neue Light"/>
              <a:ea typeface="Helvetica Neue Light"/>
              <a:cs typeface="Helvetica Neue Light"/>
              <a:sym typeface="Helvetica Neue Light"/>
            </a:endParaRPr>
          </a:p>
        </p:txBody>
      </p:sp>
      <p:sp>
        <p:nvSpPr>
          <p:cNvPr id="168" name="Google Shape;168;p42"/>
          <p:cNvSpPr txBox="1"/>
          <p:nvPr/>
        </p:nvSpPr>
        <p:spPr>
          <a:xfrm>
            <a:off x="196487" y="-2332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i="1" lang="en-GB" sz="4500">
                <a:latin typeface="Anton"/>
                <a:ea typeface="Anton"/>
                <a:cs typeface="Anton"/>
                <a:sym typeface="Anton"/>
              </a:rPr>
              <a:t>GLOSARIO:</a:t>
            </a:r>
            <a:endParaRPr i="1" sz="4500">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i="1" lang="en-GB" sz="2000">
                <a:latin typeface="Anton"/>
                <a:ea typeface="Anton"/>
                <a:cs typeface="Anton"/>
                <a:sym typeface="Anton"/>
              </a:rPr>
              <a:t>Clase 10</a:t>
            </a:r>
            <a:endParaRPr i="1" sz="2000">
              <a:latin typeface="Anton"/>
              <a:ea typeface="Anton"/>
              <a:cs typeface="Anton"/>
              <a:sym typeface="Anton"/>
            </a:endParaRPr>
          </a:p>
        </p:txBody>
      </p:sp>
      <p:pic>
        <p:nvPicPr>
          <p:cNvPr id="169" name="Google Shape;169;p4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70" name="Google Shape;170;p42"/>
          <p:cNvSpPr txBox="1"/>
          <p:nvPr/>
        </p:nvSpPr>
        <p:spPr>
          <a:xfrm>
            <a:off x="4572000" y="1390175"/>
            <a:ext cx="39249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4" name="Shape 484"/>
        <p:cNvGrpSpPr/>
        <p:nvPr/>
      </p:nvGrpSpPr>
      <p:grpSpPr>
        <a:xfrm>
          <a:off x="0" y="0"/>
          <a:ext cx="0" cy="0"/>
          <a:chOff x="0" y="0"/>
          <a:chExt cx="0" cy="0"/>
        </a:xfrm>
      </p:grpSpPr>
      <p:sp>
        <p:nvSpPr>
          <p:cNvPr id="485" name="Google Shape;485;p78"/>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486" name="Google Shape;486;p78"/>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90" name="Shape 490"/>
        <p:cNvGrpSpPr/>
        <p:nvPr/>
      </p:nvGrpSpPr>
      <p:grpSpPr>
        <a:xfrm>
          <a:off x="0" y="0"/>
          <a:ext cx="0" cy="0"/>
          <a:chOff x="0" y="0"/>
          <a:chExt cx="0" cy="0"/>
        </a:xfrm>
      </p:grpSpPr>
      <p:sp>
        <p:nvSpPr>
          <p:cNvPr id="491" name="Google Shape;491;p79"/>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#DEMOCRATIZANDOLAEDUCACIÓN</a:t>
            </a:r>
            <a:endParaRPr b="0" i="1" sz="3600" u="none" cap="none" strike="noStrike">
              <a:solidFill>
                <a:srgbClr val="121212"/>
              </a:solidFill>
              <a:latin typeface="Anton"/>
              <a:ea typeface="Anton"/>
              <a:cs typeface="Anton"/>
              <a:sym typeface="Anton"/>
            </a:endParaRPr>
          </a:p>
        </p:txBody>
      </p:sp>
      <p:pic>
        <p:nvPicPr>
          <p:cNvPr id="492" name="Google Shape;492;p7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74" name="Shape 174"/>
        <p:cNvGrpSpPr/>
        <p:nvPr/>
      </p:nvGrpSpPr>
      <p:grpSpPr>
        <a:xfrm>
          <a:off x="0" y="0"/>
          <a:ext cx="0" cy="0"/>
          <a:chOff x="0" y="0"/>
          <a:chExt cx="0" cy="0"/>
        </a:xfrm>
      </p:grpSpPr>
      <p:pic>
        <p:nvPicPr>
          <p:cNvPr id="175" name="Google Shape;175;p4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76" name="Google Shape;176;p43"/>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n-GB"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177" name="Google Shape;177;p43"/>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
        <p:nvSpPr>
          <p:cNvPr id="178" name="Google Shape;178;p43"/>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Repasar temas y conceptos centrales de </a:t>
            </a:r>
            <a:r>
              <a:rPr b="1" lang="en-GB" sz="1800">
                <a:latin typeface="Helvetica Neue"/>
                <a:ea typeface="Helvetica Neue"/>
                <a:cs typeface="Helvetica Neue"/>
                <a:sym typeface="Helvetica Neue"/>
              </a:rPr>
              <a:t>JavaScript</a:t>
            </a:r>
            <a:r>
              <a:rPr lang="en-GB" sz="1800">
                <a:latin typeface="Helvetica Neue Light"/>
                <a:ea typeface="Helvetica Neue Light"/>
                <a:cs typeface="Helvetica Neue Light"/>
                <a:sym typeface="Helvetica Neue Light"/>
              </a:rPr>
              <a:t> trabajados hasta el momento en el curso.</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SzPts val="1800"/>
              <a:buFont typeface="Helvetica Neue Light"/>
              <a:buChar char="●"/>
            </a:pPr>
            <a:r>
              <a:rPr lang="en-GB" sz="1800">
                <a:latin typeface="Helvetica Neue Light"/>
                <a:ea typeface="Helvetica Neue Light"/>
                <a:cs typeface="Helvetica Neue Light"/>
                <a:sym typeface="Helvetica Neue Light"/>
              </a:rPr>
              <a:t>Brindar </a:t>
            </a:r>
            <a:r>
              <a:rPr b="1" lang="en-GB" sz="1800">
                <a:latin typeface="Helvetica Neue"/>
                <a:ea typeface="Helvetica Neue"/>
                <a:cs typeface="Helvetica Neue"/>
                <a:sym typeface="Helvetica Neue"/>
              </a:rPr>
              <a:t>recomendaciones generales </a:t>
            </a:r>
            <a:r>
              <a:rPr lang="en-GB" sz="1800">
                <a:latin typeface="Helvetica Neue Light"/>
                <a:ea typeface="Helvetica Neue Light"/>
                <a:cs typeface="Helvetica Neue Light"/>
                <a:sym typeface="Helvetica Neue Light"/>
              </a:rPr>
              <a:t>para la realización del proyecto final.</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SzPts val="1800"/>
              <a:buFont typeface="Helvetica Neue Light"/>
              <a:buChar char="●"/>
            </a:pPr>
            <a:r>
              <a:rPr lang="en-GB" sz="1800">
                <a:latin typeface="Helvetica Neue Light"/>
                <a:ea typeface="Helvetica Neue Light"/>
                <a:cs typeface="Helvetica Neue Light"/>
                <a:sym typeface="Helvetica Neue Light"/>
              </a:rPr>
              <a:t>Promover el </a:t>
            </a:r>
            <a:r>
              <a:rPr b="1" lang="en-GB" sz="1800">
                <a:latin typeface="Helvetica Neue"/>
                <a:ea typeface="Helvetica Neue"/>
                <a:cs typeface="Helvetica Neue"/>
                <a:sym typeface="Helvetica Neue"/>
              </a:rPr>
              <a:t>avance progresivo e individual</a:t>
            </a:r>
            <a:r>
              <a:rPr lang="en-GB" sz="1800">
                <a:latin typeface="Helvetica Neue Light"/>
                <a:ea typeface="Helvetica Neue Light"/>
                <a:cs typeface="Helvetica Neue Light"/>
                <a:sym typeface="Helvetica Neue Light"/>
              </a:rPr>
              <a:t> en el proyecto final. </a:t>
            </a:r>
            <a:endParaRPr sz="1800">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82" name="Shape 182"/>
        <p:cNvGrpSpPr/>
        <p:nvPr/>
      </p:nvGrpSpPr>
      <p:grpSpPr>
        <a:xfrm>
          <a:off x="0" y="0"/>
          <a:ext cx="0" cy="0"/>
          <a:chOff x="0" y="0"/>
          <a:chExt cx="0" cy="0"/>
        </a:xfrm>
      </p:grpSpPr>
      <p:sp>
        <p:nvSpPr>
          <p:cNvPr id="183" name="Google Shape;183;p44"/>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184" name="Google Shape;184;p4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45"/>
          <p:cNvSpPr txBox="1"/>
          <p:nvPr/>
        </p:nvSpPr>
        <p:spPr>
          <a:xfrm>
            <a:off x="624275" y="199300"/>
            <a:ext cx="7105200" cy="422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i="1" lang="en-GB" sz="2000">
                <a:solidFill>
                  <a:srgbClr val="000000"/>
                </a:solidFill>
                <a:latin typeface="Anton"/>
                <a:ea typeface="Anton"/>
                <a:cs typeface="Anton"/>
                <a:sym typeface="Anton"/>
              </a:rPr>
              <a:t>MAPA DE CONCEPTOS CLASE </a:t>
            </a:r>
            <a:r>
              <a:rPr i="1" lang="en-GB" sz="2000">
                <a:latin typeface="Anton"/>
                <a:ea typeface="Anton"/>
                <a:cs typeface="Anton"/>
                <a:sym typeface="Anton"/>
              </a:rPr>
              <a:t>11</a:t>
            </a:r>
            <a:endParaRPr i="1" sz="2000">
              <a:solidFill>
                <a:srgbClr val="000000"/>
              </a:solidFill>
              <a:latin typeface="Anton"/>
              <a:ea typeface="Anton"/>
              <a:cs typeface="Anton"/>
              <a:sym typeface="Anton"/>
            </a:endParaRPr>
          </a:p>
        </p:txBody>
      </p:sp>
      <p:pic>
        <p:nvPicPr>
          <p:cNvPr id="190" name="Google Shape;190;p45"/>
          <p:cNvPicPr preferRelativeResize="0"/>
          <p:nvPr/>
        </p:nvPicPr>
        <p:blipFill rotWithShape="1">
          <a:blip r:embed="rId3">
            <a:alphaModFix/>
          </a:blip>
          <a:srcRect b="0" l="0" r="0" t="0"/>
          <a:stretch/>
        </p:blipFill>
        <p:spPr>
          <a:xfrm>
            <a:off x="7423862" y="90575"/>
            <a:ext cx="1634174" cy="639850"/>
          </a:xfrm>
          <a:prstGeom prst="rect">
            <a:avLst/>
          </a:prstGeom>
          <a:noFill/>
          <a:ln>
            <a:noFill/>
          </a:ln>
        </p:spPr>
      </p:pic>
      <p:pic>
        <p:nvPicPr>
          <p:cNvPr id="191" name="Google Shape;191;p45"/>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
        <p:nvSpPr>
          <p:cNvPr id="192" name="Google Shape;192;p45"/>
          <p:cNvSpPr/>
          <p:nvPr/>
        </p:nvSpPr>
        <p:spPr>
          <a:xfrm>
            <a:off x="624275" y="1204700"/>
            <a:ext cx="1452900" cy="3306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FFFFFF"/>
                </a:solidFill>
                <a:latin typeface="Helvetica Neue"/>
                <a:ea typeface="Helvetica Neue"/>
                <a:cs typeface="Helvetica Neue"/>
                <a:sym typeface="Helvetica Neue"/>
              </a:rPr>
              <a:t>JS Repaso general</a:t>
            </a:r>
            <a:endParaRPr sz="1100">
              <a:solidFill>
                <a:srgbClr val="FFFFFF"/>
              </a:solidFill>
              <a:latin typeface="Helvetica Neue"/>
              <a:ea typeface="Helvetica Neue"/>
              <a:cs typeface="Helvetica Neue"/>
              <a:sym typeface="Helvetica Neue"/>
            </a:endParaRPr>
          </a:p>
        </p:txBody>
      </p:sp>
      <p:sp>
        <p:nvSpPr>
          <p:cNvPr id="193" name="Google Shape;193;p45"/>
          <p:cNvSpPr/>
          <p:nvPr/>
        </p:nvSpPr>
        <p:spPr>
          <a:xfrm>
            <a:off x="2818173" y="2176250"/>
            <a:ext cx="17052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100">
                <a:solidFill>
                  <a:srgbClr val="222222"/>
                </a:solidFill>
                <a:latin typeface="Helvetica Neue"/>
                <a:ea typeface="Helvetica Neue"/>
                <a:cs typeface="Helvetica Neue"/>
                <a:sym typeface="Helvetica Neue"/>
              </a:rPr>
              <a:t>Arrays</a:t>
            </a:r>
            <a:endParaRPr sz="1100">
              <a:solidFill>
                <a:srgbClr val="222222"/>
              </a:solidFill>
              <a:latin typeface="Helvetica Neue"/>
              <a:ea typeface="Helvetica Neue"/>
              <a:cs typeface="Helvetica Neue"/>
              <a:sym typeface="Helvetica Neue"/>
            </a:endParaRPr>
          </a:p>
        </p:txBody>
      </p:sp>
      <p:sp>
        <p:nvSpPr>
          <p:cNvPr id="194" name="Google Shape;194;p45"/>
          <p:cNvSpPr/>
          <p:nvPr/>
        </p:nvSpPr>
        <p:spPr>
          <a:xfrm>
            <a:off x="2818173" y="2543150"/>
            <a:ext cx="17052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100">
                <a:solidFill>
                  <a:srgbClr val="222222"/>
                </a:solidFill>
                <a:latin typeface="Helvetica Neue"/>
                <a:ea typeface="Helvetica Neue"/>
                <a:cs typeface="Helvetica Neue"/>
                <a:sym typeface="Helvetica Neue"/>
              </a:rPr>
              <a:t>DOM</a:t>
            </a:r>
            <a:endParaRPr sz="1100">
              <a:solidFill>
                <a:srgbClr val="222222"/>
              </a:solidFill>
              <a:latin typeface="Helvetica Neue"/>
              <a:ea typeface="Helvetica Neue"/>
              <a:cs typeface="Helvetica Neue"/>
              <a:sym typeface="Helvetica Neue"/>
            </a:endParaRPr>
          </a:p>
        </p:txBody>
      </p:sp>
      <p:cxnSp>
        <p:nvCxnSpPr>
          <p:cNvPr id="195" name="Google Shape;195;p45"/>
          <p:cNvCxnSpPr>
            <a:stCxn id="192" idx="3"/>
            <a:endCxn id="194" idx="1"/>
          </p:cNvCxnSpPr>
          <p:nvPr/>
        </p:nvCxnSpPr>
        <p:spPr>
          <a:xfrm>
            <a:off x="2077175" y="1370000"/>
            <a:ext cx="741000" cy="1313700"/>
          </a:xfrm>
          <a:prstGeom prst="bentConnector3">
            <a:avLst>
              <a:gd fmla="val 50000" name="adj1"/>
            </a:avLst>
          </a:prstGeom>
          <a:noFill/>
          <a:ln cap="flat" cmpd="sng" w="9525">
            <a:solidFill>
              <a:srgbClr val="CCCCCC"/>
            </a:solidFill>
            <a:prstDash val="solid"/>
            <a:round/>
            <a:headEnd len="med" w="med" type="none"/>
            <a:tailEnd len="med" w="med" type="oval"/>
          </a:ln>
        </p:spPr>
      </p:cxnSp>
      <p:cxnSp>
        <p:nvCxnSpPr>
          <p:cNvPr id="196" name="Google Shape;196;p45"/>
          <p:cNvCxnSpPr>
            <a:stCxn id="192" idx="3"/>
          </p:cNvCxnSpPr>
          <p:nvPr/>
        </p:nvCxnSpPr>
        <p:spPr>
          <a:xfrm>
            <a:off x="2077175" y="1370000"/>
            <a:ext cx="736800" cy="259200"/>
          </a:xfrm>
          <a:prstGeom prst="bentConnector3">
            <a:avLst>
              <a:gd fmla="val 50000" name="adj1"/>
            </a:avLst>
          </a:prstGeom>
          <a:noFill/>
          <a:ln cap="flat" cmpd="sng" w="9525">
            <a:solidFill>
              <a:srgbClr val="CCCCCC"/>
            </a:solidFill>
            <a:prstDash val="solid"/>
            <a:round/>
            <a:headEnd len="med" w="med" type="none"/>
            <a:tailEnd len="med" w="med" type="oval"/>
          </a:ln>
        </p:spPr>
      </p:cxnSp>
      <p:sp>
        <p:nvSpPr>
          <p:cNvPr id="197" name="Google Shape;197;p45"/>
          <p:cNvSpPr/>
          <p:nvPr/>
        </p:nvSpPr>
        <p:spPr>
          <a:xfrm>
            <a:off x="2817824" y="1466500"/>
            <a:ext cx="17052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100">
                <a:solidFill>
                  <a:srgbClr val="222222"/>
                </a:solidFill>
                <a:latin typeface="Helvetica Neue"/>
                <a:ea typeface="Helvetica Neue"/>
                <a:cs typeface="Helvetica Neue"/>
                <a:sym typeface="Helvetica Neue"/>
              </a:rPr>
              <a:t>Funciones</a:t>
            </a:r>
            <a:endParaRPr sz="1100">
              <a:solidFill>
                <a:srgbClr val="222222"/>
              </a:solidFill>
              <a:latin typeface="Helvetica Neue"/>
              <a:ea typeface="Helvetica Neue"/>
              <a:cs typeface="Helvetica Neue"/>
              <a:sym typeface="Helvetica Neue"/>
            </a:endParaRPr>
          </a:p>
        </p:txBody>
      </p:sp>
      <p:cxnSp>
        <p:nvCxnSpPr>
          <p:cNvPr id="198" name="Google Shape;198;p45"/>
          <p:cNvCxnSpPr>
            <a:stCxn id="192" idx="3"/>
          </p:cNvCxnSpPr>
          <p:nvPr/>
        </p:nvCxnSpPr>
        <p:spPr>
          <a:xfrm>
            <a:off x="2077175" y="1370000"/>
            <a:ext cx="736800" cy="259200"/>
          </a:xfrm>
          <a:prstGeom prst="bentConnector3">
            <a:avLst>
              <a:gd fmla="val 50000" name="adj1"/>
            </a:avLst>
          </a:prstGeom>
          <a:noFill/>
          <a:ln cap="flat" cmpd="sng" w="9525">
            <a:solidFill>
              <a:srgbClr val="CCCCCC"/>
            </a:solidFill>
            <a:prstDash val="solid"/>
            <a:round/>
            <a:headEnd len="med" w="med" type="none"/>
            <a:tailEnd len="med" w="med" type="oval"/>
          </a:ln>
        </p:spPr>
      </p:cxnSp>
      <p:cxnSp>
        <p:nvCxnSpPr>
          <p:cNvPr id="199" name="Google Shape;199;p45"/>
          <p:cNvCxnSpPr>
            <a:stCxn id="192" idx="3"/>
          </p:cNvCxnSpPr>
          <p:nvPr/>
        </p:nvCxnSpPr>
        <p:spPr>
          <a:xfrm flipH="1" rot="10800000">
            <a:off x="2077175" y="1262300"/>
            <a:ext cx="734700" cy="107700"/>
          </a:xfrm>
          <a:prstGeom prst="bentConnector3">
            <a:avLst>
              <a:gd fmla="val 50000" name="adj1"/>
            </a:avLst>
          </a:prstGeom>
          <a:noFill/>
          <a:ln cap="flat" cmpd="sng" w="9525">
            <a:solidFill>
              <a:srgbClr val="CCCCCC"/>
            </a:solidFill>
            <a:prstDash val="solid"/>
            <a:round/>
            <a:headEnd len="med" w="med" type="none"/>
            <a:tailEnd len="med" w="med" type="oval"/>
          </a:ln>
        </p:spPr>
      </p:cxnSp>
      <p:sp>
        <p:nvSpPr>
          <p:cNvPr id="200" name="Google Shape;200;p45"/>
          <p:cNvSpPr/>
          <p:nvPr/>
        </p:nvSpPr>
        <p:spPr>
          <a:xfrm flipH="1">
            <a:off x="2817801" y="1099600"/>
            <a:ext cx="17052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100">
                <a:solidFill>
                  <a:srgbClr val="222222"/>
                </a:solidFill>
                <a:latin typeface="Helvetica Neue"/>
                <a:ea typeface="Helvetica Neue"/>
                <a:cs typeface="Helvetica Neue"/>
                <a:sym typeface="Helvetica Neue"/>
              </a:rPr>
              <a:t>Bucles</a:t>
            </a:r>
            <a:endParaRPr sz="1100">
              <a:solidFill>
                <a:srgbClr val="222222"/>
              </a:solidFill>
              <a:latin typeface="Helvetica Neue"/>
              <a:ea typeface="Helvetica Neue"/>
              <a:cs typeface="Helvetica Neue"/>
              <a:sym typeface="Helvetica Neue"/>
            </a:endParaRPr>
          </a:p>
        </p:txBody>
      </p:sp>
      <p:cxnSp>
        <p:nvCxnSpPr>
          <p:cNvPr id="201" name="Google Shape;201;p45"/>
          <p:cNvCxnSpPr>
            <a:stCxn id="192" idx="3"/>
          </p:cNvCxnSpPr>
          <p:nvPr/>
        </p:nvCxnSpPr>
        <p:spPr>
          <a:xfrm flipH="1" rot="10800000">
            <a:off x="2077175" y="1262300"/>
            <a:ext cx="736500" cy="107700"/>
          </a:xfrm>
          <a:prstGeom prst="bentConnector3">
            <a:avLst>
              <a:gd fmla="val 50000" name="adj1"/>
            </a:avLst>
          </a:prstGeom>
          <a:noFill/>
          <a:ln cap="flat" cmpd="sng" w="9525">
            <a:solidFill>
              <a:srgbClr val="CCCCCC"/>
            </a:solidFill>
            <a:prstDash val="solid"/>
            <a:round/>
            <a:headEnd len="med" w="med" type="none"/>
            <a:tailEnd len="med" w="med" type="oval"/>
          </a:ln>
        </p:spPr>
      </p:cxnSp>
      <p:sp>
        <p:nvSpPr>
          <p:cNvPr id="202" name="Google Shape;202;p45"/>
          <p:cNvSpPr/>
          <p:nvPr/>
        </p:nvSpPr>
        <p:spPr>
          <a:xfrm>
            <a:off x="2817824" y="1821375"/>
            <a:ext cx="17052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100">
                <a:solidFill>
                  <a:srgbClr val="222222"/>
                </a:solidFill>
                <a:latin typeface="Helvetica Neue"/>
                <a:ea typeface="Helvetica Neue"/>
                <a:cs typeface="Helvetica Neue"/>
                <a:sym typeface="Helvetica Neue"/>
              </a:rPr>
              <a:t>Objetos</a:t>
            </a:r>
            <a:endParaRPr sz="1100">
              <a:solidFill>
                <a:srgbClr val="222222"/>
              </a:solidFill>
              <a:latin typeface="Helvetica Neue"/>
              <a:ea typeface="Helvetica Neue"/>
              <a:cs typeface="Helvetica Neue"/>
              <a:sym typeface="Helvetica Neue"/>
            </a:endParaRPr>
          </a:p>
        </p:txBody>
      </p:sp>
      <p:sp>
        <p:nvSpPr>
          <p:cNvPr id="203" name="Google Shape;203;p45"/>
          <p:cNvSpPr/>
          <p:nvPr/>
        </p:nvSpPr>
        <p:spPr>
          <a:xfrm flipH="1">
            <a:off x="2817452" y="730425"/>
            <a:ext cx="17052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100">
                <a:solidFill>
                  <a:srgbClr val="222222"/>
                </a:solidFill>
                <a:latin typeface="Helvetica Neue"/>
                <a:ea typeface="Helvetica Neue"/>
                <a:cs typeface="Helvetica Neue"/>
                <a:sym typeface="Helvetica Neue"/>
              </a:rPr>
              <a:t>Condicionales</a:t>
            </a:r>
            <a:endParaRPr sz="1100">
              <a:solidFill>
                <a:srgbClr val="222222"/>
              </a:solidFill>
              <a:latin typeface="Helvetica Neue"/>
              <a:ea typeface="Helvetica Neue"/>
              <a:cs typeface="Helvetica Neue"/>
              <a:sym typeface="Helvetica Neue"/>
            </a:endParaRPr>
          </a:p>
        </p:txBody>
      </p:sp>
      <p:cxnSp>
        <p:nvCxnSpPr>
          <p:cNvPr id="204" name="Google Shape;204;p45"/>
          <p:cNvCxnSpPr>
            <a:stCxn id="192" idx="3"/>
            <a:endCxn id="203" idx="3"/>
          </p:cNvCxnSpPr>
          <p:nvPr/>
        </p:nvCxnSpPr>
        <p:spPr>
          <a:xfrm flipH="1" rot="10800000">
            <a:off x="2077175" y="870800"/>
            <a:ext cx="740400" cy="499200"/>
          </a:xfrm>
          <a:prstGeom prst="bentConnector3">
            <a:avLst>
              <a:gd fmla="val 49992" name="adj1"/>
            </a:avLst>
          </a:prstGeom>
          <a:noFill/>
          <a:ln cap="flat" cmpd="sng" w="9525">
            <a:solidFill>
              <a:srgbClr val="CCCCCC"/>
            </a:solidFill>
            <a:prstDash val="solid"/>
            <a:round/>
            <a:headEnd len="med" w="med" type="none"/>
            <a:tailEnd len="med" w="med" type="oval"/>
          </a:ln>
        </p:spPr>
      </p:cxnSp>
      <p:cxnSp>
        <p:nvCxnSpPr>
          <p:cNvPr id="205" name="Google Shape;205;p45"/>
          <p:cNvCxnSpPr>
            <a:endCxn id="202" idx="1"/>
          </p:cNvCxnSpPr>
          <p:nvPr/>
        </p:nvCxnSpPr>
        <p:spPr>
          <a:xfrm>
            <a:off x="2076224" y="1369875"/>
            <a:ext cx="741600" cy="591900"/>
          </a:xfrm>
          <a:prstGeom prst="bentConnector3">
            <a:avLst>
              <a:gd fmla="val 50000" name="adj1"/>
            </a:avLst>
          </a:prstGeom>
          <a:noFill/>
          <a:ln cap="flat" cmpd="sng" w="9525">
            <a:solidFill>
              <a:srgbClr val="CCCCCC"/>
            </a:solidFill>
            <a:prstDash val="solid"/>
            <a:round/>
            <a:headEnd len="med" w="med" type="none"/>
            <a:tailEnd len="med" w="med" type="oval"/>
          </a:ln>
        </p:spPr>
      </p:cxnSp>
      <p:cxnSp>
        <p:nvCxnSpPr>
          <p:cNvPr id="206" name="Google Shape;206;p45"/>
          <p:cNvCxnSpPr>
            <a:endCxn id="193" idx="1"/>
          </p:cNvCxnSpPr>
          <p:nvPr/>
        </p:nvCxnSpPr>
        <p:spPr>
          <a:xfrm flipH="1" rot="-5400000">
            <a:off x="2168073" y="1666550"/>
            <a:ext cx="938700" cy="361500"/>
          </a:xfrm>
          <a:prstGeom prst="bentConnector2">
            <a:avLst/>
          </a:prstGeom>
          <a:noFill/>
          <a:ln cap="flat" cmpd="sng" w="9525">
            <a:solidFill>
              <a:srgbClr val="CCCCCC"/>
            </a:solidFill>
            <a:prstDash val="solid"/>
            <a:round/>
            <a:headEnd len="med" w="med" type="none"/>
            <a:tailEnd len="med" w="med" type="oval"/>
          </a:ln>
        </p:spPr>
      </p:cxnSp>
      <p:sp>
        <p:nvSpPr>
          <p:cNvPr id="207" name="Google Shape;207;p45"/>
          <p:cNvSpPr/>
          <p:nvPr/>
        </p:nvSpPr>
        <p:spPr>
          <a:xfrm>
            <a:off x="2817448" y="2910050"/>
            <a:ext cx="17052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100">
                <a:solidFill>
                  <a:srgbClr val="222222"/>
                </a:solidFill>
                <a:latin typeface="Helvetica Neue"/>
                <a:ea typeface="Helvetica Neue"/>
                <a:cs typeface="Helvetica Neue"/>
                <a:sym typeface="Helvetica Neue"/>
              </a:rPr>
              <a:t>Eventos</a:t>
            </a:r>
            <a:endParaRPr sz="1100">
              <a:solidFill>
                <a:srgbClr val="222222"/>
              </a:solidFill>
              <a:latin typeface="Helvetica Neue"/>
              <a:ea typeface="Helvetica Neue"/>
              <a:cs typeface="Helvetica Neue"/>
              <a:sym typeface="Helvetica Neue"/>
            </a:endParaRPr>
          </a:p>
        </p:txBody>
      </p:sp>
      <p:cxnSp>
        <p:nvCxnSpPr>
          <p:cNvPr id="208" name="Google Shape;208;p45"/>
          <p:cNvCxnSpPr>
            <a:stCxn id="192" idx="3"/>
            <a:endCxn id="207" idx="1"/>
          </p:cNvCxnSpPr>
          <p:nvPr/>
        </p:nvCxnSpPr>
        <p:spPr>
          <a:xfrm>
            <a:off x="2077175" y="1370000"/>
            <a:ext cx="740400" cy="1680600"/>
          </a:xfrm>
          <a:prstGeom prst="bentConnector3">
            <a:avLst>
              <a:gd fmla="val 49991" name="adj1"/>
            </a:avLst>
          </a:prstGeom>
          <a:noFill/>
          <a:ln cap="flat" cmpd="sng" w="9525">
            <a:solidFill>
              <a:srgbClr val="CCCCCC"/>
            </a:solidFill>
            <a:prstDash val="solid"/>
            <a:round/>
            <a:headEnd len="med" w="med" type="none"/>
            <a:tailEnd len="med" w="med" type="oval"/>
          </a:ln>
        </p:spPr>
      </p:cxnSp>
      <p:sp>
        <p:nvSpPr>
          <p:cNvPr id="209" name="Google Shape;209;p45"/>
          <p:cNvSpPr/>
          <p:nvPr/>
        </p:nvSpPr>
        <p:spPr>
          <a:xfrm>
            <a:off x="2818173" y="3276950"/>
            <a:ext cx="17052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100">
                <a:solidFill>
                  <a:srgbClr val="222222"/>
                </a:solidFill>
                <a:latin typeface="Helvetica Neue"/>
                <a:ea typeface="Helvetica Neue"/>
                <a:cs typeface="Helvetica Neue"/>
                <a:sym typeface="Helvetica Neue"/>
              </a:rPr>
              <a:t>Storage y JSON</a:t>
            </a:r>
            <a:endParaRPr sz="1100">
              <a:solidFill>
                <a:srgbClr val="222222"/>
              </a:solidFill>
              <a:latin typeface="Helvetica Neue"/>
              <a:ea typeface="Helvetica Neue"/>
              <a:cs typeface="Helvetica Neue"/>
              <a:sym typeface="Helvetica Neue"/>
            </a:endParaRPr>
          </a:p>
        </p:txBody>
      </p:sp>
      <p:cxnSp>
        <p:nvCxnSpPr>
          <p:cNvPr id="210" name="Google Shape;210;p45"/>
          <p:cNvCxnSpPr>
            <a:stCxn id="192" idx="3"/>
            <a:endCxn id="209" idx="1"/>
          </p:cNvCxnSpPr>
          <p:nvPr/>
        </p:nvCxnSpPr>
        <p:spPr>
          <a:xfrm>
            <a:off x="2077175" y="1370000"/>
            <a:ext cx="741000" cy="2047500"/>
          </a:xfrm>
          <a:prstGeom prst="bentConnector3">
            <a:avLst>
              <a:gd fmla="val 50000" name="adj1"/>
            </a:avLst>
          </a:prstGeom>
          <a:noFill/>
          <a:ln cap="flat" cmpd="sng" w="9525">
            <a:solidFill>
              <a:srgbClr val="CCCCCC"/>
            </a:solidFill>
            <a:prstDash val="solid"/>
            <a:round/>
            <a:headEnd len="med" w="med" type="none"/>
            <a:tailEnd len="med" w="med" type="oval"/>
          </a:ln>
        </p:spPr>
      </p:cxnSp>
      <p:sp>
        <p:nvSpPr>
          <p:cNvPr id="211" name="Google Shape;211;p45"/>
          <p:cNvSpPr/>
          <p:nvPr/>
        </p:nvSpPr>
        <p:spPr>
          <a:xfrm>
            <a:off x="624275" y="3813350"/>
            <a:ext cx="1452900" cy="3306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FFFFFF"/>
                </a:solidFill>
                <a:latin typeface="Helvetica Neue"/>
                <a:ea typeface="Helvetica Neue"/>
                <a:cs typeface="Helvetica Neue"/>
                <a:sym typeface="Helvetica Neue"/>
              </a:rPr>
              <a:t>Recomendaciones Generales</a:t>
            </a:r>
            <a:endParaRPr sz="1100">
              <a:solidFill>
                <a:srgbClr val="FFFFFF"/>
              </a:solidFill>
              <a:latin typeface="Helvetica Neue"/>
              <a:ea typeface="Helvetica Neue"/>
              <a:cs typeface="Helvetica Neue"/>
              <a:sym typeface="Helvetica Neue"/>
            </a:endParaRPr>
          </a:p>
        </p:txBody>
      </p:sp>
      <p:sp>
        <p:nvSpPr>
          <p:cNvPr id="212" name="Google Shape;212;p45"/>
          <p:cNvSpPr/>
          <p:nvPr/>
        </p:nvSpPr>
        <p:spPr>
          <a:xfrm>
            <a:off x="2820286" y="4208738"/>
            <a:ext cx="1705200" cy="280800"/>
          </a:xfrm>
          <a:prstGeom prst="rect">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100">
                <a:solidFill>
                  <a:srgbClr val="222222"/>
                </a:solidFill>
                <a:latin typeface="Helvetica Neue"/>
                <a:ea typeface="Helvetica Neue"/>
                <a:cs typeface="Helvetica Neue"/>
                <a:sym typeface="Helvetica Neue"/>
              </a:rPr>
              <a:t>Código</a:t>
            </a:r>
            <a:endParaRPr sz="1100">
              <a:solidFill>
                <a:srgbClr val="222222"/>
              </a:solidFill>
              <a:latin typeface="Helvetica Neue"/>
              <a:ea typeface="Helvetica Neue"/>
              <a:cs typeface="Helvetica Neue"/>
              <a:sym typeface="Helvetica Neue"/>
            </a:endParaRPr>
          </a:p>
        </p:txBody>
      </p:sp>
      <p:sp>
        <p:nvSpPr>
          <p:cNvPr id="213" name="Google Shape;213;p45"/>
          <p:cNvSpPr/>
          <p:nvPr/>
        </p:nvSpPr>
        <p:spPr>
          <a:xfrm flipH="1">
            <a:off x="2820263" y="3841838"/>
            <a:ext cx="1705200" cy="280800"/>
          </a:xfrm>
          <a:prstGeom prst="rect">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100">
                <a:solidFill>
                  <a:srgbClr val="222222"/>
                </a:solidFill>
                <a:latin typeface="Helvetica Neue"/>
                <a:ea typeface="Helvetica Neue"/>
                <a:cs typeface="Helvetica Neue"/>
                <a:sym typeface="Helvetica Neue"/>
              </a:rPr>
              <a:t>Archivos</a:t>
            </a:r>
            <a:endParaRPr sz="1100">
              <a:solidFill>
                <a:srgbClr val="222222"/>
              </a:solidFill>
              <a:latin typeface="Helvetica Neue"/>
              <a:ea typeface="Helvetica Neue"/>
              <a:cs typeface="Helvetica Neue"/>
              <a:sym typeface="Helvetica Neue"/>
            </a:endParaRPr>
          </a:p>
        </p:txBody>
      </p:sp>
      <p:sp>
        <p:nvSpPr>
          <p:cNvPr id="214" name="Google Shape;214;p45"/>
          <p:cNvSpPr/>
          <p:nvPr/>
        </p:nvSpPr>
        <p:spPr>
          <a:xfrm>
            <a:off x="2820286" y="4563613"/>
            <a:ext cx="1705200" cy="280800"/>
          </a:xfrm>
          <a:prstGeom prst="rect">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100">
                <a:solidFill>
                  <a:srgbClr val="222222"/>
                </a:solidFill>
                <a:latin typeface="Helvetica Neue"/>
                <a:ea typeface="Helvetica Neue"/>
                <a:cs typeface="Helvetica Neue"/>
                <a:sym typeface="Helvetica Neue"/>
              </a:rPr>
              <a:t>Proyecto</a:t>
            </a:r>
            <a:endParaRPr sz="1100">
              <a:solidFill>
                <a:srgbClr val="222222"/>
              </a:solidFill>
              <a:latin typeface="Helvetica Neue"/>
              <a:ea typeface="Helvetica Neue"/>
              <a:cs typeface="Helvetica Neue"/>
              <a:sym typeface="Helvetica Neue"/>
            </a:endParaRPr>
          </a:p>
        </p:txBody>
      </p:sp>
      <p:cxnSp>
        <p:nvCxnSpPr>
          <p:cNvPr id="215" name="Google Shape;215;p45"/>
          <p:cNvCxnSpPr>
            <a:stCxn id="211" idx="3"/>
            <a:endCxn id="214" idx="1"/>
          </p:cNvCxnSpPr>
          <p:nvPr/>
        </p:nvCxnSpPr>
        <p:spPr>
          <a:xfrm>
            <a:off x="2077175" y="3978650"/>
            <a:ext cx="743100" cy="725400"/>
          </a:xfrm>
          <a:prstGeom prst="bentConnector3">
            <a:avLst>
              <a:gd fmla="val 50001" name="adj1"/>
            </a:avLst>
          </a:prstGeom>
          <a:noFill/>
          <a:ln cap="flat" cmpd="sng" w="9525">
            <a:solidFill>
              <a:srgbClr val="CCCCCC"/>
            </a:solidFill>
            <a:prstDash val="solid"/>
            <a:round/>
            <a:headEnd len="med" w="med" type="none"/>
            <a:tailEnd len="med" w="med" type="oval"/>
          </a:ln>
        </p:spPr>
      </p:cxnSp>
      <p:cxnSp>
        <p:nvCxnSpPr>
          <p:cNvPr id="216" name="Google Shape;216;p45"/>
          <p:cNvCxnSpPr>
            <a:stCxn id="211" idx="3"/>
            <a:endCxn id="212" idx="1"/>
          </p:cNvCxnSpPr>
          <p:nvPr/>
        </p:nvCxnSpPr>
        <p:spPr>
          <a:xfrm>
            <a:off x="2077175" y="3978650"/>
            <a:ext cx="743100" cy="370500"/>
          </a:xfrm>
          <a:prstGeom prst="bentConnector3">
            <a:avLst>
              <a:gd fmla="val 50001" name="adj1"/>
            </a:avLst>
          </a:prstGeom>
          <a:noFill/>
          <a:ln cap="flat" cmpd="sng" w="9525">
            <a:solidFill>
              <a:srgbClr val="CCCCCC"/>
            </a:solidFill>
            <a:prstDash val="solid"/>
            <a:round/>
            <a:headEnd len="med" w="med" type="none"/>
            <a:tailEnd len="med" w="med" type="oval"/>
          </a:ln>
        </p:spPr>
      </p:cxnSp>
      <p:cxnSp>
        <p:nvCxnSpPr>
          <p:cNvPr id="217" name="Google Shape;217;p45"/>
          <p:cNvCxnSpPr>
            <a:stCxn id="211" idx="3"/>
            <a:endCxn id="213" idx="3"/>
          </p:cNvCxnSpPr>
          <p:nvPr/>
        </p:nvCxnSpPr>
        <p:spPr>
          <a:xfrm>
            <a:off x="2077175" y="3978650"/>
            <a:ext cx="743100" cy="3600"/>
          </a:xfrm>
          <a:prstGeom prst="bentConnector3">
            <a:avLst>
              <a:gd fmla="val 49999" name="adj1"/>
            </a:avLst>
          </a:prstGeom>
          <a:noFill/>
          <a:ln cap="flat" cmpd="sng" w="9525">
            <a:solidFill>
              <a:srgbClr val="CCCCCC"/>
            </a:solidFill>
            <a:prstDash val="solid"/>
            <a:round/>
            <a:headEnd len="med" w="med" type="none"/>
            <a:tailEnd len="med" w="med" type="oval"/>
          </a:ln>
        </p:spPr>
      </p:cxnSp>
      <p:cxnSp>
        <p:nvCxnSpPr>
          <p:cNvPr id="218" name="Google Shape;218;p45"/>
          <p:cNvCxnSpPr>
            <a:stCxn id="192" idx="2"/>
            <a:endCxn id="211" idx="0"/>
          </p:cNvCxnSpPr>
          <p:nvPr/>
        </p:nvCxnSpPr>
        <p:spPr>
          <a:xfrm>
            <a:off x="1350725" y="1535300"/>
            <a:ext cx="0" cy="2278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p46"/>
          <p:cNvSpPr txBox="1"/>
          <p:nvPr/>
        </p:nvSpPr>
        <p:spPr>
          <a:xfrm>
            <a:off x="3166825" y="1780150"/>
            <a:ext cx="2447100" cy="24837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24" name="Google Shape;224;p46"/>
          <p:cNvPicPr preferRelativeResize="0"/>
          <p:nvPr/>
        </p:nvPicPr>
        <p:blipFill>
          <a:blip r:embed="rId4">
            <a:alphaModFix/>
          </a:blip>
          <a:stretch>
            <a:fillRect/>
          </a:stretch>
        </p:blipFill>
        <p:spPr>
          <a:xfrm>
            <a:off x="7818275" y="4837950"/>
            <a:ext cx="1186526" cy="330675"/>
          </a:xfrm>
          <a:prstGeom prst="rect">
            <a:avLst/>
          </a:prstGeom>
          <a:noFill/>
          <a:ln>
            <a:noFill/>
          </a:ln>
        </p:spPr>
      </p:pic>
      <p:sp>
        <p:nvSpPr>
          <p:cNvPr id="225" name="Google Shape;225;p46"/>
          <p:cNvSpPr/>
          <p:nvPr/>
        </p:nvSpPr>
        <p:spPr>
          <a:xfrm>
            <a:off x="2886763" y="849139"/>
            <a:ext cx="3546900" cy="669000"/>
          </a:xfrm>
          <a:prstGeom prst="homePlate">
            <a:avLst>
              <a:gd fmla="val 500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800">
                <a:solidFill>
                  <a:srgbClr val="FFFFFF"/>
                </a:solidFill>
                <a:latin typeface="Anton"/>
                <a:ea typeface="Anton"/>
                <a:cs typeface="Anton"/>
                <a:sym typeface="Anton"/>
              </a:rPr>
              <a:t>MÓDULO 4</a:t>
            </a:r>
            <a:endParaRPr sz="1800">
              <a:solidFill>
                <a:srgbClr val="FFFFFF"/>
              </a:solidFill>
              <a:latin typeface="Anton"/>
              <a:ea typeface="Anton"/>
              <a:cs typeface="Anton"/>
              <a:sym typeface="Anton"/>
            </a:endParaRPr>
          </a:p>
          <a:p>
            <a:pPr indent="0" lvl="0" marL="0" marR="0" rtl="0" algn="ctr">
              <a:lnSpc>
                <a:spcPct val="100000"/>
              </a:lnSpc>
              <a:spcBef>
                <a:spcPts val="0"/>
              </a:spcBef>
              <a:spcAft>
                <a:spcPts val="0"/>
              </a:spcAft>
              <a:buNone/>
            </a:pPr>
            <a:r>
              <a:rPr lang="en-GB" sz="1800">
                <a:solidFill>
                  <a:srgbClr val="FFFFFF"/>
                </a:solidFill>
                <a:latin typeface="Anton"/>
                <a:ea typeface="Anton"/>
                <a:cs typeface="Anton"/>
                <a:sym typeface="Anton"/>
              </a:rPr>
              <a:t>OPTIMIZACIÓN DE PROYECTO</a:t>
            </a:r>
            <a:endParaRPr sz="1800">
              <a:solidFill>
                <a:srgbClr val="FFFFFF"/>
              </a:solidFill>
              <a:latin typeface="Anton"/>
              <a:ea typeface="Anton"/>
              <a:cs typeface="Anton"/>
              <a:sym typeface="Anton"/>
            </a:endParaRPr>
          </a:p>
        </p:txBody>
      </p:sp>
      <p:sp>
        <p:nvSpPr>
          <p:cNvPr id="226" name="Google Shape;226;p46"/>
          <p:cNvSpPr/>
          <p:nvPr/>
        </p:nvSpPr>
        <p:spPr>
          <a:xfrm>
            <a:off x="5830967" y="848925"/>
            <a:ext cx="3305700" cy="669000"/>
          </a:xfrm>
          <a:prstGeom prst="chevron">
            <a:avLst>
              <a:gd fmla="val 500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800">
                <a:solidFill>
                  <a:srgbClr val="FFFFFF"/>
                </a:solidFill>
                <a:latin typeface="Anton"/>
                <a:ea typeface="Anton"/>
                <a:cs typeface="Anton"/>
                <a:sym typeface="Anton"/>
              </a:rPr>
              <a:t>MÓDULO 5</a:t>
            </a:r>
            <a:endParaRPr sz="1800">
              <a:solidFill>
                <a:srgbClr val="FFFFFF"/>
              </a:solidFill>
              <a:latin typeface="Anton"/>
              <a:ea typeface="Anton"/>
              <a:cs typeface="Anton"/>
              <a:sym typeface="Anton"/>
            </a:endParaRPr>
          </a:p>
          <a:p>
            <a:pPr indent="0" lvl="0" marL="0" marR="0" rtl="0" algn="ctr">
              <a:lnSpc>
                <a:spcPct val="100000"/>
              </a:lnSpc>
              <a:spcBef>
                <a:spcPts val="0"/>
              </a:spcBef>
              <a:spcAft>
                <a:spcPts val="0"/>
              </a:spcAft>
              <a:buNone/>
            </a:pPr>
            <a:r>
              <a:rPr lang="en-GB" sz="1800">
                <a:solidFill>
                  <a:srgbClr val="FFFFFF"/>
                </a:solidFill>
                <a:latin typeface="Anton"/>
                <a:ea typeface="Anton"/>
                <a:cs typeface="Anton"/>
                <a:sym typeface="Anton"/>
              </a:rPr>
              <a:t>ASINCRONÍA Y PETICIONES</a:t>
            </a:r>
            <a:endParaRPr sz="1800">
              <a:solidFill>
                <a:srgbClr val="FFFFFF"/>
              </a:solidFill>
              <a:latin typeface="Anton"/>
              <a:ea typeface="Anton"/>
              <a:cs typeface="Anton"/>
              <a:sym typeface="Anton"/>
            </a:endParaRPr>
          </a:p>
        </p:txBody>
      </p:sp>
      <p:sp>
        <p:nvSpPr>
          <p:cNvPr id="227" name="Google Shape;227;p46"/>
          <p:cNvSpPr txBox="1"/>
          <p:nvPr/>
        </p:nvSpPr>
        <p:spPr>
          <a:xfrm>
            <a:off x="3301975" y="1984400"/>
            <a:ext cx="2311800" cy="8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CLASE 1 - </a:t>
            </a:r>
            <a:endParaRPr/>
          </a:p>
          <a:p>
            <a:pPr indent="0" lvl="0" marL="0" rtl="0" algn="l">
              <a:spcBef>
                <a:spcPts val="0"/>
              </a:spcBef>
              <a:spcAft>
                <a:spcPts val="0"/>
              </a:spcAft>
              <a:buNone/>
            </a:pPr>
            <a:r>
              <a:t/>
            </a:r>
            <a:endParaRPr/>
          </a:p>
        </p:txBody>
      </p:sp>
      <p:sp>
        <p:nvSpPr>
          <p:cNvPr id="228" name="Google Shape;228;p46"/>
          <p:cNvSpPr txBox="1"/>
          <p:nvPr/>
        </p:nvSpPr>
        <p:spPr>
          <a:xfrm>
            <a:off x="3125550" y="1945725"/>
            <a:ext cx="2311800" cy="2404500"/>
          </a:xfrm>
          <a:prstGeom prst="rect">
            <a:avLst/>
          </a:prstGeom>
          <a:solidFill>
            <a:srgbClr val="999999"/>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6"/>
          <p:cNvSpPr txBox="1"/>
          <p:nvPr/>
        </p:nvSpPr>
        <p:spPr>
          <a:xfrm>
            <a:off x="3128175" y="3066050"/>
            <a:ext cx="2309100" cy="1284300"/>
          </a:xfrm>
          <a:prstGeom prst="rect">
            <a:avLst/>
          </a:prstGeom>
          <a:solidFill>
            <a:srgbClr val="999999"/>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200">
                <a:solidFill>
                  <a:schemeClr val="dk1"/>
                </a:solidFill>
                <a:latin typeface="Anton"/>
                <a:ea typeface="Anton"/>
                <a:cs typeface="Anton"/>
                <a:sym typeface="Anton"/>
              </a:rPr>
              <a:t>CLASE 12 -</a:t>
            </a:r>
            <a:endParaRPr sz="1200">
              <a:solidFill>
                <a:schemeClr val="dk1"/>
              </a:solidFill>
              <a:latin typeface="Anton"/>
              <a:ea typeface="Anton"/>
              <a:cs typeface="Anton"/>
              <a:sym typeface="Anton"/>
            </a:endParaRPr>
          </a:p>
          <a:p>
            <a:pPr indent="0" lvl="0" marL="0" marR="0" rtl="0" algn="l">
              <a:lnSpc>
                <a:spcPct val="100000"/>
              </a:lnSpc>
              <a:spcBef>
                <a:spcPts val="0"/>
              </a:spcBef>
              <a:spcAft>
                <a:spcPts val="0"/>
              </a:spcAft>
              <a:buNone/>
            </a:pPr>
            <a:r>
              <a:rPr lang="en-GB" sz="1100">
                <a:solidFill>
                  <a:schemeClr val="dk1"/>
                </a:solidFill>
                <a:latin typeface="Helvetica Neue"/>
                <a:ea typeface="Helvetica Neue"/>
                <a:cs typeface="Helvetica Neue"/>
                <a:sym typeface="Helvetica Neue"/>
              </a:rPr>
              <a:t>LIBRERÍAS</a:t>
            </a:r>
            <a:endParaRPr sz="1200">
              <a:solidFill>
                <a:schemeClr val="dk1"/>
              </a:solidFill>
              <a:latin typeface="Anton"/>
              <a:ea typeface="Anton"/>
              <a:cs typeface="Anton"/>
              <a:sym typeface="Anton"/>
            </a:endParaRPr>
          </a:p>
          <a:p>
            <a:pPr indent="-304800" lvl="0" marL="457200" rtl="0" algn="l">
              <a:spcBef>
                <a:spcPts val="0"/>
              </a:spcBef>
              <a:spcAft>
                <a:spcPts val="0"/>
              </a:spcAft>
              <a:buClr>
                <a:schemeClr val="dk1"/>
              </a:buClr>
              <a:buSzPts val="1200"/>
              <a:buFont typeface="Helvetica Neue"/>
              <a:buChar char="●"/>
            </a:pPr>
            <a:r>
              <a:rPr lang="en-GB" sz="1200">
                <a:solidFill>
                  <a:schemeClr val="dk1"/>
                </a:solidFill>
                <a:latin typeface="Helvetica Neue"/>
                <a:ea typeface="Helvetica Neue"/>
                <a:cs typeface="Helvetica Neue"/>
                <a:sym typeface="Helvetica Neue"/>
              </a:rPr>
              <a:t>Desafío entregable</a:t>
            </a:r>
            <a:endParaRPr sz="1200">
              <a:solidFill>
                <a:schemeClr val="dk1"/>
              </a:solidFill>
              <a:latin typeface="Helvetica Neue"/>
              <a:ea typeface="Helvetica Neue"/>
              <a:cs typeface="Helvetica Neue"/>
              <a:sym typeface="Helvetica Neue"/>
            </a:endParaRPr>
          </a:p>
        </p:txBody>
      </p:sp>
      <p:sp>
        <p:nvSpPr>
          <p:cNvPr id="230" name="Google Shape;230;p46"/>
          <p:cNvSpPr/>
          <p:nvPr/>
        </p:nvSpPr>
        <p:spPr>
          <a:xfrm>
            <a:off x="7329" y="848925"/>
            <a:ext cx="3305700" cy="669000"/>
          </a:xfrm>
          <a:prstGeom prst="chevron">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800">
                <a:solidFill>
                  <a:srgbClr val="FFFFFF"/>
                </a:solidFill>
                <a:latin typeface="Anton"/>
                <a:ea typeface="Anton"/>
                <a:cs typeface="Anton"/>
                <a:sym typeface="Anton"/>
              </a:rPr>
              <a:t>MÓDULO 3</a:t>
            </a:r>
            <a:endParaRPr sz="1800">
              <a:solidFill>
                <a:srgbClr val="FFFFFF"/>
              </a:solidFill>
              <a:latin typeface="Anton"/>
              <a:ea typeface="Anton"/>
              <a:cs typeface="Anton"/>
              <a:sym typeface="Anton"/>
            </a:endParaRPr>
          </a:p>
          <a:p>
            <a:pPr indent="0" lvl="0" marL="0" marR="0" rtl="0" algn="ctr">
              <a:lnSpc>
                <a:spcPct val="100000"/>
              </a:lnSpc>
              <a:spcBef>
                <a:spcPts val="0"/>
              </a:spcBef>
              <a:spcAft>
                <a:spcPts val="0"/>
              </a:spcAft>
              <a:buNone/>
            </a:pPr>
            <a:r>
              <a:rPr lang="en-GB" sz="1800">
                <a:solidFill>
                  <a:srgbClr val="FFFFFF"/>
                </a:solidFill>
                <a:latin typeface="Anton"/>
                <a:ea typeface="Anton"/>
                <a:cs typeface="Anton"/>
                <a:sym typeface="Anton"/>
              </a:rPr>
              <a:t>FRONTEND</a:t>
            </a:r>
            <a:endParaRPr sz="1800">
              <a:solidFill>
                <a:srgbClr val="FFFFFF"/>
              </a:solidFill>
              <a:latin typeface="Anton"/>
              <a:ea typeface="Anton"/>
              <a:cs typeface="Anton"/>
              <a:sym typeface="Anton"/>
            </a:endParaRPr>
          </a:p>
        </p:txBody>
      </p:sp>
      <p:sp>
        <p:nvSpPr>
          <p:cNvPr id="231" name="Google Shape;231;p46"/>
          <p:cNvSpPr txBox="1"/>
          <p:nvPr/>
        </p:nvSpPr>
        <p:spPr>
          <a:xfrm>
            <a:off x="3128175" y="1974050"/>
            <a:ext cx="2309100" cy="708900"/>
          </a:xfrm>
          <a:prstGeom prst="rect">
            <a:avLst/>
          </a:prstGeom>
          <a:solidFill>
            <a:srgbClr val="999999"/>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Anton"/>
                <a:ea typeface="Anton"/>
                <a:cs typeface="Anton"/>
                <a:sym typeface="Anton"/>
              </a:rPr>
              <a:t>CLASE 12 - </a:t>
            </a:r>
            <a:endParaRPr sz="1200">
              <a:solidFill>
                <a:schemeClr val="dk1"/>
              </a:solidFill>
              <a:latin typeface="Anton"/>
              <a:ea typeface="Anton"/>
              <a:cs typeface="Anton"/>
              <a:sym typeface="Anton"/>
            </a:endParaRPr>
          </a:p>
          <a:p>
            <a:pPr indent="0" lvl="0" marL="0" rtl="0" algn="l">
              <a:spcBef>
                <a:spcPts val="0"/>
              </a:spcBef>
              <a:spcAft>
                <a:spcPts val="0"/>
              </a:spcAft>
              <a:buNone/>
            </a:pPr>
            <a:r>
              <a:rPr lang="en-GB" sz="1200">
                <a:solidFill>
                  <a:schemeClr val="dk1"/>
                </a:solidFill>
                <a:latin typeface="Helvetica Neue"/>
                <a:ea typeface="Helvetica Neue"/>
                <a:cs typeface="Helvetica Neue"/>
                <a:sym typeface="Helvetica Neue"/>
              </a:rPr>
              <a:t>State &amp; Redux</a:t>
            </a:r>
            <a:endParaRPr sz="1200">
              <a:solidFill>
                <a:schemeClr val="dk1"/>
              </a:solidFill>
              <a:latin typeface="Helvetica Neue"/>
              <a:ea typeface="Helvetica Neue"/>
              <a:cs typeface="Helvetica Neue"/>
              <a:sym typeface="Helvetica Neue"/>
            </a:endParaRPr>
          </a:p>
          <a:p>
            <a:pPr indent="-304800" lvl="0" marL="457200" rtl="0" algn="l">
              <a:spcBef>
                <a:spcPts val="0"/>
              </a:spcBef>
              <a:spcAft>
                <a:spcPts val="0"/>
              </a:spcAft>
              <a:buClr>
                <a:schemeClr val="dk1"/>
              </a:buClr>
              <a:buSzPts val="1200"/>
              <a:buFont typeface="Helvetica Neue"/>
              <a:buChar char="●"/>
            </a:pPr>
            <a:r>
              <a:rPr lang="en-GB" sz="1200">
                <a:solidFill>
                  <a:schemeClr val="dk1"/>
                </a:solidFill>
                <a:latin typeface="Helvetica Neue"/>
                <a:ea typeface="Helvetica Neue"/>
                <a:cs typeface="Helvetica Neue"/>
                <a:sym typeface="Helvetica Neue"/>
              </a:rPr>
              <a:t>Desafío entregable</a:t>
            </a:r>
            <a:endParaRPr sz="1200">
              <a:solidFill>
                <a:schemeClr val="dk1"/>
              </a:solidFill>
              <a:latin typeface="Helvetica Neue"/>
              <a:ea typeface="Helvetica Neue"/>
              <a:cs typeface="Helvetica Neue"/>
              <a:sym typeface="Helvetica Neue"/>
            </a:endParaRPr>
          </a:p>
        </p:txBody>
      </p:sp>
      <p:sp>
        <p:nvSpPr>
          <p:cNvPr id="232" name="Google Shape;232;p46"/>
          <p:cNvSpPr txBox="1"/>
          <p:nvPr/>
        </p:nvSpPr>
        <p:spPr>
          <a:xfrm>
            <a:off x="6122725" y="1778813"/>
            <a:ext cx="2447100" cy="2483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6"/>
          <p:cNvSpPr txBox="1"/>
          <p:nvPr/>
        </p:nvSpPr>
        <p:spPr>
          <a:xfrm>
            <a:off x="6081450" y="1944400"/>
            <a:ext cx="2311800" cy="24045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6"/>
          <p:cNvSpPr txBox="1"/>
          <p:nvPr/>
        </p:nvSpPr>
        <p:spPr>
          <a:xfrm>
            <a:off x="6081425" y="2682950"/>
            <a:ext cx="2311800" cy="10059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000000"/>
                </a:solidFill>
                <a:latin typeface="Anton"/>
                <a:ea typeface="Anton"/>
                <a:cs typeface="Anton"/>
                <a:sym typeface="Anton"/>
              </a:rPr>
              <a:t>CLASE 1</a:t>
            </a:r>
            <a:r>
              <a:rPr lang="en-GB" sz="1200">
                <a:latin typeface="Anton"/>
                <a:ea typeface="Anton"/>
                <a:cs typeface="Anton"/>
                <a:sym typeface="Anton"/>
              </a:rPr>
              <a:t>5</a:t>
            </a:r>
            <a:r>
              <a:rPr lang="en-GB" sz="1200">
                <a:solidFill>
                  <a:srgbClr val="000000"/>
                </a:solidFill>
                <a:latin typeface="Anton"/>
                <a:ea typeface="Anton"/>
                <a:cs typeface="Anton"/>
                <a:sym typeface="Anton"/>
              </a:rPr>
              <a:t> - </a:t>
            </a:r>
            <a:endParaRPr sz="1200">
              <a:solidFill>
                <a:srgbClr val="000000"/>
              </a:solidFill>
              <a:latin typeface="Anton"/>
              <a:ea typeface="Anton"/>
              <a:cs typeface="Anton"/>
              <a:sym typeface="Anton"/>
            </a:endParaRPr>
          </a:p>
          <a:p>
            <a:pPr indent="0" lvl="0" marL="0" rtl="0" algn="l">
              <a:lnSpc>
                <a:spcPct val="150000"/>
              </a:lnSpc>
              <a:spcBef>
                <a:spcPts val="0"/>
              </a:spcBef>
              <a:spcAft>
                <a:spcPts val="0"/>
              </a:spcAft>
              <a:buNone/>
            </a:pPr>
            <a:r>
              <a:rPr lang="en-GB" sz="1100">
                <a:solidFill>
                  <a:schemeClr val="dk1"/>
                </a:solidFill>
                <a:latin typeface="Helvetica Neue"/>
                <a:ea typeface="Helvetica Neue"/>
                <a:cs typeface="Helvetica Neue"/>
                <a:sym typeface="Helvetica Neue"/>
              </a:rPr>
              <a:t>PROMISES &amp; ASYNC</a:t>
            </a:r>
            <a:endParaRPr sz="1100">
              <a:solidFill>
                <a:schemeClr val="dk1"/>
              </a:solidFill>
              <a:latin typeface="Helvetica Neue"/>
              <a:ea typeface="Helvetica Neue"/>
              <a:cs typeface="Helvetica Neue"/>
              <a:sym typeface="Helvetica Neue"/>
            </a:endParaRPr>
          </a:p>
          <a:p>
            <a:pPr indent="-298450" lvl="0" marL="457200" rtl="0" algn="l">
              <a:lnSpc>
                <a:spcPct val="150000"/>
              </a:lnSpc>
              <a:spcBef>
                <a:spcPts val="0"/>
              </a:spcBef>
              <a:spcAft>
                <a:spcPts val="0"/>
              </a:spcAft>
              <a:buClr>
                <a:schemeClr val="dk1"/>
              </a:buClr>
              <a:buSzPts val="1100"/>
              <a:buFont typeface="Helvetica Neue"/>
              <a:buChar char="●"/>
            </a:pPr>
            <a:r>
              <a:rPr lang="en-GB" sz="1100">
                <a:solidFill>
                  <a:schemeClr val="dk1"/>
                </a:solidFill>
                <a:latin typeface="Helvetica Neue"/>
                <a:ea typeface="Helvetica Neue"/>
                <a:cs typeface="Helvetica Neue"/>
                <a:sym typeface="Helvetica Neue"/>
              </a:rPr>
              <a:t>Desafío entregable</a:t>
            </a:r>
            <a:endParaRPr sz="1100">
              <a:solidFill>
                <a:schemeClr val="dk1"/>
              </a:solidFill>
              <a:latin typeface="Helvetica Neue"/>
              <a:ea typeface="Helvetica Neue"/>
              <a:cs typeface="Helvetica Neue"/>
              <a:sym typeface="Helvetica Neue"/>
            </a:endParaRPr>
          </a:p>
        </p:txBody>
      </p:sp>
      <p:sp>
        <p:nvSpPr>
          <p:cNvPr id="235" name="Google Shape;235;p46"/>
          <p:cNvSpPr txBox="1"/>
          <p:nvPr/>
        </p:nvSpPr>
        <p:spPr>
          <a:xfrm>
            <a:off x="6064000" y="1984400"/>
            <a:ext cx="2309100" cy="7089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000000"/>
                </a:solidFill>
                <a:latin typeface="Anton"/>
                <a:ea typeface="Anton"/>
                <a:cs typeface="Anton"/>
                <a:sym typeface="Anton"/>
              </a:rPr>
              <a:t>CLASE 1</a:t>
            </a:r>
            <a:r>
              <a:rPr lang="en-GB" sz="1200">
                <a:latin typeface="Anton"/>
                <a:ea typeface="Anton"/>
                <a:cs typeface="Anton"/>
                <a:sym typeface="Anton"/>
              </a:rPr>
              <a:t>4</a:t>
            </a:r>
            <a:r>
              <a:rPr lang="en-GB" sz="1200">
                <a:solidFill>
                  <a:srgbClr val="000000"/>
                </a:solidFill>
                <a:latin typeface="Anton"/>
                <a:ea typeface="Anton"/>
                <a:cs typeface="Anton"/>
                <a:sym typeface="Anton"/>
              </a:rPr>
              <a:t> - </a:t>
            </a:r>
            <a:endParaRPr sz="1200">
              <a:solidFill>
                <a:srgbClr val="000000"/>
              </a:solidFill>
              <a:latin typeface="Anton"/>
              <a:ea typeface="Anton"/>
              <a:cs typeface="Anton"/>
              <a:sym typeface="Anton"/>
            </a:endParaRPr>
          </a:p>
          <a:p>
            <a:pPr indent="0" lvl="0" marL="0" rtl="0" algn="l">
              <a:lnSpc>
                <a:spcPct val="150000"/>
              </a:lnSpc>
              <a:spcBef>
                <a:spcPts val="0"/>
              </a:spcBef>
              <a:spcAft>
                <a:spcPts val="0"/>
              </a:spcAft>
              <a:buNone/>
            </a:pPr>
            <a:r>
              <a:rPr lang="en-GB" sz="1100">
                <a:solidFill>
                  <a:schemeClr val="dk1"/>
                </a:solidFill>
                <a:latin typeface="Helvetica Neue"/>
                <a:ea typeface="Helvetica Neue"/>
                <a:cs typeface="Helvetica Neue"/>
                <a:sym typeface="Helvetica Neue"/>
              </a:rPr>
              <a:t>AJAX &amp; FETCH</a:t>
            </a:r>
            <a:endParaRPr sz="1200">
              <a:latin typeface="Anton"/>
              <a:ea typeface="Anton"/>
              <a:cs typeface="Anton"/>
              <a:sym typeface="Anton"/>
            </a:endParaRPr>
          </a:p>
        </p:txBody>
      </p:sp>
      <p:sp>
        <p:nvSpPr>
          <p:cNvPr id="236" name="Google Shape;236;p46"/>
          <p:cNvSpPr txBox="1"/>
          <p:nvPr/>
        </p:nvSpPr>
        <p:spPr>
          <a:xfrm>
            <a:off x="6081425" y="3524750"/>
            <a:ext cx="2309100" cy="8082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000000"/>
                </a:solidFill>
                <a:latin typeface="Anton"/>
                <a:ea typeface="Anton"/>
                <a:cs typeface="Anton"/>
                <a:sym typeface="Anton"/>
              </a:rPr>
              <a:t>CLASE 1</a:t>
            </a:r>
            <a:r>
              <a:rPr lang="en-GB" sz="1200">
                <a:latin typeface="Anton"/>
                <a:ea typeface="Anton"/>
                <a:cs typeface="Anton"/>
                <a:sym typeface="Anton"/>
              </a:rPr>
              <a:t>6</a:t>
            </a:r>
            <a:r>
              <a:rPr lang="en-GB" sz="1200">
                <a:solidFill>
                  <a:srgbClr val="000000"/>
                </a:solidFill>
                <a:latin typeface="Anton"/>
                <a:ea typeface="Anton"/>
                <a:cs typeface="Anton"/>
                <a:sym typeface="Anton"/>
              </a:rPr>
              <a:t> - </a:t>
            </a:r>
            <a:endParaRPr sz="1200">
              <a:solidFill>
                <a:srgbClr val="000000"/>
              </a:solidFill>
              <a:latin typeface="Anton"/>
              <a:ea typeface="Anton"/>
              <a:cs typeface="Anton"/>
              <a:sym typeface="Anton"/>
            </a:endParaRPr>
          </a:p>
          <a:p>
            <a:pPr indent="0" lvl="0" marL="0" rtl="0" algn="l">
              <a:lnSpc>
                <a:spcPct val="150000"/>
              </a:lnSpc>
              <a:spcBef>
                <a:spcPts val="0"/>
              </a:spcBef>
              <a:spcAft>
                <a:spcPts val="0"/>
              </a:spcAft>
              <a:buNone/>
            </a:pPr>
            <a:r>
              <a:rPr lang="en-GB" sz="1100">
                <a:solidFill>
                  <a:schemeClr val="dk1"/>
                </a:solidFill>
                <a:latin typeface="Helvetica Neue"/>
                <a:ea typeface="Helvetica Neue"/>
                <a:cs typeface="Helvetica Neue"/>
                <a:sym typeface="Helvetica Neue"/>
              </a:rPr>
              <a:t>FRAMEWORKS + Node JS</a:t>
            </a:r>
            <a:endParaRPr sz="1200">
              <a:solidFill>
                <a:srgbClr val="000000"/>
              </a:solidFill>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GB" sz="1200">
                <a:latin typeface="Helvetica Neue"/>
                <a:ea typeface="Helvetica Neue"/>
                <a:cs typeface="Helvetica Neue"/>
                <a:sym typeface="Helvetica Neue"/>
              </a:rPr>
              <a:t>Entrega TP final</a:t>
            </a:r>
            <a:endParaRPr sz="1200">
              <a:latin typeface="Helvetica Neue"/>
              <a:ea typeface="Helvetica Neue"/>
              <a:cs typeface="Helvetica Neue"/>
              <a:sym typeface="Helvetica Neue"/>
            </a:endParaRPr>
          </a:p>
        </p:txBody>
      </p:sp>
      <p:sp>
        <p:nvSpPr>
          <p:cNvPr id="237" name="Google Shape;237;p46"/>
          <p:cNvSpPr txBox="1"/>
          <p:nvPr/>
        </p:nvSpPr>
        <p:spPr>
          <a:xfrm>
            <a:off x="1278925" y="51475"/>
            <a:ext cx="6348000" cy="80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MÓDULOS DE TRABAJO</a:t>
            </a:r>
            <a:endParaRPr i="1" sz="3600">
              <a:solidFill>
                <a:srgbClr val="121212"/>
              </a:solidFill>
              <a:latin typeface="Anton"/>
              <a:ea typeface="Anton"/>
              <a:cs typeface="Anton"/>
              <a:sym typeface="Anton"/>
            </a:endParaRPr>
          </a:p>
        </p:txBody>
      </p:sp>
      <p:sp>
        <p:nvSpPr>
          <p:cNvPr id="238" name="Google Shape;238;p46"/>
          <p:cNvSpPr txBox="1"/>
          <p:nvPr/>
        </p:nvSpPr>
        <p:spPr>
          <a:xfrm>
            <a:off x="3128175" y="1974050"/>
            <a:ext cx="2309100" cy="1092000"/>
          </a:xfrm>
          <a:prstGeom prst="rect">
            <a:avLst/>
          </a:prstGeom>
          <a:solidFill>
            <a:srgbClr val="999999"/>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Anton"/>
                <a:ea typeface="Anton"/>
                <a:cs typeface="Anton"/>
                <a:sym typeface="Anton"/>
              </a:rPr>
              <a:t>CLASE 12 - </a:t>
            </a:r>
            <a:endParaRPr sz="1200">
              <a:solidFill>
                <a:schemeClr val="dk1"/>
              </a:solidFill>
              <a:latin typeface="Anton"/>
              <a:ea typeface="Anton"/>
              <a:cs typeface="Anton"/>
              <a:sym typeface="Anton"/>
            </a:endParaRPr>
          </a:p>
          <a:p>
            <a:pPr indent="0" lvl="0" marL="0" rtl="0" algn="l">
              <a:lnSpc>
                <a:spcPct val="150000"/>
              </a:lnSpc>
              <a:spcBef>
                <a:spcPts val="0"/>
              </a:spcBef>
              <a:spcAft>
                <a:spcPts val="0"/>
              </a:spcAft>
              <a:buNone/>
            </a:pPr>
            <a:r>
              <a:rPr lang="en-GB" sz="1100">
                <a:solidFill>
                  <a:schemeClr val="dk1"/>
                </a:solidFill>
                <a:latin typeface="Helvetica Neue"/>
                <a:ea typeface="Helvetica Neue"/>
                <a:cs typeface="Helvetica Neue"/>
                <a:sym typeface="Helvetica Neue"/>
              </a:rPr>
              <a:t>OPERADORES AVANZADOS</a:t>
            </a:r>
            <a:endParaRPr sz="12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sz="1100">
              <a:solidFill>
                <a:schemeClr val="dk1"/>
              </a:solidFill>
              <a:highlight>
                <a:srgbClr val="FFFFFF"/>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sz="1200">
              <a:solidFill>
                <a:schemeClr val="dk1"/>
              </a:solidFill>
              <a:latin typeface="Anton"/>
              <a:ea typeface="Anton"/>
              <a:cs typeface="Anton"/>
              <a:sym typeface="Anton"/>
            </a:endParaRPr>
          </a:p>
        </p:txBody>
      </p:sp>
      <p:sp>
        <p:nvSpPr>
          <p:cNvPr id="239" name="Google Shape;239;p46"/>
          <p:cNvSpPr txBox="1"/>
          <p:nvPr/>
        </p:nvSpPr>
        <p:spPr>
          <a:xfrm>
            <a:off x="387200" y="1780138"/>
            <a:ext cx="2447100" cy="2483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6"/>
          <p:cNvSpPr txBox="1"/>
          <p:nvPr/>
        </p:nvSpPr>
        <p:spPr>
          <a:xfrm>
            <a:off x="345925" y="1945725"/>
            <a:ext cx="2311800" cy="24045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6"/>
          <p:cNvSpPr txBox="1"/>
          <p:nvPr/>
        </p:nvSpPr>
        <p:spPr>
          <a:xfrm>
            <a:off x="345900" y="3708175"/>
            <a:ext cx="2309100" cy="831300"/>
          </a:xfrm>
          <a:prstGeom prst="rect">
            <a:avLst/>
          </a:prstGeom>
          <a:solidFill>
            <a:srgbClr val="000000"/>
          </a:solid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a:solidFill>
                  <a:srgbClr val="FFFFFF"/>
                </a:solidFill>
                <a:latin typeface="Anton"/>
                <a:ea typeface="Anton"/>
                <a:cs typeface="Anton"/>
                <a:sym typeface="Anton"/>
              </a:rPr>
              <a:t>CLASE 11 - </a:t>
            </a:r>
            <a:endParaRPr>
              <a:solidFill>
                <a:srgbClr val="FFFFFF"/>
              </a:solidFill>
              <a:latin typeface="Anton"/>
              <a:ea typeface="Anton"/>
              <a:cs typeface="Anton"/>
              <a:sym typeface="Anton"/>
            </a:endParaRPr>
          </a:p>
          <a:p>
            <a:pPr indent="0" lvl="0" marL="0" marR="0" rtl="0" algn="l">
              <a:lnSpc>
                <a:spcPct val="100000"/>
              </a:lnSpc>
              <a:spcBef>
                <a:spcPts val="0"/>
              </a:spcBef>
              <a:spcAft>
                <a:spcPts val="0"/>
              </a:spcAft>
              <a:buNone/>
            </a:pPr>
            <a:r>
              <a:rPr lang="en-GB">
                <a:solidFill>
                  <a:srgbClr val="FFFFFF"/>
                </a:solidFill>
                <a:latin typeface="Helvetica Neue"/>
                <a:ea typeface="Helvetica Neue"/>
                <a:cs typeface="Helvetica Neue"/>
                <a:sym typeface="Helvetica Neue"/>
              </a:rPr>
              <a:t>Workshop I</a:t>
            </a:r>
            <a:endParaRPr>
              <a:solidFill>
                <a:srgbClr val="FFFFFF"/>
              </a:solidFill>
              <a:latin typeface="Helvetica Neue"/>
              <a:ea typeface="Helvetica Neue"/>
              <a:cs typeface="Helvetica Neue"/>
              <a:sym typeface="Helvetica Neue"/>
            </a:endParaRPr>
          </a:p>
          <a:p>
            <a:pPr indent="-317500" lvl="0" marL="457200" marR="0" rtl="0" algn="l">
              <a:lnSpc>
                <a:spcPct val="100000"/>
              </a:lnSpc>
              <a:spcBef>
                <a:spcPts val="0"/>
              </a:spcBef>
              <a:spcAft>
                <a:spcPts val="0"/>
              </a:spcAft>
              <a:buClr>
                <a:srgbClr val="FFFFFF"/>
              </a:buClr>
              <a:buSzPts val="1400"/>
              <a:buFont typeface="Helvetica Neue"/>
              <a:buChar char="●"/>
            </a:pPr>
            <a:r>
              <a:rPr lang="en-GB">
                <a:solidFill>
                  <a:srgbClr val="FFFFFF"/>
                </a:solidFill>
                <a:latin typeface="Helvetica Neue"/>
                <a:ea typeface="Helvetica Neue"/>
                <a:cs typeface="Helvetica Neue"/>
                <a:sym typeface="Helvetica Neue"/>
              </a:rPr>
              <a:t>2da pre-entrega</a:t>
            </a:r>
            <a:endParaRPr>
              <a:solidFill>
                <a:srgbClr val="FFFFFF"/>
              </a:solidFill>
              <a:latin typeface="Helvetica Neue"/>
              <a:ea typeface="Helvetica Neue"/>
              <a:cs typeface="Helvetica Neue"/>
              <a:sym typeface="Helvetica Neue"/>
            </a:endParaRPr>
          </a:p>
        </p:txBody>
      </p:sp>
      <p:sp>
        <p:nvSpPr>
          <p:cNvPr id="242" name="Google Shape;242;p46"/>
          <p:cNvSpPr txBox="1"/>
          <p:nvPr/>
        </p:nvSpPr>
        <p:spPr>
          <a:xfrm>
            <a:off x="387200" y="2493675"/>
            <a:ext cx="2250300" cy="7089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200">
                <a:latin typeface="Anton"/>
                <a:ea typeface="Anton"/>
                <a:cs typeface="Anton"/>
                <a:sym typeface="Anton"/>
              </a:rPr>
              <a:t>CLASE 9 - </a:t>
            </a:r>
            <a:endParaRPr sz="1200">
              <a:latin typeface="Anton"/>
              <a:ea typeface="Anton"/>
              <a:cs typeface="Anton"/>
              <a:sym typeface="Anton"/>
            </a:endParaRPr>
          </a:p>
          <a:p>
            <a:pPr indent="0" lvl="0" marL="0" marR="0" rtl="0" algn="l">
              <a:lnSpc>
                <a:spcPct val="100000"/>
              </a:lnSpc>
              <a:spcBef>
                <a:spcPts val="0"/>
              </a:spcBef>
              <a:spcAft>
                <a:spcPts val="0"/>
              </a:spcAft>
              <a:buNone/>
            </a:pPr>
            <a:r>
              <a:rPr lang="en-GB" sz="1200">
                <a:latin typeface="Helvetica Neue"/>
                <a:ea typeface="Helvetica Neue"/>
                <a:cs typeface="Helvetica Neue"/>
                <a:sym typeface="Helvetica Neue"/>
              </a:rPr>
              <a:t>EVENTOS</a:t>
            </a:r>
            <a:endParaRPr sz="1200">
              <a:latin typeface="Anton"/>
              <a:ea typeface="Anton"/>
              <a:cs typeface="Anton"/>
              <a:sym typeface="Anton"/>
            </a:endParaRPr>
          </a:p>
          <a:p>
            <a:pPr indent="-304800" lvl="0" marL="457200" marR="0" rtl="0" algn="l">
              <a:lnSpc>
                <a:spcPct val="100000"/>
              </a:lnSpc>
              <a:spcBef>
                <a:spcPts val="0"/>
              </a:spcBef>
              <a:spcAft>
                <a:spcPts val="0"/>
              </a:spcAft>
              <a:buSzPts val="1200"/>
              <a:buFont typeface="Helvetica Neue"/>
              <a:buChar char="●"/>
            </a:pPr>
            <a:r>
              <a:rPr lang="en-GB" sz="1200">
                <a:latin typeface="Helvetica Neue"/>
                <a:ea typeface="Helvetica Neue"/>
                <a:cs typeface="Helvetica Neue"/>
                <a:sym typeface="Helvetica Neue"/>
              </a:rPr>
              <a:t>Desafío entregable</a:t>
            </a:r>
            <a:endParaRPr sz="1200">
              <a:latin typeface="Helvetica Neue"/>
              <a:ea typeface="Helvetica Neue"/>
              <a:cs typeface="Helvetica Neue"/>
              <a:sym typeface="Helvetica Neue"/>
            </a:endParaRPr>
          </a:p>
        </p:txBody>
      </p:sp>
      <p:sp>
        <p:nvSpPr>
          <p:cNvPr id="243" name="Google Shape;243;p46"/>
          <p:cNvSpPr txBox="1"/>
          <p:nvPr/>
        </p:nvSpPr>
        <p:spPr>
          <a:xfrm>
            <a:off x="328475" y="1944675"/>
            <a:ext cx="2309100" cy="549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200">
                <a:latin typeface="Anton"/>
                <a:ea typeface="Anton"/>
                <a:cs typeface="Anton"/>
                <a:sym typeface="Anton"/>
              </a:rPr>
              <a:t>CLASE 8 - </a:t>
            </a:r>
            <a:endParaRPr sz="1200">
              <a:latin typeface="Anton"/>
              <a:ea typeface="Anton"/>
              <a:cs typeface="Anton"/>
              <a:sym typeface="Anton"/>
            </a:endParaRPr>
          </a:p>
          <a:p>
            <a:pPr indent="0" lvl="0" marL="0" marR="0" rtl="0" algn="l">
              <a:lnSpc>
                <a:spcPct val="100000"/>
              </a:lnSpc>
              <a:spcBef>
                <a:spcPts val="0"/>
              </a:spcBef>
              <a:spcAft>
                <a:spcPts val="0"/>
              </a:spcAft>
              <a:buNone/>
            </a:pPr>
            <a:r>
              <a:rPr lang="en-GB" sz="1200">
                <a:latin typeface="Helvetica Neue"/>
                <a:ea typeface="Helvetica Neue"/>
                <a:cs typeface="Helvetica Neue"/>
                <a:sym typeface="Helvetica Neue"/>
              </a:rPr>
              <a:t>DOM</a:t>
            </a:r>
            <a:endParaRPr sz="1200">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sz="1200">
              <a:latin typeface="Anton"/>
              <a:ea typeface="Anton"/>
              <a:cs typeface="Anton"/>
              <a:sym typeface="Anton"/>
            </a:endParaRPr>
          </a:p>
        </p:txBody>
      </p:sp>
      <p:sp>
        <p:nvSpPr>
          <p:cNvPr id="244" name="Google Shape;244;p46"/>
          <p:cNvSpPr txBox="1"/>
          <p:nvPr/>
        </p:nvSpPr>
        <p:spPr>
          <a:xfrm>
            <a:off x="345900" y="3184275"/>
            <a:ext cx="2311800" cy="505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200">
                <a:latin typeface="Anton"/>
                <a:ea typeface="Anton"/>
                <a:cs typeface="Anton"/>
                <a:sym typeface="Anton"/>
              </a:rPr>
              <a:t>CLASE 10 - </a:t>
            </a:r>
            <a:endParaRPr sz="1200">
              <a:latin typeface="Anton"/>
              <a:ea typeface="Anton"/>
              <a:cs typeface="Anton"/>
              <a:sym typeface="Anton"/>
            </a:endParaRPr>
          </a:p>
          <a:p>
            <a:pPr indent="0" lvl="0" marL="0" marR="0" rtl="0" algn="l">
              <a:lnSpc>
                <a:spcPct val="100000"/>
              </a:lnSpc>
              <a:spcBef>
                <a:spcPts val="0"/>
              </a:spcBef>
              <a:spcAft>
                <a:spcPts val="0"/>
              </a:spcAft>
              <a:buNone/>
            </a:pPr>
            <a:r>
              <a:rPr lang="en-GB" sz="1200">
                <a:latin typeface="Helvetica Neue"/>
                <a:ea typeface="Helvetica Neue"/>
                <a:cs typeface="Helvetica Neue"/>
                <a:sym typeface="Helvetica Neue"/>
              </a:rPr>
              <a:t>STORAGE &amp; JSON</a:t>
            </a:r>
            <a:endParaRPr sz="1200">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248" name="Shape 248"/>
        <p:cNvGrpSpPr/>
        <p:nvPr/>
      </p:nvGrpSpPr>
      <p:grpSpPr>
        <a:xfrm>
          <a:off x="0" y="0"/>
          <a:ext cx="0" cy="0"/>
          <a:chOff x="0" y="0"/>
          <a:chExt cx="0" cy="0"/>
        </a:xfrm>
      </p:grpSpPr>
      <p:sp>
        <p:nvSpPr>
          <p:cNvPr id="249" name="Google Shape;249;p47"/>
          <p:cNvSpPr txBox="1"/>
          <p:nvPr/>
        </p:nvSpPr>
        <p:spPr>
          <a:xfrm>
            <a:off x="1398000" y="508625"/>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4000">
                <a:solidFill>
                  <a:srgbClr val="121212"/>
                </a:solidFill>
                <a:latin typeface="Anton"/>
                <a:ea typeface="Anton"/>
                <a:cs typeface="Anton"/>
                <a:sym typeface="Anton"/>
              </a:rPr>
              <a:t>¡VAMOS A LA CLASE!</a:t>
            </a:r>
            <a:endParaRPr b="0" i="1" sz="4000" u="none" cap="none" strike="noStrike">
              <a:solidFill>
                <a:srgbClr val="121212"/>
              </a:solidFill>
              <a:latin typeface="Anton"/>
              <a:ea typeface="Anton"/>
              <a:cs typeface="Anton"/>
              <a:sym typeface="Anton"/>
            </a:endParaRPr>
          </a:p>
        </p:txBody>
      </p:sp>
      <p:pic>
        <p:nvPicPr>
          <p:cNvPr id="250" name="Google Shape;250;p47"/>
          <p:cNvPicPr preferRelativeResize="0"/>
          <p:nvPr/>
        </p:nvPicPr>
        <p:blipFill>
          <a:blip r:embed="rId3">
            <a:alphaModFix/>
          </a:blip>
          <a:stretch>
            <a:fillRect/>
          </a:stretch>
        </p:blipFill>
        <p:spPr>
          <a:xfrm>
            <a:off x="2301125" y="1690400"/>
            <a:ext cx="4762500" cy="2581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