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Lst>
  <p:sldSz cy="5143500" cx="9144000"/>
  <p:notesSz cx="6858000" cy="9144000"/>
  <p:embeddedFontLst>
    <p:embeddedFont>
      <p:font typeface="Anton"/>
      <p:regular r:id="rId90"/>
    </p:embeddedFont>
    <p:embeddedFont>
      <p:font typeface="Roboto"/>
      <p:regular r:id="rId91"/>
      <p:bold r:id="rId92"/>
      <p:italic r:id="rId93"/>
      <p:boldItalic r:id="rId94"/>
    </p:embeddedFont>
    <p:embeddedFont>
      <p:font typeface="Lato"/>
      <p:regular r:id="rId95"/>
      <p:bold r:id="rId96"/>
      <p:italic r:id="rId97"/>
      <p:boldItalic r:id="rId98"/>
    </p:embeddedFont>
    <p:embeddedFont>
      <p:font typeface="Didact Gothic"/>
      <p:regular r:id="rId99"/>
    </p:embeddedFont>
    <p:embeddedFont>
      <p:font typeface="Helvetica Neue"/>
      <p:regular r:id="rId100"/>
      <p:bold r:id="rId101"/>
      <p:italic r:id="rId102"/>
      <p:boldItalic r:id="rId103"/>
    </p:embeddedFont>
    <p:embeddedFont>
      <p:font typeface="Helvetica Neue Light"/>
      <p:regular r:id="rId104"/>
      <p:bold r:id="rId105"/>
      <p:italic r:id="rId106"/>
      <p:boldItalic r:id="rId10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46F95E-BAE3-460A-BD1D-D599AA8E7093}">
  <a:tblStyle styleId="{4546F95E-BAE3-460A-BD1D-D599AA8E7093}"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DAB934E-F2BA-424A-9CE6-9E51203ECA4C}"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HelveticaNeueLight-boldItalic.fntdata"/><Relationship Id="rId106" Type="http://schemas.openxmlformats.org/officeDocument/2006/relationships/font" Target="fonts/HelveticaNeueLight-italic.fntdata"/><Relationship Id="rId105" Type="http://schemas.openxmlformats.org/officeDocument/2006/relationships/font" Target="fonts/HelveticaNeueLight-bold.fntdata"/><Relationship Id="rId104" Type="http://schemas.openxmlformats.org/officeDocument/2006/relationships/font" Target="fonts/HelveticaNeueLight-regular.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HelveticaNeue-boldItalic.fntdata"/><Relationship Id="rId102" Type="http://schemas.openxmlformats.org/officeDocument/2006/relationships/font" Target="fonts/HelveticaNeue-italic.fntdata"/><Relationship Id="rId101" Type="http://schemas.openxmlformats.org/officeDocument/2006/relationships/font" Target="fonts/HelveticaNeue-bold.fntdata"/><Relationship Id="rId100" Type="http://schemas.openxmlformats.org/officeDocument/2006/relationships/font" Target="fonts/HelveticaNeue-regular.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Lato-regular.fntdata"/><Relationship Id="rId94" Type="http://schemas.openxmlformats.org/officeDocument/2006/relationships/font" Target="fonts/Roboto-boldItalic.fntdata"/><Relationship Id="rId97" Type="http://schemas.openxmlformats.org/officeDocument/2006/relationships/font" Target="fonts/Lato-italic.fntdata"/><Relationship Id="rId96" Type="http://schemas.openxmlformats.org/officeDocument/2006/relationships/font" Target="fonts/Lato-bold.fntdata"/><Relationship Id="rId11" Type="http://schemas.openxmlformats.org/officeDocument/2006/relationships/slide" Target="slides/slide5.xml"/><Relationship Id="rId99" Type="http://schemas.openxmlformats.org/officeDocument/2006/relationships/font" Target="fonts/DidactGothic-regular.fntdata"/><Relationship Id="rId10" Type="http://schemas.openxmlformats.org/officeDocument/2006/relationships/slide" Target="slides/slide4.xml"/><Relationship Id="rId98"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font" Target="fonts/Roboto-regular.fntdata"/><Relationship Id="rId90" Type="http://schemas.openxmlformats.org/officeDocument/2006/relationships/font" Target="fonts/Anton-regular.fntdata"/><Relationship Id="rId93" Type="http://schemas.openxmlformats.org/officeDocument/2006/relationships/font" Target="fonts/Roboto-italic.fntdata"/><Relationship Id="rId92" Type="http://schemas.openxmlformats.org/officeDocument/2006/relationships/font" Target="fonts/Roboto-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5411a61a05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5411a61a05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8972049ed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972049ed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texto con imagen.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210e24b0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210e24b0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texto con imagen.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210e24b0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210e24b0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texto con imagen.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210e24b0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11210e24b09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Mostrar lo explicado con el editor de texto</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8767321f65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767321f65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550bb9e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550bb9e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157621e6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157621e6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57621e60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1157621e609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Mostrar lo explicado con el editor de texto</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bbbd27fcb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bbbd27fcb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57621e60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157621e60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5411a61a05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5411a61a05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57621e60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157621e60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57621e60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57621e60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157621e60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157621e60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57621e60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57621e60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57621e60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157621e60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57621e60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57621e60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157621e60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157621e60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157621e60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157621e60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157621e60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157621e60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157621e60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157621e60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5411a61a05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5411a61a05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157621e60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157621e60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157621e60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157621e60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157621e60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1157621e609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Mostrar lo explicado con el editor de texto</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157621e609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157621e60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157621e609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157621e60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157621e60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157621e60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157621e60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g1157621e609_0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Mostrar lo explicado con el editor de texto</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157621e60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157621e60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157621e609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157621e609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157621e60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157621e60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5411a61a05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5411a61a05_0_3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157621e609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157621e609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157621e609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157621e609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157621e609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157621e609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b2db41e0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gb2db41e09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5411a61a05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g5411a61a05_0_3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módulos más importantes de la clase, donde se introducen conceptos que se ven en varios slides. No hay que usarla para todos los módulos.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8972ade04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8972ade04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157621e609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157621e609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157621e609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157621e609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157621e609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157621e609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157621e609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4" name="Google Shape;514;g1157621e609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Mostrar lo explicado con el editor de texto</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5411a61a05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5411a61a05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157621e609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157621e609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157621e60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157621e60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157621e609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157621e609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157621e609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g1157621e609_0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Mostrar lo explicado con el editor de texto</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157621e609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157621e609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157621e609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157621e609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157621e609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157621e609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157621e609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157621e609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157621e609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157621e609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157621e609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157621e609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57621e609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57621e609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157621e609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g1157621e609_0_3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Mostrar lo explicado con el editor de texto</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157621e609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157621e609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157621e609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157621e609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157621e609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1157621e609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1157621e609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1157621e609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1157621e609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7" name="Google Shape;637;g1157621e609_0_4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Mostrar lo explicado con el editor de texto</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1157621e609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1157621e609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157621e609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1157621e609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157621e609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157621e609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1157621e609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8" name="Google Shape;668;g1157621e609_0_4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Mostrar lo explicado con el editor de texto</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57621e609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57621e609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157621e609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1157621e609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157621e609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1157621e609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1157621e609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1157621e609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1157621e609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1157621e609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1157621e609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1157621e609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1157621e60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1157621e60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1157621e609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1157621e609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157621e609_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157621e609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5411a61a05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8" name="Google Shape;748;g5411a61a05_0_4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desafíos entregables. Editar el número con el número de desafío correspondiente..</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5411a61a05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7" name="Google Shape;757;g5411a61a05_0_4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200">
                <a:solidFill>
                  <a:schemeClr val="dk1"/>
                </a:solidFill>
                <a:highlight>
                  <a:schemeClr val="lt1"/>
                </a:highlight>
                <a:latin typeface="Helvetica Neue Light"/>
                <a:ea typeface="Helvetica Neue Light"/>
                <a:cs typeface="Helvetica Neue Light"/>
                <a:sym typeface="Helvetica Neue Light"/>
              </a:rPr>
              <a:t>Desarrollo de un desafío entregable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ecce820d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eecce820d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5411a61a05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4" name="Google Shape;764;g5411a61a05_0_5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bcc84d681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bcc84d68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que los estudiantes puedan explorar en sus casas los recursos vistos en clase: artículos, herramientas, websites, videos.</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5411a61a05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1" name="Google Shape;781;g5411a61a05_0_5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5411a61a05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7" name="Google Shape;787;g5411a61a05_0_5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5411a61a0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5411a61a05_0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2">
  <p:cSld name="CUSTOM_37">
    <p:spTree>
      <p:nvGrpSpPr>
        <p:cNvPr id="50"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7800200" y="4740050"/>
            <a:ext cx="1057500" cy="2461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8" name="Google Shape;58;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2" name="Google Shape;62;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3" name="Google Shape;6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6" name="Google Shape;6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9" name="Google Shape;69;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0" name="Google Shape;70;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1" name="Google Shape;7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4" name="Google Shape;7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7" name="Google Shape;77;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8" name="Google Shape;7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sp>
        <p:nvSpPr>
          <p:cNvPr id="80" name="Google Shape;80;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81" name="Google Shape;8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5" name="Google Shape;85;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6" name="Google Shape;86;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7" name="Google Shape;8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90" name="Google Shape;9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3" name="Google Shape;93;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2" name="Shape 52"/>
        <p:cNvGrpSpPr/>
        <p:nvPr/>
      </p:nvGrpSpPr>
      <p:grpSpPr>
        <a:xfrm>
          <a:off x="0" y="0"/>
          <a:ext cx="0" cy="0"/>
          <a:chOff x="0" y="0"/>
          <a:chExt cx="0" cy="0"/>
        </a:xfrm>
      </p:grpSpPr>
      <p:sp>
        <p:nvSpPr>
          <p:cNvPr id="53" name="Google Shape;53;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4" name="Google Shape;54;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5" name="Google Shape;5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5.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4.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coderhouse.com/" TargetMode="External"/><Relationship Id="rId4" Type="http://schemas.openxmlformats.org/officeDocument/2006/relationships/image" Target="../media/image6.png"/><Relationship Id="rId5"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2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hyperlink" Target="https://pokeapi.co/api/v2/pokemon?offset=0&amp;limit=20"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hyperlink" Target="https://pokeapi.co/api/v2/pokemon/%7Bid" TargetMode="External"/><Relationship Id="rId5" Type="http://schemas.openxmlformats.org/officeDocument/2006/relationships/hyperlink" Target="https://pokeapi.co/api/v2/pokemon/1"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9.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9.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png"/><Relationship Id="rId4" Type="http://schemas.openxmlformats.org/officeDocument/2006/relationships/hyperlink" Target="https://es.wikipedia.org/wiki/Transferencia_de_Estado_Representacional" TargetMode="External"/><Relationship Id="rId5"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6.png"/><Relationship Id="rId4" Type="http://schemas.openxmlformats.org/officeDocument/2006/relationships/hyperlink" Target="https://pokeapi.co/docs/v2" TargetMode="External"/><Relationship Id="rId5" Type="http://schemas.openxmlformats.org/officeDocument/2006/relationships/hyperlink" Target="https://swapi.dev" TargetMode="External"/><Relationship Id="rId6"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6.png"/><Relationship Id="rId4" Type="http://schemas.openxmlformats.org/officeDocument/2006/relationships/hyperlink" Target="https://jsonplaceholder.typicode.com/" TargetMode="External"/><Relationship Id="rId5" Type="http://schemas.openxmlformats.org/officeDocument/2006/relationships/image" Target="../media/image31.png"/><Relationship Id="rId6"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6.png"/><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6.png"/><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6.png"/><Relationship Id="rId4" Type="http://schemas.openxmlformats.org/officeDocument/2006/relationships/hyperlink" Target="https://pokeapi.co/docs/v2#pokemon" TargetMode="External"/><Relationship Id="rId5" Type="http://schemas.openxmlformats.org/officeDocument/2006/relationships/image" Target="../media/image32.png"/><Relationship Id="rId6"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jsonplaceholder.typicode.com/guide/" TargetMode="External"/><Relationship Id="rId4" Type="http://schemas.openxmlformats.org/officeDocument/2006/relationships/image" Target="../media/image6.png"/><Relationship Id="rId5"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6.png"/><Relationship Id="rId4" Type="http://schemas.openxmlformats.org/officeDocument/2006/relationships/image" Target="../media/image4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9.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6.png"/><Relationship Id="rId4" Type="http://schemas.openxmlformats.org/officeDocument/2006/relationships/image" Target="../media/image5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6.png"/><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9.png"/><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6.png"/><Relationship Id="rId4"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6.png"/><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6.png"/><Relationship Id="rId4" Type="http://schemas.openxmlformats.org/officeDocument/2006/relationships/image" Target="../media/image3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6.png"/><Relationship Id="rId4" Type="http://schemas.openxmlformats.org/officeDocument/2006/relationships/image" Target="../media/image48.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9.png"/><Relationship Id="rId4" Type="http://schemas.openxmlformats.org/officeDocument/2006/relationships/image" Target="../media/image2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6.png"/><Relationship Id="rId4" Type="http://schemas.openxmlformats.org/officeDocument/2006/relationships/image" Target="../media/image3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9.png"/><Relationship Id="rId4" Type="http://schemas.openxmlformats.org/officeDocument/2006/relationships/image" Target="../media/image2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6.png"/><Relationship Id="rId4" Type="http://schemas.openxmlformats.org/officeDocument/2006/relationships/image" Target="../media/image4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9.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1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 Id="rId3" Type="http://schemas.openxmlformats.org/officeDocument/2006/relationships/image" Target="../media/image26.png"/><Relationship Id="rId4" Type="http://schemas.openxmlformats.org/officeDocument/2006/relationships/image" Target="../media/image52.gi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 Id="rId3" Type="http://schemas.openxmlformats.org/officeDocument/2006/relationships/image" Target="../media/image55.gif"/><Relationship Id="rId4" Type="http://schemas.openxmlformats.org/officeDocument/2006/relationships/image" Target="../media/image42.gif"/><Relationship Id="rId5" Type="http://schemas.openxmlformats.org/officeDocument/2006/relationships/image" Target="../media/image44.png"/><Relationship Id="rId6" Type="http://schemas.openxmlformats.org/officeDocument/2006/relationships/image" Target="../media/image3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7.xml"/><Relationship Id="rId3" Type="http://schemas.openxmlformats.org/officeDocument/2006/relationships/image" Target="../media/image54.gif"/><Relationship Id="rId4" Type="http://schemas.openxmlformats.org/officeDocument/2006/relationships/image" Target="../media/image56.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9.png"/><Relationship Id="rId4" Type="http://schemas.openxmlformats.org/officeDocument/2006/relationships/image" Target="../media/image5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9.png"/><Relationship Id="rId4" Type="http://schemas.openxmlformats.org/officeDocument/2006/relationships/hyperlink" Target="https://www.emailjs.com/" TargetMode="External"/><Relationship Id="rId5" Type="http://schemas.openxmlformats.org/officeDocument/2006/relationships/image" Target="../media/image4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hyperlink" Target="https://docs.google.com/document/u/2/d/12DSyd6VyLkWspl1Obcn5Y6aIf_phLaTp5ef6tUYZtO0/edit" TargetMode="External"/><Relationship Id="rId6" Type="http://schemas.openxmlformats.org/officeDocument/2006/relationships/hyperlink" Target="https://drive.google.com/drive/folders/1jIH9-1B7r39bzu1td2P1Nc1a-eDInnzD?usp=sharing" TargetMode="External"/><Relationship Id="rId7" Type="http://schemas.openxmlformats.org/officeDocument/2006/relationships/hyperlink" Target="https://docs.google.com/document/d/1aJ5X0ZnK_auCcBxw2rP-QxiyzDMJosejr6Otx3jThzM/edit?usp=sharing"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 Id="rId3" Type="http://schemas.openxmlformats.org/officeDocument/2006/relationships/image" Target="../media/image46.png"/><Relationship Id="rId4" Type="http://schemas.openxmlformats.org/officeDocument/2006/relationships/image" Target="../media/image57.png"/></Relationships>
</file>

<file path=ppt/slides/_rels/slide81.xml.rels><?xml version="1.0" encoding="UTF-8" standalone="yes"?><Relationships xmlns="http://schemas.openxmlformats.org/package/2006/relationships"><Relationship Id="rId10" Type="http://schemas.openxmlformats.org/officeDocument/2006/relationships/hyperlink" Target="https://www.notion.so/coderhouse/Repositorio-de-Contenidos-ba8d3057a1e34049944ee4ba3a575999" TargetMode="External"/><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hyperlink" Target="https://drive.google.com/file/d/11Qd_2a9YfHq7Yt4IGLXwWRs6OFpSu-6o/view" TargetMode="External"/><Relationship Id="rId4" Type="http://schemas.openxmlformats.org/officeDocument/2006/relationships/hyperlink" Target="https://developer.mozilla.org/es/docs/Web/Guide/AJAX/Primeros_Pasos" TargetMode="External"/><Relationship Id="rId9" Type="http://schemas.openxmlformats.org/officeDocument/2006/relationships/image" Target="../media/image58.png"/><Relationship Id="rId5" Type="http://schemas.openxmlformats.org/officeDocument/2006/relationships/hyperlink" Target="https://jsonplaceholder.typicode.com/" TargetMode="External"/><Relationship Id="rId6" Type="http://schemas.openxmlformats.org/officeDocument/2006/relationships/hyperlink" Target="https://marketplace.visualstudio.com/items?itemName=ritwickdey.LiveServer" TargetMode="External"/><Relationship Id="rId7" Type="http://schemas.openxmlformats.org/officeDocument/2006/relationships/image" Target="../media/image9.png"/><Relationship Id="rId8" Type="http://schemas.openxmlformats.org/officeDocument/2006/relationships/image" Target="../media/image5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 Id="rId3" Type="http://schemas.openxmlformats.org/officeDocument/2006/relationships/image" Target="../media/image4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 Id="rId3" Type="http://schemas.openxmlformats.org/officeDocument/2006/relationships/image" Target="../media/image46.png"/><Relationship Id="rId4" Type="http://schemas.openxmlformats.org/officeDocument/2006/relationships/image" Target="../media/image5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00" name="Shape 100"/>
        <p:cNvGrpSpPr/>
        <p:nvPr/>
      </p:nvGrpSpPr>
      <p:grpSpPr>
        <a:xfrm>
          <a:off x="0" y="0"/>
          <a:ext cx="0" cy="0"/>
          <a:chOff x="0" y="0"/>
          <a:chExt cx="0" cy="0"/>
        </a:xfrm>
      </p:grpSpPr>
      <p:sp>
        <p:nvSpPr>
          <p:cNvPr id="101" name="Google Shape;101;p26"/>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02" name="Google Shape;102;p26"/>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03" name="Google Shape;103;p26"/>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nvSpPr>
        <p:spPr>
          <a:xfrm>
            <a:off x="4654125" y="1989463"/>
            <a:ext cx="3699600" cy="175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solidFill>
                  <a:schemeClr val="dk1"/>
                </a:solidFill>
                <a:highlight>
                  <a:srgbClr val="FFFFFF"/>
                </a:highlight>
                <a:latin typeface="Helvetica Neue Light"/>
                <a:ea typeface="Helvetica Neue Light"/>
                <a:cs typeface="Helvetica Neue Light"/>
                <a:sym typeface="Helvetica Neue Light"/>
              </a:rPr>
              <a:t>En los 2000, los/as desarrolladores/as web se encontraban ante el constante desafío de obtener o enviar información </a:t>
            </a:r>
            <a:r>
              <a:rPr b="1" lang="en-GB" sz="1600">
                <a:solidFill>
                  <a:schemeClr val="dk1"/>
                </a:solidFill>
                <a:highlight>
                  <a:srgbClr val="FFFFFF"/>
                </a:highlight>
                <a:latin typeface="Helvetica Neue"/>
                <a:ea typeface="Helvetica Neue"/>
                <a:cs typeface="Helvetica Neue"/>
                <a:sym typeface="Helvetica Neue"/>
              </a:rPr>
              <a:t>sin afectar el estado actual </a:t>
            </a:r>
            <a:r>
              <a:rPr lang="en-GB" sz="1600">
                <a:solidFill>
                  <a:schemeClr val="dk1"/>
                </a:solidFill>
                <a:highlight>
                  <a:srgbClr val="FFFFFF"/>
                </a:highlight>
                <a:latin typeface="Helvetica Neue Light"/>
                <a:ea typeface="Helvetica Neue Light"/>
                <a:cs typeface="Helvetica Neue Light"/>
                <a:sym typeface="Helvetica Neue Light"/>
              </a:rPr>
              <a:t>de la página (sin requerir una recarga completa refresco de la página) 🤦‍♀️. </a:t>
            </a:r>
            <a:endParaRPr sz="16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p:txBody>
      </p:sp>
      <p:pic>
        <p:nvPicPr>
          <p:cNvPr id="205" name="Google Shape;205;p35"/>
          <p:cNvPicPr preferRelativeResize="0"/>
          <p:nvPr/>
        </p:nvPicPr>
        <p:blipFill>
          <a:blip r:embed="rId3">
            <a:alphaModFix/>
          </a:blip>
          <a:stretch>
            <a:fillRect/>
          </a:stretch>
        </p:blipFill>
        <p:spPr>
          <a:xfrm>
            <a:off x="7820500" y="4766775"/>
            <a:ext cx="1186526" cy="330675"/>
          </a:xfrm>
          <a:prstGeom prst="rect">
            <a:avLst/>
          </a:prstGeom>
          <a:noFill/>
          <a:ln>
            <a:noFill/>
          </a:ln>
        </p:spPr>
      </p:pic>
      <p:sp>
        <p:nvSpPr>
          <p:cNvPr id="206" name="Google Shape;206;p35"/>
          <p:cNvSpPr txBox="1"/>
          <p:nvPr/>
        </p:nvSpPr>
        <p:spPr>
          <a:xfrm>
            <a:off x="4654125" y="1397538"/>
            <a:ext cx="3633300" cy="5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000">
                <a:latin typeface="Anton"/>
                <a:ea typeface="Anton"/>
                <a:cs typeface="Anton"/>
                <a:sym typeface="Anton"/>
              </a:rPr>
              <a:t>¿QUÉ ES AJAX?</a:t>
            </a:r>
            <a:endParaRPr i="1" sz="3000">
              <a:latin typeface="Anton"/>
              <a:ea typeface="Anton"/>
              <a:cs typeface="Anton"/>
              <a:sym typeface="Anton"/>
            </a:endParaRPr>
          </a:p>
        </p:txBody>
      </p:sp>
      <p:pic>
        <p:nvPicPr>
          <p:cNvPr id="207" name="Google Shape;207;p35"/>
          <p:cNvPicPr preferRelativeResize="0"/>
          <p:nvPr/>
        </p:nvPicPr>
        <p:blipFill rotWithShape="1">
          <a:blip r:embed="rId4">
            <a:alphaModFix/>
          </a:blip>
          <a:srcRect b="0" l="0" r="0" t="0"/>
          <a:stretch/>
        </p:blipFill>
        <p:spPr>
          <a:xfrm>
            <a:off x="7509837" y="0"/>
            <a:ext cx="1634174" cy="639850"/>
          </a:xfrm>
          <a:prstGeom prst="rect">
            <a:avLst/>
          </a:prstGeom>
          <a:noFill/>
          <a:ln>
            <a:noFill/>
          </a:ln>
        </p:spPr>
      </p:pic>
      <p:pic>
        <p:nvPicPr>
          <p:cNvPr id="208" name="Google Shape;208;p35"/>
          <p:cNvPicPr preferRelativeResize="0"/>
          <p:nvPr/>
        </p:nvPicPr>
        <p:blipFill rotWithShape="1">
          <a:blip r:embed="rId5">
            <a:alphaModFix/>
          </a:blip>
          <a:srcRect b="0" l="17563" r="26467" t="0"/>
          <a:stretch/>
        </p:blipFill>
        <p:spPr>
          <a:xfrm>
            <a:off x="0" y="0"/>
            <a:ext cx="4401775"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nvSpPr>
        <p:spPr>
          <a:xfrm>
            <a:off x="4699675" y="2042800"/>
            <a:ext cx="3945900" cy="181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solidFill>
                  <a:schemeClr val="dk1"/>
                </a:solidFill>
                <a:highlight>
                  <a:srgbClr val="FFFFFF"/>
                </a:highlight>
                <a:latin typeface="Helvetica Neue Light"/>
                <a:ea typeface="Helvetica Neue Light"/>
                <a:cs typeface="Helvetica Neue Light"/>
                <a:sym typeface="Helvetica Neue Light"/>
              </a:rPr>
              <a:t>Para dar respuesta a este problema, surgió </a:t>
            </a:r>
            <a:r>
              <a:rPr b="1" lang="en-GB" sz="1600">
                <a:solidFill>
                  <a:schemeClr val="dk1"/>
                </a:solidFill>
                <a:highlight>
                  <a:srgbClr val="FFFFFF"/>
                </a:highlight>
                <a:latin typeface="Helvetica Neue"/>
                <a:ea typeface="Helvetica Neue"/>
                <a:cs typeface="Helvetica Neue"/>
                <a:sym typeface="Helvetica Neue"/>
              </a:rPr>
              <a:t>AJAX </a:t>
            </a:r>
            <a:r>
              <a:rPr lang="en-GB" sz="1600">
                <a:solidFill>
                  <a:schemeClr val="dk1"/>
                </a:solidFill>
                <a:highlight>
                  <a:srgbClr val="FFFFFF"/>
                </a:highlight>
                <a:latin typeface="Helvetica Neue Light"/>
                <a:ea typeface="Helvetica Neue Light"/>
                <a:cs typeface="Helvetica Neue Light"/>
                <a:sym typeface="Helvetica Neue Light"/>
              </a:rPr>
              <a:t>(JavaScript Asíncrono y XML), un conjunto de técnicas de desarrollo que permiten que las aplicaciones web funcionen de </a:t>
            </a:r>
            <a:r>
              <a:rPr lang="en-GB" sz="1600">
                <a:solidFill>
                  <a:schemeClr val="dk1"/>
                </a:solidFill>
                <a:highlight>
                  <a:srgbClr val="E0FF00"/>
                </a:highlight>
                <a:latin typeface="Helvetica Neue Light"/>
                <a:ea typeface="Helvetica Neue Light"/>
                <a:cs typeface="Helvetica Neue Light"/>
                <a:sym typeface="Helvetica Neue Light"/>
              </a:rPr>
              <a:t>forma asincrónica</a:t>
            </a:r>
            <a:r>
              <a:rPr lang="en-GB" sz="1600">
                <a:solidFill>
                  <a:schemeClr val="dk1"/>
                </a:solidFill>
                <a:highlight>
                  <a:srgbClr val="FFFFFF"/>
                </a:highlight>
                <a:latin typeface="Helvetica Neue Light"/>
                <a:ea typeface="Helvetica Neue Light"/>
                <a:cs typeface="Helvetica Neue Light"/>
                <a:sym typeface="Helvetica Neue Light"/>
              </a:rPr>
              <a:t> para procesar tareas en segundo plano 🤹‍♂️.</a:t>
            </a:r>
            <a:endParaRPr sz="16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6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600">
              <a:solidFill>
                <a:schemeClr val="dk1"/>
              </a:solidFill>
              <a:highlight>
                <a:srgbClr val="FFFFFF"/>
              </a:highlight>
              <a:latin typeface="Helvetica Neue Light"/>
              <a:ea typeface="Helvetica Neue Light"/>
              <a:cs typeface="Helvetica Neue Light"/>
              <a:sym typeface="Helvetica Neue Light"/>
            </a:endParaRPr>
          </a:p>
        </p:txBody>
      </p:sp>
      <p:pic>
        <p:nvPicPr>
          <p:cNvPr id="214" name="Google Shape;214;p36"/>
          <p:cNvPicPr preferRelativeResize="0"/>
          <p:nvPr/>
        </p:nvPicPr>
        <p:blipFill>
          <a:blip r:embed="rId3">
            <a:alphaModFix/>
          </a:blip>
          <a:stretch>
            <a:fillRect/>
          </a:stretch>
        </p:blipFill>
        <p:spPr>
          <a:xfrm>
            <a:off x="7820500" y="4766775"/>
            <a:ext cx="1186526" cy="330675"/>
          </a:xfrm>
          <a:prstGeom prst="rect">
            <a:avLst/>
          </a:prstGeom>
          <a:noFill/>
          <a:ln>
            <a:noFill/>
          </a:ln>
        </p:spPr>
      </p:pic>
      <p:pic>
        <p:nvPicPr>
          <p:cNvPr id="215" name="Google Shape;215;p36"/>
          <p:cNvPicPr preferRelativeResize="0"/>
          <p:nvPr/>
        </p:nvPicPr>
        <p:blipFill>
          <a:blip r:embed="rId4">
            <a:alphaModFix/>
          </a:blip>
          <a:stretch>
            <a:fillRect/>
          </a:stretch>
        </p:blipFill>
        <p:spPr>
          <a:xfrm>
            <a:off x="0" y="0"/>
            <a:ext cx="4378107" cy="5143500"/>
          </a:xfrm>
          <a:prstGeom prst="rect">
            <a:avLst/>
          </a:prstGeom>
          <a:noFill/>
          <a:ln>
            <a:noFill/>
          </a:ln>
        </p:spPr>
      </p:pic>
      <p:pic>
        <p:nvPicPr>
          <p:cNvPr id="216" name="Google Shape;216;p36"/>
          <p:cNvPicPr preferRelativeResize="0"/>
          <p:nvPr/>
        </p:nvPicPr>
        <p:blipFill rotWithShape="1">
          <a:blip r:embed="rId5">
            <a:alphaModFix/>
          </a:blip>
          <a:srcRect b="0" l="0" r="0" t="0"/>
          <a:stretch/>
        </p:blipFill>
        <p:spPr>
          <a:xfrm>
            <a:off x="7509837" y="0"/>
            <a:ext cx="1634174" cy="639850"/>
          </a:xfrm>
          <a:prstGeom prst="rect">
            <a:avLst/>
          </a:prstGeom>
          <a:noFill/>
          <a:ln>
            <a:noFill/>
          </a:ln>
        </p:spPr>
      </p:pic>
      <p:sp>
        <p:nvSpPr>
          <p:cNvPr id="217" name="Google Shape;217;p36"/>
          <p:cNvSpPr txBox="1"/>
          <p:nvPr/>
        </p:nvSpPr>
        <p:spPr>
          <a:xfrm>
            <a:off x="4654125" y="1397538"/>
            <a:ext cx="3633300" cy="5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000">
                <a:latin typeface="Anton"/>
                <a:ea typeface="Anton"/>
                <a:cs typeface="Anton"/>
                <a:sym typeface="Anton"/>
              </a:rPr>
              <a:t>¿QUÉ ES AJAX?</a:t>
            </a:r>
            <a:endParaRPr i="1" sz="3000">
              <a:latin typeface="Anton"/>
              <a:ea typeface="Anton"/>
              <a:cs typeface="Anton"/>
              <a:sym typeface="Anto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21" name="Shape 221"/>
        <p:cNvGrpSpPr/>
        <p:nvPr/>
      </p:nvGrpSpPr>
      <p:grpSpPr>
        <a:xfrm>
          <a:off x="0" y="0"/>
          <a:ext cx="0" cy="0"/>
          <a:chOff x="0" y="0"/>
          <a:chExt cx="0" cy="0"/>
        </a:xfrm>
      </p:grpSpPr>
      <p:pic>
        <p:nvPicPr>
          <p:cNvPr id="222" name="Google Shape;222;p37"/>
          <p:cNvPicPr preferRelativeResize="0"/>
          <p:nvPr/>
        </p:nvPicPr>
        <p:blipFill>
          <a:blip r:embed="rId3">
            <a:alphaModFix/>
          </a:blip>
          <a:stretch>
            <a:fillRect/>
          </a:stretch>
        </p:blipFill>
        <p:spPr>
          <a:xfrm>
            <a:off x="7820500" y="4766775"/>
            <a:ext cx="1186526" cy="330675"/>
          </a:xfrm>
          <a:prstGeom prst="rect">
            <a:avLst/>
          </a:prstGeom>
          <a:noFill/>
          <a:ln>
            <a:noFill/>
          </a:ln>
        </p:spPr>
      </p:pic>
      <p:sp>
        <p:nvSpPr>
          <p:cNvPr id="223" name="Google Shape;223;p37"/>
          <p:cNvSpPr txBox="1"/>
          <p:nvPr/>
        </p:nvSpPr>
        <p:spPr>
          <a:xfrm>
            <a:off x="1167450" y="1813950"/>
            <a:ext cx="6809100" cy="2016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latin typeface="Helvetica Neue Light"/>
                <a:ea typeface="Helvetica Neue Light"/>
                <a:cs typeface="Helvetica Neue Light"/>
                <a:sym typeface="Helvetica Neue Light"/>
              </a:rPr>
              <a:t>En consecuencia, cualquier app o web que emplee AJAX puede enviar y recibir datos </a:t>
            </a:r>
            <a:r>
              <a:rPr b="1" lang="en-GB" sz="1800">
                <a:latin typeface="Helvetica Neue"/>
                <a:ea typeface="Helvetica Neue"/>
                <a:cs typeface="Helvetica Neue"/>
                <a:sym typeface="Helvetica Neue"/>
              </a:rPr>
              <a:t>sin volver a cargar toda la página</a:t>
            </a:r>
            <a:r>
              <a:rPr lang="en-GB" sz="1800">
                <a:latin typeface="Helvetica Neue Light"/>
                <a:ea typeface="Helvetica Neue Light"/>
                <a:cs typeface="Helvetica Neue Light"/>
                <a:sym typeface="Helvetica Neue Light"/>
              </a:rPr>
              <a:t>, evitando la interrupción de acciones realizadas por el usuario, añadiendo interactividad y dinamismo a nuestra aplicación. Esto hace a las características esenciales del software moderno </a:t>
            </a:r>
            <a:r>
              <a:rPr lang="en-GB" sz="1800">
                <a:latin typeface="Helvetica Neue Light"/>
                <a:ea typeface="Helvetica Neue Light"/>
                <a:cs typeface="Helvetica Neue Light"/>
                <a:sym typeface="Helvetica Neue Light"/>
              </a:rPr>
              <a:t>🙌.</a:t>
            </a:r>
            <a:endParaRPr sz="1800">
              <a:latin typeface="Helvetica Neue Light"/>
              <a:ea typeface="Helvetica Neue Light"/>
              <a:cs typeface="Helvetica Neue Light"/>
              <a:sym typeface="Helvetica Neue Light"/>
            </a:endParaRPr>
          </a:p>
        </p:txBody>
      </p:sp>
      <p:pic>
        <p:nvPicPr>
          <p:cNvPr id="224" name="Google Shape;224;p37"/>
          <p:cNvPicPr preferRelativeResize="0"/>
          <p:nvPr/>
        </p:nvPicPr>
        <p:blipFill rotWithShape="1">
          <a:blip r:embed="rId4">
            <a:alphaModFix/>
          </a:blip>
          <a:srcRect b="0" l="0" r="0" t="0"/>
          <a:stretch/>
        </p:blipFill>
        <p:spPr>
          <a:xfrm>
            <a:off x="3978725" y="214000"/>
            <a:ext cx="1186525" cy="1186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28" name="Shape 228"/>
        <p:cNvGrpSpPr/>
        <p:nvPr/>
      </p:nvGrpSpPr>
      <p:grpSpPr>
        <a:xfrm>
          <a:off x="0" y="0"/>
          <a:ext cx="0" cy="0"/>
          <a:chOff x="0" y="0"/>
          <a:chExt cx="0" cy="0"/>
        </a:xfrm>
      </p:grpSpPr>
      <p:sp>
        <p:nvSpPr>
          <p:cNvPr id="229" name="Google Shape;229;p38"/>
          <p:cNvSpPr txBox="1"/>
          <p:nvPr/>
        </p:nvSpPr>
        <p:spPr>
          <a:xfrm>
            <a:off x="1698150" y="2077200"/>
            <a:ext cx="5747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MODELO CLIENTE-SERVIDOR</a:t>
            </a:r>
            <a:endParaRPr b="0" i="1" sz="3600" u="none" cap="none" strike="noStrike">
              <a:solidFill>
                <a:srgbClr val="000000"/>
              </a:solidFill>
              <a:latin typeface="Anton"/>
              <a:ea typeface="Anton"/>
              <a:cs typeface="Anton"/>
              <a:sym typeface="Anton"/>
            </a:endParaRPr>
          </a:p>
        </p:txBody>
      </p:sp>
      <p:pic>
        <p:nvPicPr>
          <p:cNvPr id="230" name="Google Shape;230;p3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31" name="Google Shape;231;p38"/>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nvSpPr>
        <p:spPr>
          <a:xfrm>
            <a:off x="423450" y="998200"/>
            <a:ext cx="8297100" cy="100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600">
                <a:solidFill>
                  <a:schemeClr val="dk1"/>
                </a:solidFill>
                <a:highlight>
                  <a:srgbClr val="FFFFFF"/>
                </a:highlight>
                <a:latin typeface="Helvetica Neue Light"/>
                <a:ea typeface="Helvetica Neue Light"/>
                <a:cs typeface="Helvetica Neue Light"/>
                <a:sym typeface="Helvetica Neue Light"/>
              </a:rPr>
              <a:t>Repasemos el funcionamiento de una aplicación web 🧠. Se accede a las mismas mediante conexión a internet, empleando un navegador y referenciando la dirección web del sitio (también llamado dominio, por ejemplo </a:t>
            </a:r>
            <a:r>
              <a:rPr lang="en-GB" sz="1600" u="sng">
                <a:solidFill>
                  <a:schemeClr val="hlink"/>
                </a:solidFill>
                <a:highlight>
                  <a:srgbClr val="FFFFFF"/>
                </a:highlight>
                <a:latin typeface="Helvetica Neue Light"/>
                <a:ea typeface="Helvetica Neue Light"/>
                <a:cs typeface="Helvetica Neue Light"/>
                <a:sym typeface="Helvetica Neue Light"/>
                <a:hlinkClick r:id="rId3"/>
              </a:rPr>
              <a:t>https://www.coderhouse.com/</a:t>
            </a:r>
            <a:r>
              <a:rPr lang="en-GB" sz="1600">
                <a:solidFill>
                  <a:schemeClr val="dk1"/>
                </a:solidFill>
                <a:highlight>
                  <a:srgbClr val="FFFFFF"/>
                </a:highlight>
                <a:latin typeface="Helvetica Neue Light"/>
                <a:ea typeface="Helvetica Neue Light"/>
                <a:cs typeface="Helvetica Neue Light"/>
                <a:sym typeface="Helvetica Neue Light"/>
              </a:rPr>
              <a:t> ).</a:t>
            </a:r>
            <a:endParaRPr sz="1600">
              <a:solidFill>
                <a:schemeClr val="dk1"/>
              </a:solidFill>
              <a:highlight>
                <a:srgbClr val="E0FF00"/>
              </a:highlight>
              <a:latin typeface="Helvetica Neue Light"/>
              <a:ea typeface="Helvetica Neue Light"/>
              <a:cs typeface="Helvetica Neue Light"/>
              <a:sym typeface="Helvetica Neue Light"/>
            </a:endParaRPr>
          </a:p>
        </p:txBody>
      </p:sp>
      <p:sp>
        <p:nvSpPr>
          <p:cNvPr id="237" name="Google Shape;237;p39"/>
          <p:cNvSpPr txBox="1"/>
          <p:nvPr/>
        </p:nvSpPr>
        <p:spPr>
          <a:xfrm>
            <a:off x="0" y="145525"/>
            <a:ext cx="9144000" cy="74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COMUNICACIÓN</a:t>
            </a:r>
            <a:r>
              <a:rPr i="1" lang="en-GB" sz="4000">
                <a:latin typeface="Anton"/>
                <a:ea typeface="Anton"/>
                <a:cs typeface="Anton"/>
                <a:sym typeface="Anton"/>
              </a:rPr>
              <a:t> CON EL SERVIDOR</a:t>
            </a:r>
            <a:endParaRPr i="1" sz="4000">
              <a:latin typeface="Anton"/>
              <a:ea typeface="Anton"/>
              <a:cs typeface="Anton"/>
              <a:sym typeface="Anton"/>
            </a:endParaRPr>
          </a:p>
        </p:txBody>
      </p:sp>
      <p:pic>
        <p:nvPicPr>
          <p:cNvPr id="238" name="Google Shape;238;p39"/>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239" name="Google Shape;239;p39"/>
          <p:cNvPicPr preferRelativeResize="0"/>
          <p:nvPr/>
        </p:nvPicPr>
        <p:blipFill>
          <a:blip r:embed="rId5">
            <a:alphaModFix/>
          </a:blip>
          <a:stretch>
            <a:fillRect/>
          </a:stretch>
        </p:blipFill>
        <p:spPr>
          <a:xfrm>
            <a:off x="2249475" y="2116675"/>
            <a:ext cx="4645054" cy="26418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nvSpPr>
        <p:spPr>
          <a:xfrm>
            <a:off x="423450" y="961725"/>
            <a:ext cx="8297100" cy="1219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600">
                <a:solidFill>
                  <a:schemeClr val="dk1"/>
                </a:solidFill>
                <a:highlight>
                  <a:srgbClr val="FFFFFF"/>
                </a:highlight>
                <a:latin typeface="Helvetica Neue Light"/>
                <a:ea typeface="Helvetica Neue Light"/>
                <a:cs typeface="Helvetica Neue Light"/>
                <a:sym typeface="Helvetica Neue Light"/>
              </a:rPr>
              <a:t>El dominio está asociado a un servidor, es decir, un ordenador que tiene la aplicación web (el servidor aloja la aplicación web). Cuando carga el sitio, el usuario visualiza la parte frontal de la aplicación llamada </a:t>
            </a:r>
            <a:r>
              <a:rPr b="1" lang="en-GB" sz="1600">
                <a:solidFill>
                  <a:schemeClr val="dk1"/>
                </a:solidFill>
                <a:highlight>
                  <a:srgbClr val="FFFFFF"/>
                </a:highlight>
                <a:latin typeface="Helvetica Neue"/>
                <a:ea typeface="Helvetica Neue"/>
                <a:cs typeface="Helvetica Neue"/>
                <a:sym typeface="Helvetica Neue"/>
              </a:rPr>
              <a:t>front-end</a:t>
            </a:r>
            <a:r>
              <a:rPr lang="en-GB" sz="1600">
                <a:solidFill>
                  <a:schemeClr val="dk1"/>
                </a:solidFill>
                <a:highlight>
                  <a:srgbClr val="FFFFFF"/>
                </a:highlight>
                <a:latin typeface="Helvetica Neue Light"/>
                <a:ea typeface="Helvetica Neue Light"/>
                <a:cs typeface="Helvetica Neue Light"/>
                <a:sym typeface="Helvetica Neue Light"/>
              </a:rPr>
              <a:t> o</a:t>
            </a:r>
            <a:r>
              <a:rPr b="1" lang="en-GB" sz="1600">
                <a:solidFill>
                  <a:schemeClr val="dk1"/>
                </a:solidFill>
                <a:highlight>
                  <a:srgbClr val="FFFFFF"/>
                </a:highlight>
                <a:latin typeface="Helvetica Neue"/>
                <a:ea typeface="Helvetica Neue"/>
                <a:cs typeface="Helvetica Neue"/>
                <a:sym typeface="Helvetica Neue"/>
              </a:rPr>
              <a:t> lado del cliente</a:t>
            </a:r>
            <a:r>
              <a:rPr lang="en-GB" sz="1600">
                <a:solidFill>
                  <a:schemeClr val="dk1"/>
                </a:solidFill>
                <a:highlight>
                  <a:srgbClr val="FFFFFF"/>
                </a:highlight>
                <a:latin typeface="Helvetica Neue Light"/>
                <a:ea typeface="Helvetica Neue Light"/>
                <a:cs typeface="Helvetica Neue Light"/>
                <a:sym typeface="Helvetica Neue Light"/>
              </a:rPr>
              <a:t>, con la que puede interactuar 💻.</a:t>
            </a:r>
            <a:endParaRPr sz="16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600">
              <a:solidFill>
                <a:schemeClr val="dk1"/>
              </a:solidFill>
              <a:highlight>
                <a:srgbClr val="FFFFFF"/>
              </a:highlight>
              <a:latin typeface="Helvetica Neue Light"/>
              <a:ea typeface="Helvetica Neue Light"/>
              <a:cs typeface="Helvetica Neue Light"/>
              <a:sym typeface="Helvetica Neue Light"/>
            </a:endParaRPr>
          </a:p>
        </p:txBody>
      </p:sp>
      <p:pic>
        <p:nvPicPr>
          <p:cNvPr id="245" name="Google Shape;245;p4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46" name="Google Shape;246;p40"/>
          <p:cNvSpPr txBox="1"/>
          <p:nvPr/>
        </p:nvSpPr>
        <p:spPr>
          <a:xfrm>
            <a:off x="0" y="145525"/>
            <a:ext cx="9144000" cy="74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COMUNICACIÓN CON EL SERVIDOR</a:t>
            </a:r>
            <a:endParaRPr i="1" sz="4000">
              <a:latin typeface="Anton"/>
              <a:ea typeface="Anton"/>
              <a:cs typeface="Anton"/>
              <a:sym typeface="Anton"/>
            </a:endParaRPr>
          </a:p>
        </p:txBody>
      </p:sp>
      <p:pic>
        <p:nvPicPr>
          <p:cNvPr id="247" name="Google Shape;247;p40"/>
          <p:cNvPicPr preferRelativeResize="0"/>
          <p:nvPr/>
        </p:nvPicPr>
        <p:blipFill>
          <a:blip r:embed="rId4">
            <a:alphaModFix/>
          </a:blip>
          <a:stretch>
            <a:fillRect/>
          </a:stretch>
        </p:blipFill>
        <p:spPr>
          <a:xfrm>
            <a:off x="2249475" y="2116675"/>
            <a:ext cx="4645054" cy="26418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51" name="Shape 251"/>
        <p:cNvGrpSpPr/>
        <p:nvPr/>
      </p:nvGrpSpPr>
      <p:grpSpPr>
        <a:xfrm>
          <a:off x="0" y="0"/>
          <a:ext cx="0" cy="0"/>
          <a:chOff x="0" y="0"/>
          <a:chExt cx="0" cy="0"/>
        </a:xfrm>
      </p:grpSpPr>
      <p:sp>
        <p:nvSpPr>
          <p:cNvPr id="252" name="Google Shape;252;p41"/>
          <p:cNvSpPr txBox="1"/>
          <p:nvPr/>
        </p:nvSpPr>
        <p:spPr>
          <a:xfrm>
            <a:off x="718350" y="1740975"/>
            <a:ext cx="7707300" cy="2162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Las apps modernas suelen generar </a:t>
            </a:r>
            <a:r>
              <a:rPr b="1" lang="en-GB" sz="1800">
                <a:solidFill>
                  <a:schemeClr val="dk1"/>
                </a:solidFill>
                <a:latin typeface="Helvetica Neue"/>
                <a:ea typeface="Helvetica Neue"/>
                <a:cs typeface="Helvetica Neue"/>
                <a:sym typeface="Helvetica Neue"/>
              </a:rPr>
              <a:t>experiencias de usuario enriquecidas</a:t>
            </a:r>
            <a:r>
              <a:rPr lang="en-GB" sz="1800">
                <a:solidFill>
                  <a:schemeClr val="dk1"/>
                </a:solidFill>
                <a:latin typeface="Helvetica Neue Light"/>
                <a:ea typeface="Helvetica Neue Light"/>
                <a:cs typeface="Helvetica Neue Light"/>
                <a:sym typeface="Helvetica Neue Light"/>
              </a:rPr>
              <a:t> gracias a su conexión a servicios de datos 📲. Las apps consumen recursos provistos por algún servidor (back-end), o envía datos a éste para almacenarlos de forma persistente.</a:t>
            </a:r>
            <a:endParaRPr sz="18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1000"/>
              </a:spcBef>
              <a:spcAft>
                <a:spcPts val="0"/>
              </a:spcAft>
              <a:buNone/>
            </a:pPr>
            <a:r>
              <a:rPr lang="en-GB" sz="1800">
                <a:solidFill>
                  <a:schemeClr val="dk1"/>
                </a:solidFill>
                <a:latin typeface="Helvetica Neue Light"/>
                <a:ea typeface="Helvetica Neue Light"/>
                <a:cs typeface="Helvetica Neue Light"/>
                <a:sym typeface="Helvetica Neue Light"/>
              </a:rPr>
              <a:t>Es fundamental aprender a dominar los métodos para realizar este intercambio de información y comprender el protocolo implicado.</a:t>
            </a:r>
            <a:endParaRPr sz="18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p:txBody>
      </p:sp>
      <p:pic>
        <p:nvPicPr>
          <p:cNvPr id="253" name="Google Shape;253;p4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4" name="Google Shape;254;p41"/>
          <p:cNvPicPr preferRelativeResize="0"/>
          <p:nvPr/>
        </p:nvPicPr>
        <p:blipFill rotWithShape="1">
          <a:blip r:embed="rId4">
            <a:alphaModFix/>
          </a:blip>
          <a:srcRect b="0" l="0" r="0" t="0"/>
          <a:stretch/>
        </p:blipFill>
        <p:spPr>
          <a:xfrm>
            <a:off x="3978725" y="214000"/>
            <a:ext cx="1186525" cy="1186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58" name="Shape 258"/>
        <p:cNvGrpSpPr/>
        <p:nvPr/>
      </p:nvGrpSpPr>
      <p:grpSpPr>
        <a:xfrm>
          <a:off x="0" y="0"/>
          <a:ext cx="0" cy="0"/>
          <a:chOff x="0" y="0"/>
          <a:chExt cx="0" cy="0"/>
        </a:xfrm>
      </p:grpSpPr>
      <p:sp>
        <p:nvSpPr>
          <p:cNvPr id="259" name="Google Shape;259;p42"/>
          <p:cNvSpPr txBox="1"/>
          <p:nvPr/>
        </p:nvSpPr>
        <p:spPr>
          <a:xfrm>
            <a:off x="1698150" y="2077200"/>
            <a:ext cx="5747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PETICIONES</a:t>
            </a:r>
            <a:r>
              <a:rPr i="1" lang="en-GB" sz="3600">
                <a:latin typeface="Anton"/>
                <a:ea typeface="Anton"/>
                <a:cs typeface="Anton"/>
                <a:sym typeface="Anton"/>
              </a:rPr>
              <a:t> HTTP</a:t>
            </a:r>
            <a:endParaRPr i="1" sz="3600">
              <a:latin typeface="Anton"/>
              <a:ea typeface="Anton"/>
              <a:cs typeface="Anton"/>
              <a:sym typeface="Anton"/>
            </a:endParaRPr>
          </a:p>
        </p:txBody>
      </p:sp>
      <p:pic>
        <p:nvPicPr>
          <p:cNvPr id="260" name="Google Shape;260;p4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61" name="Google Shape;261;p42"/>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4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67" name="Google Shape;267;p43"/>
          <p:cNvSpPr txBox="1"/>
          <p:nvPr/>
        </p:nvSpPr>
        <p:spPr>
          <a:xfrm>
            <a:off x="699563" y="1653150"/>
            <a:ext cx="4930200" cy="211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latin typeface="Helvetica Neue Light"/>
                <a:ea typeface="Helvetica Neue Light"/>
                <a:cs typeface="Helvetica Neue Light"/>
                <a:sym typeface="Helvetica Neue Light"/>
              </a:rPr>
              <a:t>El mecanismo por el cual se piden y proveen datos a través de internet es </a:t>
            </a:r>
            <a:r>
              <a:rPr b="1" lang="en-GB" sz="1600">
                <a:latin typeface="Helvetica Neue"/>
                <a:ea typeface="Helvetica Neue"/>
                <a:cs typeface="Helvetica Neue"/>
                <a:sym typeface="Helvetica Neue"/>
              </a:rPr>
              <a:t>HTTP </a:t>
            </a:r>
            <a:r>
              <a:rPr lang="en-GB" sz="1600">
                <a:latin typeface="Helvetica Neue Light"/>
                <a:ea typeface="Helvetica Neue Light"/>
                <a:cs typeface="Helvetica Neue Light"/>
                <a:sym typeface="Helvetica Neue Light"/>
              </a:rPr>
              <a:t>(Hypertext Transfer Protocol). </a:t>
            </a:r>
            <a:endParaRPr sz="1600">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GB" sz="1600">
                <a:latin typeface="Helvetica Neue Light"/>
                <a:ea typeface="Helvetica Neue Light"/>
                <a:cs typeface="Helvetica Neue Light"/>
                <a:sym typeface="Helvetica Neue Light"/>
              </a:rPr>
              <a:t>Cuando emitimos una orden al navegador, hace una petición (o request) HTTP a algún servidor. Luego, la recibirá, procesará y nos devolverá una respuesta con información que utilizaremos en la aplicación </a:t>
            </a:r>
            <a:r>
              <a:rPr lang="en-GB" sz="1600">
                <a:latin typeface="Helvetica Neue Light"/>
                <a:ea typeface="Helvetica Neue Light"/>
                <a:cs typeface="Helvetica Neue Light"/>
                <a:sym typeface="Helvetica Neue Light"/>
              </a:rPr>
              <a:t>🌐.</a:t>
            </a:r>
            <a:endParaRPr sz="1600">
              <a:latin typeface="Helvetica Neue Light"/>
              <a:ea typeface="Helvetica Neue Light"/>
              <a:cs typeface="Helvetica Neue Light"/>
              <a:sym typeface="Helvetica Neue Light"/>
            </a:endParaRPr>
          </a:p>
        </p:txBody>
      </p:sp>
      <p:sp>
        <p:nvSpPr>
          <p:cNvPr id="268" name="Google Shape;268;p43"/>
          <p:cNvSpPr txBox="1"/>
          <p:nvPr/>
        </p:nvSpPr>
        <p:spPr>
          <a:xfrm>
            <a:off x="3072000" y="296025"/>
            <a:ext cx="3000000" cy="78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PETICIONES HTTP</a:t>
            </a:r>
            <a:endParaRPr i="1" sz="3600">
              <a:solidFill>
                <a:schemeClr val="dk1"/>
              </a:solidFill>
              <a:latin typeface="Anton"/>
              <a:ea typeface="Anton"/>
              <a:cs typeface="Anton"/>
              <a:sym typeface="Anton"/>
            </a:endParaRPr>
          </a:p>
        </p:txBody>
      </p:sp>
      <p:pic>
        <p:nvPicPr>
          <p:cNvPr id="269" name="Google Shape;269;p43"/>
          <p:cNvPicPr preferRelativeResize="0"/>
          <p:nvPr/>
        </p:nvPicPr>
        <p:blipFill>
          <a:blip r:embed="rId4">
            <a:alphaModFix/>
          </a:blip>
          <a:stretch>
            <a:fillRect/>
          </a:stretch>
        </p:blipFill>
        <p:spPr>
          <a:xfrm>
            <a:off x="6132763" y="1557063"/>
            <a:ext cx="2311675" cy="2311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4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75" name="Google Shape;275;p44"/>
          <p:cNvSpPr txBox="1"/>
          <p:nvPr/>
        </p:nvSpPr>
        <p:spPr>
          <a:xfrm>
            <a:off x="3072000" y="296025"/>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PETICIONES HTTP</a:t>
            </a:r>
            <a:endParaRPr i="1" sz="3600">
              <a:solidFill>
                <a:schemeClr val="dk1"/>
              </a:solidFill>
              <a:latin typeface="Anton"/>
              <a:ea typeface="Anton"/>
              <a:cs typeface="Anton"/>
              <a:sym typeface="Anton"/>
            </a:endParaRPr>
          </a:p>
        </p:txBody>
      </p:sp>
      <p:sp>
        <p:nvSpPr>
          <p:cNvPr id="276" name="Google Shape;276;p44"/>
          <p:cNvSpPr txBox="1"/>
          <p:nvPr/>
        </p:nvSpPr>
        <p:spPr>
          <a:xfrm>
            <a:off x="580425" y="1557000"/>
            <a:ext cx="5082000" cy="23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Estas peticiones que debemos hacer están definidas por varias partes:</a:t>
            </a:r>
            <a:endParaRPr sz="18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1100"/>
              </a:spcBef>
              <a:spcAft>
                <a:spcPts val="0"/>
              </a:spcAft>
              <a:buClr>
                <a:srgbClr val="3DFFBC"/>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Una URL o dirección.</a:t>
            </a:r>
            <a:endParaRPr sz="16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3DFFBC"/>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Un método (GET, POST, PUT, DELETE).</a:t>
            </a:r>
            <a:endParaRPr sz="16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3DFFBC"/>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Headers.</a:t>
            </a:r>
            <a:endParaRPr sz="16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3DFFBC"/>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Body.</a:t>
            </a:r>
            <a:endParaRPr sz="16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3DFFBC"/>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Parámetros (Query Params o URL Params).</a:t>
            </a:r>
            <a:endParaRPr sz="1600">
              <a:solidFill>
                <a:schemeClr val="dk1"/>
              </a:solidFill>
              <a:latin typeface="Helvetica Neue Light"/>
              <a:ea typeface="Helvetica Neue Light"/>
              <a:cs typeface="Helvetica Neue Light"/>
              <a:sym typeface="Helvetica Neue Light"/>
            </a:endParaRPr>
          </a:p>
        </p:txBody>
      </p:sp>
      <p:pic>
        <p:nvPicPr>
          <p:cNvPr id="277" name="Google Shape;277;p44"/>
          <p:cNvPicPr preferRelativeResize="0"/>
          <p:nvPr/>
        </p:nvPicPr>
        <p:blipFill>
          <a:blip r:embed="rId4">
            <a:alphaModFix/>
          </a:blip>
          <a:stretch>
            <a:fillRect/>
          </a:stretch>
        </p:blipFill>
        <p:spPr>
          <a:xfrm>
            <a:off x="6132763" y="1557063"/>
            <a:ext cx="2311675" cy="2311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p27"/>
          <p:cNvSpPr txBox="1"/>
          <p:nvPr/>
        </p:nvSpPr>
        <p:spPr>
          <a:xfrm>
            <a:off x="2054250" y="20698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AJAX  &amp; Fetch</a:t>
            </a:r>
            <a:endParaRPr b="0" i="1" sz="3600" u="none" cap="none" strike="noStrike">
              <a:solidFill>
                <a:srgbClr val="121212"/>
              </a:solidFill>
              <a:latin typeface="Anton"/>
              <a:ea typeface="Anton"/>
              <a:cs typeface="Anton"/>
              <a:sym typeface="Anton"/>
            </a:endParaRPr>
          </a:p>
        </p:txBody>
      </p:sp>
      <p:sp>
        <p:nvSpPr>
          <p:cNvPr id="109" name="Google Shape;109;p27"/>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
        <p:nvSpPr>
          <p:cNvPr id="110" name="Google Shape;110;p27"/>
          <p:cNvSpPr txBox="1"/>
          <p:nvPr/>
        </p:nvSpPr>
        <p:spPr>
          <a:xfrm>
            <a:off x="1631850" y="1643300"/>
            <a:ext cx="58803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n-GB" sz="2000" u="none" cap="none" strike="noStrike">
                <a:solidFill>
                  <a:srgbClr val="121212"/>
                </a:solidFill>
                <a:latin typeface="Helvetica Neue"/>
                <a:ea typeface="Helvetica Neue"/>
                <a:cs typeface="Helvetica Neue"/>
                <a:sym typeface="Helvetica Neue"/>
              </a:rPr>
              <a:t>Clase </a:t>
            </a:r>
            <a:r>
              <a:rPr b="1" lang="en-GB" sz="2000">
                <a:solidFill>
                  <a:srgbClr val="121212"/>
                </a:solidFill>
                <a:latin typeface="Helvetica Neue"/>
                <a:ea typeface="Helvetica Neue"/>
                <a:cs typeface="Helvetica Neue"/>
                <a:sym typeface="Helvetica Neue"/>
              </a:rPr>
              <a:t>15</a:t>
            </a:r>
            <a:r>
              <a:rPr b="1" i="0" lang="en-GB" sz="2000" u="none" cap="none" strike="noStrike">
                <a:solidFill>
                  <a:srgbClr val="121212"/>
                </a:solidFill>
                <a:latin typeface="Helvetica Neue"/>
                <a:ea typeface="Helvetica Neue"/>
                <a:cs typeface="Helvetica Neue"/>
                <a:sym typeface="Helvetica Neue"/>
              </a:rPr>
              <a:t>. </a:t>
            </a:r>
            <a:r>
              <a:rPr b="0" i="0" lang="en-GB" sz="2000" u="none" cap="none" strike="noStrike">
                <a:solidFill>
                  <a:srgbClr val="121212"/>
                </a:solidFill>
                <a:latin typeface="Helvetica Neue Light"/>
                <a:ea typeface="Helvetica Neue Light"/>
                <a:cs typeface="Helvetica Neue Light"/>
                <a:sym typeface="Helvetica Neue Light"/>
              </a:rPr>
              <a:t> </a:t>
            </a:r>
            <a:r>
              <a:rPr lang="en-GB" sz="2000">
                <a:solidFill>
                  <a:srgbClr val="121212"/>
                </a:solidFill>
                <a:latin typeface="Helvetica Neue Light"/>
                <a:ea typeface="Helvetica Neue Light"/>
                <a:cs typeface="Helvetica Neue Light"/>
                <a:sym typeface="Helvetica Neue Light"/>
              </a:rPr>
              <a:t>JAVASCRIPT</a:t>
            </a:r>
            <a:endParaRPr b="0" i="0" sz="1400" u="none" cap="none" strike="noStrike">
              <a:solidFill>
                <a:srgbClr val="121212"/>
              </a:solidFill>
              <a:latin typeface="Helvetica Neue Light"/>
              <a:ea typeface="Helvetica Neue Light"/>
              <a:cs typeface="Helvetica Neue Light"/>
              <a:sym typeface="Helvetica Neue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p:nvPr/>
        </p:nvSpPr>
        <p:spPr>
          <a:xfrm>
            <a:off x="962100" y="1566475"/>
            <a:ext cx="1332000" cy="98700"/>
          </a:xfrm>
          <a:prstGeom prst="rect">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3" name="Google Shape;283;p4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4" name="Google Shape;284;p45"/>
          <p:cNvSpPr txBox="1"/>
          <p:nvPr/>
        </p:nvSpPr>
        <p:spPr>
          <a:xfrm>
            <a:off x="3072000" y="296025"/>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PETICIONES HTTP</a:t>
            </a:r>
            <a:endParaRPr i="1" sz="3600">
              <a:solidFill>
                <a:schemeClr val="dk1"/>
              </a:solidFill>
              <a:latin typeface="Anton"/>
              <a:ea typeface="Anton"/>
              <a:cs typeface="Anton"/>
              <a:sym typeface="Anton"/>
            </a:endParaRPr>
          </a:p>
        </p:txBody>
      </p:sp>
      <p:sp>
        <p:nvSpPr>
          <p:cNvPr id="285" name="Google Shape;285;p45"/>
          <p:cNvSpPr txBox="1"/>
          <p:nvPr/>
        </p:nvSpPr>
        <p:spPr>
          <a:xfrm>
            <a:off x="505700" y="1369100"/>
            <a:ext cx="4798200" cy="30000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3DFFBC"/>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URL</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rPr lang="en-GB" sz="1800">
                <a:solidFill>
                  <a:schemeClr val="dk1"/>
                </a:solidFill>
                <a:latin typeface="Helvetica Neue Light"/>
                <a:ea typeface="Helvetica Neue Light"/>
                <a:cs typeface="Helvetica Neue Light"/>
                <a:sym typeface="Helvetica Neue Light"/>
              </a:rPr>
              <a:t>Cuando nos comunicamos con un servidor para pedir información lo hacemos a través de una URL, ya que éste es un programa alojado en algún host y nos comunicamos con él a través de la</a:t>
            </a:r>
            <a:r>
              <a:rPr b="1" lang="en-GB" sz="1800">
                <a:solidFill>
                  <a:schemeClr val="dk1"/>
                </a:solidFill>
                <a:latin typeface="Helvetica Neue"/>
                <a:ea typeface="Helvetica Neue"/>
                <a:cs typeface="Helvetica Neue"/>
                <a:sym typeface="Helvetica Neue"/>
              </a:rPr>
              <a:t> dirección</a:t>
            </a:r>
            <a:r>
              <a:rPr lang="en-GB" sz="1800">
                <a:solidFill>
                  <a:schemeClr val="dk1"/>
                </a:solidFill>
                <a:latin typeface="Helvetica Neue Light"/>
                <a:ea typeface="Helvetica Neue Light"/>
                <a:cs typeface="Helvetica Neue Light"/>
                <a:sym typeface="Helvetica Neue Light"/>
              </a:rPr>
              <a:t> correcta. </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1100"/>
              </a:spcAft>
              <a:buNone/>
            </a:pPr>
            <a:r>
              <a:t/>
            </a:r>
            <a:endParaRPr sz="1900">
              <a:solidFill>
                <a:schemeClr val="dk1"/>
              </a:solidFill>
              <a:latin typeface="Helvetica Neue Light"/>
              <a:ea typeface="Helvetica Neue Light"/>
              <a:cs typeface="Helvetica Neue Light"/>
              <a:sym typeface="Helvetica Neue Light"/>
            </a:endParaRPr>
          </a:p>
        </p:txBody>
      </p:sp>
      <p:pic>
        <p:nvPicPr>
          <p:cNvPr id="286" name="Google Shape;286;p45"/>
          <p:cNvPicPr preferRelativeResize="0"/>
          <p:nvPr/>
        </p:nvPicPr>
        <p:blipFill>
          <a:blip r:embed="rId4">
            <a:alphaModFix/>
          </a:blip>
          <a:stretch>
            <a:fillRect/>
          </a:stretch>
        </p:blipFill>
        <p:spPr>
          <a:xfrm>
            <a:off x="5439419" y="1924969"/>
            <a:ext cx="3630550" cy="1602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6"/>
          <p:cNvSpPr/>
          <p:nvPr/>
        </p:nvSpPr>
        <p:spPr>
          <a:xfrm>
            <a:off x="983450" y="1659732"/>
            <a:ext cx="1332000" cy="79800"/>
          </a:xfrm>
          <a:prstGeom prst="rect">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2" name="Google Shape;292;p4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93" name="Google Shape;293;p46"/>
          <p:cNvSpPr txBox="1"/>
          <p:nvPr/>
        </p:nvSpPr>
        <p:spPr>
          <a:xfrm>
            <a:off x="3072000" y="296025"/>
            <a:ext cx="3000000" cy="73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PETICIONES HTTP</a:t>
            </a:r>
            <a:endParaRPr i="1" sz="3600">
              <a:solidFill>
                <a:schemeClr val="dk1"/>
              </a:solidFill>
              <a:latin typeface="Anton"/>
              <a:ea typeface="Anton"/>
              <a:cs typeface="Anton"/>
              <a:sym typeface="Anton"/>
            </a:endParaRPr>
          </a:p>
        </p:txBody>
      </p:sp>
      <p:sp>
        <p:nvSpPr>
          <p:cNvPr id="294" name="Google Shape;294;p46"/>
          <p:cNvSpPr txBox="1"/>
          <p:nvPr/>
        </p:nvSpPr>
        <p:spPr>
          <a:xfrm>
            <a:off x="428400" y="1410500"/>
            <a:ext cx="8287200" cy="24927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3DFFBC"/>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MÉTODO</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rPr lang="en-GB" sz="1800">
                <a:solidFill>
                  <a:schemeClr val="dk1"/>
                </a:solidFill>
                <a:latin typeface="Helvetica Neue Light"/>
                <a:ea typeface="Helvetica Neue Light"/>
                <a:cs typeface="Helvetica Neue Light"/>
                <a:sym typeface="Helvetica Neue Light"/>
              </a:rPr>
              <a:t>Cada petición que hacemos está acompañada por un verbo que indica al servidor cuál es nuestra </a:t>
            </a:r>
            <a:r>
              <a:rPr b="1" lang="en-GB" sz="1800">
                <a:solidFill>
                  <a:schemeClr val="dk1"/>
                </a:solidFill>
                <a:latin typeface="Helvetica Neue"/>
                <a:ea typeface="Helvetica Neue"/>
                <a:cs typeface="Helvetica Neue"/>
                <a:sym typeface="Helvetica Neue"/>
              </a:rPr>
              <a:t>intención </a:t>
            </a:r>
            <a:r>
              <a:rPr lang="en-GB" sz="1800">
                <a:solidFill>
                  <a:schemeClr val="dk1"/>
                </a:solidFill>
                <a:latin typeface="Helvetica Neue Light"/>
                <a:ea typeface="Helvetica Neue Light"/>
                <a:cs typeface="Helvetica Neue Light"/>
                <a:sym typeface="Helvetica Neue Light"/>
              </a:rPr>
              <a:t>🎯.  El servidor tiene la capacidad de escuchar distintas peticiones en la misma URL, decidir a cuál responder y cómo. Son 4 los verbos más utilizados, aunque hay muchos más: Get, Post, Put &amp; Delete.</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1100"/>
              </a:spcAft>
              <a:buNone/>
            </a:pPr>
            <a:r>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7"/>
          <p:cNvSpPr/>
          <p:nvPr/>
        </p:nvSpPr>
        <p:spPr>
          <a:xfrm>
            <a:off x="962100" y="1430775"/>
            <a:ext cx="1332000" cy="98700"/>
          </a:xfrm>
          <a:prstGeom prst="rect">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0" name="Google Shape;300;p4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01" name="Google Shape;301;p47"/>
          <p:cNvSpPr txBox="1"/>
          <p:nvPr/>
        </p:nvSpPr>
        <p:spPr>
          <a:xfrm>
            <a:off x="3072000" y="296025"/>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PETICIONES HTTP</a:t>
            </a:r>
            <a:endParaRPr i="1" sz="3600">
              <a:solidFill>
                <a:schemeClr val="dk1"/>
              </a:solidFill>
              <a:latin typeface="Anton"/>
              <a:ea typeface="Anton"/>
              <a:cs typeface="Anton"/>
              <a:sym typeface="Anton"/>
            </a:endParaRPr>
          </a:p>
        </p:txBody>
      </p:sp>
      <p:sp>
        <p:nvSpPr>
          <p:cNvPr id="302" name="Google Shape;302;p47"/>
          <p:cNvSpPr txBox="1"/>
          <p:nvPr/>
        </p:nvSpPr>
        <p:spPr>
          <a:xfrm>
            <a:off x="407050" y="1208750"/>
            <a:ext cx="8420700" cy="3000000"/>
          </a:xfrm>
          <a:prstGeom prst="rect">
            <a:avLst/>
          </a:prstGeom>
          <a:noFill/>
          <a:ln>
            <a:noFill/>
          </a:ln>
        </p:spPr>
        <p:txBody>
          <a:bodyPr anchorCtr="0" anchor="t" bIns="91425" lIns="91425" spcFirstLastPara="1" rIns="91425" wrap="square" tIns="91425">
            <a:noAutofit/>
          </a:bodyPr>
          <a:lstStyle/>
          <a:p>
            <a:pPr indent="-349250" lvl="0" marL="457200" rtl="0" algn="just">
              <a:lnSpc>
                <a:spcPct val="150000"/>
              </a:lnSpc>
              <a:spcBef>
                <a:spcPts val="0"/>
              </a:spcBef>
              <a:spcAft>
                <a:spcPts val="0"/>
              </a:spcAft>
              <a:buClr>
                <a:srgbClr val="3DFFBC"/>
              </a:buClr>
              <a:buSzPts val="1900"/>
              <a:buFont typeface="Helvetica Neue Light"/>
              <a:buChar char="●"/>
            </a:pPr>
            <a:r>
              <a:rPr lang="en-GB" sz="1900">
                <a:solidFill>
                  <a:schemeClr val="dk1"/>
                </a:solidFill>
                <a:latin typeface="Helvetica Neue Light"/>
                <a:ea typeface="Helvetica Neue Light"/>
                <a:cs typeface="Helvetica Neue Light"/>
                <a:sym typeface="Helvetica Neue Light"/>
              </a:rPr>
              <a:t>MÉTODO</a:t>
            </a:r>
            <a:endParaRPr sz="1900">
              <a:solidFill>
                <a:schemeClr val="dk1"/>
              </a:solidFill>
              <a:latin typeface="Helvetica Neue Light"/>
              <a:ea typeface="Helvetica Neue Light"/>
              <a:cs typeface="Helvetica Neue Light"/>
              <a:sym typeface="Helvetica Neue Light"/>
            </a:endParaRPr>
          </a:p>
          <a:p>
            <a:pPr indent="-342900" lvl="1" marL="914400" rtl="0" algn="just">
              <a:lnSpc>
                <a:spcPct val="150000"/>
              </a:lnSpc>
              <a:spcBef>
                <a:spcPts val="0"/>
              </a:spcBef>
              <a:spcAft>
                <a:spcPts val="0"/>
              </a:spcAft>
              <a:buClr>
                <a:srgbClr val="FF79C6"/>
              </a:buClr>
              <a:buSzPts val="1800"/>
              <a:buFont typeface="Helvetica Neue Light"/>
              <a:buChar char="○"/>
            </a:pPr>
            <a:r>
              <a:rPr b="1" lang="en-GB" sz="1800">
                <a:solidFill>
                  <a:schemeClr val="dk1"/>
                </a:solidFill>
                <a:latin typeface="Helvetica Neue"/>
                <a:ea typeface="Helvetica Neue"/>
                <a:cs typeface="Helvetica Neue"/>
                <a:sym typeface="Helvetica Neue"/>
              </a:rPr>
              <a:t>GET:</a:t>
            </a:r>
            <a:r>
              <a:rPr lang="en-GB" sz="1800">
                <a:solidFill>
                  <a:schemeClr val="dk1"/>
                </a:solidFill>
                <a:latin typeface="Helvetica Neue Light"/>
                <a:ea typeface="Helvetica Neue Light"/>
                <a:cs typeface="Helvetica Neue Light"/>
                <a:sym typeface="Helvetica Neue Light"/>
              </a:rPr>
              <a:t> Para obtener información (o recurso) del servidor. Suelen ser las más utilizadas.</a:t>
            </a:r>
            <a:endParaRPr sz="1800">
              <a:solidFill>
                <a:schemeClr val="dk1"/>
              </a:solidFill>
              <a:latin typeface="Helvetica Neue Light"/>
              <a:ea typeface="Helvetica Neue Light"/>
              <a:cs typeface="Helvetica Neue Light"/>
              <a:sym typeface="Helvetica Neue Light"/>
            </a:endParaRPr>
          </a:p>
          <a:p>
            <a:pPr indent="-342900" lvl="1" marL="914400" rtl="0" algn="just">
              <a:lnSpc>
                <a:spcPct val="150000"/>
              </a:lnSpc>
              <a:spcBef>
                <a:spcPts val="0"/>
              </a:spcBef>
              <a:spcAft>
                <a:spcPts val="0"/>
              </a:spcAft>
              <a:buClr>
                <a:srgbClr val="FF79C6"/>
              </a:buClr>
              <a:buSzPts val="1800"/>
              <a:buFont typeface="Helvetica Neue Light"/>
              <a:buChar char="○"/>
            </a:pPr>
            <a:r>
              <a:rPr b="1" lang="en-GB" sz="1800">
                <a:solidFill>
                  <a:schemeClr val="dk1"/>
                </a:solidFill>
                <a:latin typeface="Helvetica Neue"/>
                <a:ea typeface="Helvetica Neue"/>
                <a:cs typeface="Helvetica Neue"/>
                <a:sym typeface="Helvetica Neue"/>
              </a:rPr>
              <a:t>POST:</a:t>
            </a:r>
            <a:r>
              <a:rPr lang="en-GB" sz="1800">
                <a:solidFill>
                  <a:schemeClr val="dk1"/>
                </a:solidFill>
                <a:latin typeface="Helvetica Neue Light"/>
                <a:ea typeface="Helvetica Neue Light"/>
                <a:cs typeface="Helvetica Neue Light"/>
                <a:sym typeface="Helvetica Neue Light"/>
              </a:rPr>
              <a:t> Para enviar información al servidor para crear algún recurso.</a:t>
            </a:r>
            <a:endParaRPr sz="1800">
              <a:solidFill>
                <a:schemeClr val="dk1"/>
              </a:solidFill>
              <a:latin typeface="Helvetica Neue Light"/>
              <a:ea typeface="Helvetica Neue Light"/>
              <a:cs typeface="Helvetica Neue Light"/>
              <a:sym typeface="Helvetica Neue Light"/>
            </a:endParaRPr>
          </a:p>
          <a:p>
            <a:pPr indent="-342900" lvl="1" marL="914400" rtl="0" algn="just">
              <a:lnSpc>
                <a:spcPct val="150000"/>
              </a:lnSpc>
              <a:spcBef>
                <a:spcPts val="0"/>
              </a:spcBef>
              <a:spcAft>
                <a:spcPts val="0"/>
              </a:spcAft>
              <a:buClr>
                <a:srgbClr val="FF79C6"/>
              </a:buClr>
              <a:buSzPts val="1800"/>
              <a:buFont typeface="Helvetica Neue Light"/>
              <a:buChar char="○"/>
            </a:pPr>
            <a:r>
              <a:rPr b="1" lang="en-GB" sz="1800">
                <a:solidFill>
                  <a:schemeClr val="dk1"/>
                </a:solidFill>
                <a:latin typeface="Helvetica Neue"/>
                <a:ea typeface="Helvetica Neue"/>
                <a:cs typeface="Helvetica Neue"/>
                <a:sym typeface="Helvetica Neue"/>
              </a:rPr>
              <a:t>PUT:</a:t>
            </a:r>
            <a:r>
              <a:rPr lang="en-GB" sz="1800">
                <a:solidFill>
                  <a:schemeClr val="dk1"/>
                </a:solidFill>
                <a:latin typeface="Helvetica Neue Light"/>
                <a:ea typeface="Helvetica Neue Light"/>
                <a:cs typeface="Helvetica Neue Light"/>
                <a:sym typeface="Helvetica Neue Light"/>
              </a:rPr>
              <a:t> Para crear o modificar algún recurso en el servidor.</a:t>
            </a:r>
            <a:endParaRPr sz="1800">
              <a:solidFill>
                <a:schemeClr val="dk1"/>
              </a:solidFill>
              <a:latin typeface="Helvetica Neue Light"/>
              <a:ea typeface="Helvetica Neue Light"/>
              <a:cs typeface="Helvetica Neue Light"/>
              <a:sym typeface="Helvetica Neue Light"/>
            </a:endParaRPr>
          </a:p>
          <a:p>
            <a:pPr indent="-342900" lvl="1" marL="914400" rtl="0" algn="just">
              <a:lnSpc>
                <a:spcPct val="150000"/>
              </a:lnSpc>
              <a:spcBef>
                <a:spcPts val="0"/>
              </a:spcBef>
              <a:spcAft>
                <a:spcPts val="0"/>
              </a:spcAft>
              <a:buClr>
                <a:srgbClr val="FF79C6"/>
              </a:buClr>
              <a:buSzPts val="1800"/>
              <a:buFont typeface="Helvetica Neue Light"/>
              <a:buChar char="○"/>
            </a:pPr>
            <a:r>
              <a:rPr b="1" lang="en-GB" sz="1800">
                <a:solidFill>
                  <a:schemeClr val="dk1"/>
                </a:solidFill>
                <a:latin typeface="Helvetica Neue"/>
                <a:ea typeface="Helvetica Neue"/>
                <a:cs typeface="Helvetica Neue"/>
                <a:sym typeface="Helvetica Neue"/>
              </a:rPr>
              <a:t>DELETE:</a:t>
            </a:r>
            <a:r>
              <a:rPr lang="en-GB" sz="1800">
                <a:solidFill>
                  <a:schemeClr val="dk1"/>
                </a:solidFill>
                <a:latin typeface="Helvetica Neue Light"/>
                <a:ea typeface="Helvetica Neue Light"/>
                <a:cs typeface="Helvetica Neue Light"/>
                <a:sym typeface="Helvetica Neue Light"/>
              </a:rPr>
              <a:t> Para eliminar algún recurso en el servidor.</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1100"/>
              </a:spcAft>
              <a:buNone/>
            </a:pPr>
            <a:r>
              <a:t/>
            </a:r>
            <a:endParaRPr sz="19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8"/>
          <p:cNvSpPr/>
          <p:nvPr/>
        </p:nvSpPr>
        <p:spPr>
          <a:xfrm>
            <a:off x="953300" y="1774825"/>
            <a:ext cx="1332000" cy="98700"/>
          </a:xfrm>
          <a:prstGeom prst="rect">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8" name="Google Shape;308;p4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09" name="Google Shape;309;p48"/>
          <p:cNvSpPr txBox="1"/>
          <p:nvPr/>
        </p:nvSpPr>
        <p:spPr>
          <a:xfrm>
            <a:off x="3072000" y="296025"/>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PETICIONES HTTP</a:t>
            </a:r>
            <a:endParaRPr i="1" sz="3600">
              <a:solidFill>
                <a:schemeClr val="dk1"/>
              </a:solidFill>
              <a:latin typeface="Anton"/>
              <a:ea typeface="Anton"/>
              <a:cs typeface="Anton"/>
              <a:sym typeface="Anton"/>
            </a:endParaRPr>
          </a:p>
        </p:txBody>
      </p:sp>
      <p:sp>
        <p:nvSpPr>
          <p:cNvPr id="310" name="Google Shape;310;p48"/>
          <p:cNvSpPr txBox="1"/>
          <p:nvPr/>
        </p:nvSpPr>
        <p:spPr>
          <a:xfrm>
            <a:off x="398250" y="1552800"/>
            <a:ext cx="8347500" cy="2037900"/>
          </a:xfrm>
          <a:prstGeom prst="rect">
            <a:avLst/>
          </a:prstGeom>
          <a:noFill/>
          <a:ln>
            <a:noFill/>
          </a:ln>
        </p:spPr>
        <p:txBody>
          <a:bodyPr anchorCtr="0" anchor="t" bIns="91425" lIns="91425" spcFirstLastPara="1" rIns="91425" wrap="square" tIns="91425">
            <a:noAutofit/>
          </a:bodyPr>
          <a:lstStyle/>
          <a:p>
            <a:pPr indent="-349250" lvl="0" marL="457200" rtl="0" algn="just">
              <a:lnSpc>
                <a:spcPct val="150000"/>
              </a:lnSpc>
              <a:spcBef>
                <a:spcPts val="0"/>
              </a:spcBef>
              <a:spcAft>
                <a:spcPts val="0"/>
              </a:spcAft>
              <a:buClr>
                <a:srgbClr val="3DFFBC"/>
              </a:buClr>
              <a:buSzPts val="1900"/>
              <a:buFont typeface="Helvetica Neue Light"/>
              <a:buChar char="●"/>
            </a:pPr>
            <a:r>
              <a:rPr lang="en-GB" sz="1900">
                <a:solidFill>
                  <a:schemeClr val="dk1"/>
                </a:solidFill>
                <a:latin typeface="Helvetica Neue Light"/>
                <a:ea typeface="Helvetica Neue Light"/>
                <a:cs typeface="Helvetica Neue Light"/>
                <a:sym typeface="Helvetica Neue Light"/>
              </a:rPr>
              <a:t>MÉTODO</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rPr lang="en-GB" sz="1800">
                <a:solidFill>
                  <a:schemeClr val="dk1"/>
                </a:solidFill>
                <a:latin typeface="Helvetica Neue Light"/>
                <a:ea typeface="Helvetica Neue Light"/>
                <a:cs typeface="Helvetica Neue Light"/>
                <a:sym typeface="Helvetica Neue Light"/>
              </a:rPr>
              <a:t>Las peticiones de tipo </a:t>
            </a:r>
            <a:r>
              <a:rPr b="1" lang="en-GB" sz="1800">
                <a:solidFill>
                  <a:schemeClr val="dk1"/>
                </a:solidFill>
                <a:latin typeface="Helvetica Neue"/>
                <a:ea typeface="Helvetica Neue"/>
                <a:cs typeface="Helvetica Neue"/>
                <a:sym typeface="Helvetica Neue"/>
              </a:rPr>
              <a:t>POST y PUT</a:t>
            </a:r>
            <a:r>
              <a:rPr lang="en-GB" sz="1800">
                <a:solidFill>
                  <a:schemeClr val="dk1"/>
                </a:solidFill>
                <a:latin typeface="Helvetica Neue Light"/>
                <a:ea typeface="Helvetica Neue Light"/>
                <a:cs typeface="Helvetica Neue Light"/>
                <a:sym typeface="Helvetica Neue Light"/>
              </a:rPr>
              <a:t> van acompañadas de un </a:t>
            </a:r>
            <a:r>
              <a:rPr b="1" lang="en-GB" sz="1800">
                <a:solidFill>
                  <a:schemeClr val="dk1"/>
                </a:solidFill>
                <a:latin typeface="Helvetica Neue"/>
                <a:ea typeface="Helvetica Neue"/>
                <a:cs typeface="Helvetica Neue"/>
                <a:sym typeface="Helvetica Neue"/>
              </a:rPr>
              <a:t>body</a:t>
            </a:r>
            <a:r>
              <a:rPr lang="en-GB" sz="1800">
                <a:solidFill>
                  <a:schemeClr val="dk1"/>
                </a:solidFill>
                <a:latin typeface="Helvetica Neue Light"/>
                <a:ea typeface="Helvetica Neue Light"/>
                <a:cs typeface="Helvetica Neue Light"/>
                <a:sym typeface="Helvetica Neue Light"/>
              </a:rPr>
              <a:t> (cuerpo de la request) donde se definen los datos o información a enviar al servidor. GET o DELETE, por su parte, no tienen body ya que no necesitan enviar datos adjuntos.</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1100"/>
              </a:spcAft>
              <a:buNone/>
            </a:pPr>
            <a:r>
              <a:t/>
            </a:r>
            <a:endParaRPr sz="19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9"/>
          <p:cNvSpPr/>
          <p:nvPr/>
        </p:nvSpPr>
        <p:spPr>
          <a:xfrm>
            <a:off x="962100" y="1430775"/>
            <a:ext cx="1332000" cy="98700"/>
          </a:xfrm>
          <a:prstGeom prst="rect">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6" name="Google Shape;316;p4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7" name="Google Shape;317;p49"/>
          <p:cNvSpPr txBox="1"/>
          <p:nvPr/>
        </p:nvSpPr>
        <p:spPr>
          <a:xfrm>
            <a:off x="3072000" y="296025"/>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PETICIONES HTTP</a:t>
            </a:r>
            <a:endParaRPr i="1" sz="3600">
              <a:solidFill>
                <a:schemeClr val="dk1"/>
              </a:solidFill>
              <a:latin typeface="Anton"/>
              <a:ea typeface="Anton"/>
              <a:cs typeface="Anton"/>
              <a:sym typeface="Anton"/>
            </a:endParaRPr>
          </a:p>
        </p:txBody>
      </p:sp>
      <p:sp>
        <p:nvSpPr>
          <p:cNvPr id="318" name="Google Shape;318;p49"/>
          <p:cNvSpPr txBox="1"/>
          <p:nvPr/>
        </p:nvSpPr>
        <p:spPr>
          <a:xfrm>
            <a:off x="407050" y="1208750"/>
            <a:ext cx="8794500" cy="3000000"/>
          </a:xfrm>
          <a:prstGeom prst="rect">
            <a:avLst/>
          </a:prstGeom>
          <a:noFill/>
          <a:ln>
            <a:noFill/>
          </a:ln>
        </p:spPr>
        <p:txBody>
          <a:bodyPr anchorCtr="0" anchor="t" bIns="91425" lIns="91425" spcFirstLastPara="1" rIns="91425" wrap="square" tIns="91425">
            <a:noAutofit/>
          </a:bodyPr>
          <a:lstStyle/>
          <a:p>
            <a:pPr indent="-349250" lvl="0" marL="457200" rtl="0" algn="just">
              <a:lnSpc>
                <a:spcPct val="150000"/>
              </a:lnSpc>
              <a:spcBef>
                <a:spcPts val="0"/>
              </a:spcBef>
              <a:spcAft>
                <a:spcPts val="0"/>
              </a:spcAft>
              <a:buClr>
                <a:srgbClr val="3DFFBC"/>
              </a:buClr>
              <a:buSzPts val="1900"/>
              <a:buFont typeface="Helvetica Neue Light"/>
              <a:buChar char="●"/>
            </a:pPr>
            <a:r>
              <a:rPr lang="en-GB" sz="1900">
                <a:solidFill>
                  <a:schemeClr val="dk1"/>
                </a:solidFill>
                <a:latin typeface="Helvetica Neue Light"/>
                <a:ea typeface="Helvetica Neue Light"/>
                <a:cs typeface="Helvetica Neue Light"/>
                <a:sym typeface="Helvetica Neue Light"/>
              </a:rPr>
              <a:t>BODY</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rPr lang="en-GB" sz="1800">
                <a:solidFill>
                  <a:schemeClr val="dk1"/>
                </a:solidFill>
                <a:latin typeface="Helvetica Neue Light"/>
                <a:ea typeface="Helvetica Neue Light"/>
                <a:cs typeface="Helvetica Neue Light"/>
                <a:sym typeface="Helvetica Neue Light"/>
              </a:rPr>
              <a:t>Es el espacio en la petición donde se definen </a:t>
            </a:r>
            <a:r>
              <a:rPr b="1" lang="en-GB" sz="1800">
                <a:solidFill>
                  <a:schemeClr val="dk1"/>
                </a:solidFill>
                <a:latin typeface="Helvetica Neue"/>
                <a:ea typeface="Helvetica Neue"/>
                <a:cs typeface="Helvetica Neue"/>
                <a:sym typeface="Helvetica Neue"/>
              </a:rPr>
              <a:t>los datos a enviar al servidor</a:t>
            </a:r>
            <a:r>
              <a:rPr lang="en-GB"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1100"/>
              </a:spcAft>
              <a:buNone/>
            </a:pPr>
            <a:r>
              <a:t/>
            </a:r>
            <a:endParaRPr sz="1900">
              <a:solidFill>
                <a:schemeClr val="dk1"/>
              </a:solidFill>
              <a:latin typeface="Helvetica Neue Light"/>
              <a:ea typeface="Helvetica Neue Light"/>
              <a:cs typeface="Helvetica Neue Light"/>
              <a:sym typeface="Helvetica Neue Light"/>
            </a:endParaRPr>
          </a:p>
        </p:txBody>
      </p:sp>
      <p:pic>
        <p:nvPicPr>
          <p:cNvPr id="319" name="Google Shape;319;p49"/>
          <p:cNvPicPr preferRelativeResize="0"/>
          <p:nvPr/>
        </p:nvPicPr>
        <p:blipFill rotWithShape="1">
          <a:blip r:embed="rId4">
            <a:alphaModFix/>
          </a:blip>
          <a:srcRect b="0" l="0" r="0" t="15682"/>
          <a:stretch/>
        </p:blipFill>
        <p:spPr>
          <a:xfrm>
            <a:off x="2085975" y="2409625"/>
            <a:ext cx="4972050" cy="1971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0"/>
          <p:cNvSpPr/>
          <p:nvPr/>
        </p:nvSpPr>
        <p:spPr>
          <a:xfrm>
            <a:off x="1099275" y="1583975"/>
            <a:ext cx="1332000" cy="98700"/>
          </a:xfrm>
          <a:prstGeom prst="rect">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5" name="Google Shape;325;p50"/>
          <p:cNvPicPr preferRelativeResize="0"/>
          <p:nvPr/>
        </p:nvPicPr>
        <p:blipFill>
          <a:blip r:embed="rId3">
            <a:alphaModFix/>
          </a:blip>
          <a:stretch>
            <a:fillRect/>
          </a:stretch>
        </p:blipFill>
        <p:spPr>
          <a:xfrm>
            <a:off x="7705100" y="4812825"/>
            <a:ext cx="1186526" cy="330675"/>
          </a:xfrm>
          <a:prstGeom prst="rect">
            <a:avLst/>
          </a:prstGeom>
          <a:noFill/>
          <a:ln>
            <a:noFill/>
          </a:ln>
        </p:spPr>
      </p:pic>
      <p:sp>
        <p:nvSpPr>
          <p:cNvPr id="326" name="Google Shape;326;p50"/>
          <p:cNvSpPr txBox="1"/>
          <p:nvPr/>
        </p:nvSpPr>
        <p:spPr>
          <a:xfrm>
            <a:off x="3063250" y="296025"/>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PETICIONES HTTP</a:t>
            </a:r>
            <a:endParaRPr i="1" sz="3600">
              <a:solidFill>
                <a:schemeClr val="dk1"/>
              </a:solidFill>
              <a:latin typeface="Anton"/>
              <a:ea typeface="Anton"/>
              <a:cs typeface="Anton"/>
              <a:sym typeface="Anton"/>
            </a:endParaRPr>
          </a:p>
        </p:txBody>
      </p:sp>
      <p:sp>
        <p:nvSpPr>
          <p:cNvPr id="327" name="Google Shape;327;p50"/>
          <p:cNvSpPr txBox="1"/>
          <p:nvPr/>
        </p:nvSpPr>
        <p:spPr>
          <a:xfrm>
            <a:off x="544225" y="1361950"/>
            <a:ext cx="8054400" cy="3000000"/>
          </a:xfrm>
          <a:prstGeom prst="rect">
            <a:avLst/>
          </a:prstGeom>
          <a:noFill/>
          <a:ln>
            <a:noFill/>
          </a:ln>
        </p:spPr>
        <p:txBody>
          <a:bodyPr anchorCtr="0" anchor="t" bIns="91425" lIns="91425" spcFirstLastPara="1" rIns="91425" wrap="square" tIns="91425">
            <a:noAutofit/>
          </a:bodyPr>
          <a:lstStyle/>
          <a:p>
            <a:pPr indent="-349250" lvl="0" marL="457200" rtl="0" algn="just">
              <a:lnSpc>
                <a:spcPct val="150000"/>
              </a:lnSpc>
              <a:spcBef>
                <a:spcPts val="0"/>
              </a:spcBef>
              <a:spcAft>
                <a:spcPts val="0"/>
              </a:spcAft>
              <a:buClr>
                <a:srgbClr val="3DFFBC"/>
              </a:buClr>
              <a:buSzPts val="1900"/>
              <a:buFont typeface="Helvetica Neue Light"/>
              <a:buChar char="●"/>
            </a:pPr>
            <a:r>
              <a:rPr lang="en-GB" sz="1900">
                <a:solidFill>
                  <a:schemeClr val="dk1"/>
                </a:solidFill>
                <a:latin typeface="Helvetica Neue Light"/>
                <a:ea typeface="Helvetica Neue Light"/>
                <a:cs typeface="Helvetica Neue Light"/>
                <a:sym typeface="Helvetica Neue Light"/>
              </a:rPr>
              <a:t>HEADERS</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rPr lang="en-GB" sz="1800">
                <a:solidFill>
                  <a:schemeClr val="dk1"/>
                </a:solidFill>
                <a:latin typeface="Helvetica Neue Light"/>
                <a:ea typeface="Helvetica Neue Light"/>
                <a:cs typeface="Helvetica Neue Light"/>
                <a:sym typeface="Helvetica Neue Light"/>
              </a:rPr>
              <a:t>Las cabeceras (headers) HTTP permiten al cliente y servidor enviar información sobre la petición y la respuesta. Los headers incluyen información sobre la petición para establecer una</a:t>
            </a:r>
            <a:r>
              <a:rPr b="1" lang="en-GB" sz="1800">
                <a:solidFill>
                  <a:schemeClr val="dk1"/>
                </a:solidFill>
                <a:latin typeface="Helvetica Neue"/>
                <a:ea typeface="Helvetica Neue"/>
                <a:cs typeface="Helvetica Neue"/>
                <a:sym typeface="Helvetica Neue"/>
              </a:rPr>
              <a:t> transferencia segura y clara</a:t>
            </a:r>
            <a:r>
              <a:rPr lang="en-GB" sz="1800">
                <a:solidFill>
                  <a:schemeClr val="dk1"/>
                </a:solidFill>
                <a:latin typeface="Helvetica Neue Light"/>
                <a:ea typeface="Helvetica Neue Light"/>
                <a:cs typeface="Helvetica Neue Light"/>
                <a:sym typeface="Helvetica Neue Light"/>
              </a:rPr>
              <a:t>, y de ser necesario se pueden modificar para agregar datos adicionales 📃. </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1100"/>
              </a:spcAft>
              <a:buNone/>
            </a:pPr>
            <a:r>
              <a:t/>
            </a:r>
            <a:endParaRPr sz="19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1"/>
          <p:cNvSpPr/>
          <p:nvPr/>
        </p:nvSpPr>
        <p:spPr>
          <a:xfrm>
            <a:off x="962100" y="1430775"/>
            <a:ext cx="1332000" cy="98700"/>
          </a:xfrm>
          <a:prstGeom prst="rect">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3" name="Google Shape;333;p5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34" name="Google Shape;334;p51"/>
          <p:cNvSpPr txBox="1"/>
          <p:nvPr/>
        </p:nvSpPr>
        <p:spPr>
          <a:xfrm>
            <a:off x="3072000" y="296025"/>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PETICIONES HTTP</a:t>
            </a:r>
            <a:endParaRPr i="1" sz="3600">
              <a:solidFill>
                <a:schemeClr val="dk1"/>
              </a:solidFill>
              <a:latin typeface="Anton"/>
              <a:ea typeface="Anton"/>
              <a:cs typeface="Anton"/>
              <a:sym typeface="Anton"/>
            </a:endParaRPr>
          </a:p>
        </p:txBody>
      </p:sp>
      <p:sp>
        <p:nvSpPr>
          <p:cNvPr id="335" name="Google Shape;335;p51"/>
          <p:cNvSpPr txBox="1"/>
          <p:nvPr/>
        </p:nvSpPr>
        <p:spPr>
          <a:xfrm>
            <a:off x="510700" y="1208750"/>
            <a:ext cx="3559800" cy="3000000"/>
          </a:xfrm>
          <a:prstGeom prst="rect">
            <a:avLst/>
          </a:prstGeom>
          <a:noFill/>
          <a:ln>
            <a:noFill/>
          </a:ln>
        </p:spPr>
        <p:txBody>
          <a:bodyPr anchorCtr="0" anchor="t" bIns="91425" lIns="91425" spcFirstLastPara="1" rIns="91425" wrap="square" tIns="91425">
            <a:noAutofit/>
          </a:bodyPr>
          <a:lstStyle/>
          <a:p>
            <a:pPr indent="-349250" lvl="0" marL="457200" rtl="0" algn="just">
              <a:lnSpc>
                <a:spcPct val="150000"/>
              </a:lnSpc>
              <a:spcBef>
                <a:spcPts val="0"/>
              </a:spcBef>
              <a:spcAft>
                <a:spcPts val="0"/>
              </a:spcAft>
              <a:buClr>
                <a:srgbClr val="3DFFBC"/>
              </a:buClr>
              <a:buSzPts val="1900"/>
              <a:buFont typeface="Helvetica Neue Light"/>
              <a:buChar char="●"/>
            </a:pPr>
            <a:r>
              <a:rPr lang="en-GB" sz="1900">
                <a:solidFill>
                  <a:schemeClr val="dk1"/>
                </a:solidFill>
                <a:latin typeface="Helvetica Neue Light"/>
                <a:ea typeface="Helvetica Neue Light"/>
                <a:cs typeface="Helvetica Neue Light"/>
                <a:sym typeface="Helvetica Neue Light"/>
              </a:rPr>
              <a:t>HEADERS</a:t>
            </a:r>
            <a:endParaRPr sz="1900">
              <a:solidFill>
                <a:schemeClr val="dk1"/>
              </a:solidFill>
              <a:latin typeface="Helvetica Neue Light"/>
              <a:ea typeface="Helvetica Neue Light"/>
              <a:cs typeface="Helvetica Neue Light"/>
              <a:sym typeface="Helvetica Neue Light"/>
            </a:endParaRPr>
          </a:p>
          <a:p>
            <a:pPr indent="0" lvl="0" marL="0" rtl="0" algn="l">
              <a:lnSpc>
                <a:spcPct val="150000"/>
              </a:lnSpc>
              <a:spcBef>
                <a:spcPts val="1100"/>
              </a:spcBef>
              <a:spcAft>
                <a:spcPts val="0"/>
              </a:spcAft>
              <a:buNone/>
            </a:pPr>
            <a:r>
              <a:rPr lang="en-GB" sz="1800">
                <a:solidFill>
                  <a:schemeClr val="dk1"/>
                </a:solidFill>
                <a:latin typeface="Helvetica Neue Light"/>
                <a:ea typeface="Helvetica Neue Light"/>
                <a:cs typeface="Helvetica Neue Light"/>
                <a:sym typeface="Helvetica Neue Light"/>
              </a:rPr>
              <a:t>🚧 No debemos confundir  información sobre la petición (headers) con los datos que la petición puede transferir (body).</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1100"/>
              </a:spcAft>
              <a:buNone/>
            </a:pPr>
            <a:r>
              <a:t/>
            </a:r>
            <a:endParaRPr sz="1900">
              <a:solidFill>
                <a:schemeClr val="dk1"/>
              </a:solidFill>
              <a:latin typeface="Helvetica Neue Light"/>
              <a:ea typeface="Helvetica Neue Light"/>
              <a:cs typeface="Helvetica Neue Light"/>
              <a:sym typeface="Helvetica Neue Light"/>
            </a:endParaRPr>
          </a:p>
        </p:txBody>
      </p:sp>
      <p:pic>
        <p:nvPicPr>
          <p:cNvPr id="336" name="Google Shape;336;p51"/>
          <p:cNvPicPr preferRelativeResize="0"/>
          <p:nvPr/>
        </p:nvPicPr>
        <p:blipFill>
          <a:blip r:embed="rId4">
            <a:alphaModFix/>
          </a:blip>
          <a:stretch>
            <a:fillRect/>
          </a:stretch>
        </p:blipFill>
        <p:spPr>
          <a:xfrm>
            <a:off x="4198125" y="1332127"/>
            <a:ext cx="4556325" cy="3120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2"/>
          <p:cNvSpPr/>
          <p:nvPr/>
        </p:nvSpPr>
        <p:spPr>
          <a:xfrm>
            <a:off x="962100" y="1430775"/>
            <a:ext cx="1701000" cy="98700"/>
          </a:xfrm>
          <a:prstGeom prst="rect">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2"/>
          <p:cNvSpPr/>
          <p:nvPr/>
        </p:nvSpPr>
        <p:spPr>
          <a:xfrm>
            <a:off x="962100" y="1430775"/>
            <a:ext cx="1332000" cy="98700"/>
          </a:xfrm>
          <a:prstGeom prst="rect">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3" name="Google Shape;343;p5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44" name="Google Shape;344;p52"/>
          <p:cNvSpPr txBox="1"/>
          <p:nvPr/>
        </p:nvSpPr>
        <p:spPr>
          <a:xfrm>
            <a:off x="3072000" y="296025"/>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PETICIONES HTTP</a:t>
            </a:r>
            <a:endParaRPr i="1" sz="3600">
              <a:solidFill>
                <a:schemeClr val="dk1"/>
              </a:solidFill>
              <a:latin typeface="Anton"/>
              <a:ea typeface="Anton"/>
              <a:cs typeface="Anton"/>
              <a:sym typeface="Anton"/>
            </a:endParaRPr>
          </a:p>
        </p:txBody>
      </p:sp>
      <p:sp>
        <p:nvSpPr>
          <p:cNvPr id="345" name="Google Shape;345;p52"/>
          <p:cNvSpPr txBox="1"/>
          <p:nvPr/>
        </p:nvSpPr>
        <p:spPr>
          <a:xfrm>
            <a:off x="407050" y="1208750"/>
            <a:ext cx="8165400" cy="3000000"/>
          </a:xfrm>
          <a:prstGeom prst="rect">
            <a:avLst/>
          </a:prstGeom>
          <a:noFill/>
          <a:ln>
            <a:noFill/>
          </a:ln>
        </p:spPr>
        <p:txBody>
          <a:bodyPr anchorCtr="0" anchor="t" bIns="91425" lIns="91425" spcFirstLastPara="1" rIns="91425" wrap="square" tIns="91425">
            <a:noAutofit/>
          </a:bodyPr>
          <a:lstStyle/>
          <a:p>
            <a:pPr indent="-349250" lvl="0" marL="457200" rtl="0" algn="just">
              <a:lnSpc>
                <a:spcPct val="150000"/>
              </a:lnSpc>
              <a:spcBef>
                <a:spcPts val="0"/>
              </a:spcBef>
              <a:spcAft>
                <a:spcPts val="0"/>
              </a:spcAft>
              <a:buClr>
                <a:srgbClr val="3DFFBC"/>
              </a:buClr>
              <a:buSzPts val="1900"/>
              <a:buFont typeface="Helvetica Neue Light"/>
              <a:buChar char="●"/>
            </a:pPr>
            <a:r>
              <a:rPr lang="en-GB" sz="1900">
                <a:solidFill>
                  <a:schemeClr val="dk1"/>
                </a:solidFill>
                <a:latin typeface="Helvetica Neue Light"/>
                <a:ea typeface="Helvetica Neue Light"/>
                <a:cs typeface="Helvetica Neue Light"/>
                <a:sym typeface="Helvetica Neue Light"/>
              </a:rPr>
              <a:t>PARÁMETROS</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rPr lang="en-GB" sz="1800">
                <a:solidFill>
                  <a:schemeClr val="dk1"/>
                </a:solidFill>
                <a:latin typeface="Helvetica Neue Light"/>
                <a:ea typeface="Helvetica Neue Light"/>
                <a:cs typeface="Helvetica Neue Light"/>
                <a:sym typeface="Helvetica Neue Light"/>
              </a:rPr>
              <a:t>Para especificar una petición, se puede enviar información adicional en la forma de parámetros a través de la URL. Tenemos </a:t>
            </a:r>
            <a:r>
              <a:rPr b="1" lang="en-GB" sz="1800">
                <a:solidFill>
                  <a:schemeClr val="dk1"/>
                </a:solidFill>
                <a:latin typeface="Helvetica Neue"/>
                <a:ea typeface="Helvetica Neue"/>
                <a:cs typeface="Helvetica Neue"/>
                <a:sym typeface="Helvetica Neue"/>
              </a:rPr>
              <a:t>dos formas de definir parámetros</a:t>
            </a:r>
            <a:r>
              <a:rPr lang="en-GB" sz="1800">
                <a:solidFill>
                  <a:schemeClr val="dk1"/>
                </a:solidFill>
                <a:latin typeface="Helvetica Neue Light"/>
                <a:ea typeface="Helvetica Neue Light"/>
                <a:cs typeface="Helvetica Neue Light"/>
                <a:sym typeface="Helvetica Neue Light"/>
              </a:rPr>
              <a:t> a través de la URL:</a:t>
            </a:r>
            <a:endParaRPr sz="1800">
              <a:solidFill>
                <a:schemeClr val="dk1"/>
              </a:solidFill>
              <a:latin typeface="Helvetica Neue Light"/>
              <a:ea typeface="Helvetica Neue Light"/>
              <a:cs typeface="Helvetica Neue Light"/>
              <a:sym typeface="Helvetica Neue Light"/>
            </a:endParaRPr>
          </a:p>
          <a:p>
            <a:pPr indent="-342900" lvl="0" marL="914400" rtl="0" algn="just">
              <a:lnSpc>
                <a:spcPct val="150000"/>
              </a:lnSpc>
              <a:spcBef>
                <a:spcPts val="1100"/>
              </a:spcBef>
              <a:spcAft>
                <a:spcPts val="0"/>
              </a:spcAft>
              <a:buClr>
                <a:srgbClr val="FF79C6"/>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Query params</a:t>
            </a:r>
            <a:endParaRPr sz="1800">
              <a:solidFill>
                <a:schemeClr val="dk1"/>
              </a:solidFill>
              <a:latin typeface="Helvetica Neue Light"/>
              <a:ea typeface="Helvetica Neue Light"/>
              <a:cs typeface="Helvetica Neue Light"/>
              <a:sym typeface="Helvetica Neue Light"/>
            </a:endParaRPr>
          </a:p>
          <a:p>
            <a:pPr indent="-342900" lvl="0" marL="914400" rtl="0" algn="just">
              <a:lnSpc>
                <a:spcPct val="150000"/>
              </a:lnSpc>
              <a:spcBef>
                <a:spcPts val="0"/>
              </a:spcBef>
              <a:spcAft>
                <a:spcPts val="0"/>
              </a:spcAft>
              <a:buClr>
                <a:srgbClr val="FF79C6"/>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URL params</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1100"/>
              </a:spcAft>
              <a:buNone/>
            </a:pPr>
            <a:r>
              <a:t/>
            </a:r>
            <a:endParaRPr sz="19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3"/>
          <p:cNvSpPr/>
          <p:nvPr/>
        </p:nvSpPr>
        <p:spPr>
          <a:xfrm>
            <a:off x="1047225" y="1576675"/>
            <a:ext cx="1701000" cy="98700"/>
          </a:xfrm>
          <a:prstGeom prst="rect">
            <a:avLst/>
          </a:prstGeom>
          <a:solidFill>
            <a:srgbClr val="EF89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1" name="Google Shape;351;p5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52" name="Google Shape;352;p53"/>
          <p:cNvSpPr txBox="1"/>
          <p:nvPr/>
        </p:nvSpPr>
        <p:spPr>
          <a:xfrm>
            <a:off x="3072000" y="296025"/>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PETICIONES HTTP</a:t>
            </a:r>
            <a:endParaRPr i="1" sz="3600">
              <a:solidFill>
                <a:schemeClr val="dk1"/>
              </a:solidFill>
              <a:latin typeface="Anton"/>
              <a:ea typeface="Anton"/>
              <a:cs typeface="Anton"/>
              <a:sym typeface="Anton"/>
            </a:endParaRPr>
          </a:p>
        </p:txBody>
      </p:sp>
      <p:sp>
        <p:nvSpPr>
          <p:cNvPr id="353" name="Google Shape;353;p53"/>
          <p:cNvSpPr txBox="1"/>
          <p:nvPr/>
        </p:nvSpPr>
        <p:spPr>
          <a:xfrm>
            <a:off x="559350" y="1344450"/>
            <a:ext cx="8013000" cy="30000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FF79C6"/>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Query params</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rPr lang="en-GB" sz="1800">
                <a:solidFill>
                  <a:schemeClr val="dk1"/>
                </a:solidFill>
                <a:latin typeface="Helvetica Neue Light"/>
                <a:ea typeface="Helvetica Neue Light"/>
                <a:cs typeface="Helvetica Neue Light"/>
                <a:sym typeface="Helvetica Neue Light"/>
              </a:rPr>
              <a:t>Es</a:t>
            </a:r>
            <a:r>
              <a:rPr lang="en-GB" sz="1800">
                <a:solidFill>
                  <a:schemeClr val="dk1"/>
                </a:solidFill>
                <a:latin typeface="Helvetica Neue Light"/>
                <a:ea typeface="Helvetica Neue Light"/>
                <a:cs typeface="Helvetica Neue Light"/>
                <a:sym typeface="Helvetica Neue Light"/>
              </a:rPr>
              <a:t>ta sintaxis permite adjuntar en la URL una serie de parámetros en la forma de pares </a:t>
            </a:r>
            <a:r>
              <a:rPr b="1" lang="en-GB" sz="1800">
                <a:solidFill>
                  <a:schemeClr val="dk1"/>
                </a:solidFill>
                <a:latin typeface="Helvetica Neue"/>
                <a:ea typeface="Helvetica Neue"/>
                <a:cs typeface="Helvetica Neue"/>
                <a:sym typeface="Helvetica Neue"/>
              </a:rPr>
              <a:t>clave-valor</a:t>
            </a:r>
            <a:r>
              <a:rPr lang="en-GB" sz="1800">
                <a:solidFill>
                  <a:schemeClr val="dk1"/>
                </a:solidFill>
                <a:latin typeface="Helvetica Neue Light"/>
                <a:ea typeface="Helvetica Neue Light"/>
                <a:cs typeface="Helvetica Neue Light"/>
                <a:sym typeface="Helvetica Neue Light"/>
              </a:rPr>
              <a:t>. Por ejemplo, si queremos buscar algo por google, debemos enviarle un valor de búsqueda por el </a:t>
            </a:r>
            <a:r>
              <a:rPr lang="en-GB" sz="1800">
                <a:solidFill>
                  <a:schemeClr val="dk1"/>
                </a:solidFill>
                <a:highlight>
                  <a:srgbClr val="EF89D2"/>
                </a:highlight>
                <a:latin typeface="Helvetica Neue Light"/>
                <a:ea typeface="Helvetica Neue Light"/>
                <a:cs typeface="Helvetica Neue Light"/>
                <a:sym typeface="Helvetica Neue Light"/>
              </a:rPr>
              <a:t>parámetro q</a:t>
            </a:r>
            <a:r>
              <a:rPr lang="en-GB" sz="1800">
                <a:solidFill>
                  <a:schemeClr val="dk1"/>
                </a:solidFill>
                <a:latin typeface="Helvetica Neue Light"/>
                <a:ea typeface="Helvetica Neue Light"/>
                <a:cs typeface="Helvetica Neue Light"/>
                <a:sym typeface="Helvetica Neue Light"/>
              </a:rPr>
              <a:t>, a través de la url:. </a:t>
            </a:r>
            <a:endParaRPr sz="1800">
              <a:solidFill>
                <a:schemeClr val="dk1"/>
              </a:solidFill>
              <a:latin typeface="Helvetica Neue Light"/>
              <a:ea typeface="Helvetica Neue Light"/>
              <a:cs typeface="Helvetica Neue Light"/>
              <a:sym typeface="Helvetica Neue Light"/>
            </a:endParaRPr>
          </a:p>
          <a:p>
            <a:pPr indent="0" lvl="0" marL="914400" rtl="0" algn="just">
              <a:lnSpc>
                <a:spcPct val="150000"/>
              </a:lnSpc>
              <a:spcBef>
                <a:spcPts val="110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1100"/>
              </a:spcAft>
              <a:buNone/>
            </a:pPr>
            <a:r>
              <a:t/>
            </a:r>
            <a:endParaRPr sz="1900">
              <a:solidFill>
                <a:schemeClr val="dk1"/>
              </a:solidFill>
              <a:latin typeface="Helvetica Neue Light"/>
              <a:ea typeface="Helvetica Neue Light"/>
              <a:cs typeface="Helvetica Neue Light"/>
              <a:sym typeface="Helvetica Neue Light"/>
            </a:endParaRPr>
          </a:p>
        </p:txBody>
      </p:sp>
      <p:pic>
        <p:nvPicPr>
          <p:cNvPr id="354" name="Google Shape;354;p53"/>
          <p:cNvPicPr preferRelativeResize="0"/>
          <p:nvPr/>
        </p:nvPicPr>
        <p:blipFill>
          <a:blip r:embed="rId4">
            <a:alphaModFix/>
          </a:blip>
          <a:stretch>
            <a:fillRect/>
          </a:stretch>
        </p:blipFill>
        <p:spPr>
          <a:xfrm>
            <a:off x="1705912" y="3513075"/>
            <a:ext cx="5719875" cy="556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4"/>
          <p:cNvSpPr/>
          <p:nvPr/>
        </p:nvSpPr>
        <p:spPr>
          <a:xfrm>
            <a:off x="1302575" y="1673950"/>
            <a:ext cx="1701000" cy="98700"/>
          </a:xfrm>
          <a:prstGeom prst="rect">
            <a:avLst/>
          </a:prstGeom>
          <a:solidFill>
            <a:srgbClr val="EF89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0" name="Google Shape;360;p5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61" name="Google Shape;361;p54"/>
          <p:cNvSpPr txBox="1"/>
          <p:nvPr/>
        </p:nvSpPr>
        <p:spPr>
          <a:xfrm>
            <a:off x="3072000" y="296025"/>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PETICIONES HTTP</a:t>
            </a:r>
            <a:endParaRPr i="1" sz="3600">
              <a:solidFill>
                <a:schemeClr val="dk1"/>
              </a:solidFill>
              <a:latin typeface="Anton"/>
              <a:ea typeface="Anton"/>
              <a:cs typeface="Anton"/>
              <a:sym typeface="Anton"/>
            </a:endParaRPr>
          </a:p>
        </p:txBody>
      </p:sp>
      <p:sp>
        <p:nvSpPr>
          <p:cNvPr id="362" name="Google Shape;362;p54"/>
          <p:cNvSpPr txBox="1"/>
          <p:nvPr/>
        </p:nvSpPr>
        <p:spPr>
          <a:xfrm>
            <a:off x="764650" y="1454100"/>
            <a:ext cx="7625400" cy="14568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FF79C6"/>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Query params</a:t>
            </a:r>
            <a:endParaRPr sz="17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rPr lang="en-GB" sz="1700">
                <a:solidFill>
                  <a:schemeClr val="dk1"/>
                </a:solidFill>
                <a:latin typeface="Helvetica Neue Light"/>
                <a:ea typeface="Helvetica Neue Light"/>
                <a:cs typeface="Helvetica Neue Light"/>
                <a:sym typeface="Helvetica Neue Light"/>
              </a:rPr>
              <a:t>Se utiliza el símbolo </a:t>
            </a:r>
            <a:r>
              <a:rPr b="1" lang="en-GB" sz="1700">
                <a:solidFill>
                  <a:schemeClr val="dk1"/>
                </a:solidFill>
                <a:latin typeface="Helvetica Neue"/>
                <a:ea typeface="Helvetica Neue"/>
                <a:cs typeface="Helvetica Neue"/>
                <a:sym typeface="Helvetica Neue"/>
              </a:rPr>
              <a:t>?</a:t>
            </a:r>
            <a:r>
              <a:rPr lang="en-GB" sz="1700">
                <a:solidFill>
                  <a:schemeClr val="dk1"/>
                </a:solidFill>
                <a:latin typeface="Helvetica Neue Light"/>
                <a:ea typeface="Helvetica Neue Light"/>
                <a:cs typeface="Helvetica Neue Light"/>
                <a:sym typeface="Helvetica Neue Light"/>
              </a:rPr>
              <a:t> para indicar el final de la parte de la dirección de la url y el comienzo del query. A partir de allí, se escriben parámetros con la forma clave=valor, pudiendo definir varios separándolos con el signo ampersand </a:t>
            </a:r>
            <a:r>
              <a:rPr b="1" lang="en-GB" sz="1700">
                <a:solidFill>
                  <a:schemeClr val="dk1"/>
                </a:solidFill>
                <a:latin typeface="Helvetica Neue"/>
                <a:ea typeface="Helvetica Neue"/>
                <a:cs typeface="Helvetica Neue"/>
                <a:sym typeface="Helvetica Neue"/>
              </a:rPr>
              <a:t>(&amp;)</a:t>
            </a:r>
            <a:r>
              <a:rPr lang="en-GB" sz="1700">
                <a:solidFill>
                  <a:schemeClr val="dk1"/>
                </a:solidFill>
                <a:latin typeface="Helvetica Neue Light"/>
                <a:ea typeface="Helvetica Neue Light"/>
                <a:cs typeface="Helvetica Neue Light"/>
                <a:sym typeface="Helvetica Neue Light"/>
              </a:rPr>
              <a:t>.</a:t>
            </a:r>
            <a:endParaRPr sz="17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0"/>
              </a:spcBef>
              <a:spcAft>
                <a:spcPts val="1100"/>
              </a:spcAft>
              <a:buNone/>
            </a:pPr>
            <a:r>
              <a:t/>
            </a:r>
            <a:endParaRPr sz="17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14" name="Shape 114"/>
        <p:cNvGrpSpPr/>
        <p:nvPr/>
      </p:nvGrpSpPr>
      <p:grpSpPr>
        <a:xfrm>
          <a:off x="0" y="0"/>
          <a:ext cx="0" cy="0"/>
          <a:chOff x="0" y="0"/>
          <a:chExt cx="0" cy="0"/>
        </a:xfrm>
      </p:grpSpPr>
      <p:sp>
        <p:nvSpPr>
          <p:cNvPr id="115" name="Google Shape;115;p28"/>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Comprender AJAX y el modelo cliente-servidor</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Entender la estructura de una petición y sus métodos</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Comprender qué es una API y cómo nos comunicamos con ellas</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Aprender a usar FETCH y vincular resultados con el DOM</a:t>
            </a:r>
            <a:endParaRPr sz="1800">
              <a:latin typeface="Helvetica Neue Light"/>
              <a:ea typeface="Helvetica Neue Light"/>
              <a:cs typeface="Helvetica Neue Light"/>
              <a:sym typeface="Helvetica Neue Light"/>
            </a:endParaRPr>
          </a:p>
        </p:txBody>
      </p:sp>
      <p:pic>
        <p:nvPicPr>
          <p:cNvPr id="116" name="Google Shape;116;p2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17" name="Google Shape;117;p28"/>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n-GB"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118" name="Google Shape;118;p28"/>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5"/>
          <p:cNvSpPr/>
          <p:nvPr/>
        </p:nvSpPr>
        <p:spPr>
          <a:xfrm>
            <a:off x="828350" y="1528025"/>
            <a:ext cx="1701000" cy="98700"/>
          </a:xfrm>
          <a:prstGeom prst="rect">
            <a:avLst/>
          </a:prstGeom>
          <a:solidFill>
            <a:srgbClr val="EF89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8" name="Google Shape;368;p5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69" name="Google Shape;369;p55"/>
          <p:cNvSpPr txBox="1"/>
          <p:nvPr/>
        </p:nvSpPr>
        <p:spPr>
          <a:xfrm>
            <a:off x="3072000" y="296025"/>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PETICIONES HTTP</a:t>
            </a:r>
            <a:endParaRPr i="1" sz="3600">
              <a:solidFill>
                <a:schemeClr val="dk1"/>
              </a:solidFill>
              <a:latin typeface="Anton"/>
              <a:ea typeface="Anton"/>
              <a:cs typeface="Anton"/>
              <a:sym typeface="Anton"/>
            </a:endParaRPr>
          </a:p>
        </p:txBody>
      </p:sp>
      <p:sp>
        <p:nvSpPr>
          <p:cNvPr id="370" name="Google Shape;370;p55"/>
          <p:cNvSpPr txBox="1"/>
          <p:nvPr/>
        </p:nvSpPr>
        <p:spPr>
          <a:xfrm>
            <a:off x="308250" y="1290625"/>
            <a:ext cx="8446200" cy="30000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FF79C6"/>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Query params</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0"/>
              </a:spcAft>
              <a:buNone/>
            </a:pPr>
            <a:r>
              <a:rPr lang="en-GB" sz="1700">
                <a:solidFill>
                  <a:schemeClr val="dk1"/>
                </a:solidFill>
                <a:latin typeface="Helvetica Neue Light"/>
                <a:ea typeface="Helvetica Neue Light"/>
                <a:cs typeface="Helvetica Neue Light"/>
                <a:sym typeface="Helvetica Neue Light"/>
              </a:rPr>
              <a:t>Por ejemplo, en la siguiente URL se hace una consulta a la PokeApi </a:t>
            </a:r>
            <a:r>
              <a:rPr b="1" lang="en-GB" sz="1700">
                <a:solidFill>
                  <a:schemeClr val="dk1"/>
                </a:solidFill>
                <a:latin typeface="Helvetica Neue"/>
                <a:ea typeface="Helvetica Neue"/>
                <a:cs typeface="Helvetica Neue"/>
                <a:sym typeface="Helvetica Neue"/>
              </a:rPr>
              <a:t>(https://pokeapi.co/docs/v2)</a:t>
            </a:r>
            <a:r>
              <a:rPr lang="en-GB" sz="1700">
                <a:solidFill>
                  <a:schemeClr val="dk1"/>
                </a:solidFill>
                <a:latin typeface="Helvetica Neue Light"/>
                <a:ea typeface="Helvetica Neue Light"/>
                <a:cs typeface="Helvetica Neue Light"/>
                <a:sym typeface="Helvetica Neue Light"/>
              </a:rPr>
              <a:t>, pidiendo información al endpoint de /pokemon, y se envían los parámetros offset=0 y limit=20 :</a:t>
            </a:r>
            <a:endParaRPr sz="17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1000"/>
              </a:spcBef>
              <a:spcAft>
                <a:spcPts val="0"/>
              </a:spcAft>
              <a:buNone/>
            </a:pPr>
            <a:r>
              <a:rPr lang="en-GB" sz="1700" u="sng">
                <a:solidFill>
                  <a:schemeClr val="hlink"/>
                </a:solidFill>
                <a:latin typeface="Helvetica Neue Light"/>
                <a:ea typeface="Helvetica Neue Light"/>
                <a:cs typeface="Helvetica Neue Light"/>
                <a:sym typeface="Helvetica Neue Light"/>
                <a:hlinkClick r:id="rId4"/>
              </a:rPr>
              <a:t>https://pokeapi.co/api/v2/pokemon?offset=0&amp;limit=20</a:t>
            </a:r>
            <a:endParaRPr sz="17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n-GB" sz="1700">
                <a:solidFill>
                  <a:schemeClr val="dk1"/>
                </a:solidFill>
                <a:latin typeface="Helvetica Neue Light"/>
                <a:ea typeface="Helvetica Neue Light"/>
                <a:cs typeface="Helvetica Neue Light"/>
                <a:sym typeface="Helvetica Neue Light"/>
              </a:rPr>
              <a:t>Esto condiciona la búsqueda que queremos hacer en ese servidor.</a:t>
            </a:r>
            <a:endParaRPr sz="17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0"/>
              </a:spcBef>
              <a:spcAft>
                <a:spcPts val="1100"/>
              </a:spcAft>
              <a:buNone/>
            </a:pPr>
            <a:r>
              <a:t/>
            </a:r>
            <a:endParaRPr sz="19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6"/>
          <p:cNvSpPr/>
          <p:nvPr/>
        </p:nvSpPr>
        <p:spPr>
          <a:xfrm>
            <a:off x="852675" y="1297000"/>
            <a:ext cx="1701000" cy="98700"/>
          </a:xfrm>
          <a:prstGeom prst="rect">
            <a:avLst/>
          </a:prstGeom>
          <a:solidFill>
            <a:srgbClr val="EF89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6" name="Google Shape;376;p5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77" name="Google Shape;377;p56"/>
          <p:cNvSpPr txBox="1"/>
          <p:nvPr/>
        </p:nvSpPr>
        <p:spPr>
          <a:xfrm>
            <a:off x="3072000" y="296025"/>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PETICIONES HTTP</a:t>
            </a:r>
            <a:endParaRPr i="1" sz="3600">
              <a:solidFill>
                <a:schemeClr val="dk1"/>
              </a:solidFill>
              <a:latin typeface="Anton"/>
              <a:ea typeface="Anton"/>
              <a:cs typeface="Anton"/>
              <a:sym typeface="Anton"/>
            </a:endParaRPr>
          </a:p>
        </p:txBody>
      </p:sp>
      <p:sp>
        <p:nvSpPr>
          <p:cNvPr id="378" name="Google Shape;378;p56"/>
          <p:cNvSpPr txBox="1"/>
          <p:nvPr/>
        </p:nvSpPr>
        <p:spPr>
          <a:xfrm>
            <a:off x="308250" y="1071750"/>
            <a:ext cx="8446200" cy="30000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FF79C6"/>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URL </a:t>
            </a:r>
            <a:r>
              <a:rPr lang="en-GB" sz="1800">
                <a:solidFill>
                  <a:schemeClr val="dk1"/>
                </a:solidFill>
                <a:latin typeface="Helvetica Neue Light"/>
                <a:ea typeface="Helvetica Neue Light"/>
                <a:cs typeface="Helvetica Neue Light"/>
                <a:sym typeface="Helvetica Neue Light"/>
              </a:rPr>
              <a:t>params</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1100"/>
              </a:spcBef>
              <a:spcAft>
                <a:spcPts val="0"/>
              </a:spcAft>
              <a:buNone/>
            </a:pPr>
            <a:r>
              <a:rPr lang="en-GB" sz="1700">
                <a:solidFill>
                  <a:schemeClr val="dk1"/>
                </a:solidFill>
                <a:latin typeface="Helvetica Neue Light"/>
                <a:ea typeface="Helvetica Neue Light"/>
                <a:cs typeface="Helvetica Neue Light"/>
                <a:sym typeface="Helvetica Neue Light"/>
              </a:rPr>
              <a:t>Esta sintaxis permite enviar parámetros directamente en la forma de segmentos de la URL, es decir separados por / . Por ejemplo, la PokeApi nos indica lo siguiente: </a:t>
            </a:r>
            <a:endParaRPr sz="17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n-GB" sz="1700" u="sng">
                <a:solidFill>
                  <a:schemeClr val="hlink"/>
                </a:solidFill>
                <a:latin typeface="Helvetica Neue Light"/>
                <a:ea typeface="Helvetica Neue Light"/>
                <a:cs typeface="Helvetica Neue Light"/>
                <a:sym typeface="Helvetica Neue Light"/>
                <a:hlinkClick r:id="rId4"/>
              </a:rPr>
              <a:t>https://pokeapi.co/api/v2/pokemon/{id or name}/</a:t>
            </a:r>
            <a:endParaRPr sz="17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1000"/>
              </a:spcBef>
              <a:spcAft>
                <a:spcPts val="0"/>
              </a:spcAft>
              <a:buNone/>
            </a:pPr>
            <a:r>
              <a:rPr lang="en-GB" sz="1700">
                <a:solidFill>
                  <a:schemeClr val="dk1"/>
                </a:solidFill>
                <a:latin typeface="Helvetica Neue Light"/>
                <a:ea typeface="Helvetica Neue Light"/>
                <a:cs typeface="Helvetica Neue Light"/>
                <a:sym typeface="Helvetica Neue Light"/>
              </a:rPr>
              <a:t>Significa que ese </a:t>
            </a:r>
            <a:r>
              <a:rPr b="1" lang="en-GB" sz="1700">
                <a:solidFill>
                  <a:schemeClr val="dk1"/>
                </a:solidFill>
                <a:latin typeface="Helvetica Neue"/>
                <a:ea typeface="Helvetica Neue"/>
                <a:cs typeface="Helvetica Neue"/>
                <a:sym typeface="Helvetica Neue"/>
              </a:rPr>
              <a:t>{id or name}</a:t>
            </a:r>
            <a:r>
              <a:rPr lang="en-GB" sz="1700">
                <a:solidFill>
                  <a:schemeClr val="dk1"/>
                </a:solidFill>
                <a:latin typeface="Helvetica Neue Light"/>
                <a:ea typeface="Helvetica Neue Light"/>
                <a:cs typeface="Helvetica Neue Light"/>
                <a:sym typeface="Helvetica Neue Light"/>
              </a:rPr>
              <a:t> es un parámetro, un valor dinámico que insertamos en la URL, en este caso para obtener información sobre un pokemon según su ID o nombre. Para obtener aquel con id = 1, haríamos una petición </a:t>
            </a:r>
            <a:r>
              <a:rPr lang="en-GB" sz="1700">
                <a:solidFill>
                  <a:schemeClr val="dk1"/>
                </a:solidFill>
                <a:highlight>
                  <a:srgbClr val="EF89D2"/>
                </a:highlight>
                <a:latin typeface="Helvetica Neue Light"/>
                <a:ea typeface="Helvetica Neue Light"/>
                <a:cs typeface="Helvetica Neue Light"/>
                <a:sym typeface="Helvetica Neue Light"/>
              </a:rPr>
              <a:t>GET</a:t>
            </a:r>
            <a:r>
              <a:rPr lang="en-GB" sz="1700">
                <a:solidFill>
                  <a:schemeClr val="dk1"/>
                </a:solidFill>
                <a:latin typeface="Helvetica Neue Light"/>
                <a:ea typeface="Helvetica Neue Light"/>
                <a:cs typeface="Helvetica Neue Light"/>
                <a:sym typeface="Helvetica Neue Light"/>
              </a:rPr>
              <a:t> a la siguiente url: </a:t>
            </a:r>
            <a:r>
              <a:rPr lang="en-GB" sz="1700" u="sng">
                <a:solidFill>
                  <a:schemeClr val="hlink"/>
                </a:solidFill>
                <a:latin typeface="Helvetica Neue Light"/>
                <a:ea typeface="Helvetica Neue Light"/>
                <a:cs typeface="Helvetica Neue Light"/>
                <a:sym typeface="Helvetica Neue Light"/>
                <a:hlinkClick r:id="rId5"/>
              </a:rPr>
              <a:t>https://pokeapi.co/api/v2/pokemon/1</a:t>
            </a:r>
            <a:endParaRPr sz="17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0"/>
              </a:spcBef>
              <a:spcAft>
                <a:spcPts val="1100"/>
              </a:spcAft>
              <a:buNone/>
            </a:pPr>
            <a:r>
              <a:t/>
            </a:r>
            <a:endParaRPr sz="19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82" name="Shape 382"/>
        <p:cNvGrpSpPr/>
        <p:nvPr/>
      </p:nvGrpSpPr>
      <p:grpSpPr>
        <a:xfrm>
          <a:off x="0" y="0"/>
          <a:ext cx="0" cy="0"/>
          <a:chOff x="0" y="0"/>
          <a:chExt cx="0" cy="0"/>
        </a:xfrm>
      </p:grpSpPr>
      <p:sp>
        <p:nvSpPr>
          <p:cNvPr id="383" name="Google Shape;383;p57"/>
          <p:cNvSpPr txBox="1"/>
          <p:nvPr/>
        </p:nvSpPr>
        <p:spPr>
          <a:xfrm>
            <a:off x="1698150" y="2077200"/>
            <a:ext cx="5747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ESTADOS DE PETICIÓN</a:t>
            </a:r>
            <a:endParaRPr i="1" sz="3600">
              <a:latin typeface="Anton"/>
              <a:ea typeface="Anton"/>
              <a:cs typeface="Anton"/>
              <a:sym typeface="Anton"/>
            </a:endParaRPr>
          </a:p>
        </p:txBody>
      </p:sp>
      <p:pic>
        <p:nvPicPr>
          <p:cNvPr id="384" name="Google Shape;384;p5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85" name="Google Shape;385;p57"/>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5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1" name="Google Shape;391;p58"/>
          <p:cNvSpPr txBox="1"/>
          <p:nvPr/>
        </p:nvSpPr>
        <p:spPr>
          <a:xfrm>
            <a:off x="2714300" y="271350"/>
            <a:ext cx="40326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ESTADOS DE PETICIÓN</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p:txBody>
      </p:sp>
      <p:sp>
        <p:nvSpPr>
          <p:cNvPr id="392" name="Google Shape;392;p58"/>
          <p:cNvSpPr txBox="1"/>
          <p:nvPr/>
        </p:nvSpPr>
        <p:spPr>
          <a:xfrm>
            <a:off x="348900" y="1256775"/>
            <a:ext cx="8446200" cy="3000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100"/>
              </a:spcAft>
              <a:buNone/>
            </a:pPr>
            <a:r>
              <a:rPr lang="en-GB" sz="1800">
                <a:solidFill>
                  <a:schemeClr val="dk1"/>
                </a:solidFill>
                <a:latin typeface="Helvetica Neue Light"/>
                <a:ea typeface="Helvetica Neue Light"/>
                <a:cs typeface="Helvetica Neue Light"/>
                <a:sym typeface="Helvetica Neue Light"/>
              </a:rPr>
              <a:t>En la pestaña Network de las herramientas de desarrollador podemos ver todas las peticiones realizadas por el navegador </a:t>
            </a:r>
            <a:r>
              <a:rPr lang="en-GB" sz="1800">
                <a:solidFill>
                  <a:schemeClr val="dk1"/>
                </a:solidFill>
                <a:latin typeface="Helvetica Neue Light"/>
                <a:ea typeface="Helvetica Neue Light"/>
                <a:cs typeface="Helvetica Neue Light"/>
                <a:sym typeface="Helvetica Neue Light"/>
              </a:rPr>
              <a:t>👨‍💻.</a:t>
            </a:r>
            <a:r>
              <a:rPr lang="en-GB" sz="1800">
                <a:solidFill>
                  <a:schemeClr val="dk1"/>
                </a:solidFill>
                <a:latin typeface="Helvetica Neue Light"/>
                <a:ea typeface="Helvetica Neue Light"/>
                <a:cs typeface="Helvetica Neue Light"/>
                <a:sym typeface="Helvetica Neue Light"/>
              </a:rPr>
              <a:t> Por ejemplo, al solicitar acceso a algún sitio web, el navegador realiza numerosas </a:t>
            </a:r>
            <a:r>
              <a:rPr lang="en-GB" sz="1800">
                <a:solidFill>
                  <a:schemeClr val="dk1"/>
                </a:solidFill>
                <a:highlight>
                  <a:srgbClr val="E0FF00"/>
                </a:highlight>
                <a:latin typeface="Helvetica Neue Light"/>
                <a:ea typeface="Helvetica Neue Light"/>
                <a:cs typeface="Helvetica Neue Light"/>
                <a:sym typeface="Helvetica Neue Light"/>
              </a:rPr>
              <a:t>peticiones tipo GET</a:t>
            </a:r>
            <a:r>
              <a:rPr lang="en-GB" sz="1800">
                <a:solidFill>
                  <a:schemeClr val="dk1"/>
                </a:solidFill>
                <a:latin typeface="Helvetica Neue Light"/>
                <a:ea typeface="Helvetica Neue Light"/>
                <a:cs typeface="Helvetica Neue Light"/>
                <a:sym typeface="Helvetica Neue Light"/>
              </a:rPr>
              <a:t> para obtener recursos del servidor en cuestión. </a:t>
            </a:r>
            <a:endParaRPr sz="1800">
              <a:solidFill>
                <a:schemeClr val="dk1"/>
              </a:solidFill>
              <a:latin typeface="Helvetica Neue Light"/>
              <a:ea typeface="Helvetica Neue Light"/>
              <a:cs typeface="Helvetica Neue Light"/>
              <a:sym typeface="Helvetica Neue Light"/>
            </a:endParaRPr>
          </a:p>
        </p:txBody>
      </p:sp>
      <p:pic>
        <p:nvPicPr>
          <p:cNvPr id="393" name="Google Shape;393;p58"/>
          <p:cNvPicPr preferRelativeResize="0"/>
          <p:nvPr/>
        </p:nvPicPr>
        <p:blipFill>
          <a:blip r:embed="rId4">
            <a:alphaModFix/>
          </a:blip>
          <a:stretch>
            <a:fillRect/>
          </a:stretch>
        </p:blipFill>
        <p:spPr>
          <a:xfrm>
            <a:off x="373050" y="3271350"/>
            <a:ext cx="8397910" cy="989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5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9" name="Google Shape;399;p59"/>
          <p:cNvSpPr txBox="1"/>
          <p:nvPr/>
        </p:nvSpPr>
        <p:spPr>
          <a:xfrm>
            <a:off x="2714300" y="271350"/>
            <a:ext cx="40326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ESTADOS DE PETICIÓN</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p:txBody>
      </p:sp>
      <p:sp>
        <p:nvSpPr>
          <p:cNvPr id="400" name="Google Shape;400;p59"/>
          <p:cNvSpPr txBox="1"/>
          <p:nvPr/>
        </p:nvSpPr>
        <p:spPr>
          <a:xfrm>
            <a:off x="299550" y="1071750"/>
            <a:ext cx="8248200" cy="1287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Estas peticiones proporcionan todos los archivos necesarios para montar la página en el browser (html, css, scripts, imágenes, etc.) y con eso poder visualizar la aplicación correctamente 🙌.</a:t>
            </a:r>
            <a:endParaRPr sz="18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1100"/>
              </a:spcAft>
              <a:buNone/>
            </a:pPr>
            <a:r>
              <a:t/>
            </a:r>
            <a:endParaRPr sz="1900">
              <a:solidFill>
                <a:schemeClr val="dk1"/>
              </a:solidFill>
              <a:latin typeface="Helvetica Neue Light"/>
              <a:ea typeface="Helvetica Neue Light"/>
              <a:cs typeface="Helvetica Neue Light"/>
              <a:sym typeface="Helvetica Neue Light"/>
            </a:endParaRPr>
          </a:p>
        </p:txBody>
      </p:sp>
      <p:pic>
        <p:nvPicPr>
          <p:cNvPr id="401" name="Google Shape;401;p59"/>
          <p:cNvPicPr preferRelativeResize="0"/>
          <p:nvPr/>
        </p:nvPicPr>
        <p:blipFill>
          <a:blip r:embed="rId4">
            <a:alphaModFix/>
          </a:blip>
          <a:stretch>
            <a:fillRect/>
          </a:stretch>
        </p:blipFill>
        <p:spPr>
          <a:xfrm>
            <a:off x="1016764" y="2421950"/>
            <a:ext cx="7110475" cy="2326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6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07" name="Google Shape;407;p60"/>
          <p:cNvSpPr txBox="1"/>
          <p:nvPr/>
        </p:nvSpPr>
        <p:spPr>
          <a:xfrm>
            <a:off x="2714300" y="271350"/>
            <a:ext cx="40326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ESTADOS DE PETICIÓN</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p:txBody>
      </p:sp>
      <p:sp>
        <p:nvSpPr>
          <p:cNvPr id="408" name="Google Shape;408;p60"/>
          <p:cNvSpPr txBox="1"/>
          <p:nvPr/>
        </p:nvSpPr>
        <p:spPr>
          <a:xfrm>
            <a:off x="299550" y="1365225"/>
            <a:ext cx="8606100" cy="30000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Cada petición tiene un </a:t>
            </a:r>
            <a:r>
              <a:rPr b="1" lang="en-GB" sz="1800">
                <a:solidFill>
                  <a:schemeClr val="dk1"/>
                </a:solidFill>
                <a:highlight>
                  <a:srgbClr val="E0FF00"/>
                </a:highlight>
                <a:latin typeface="Helvetica Neue"/>
                <a:ea typeface="Helvetica Neue"/>
                <a:cs typeface="Helvetica Neue"/>
                <a:sym typeface="Helvetica Neue"/>
              </a:rPr>
              <a:t>Status</a:t>
            </a:r>
            <a:r>
              <a:rPr lang="en-GB" sz="1800">
                <a:solidFill>
                  <a:schemeClr val="dk1"/>
                </a:solidFill>
                <a:latin typeface="Helvetica Neue Light"/>
                <a:ea typeface="Helvetica Neue Light"/>
                <a:cs typeface="Helvetica Neue Light"/>
                <a:sym typeface="Helvetica Neue Light"/>
              </a:rPr>
              <a:t>, un código que significa el estado de la petición:</a:t>
            </a:r>
            <a:endParaRPr sz="1800">
              <a:solidFill>
                <a:schemeClr val="dk1"/>
              </a:solidFill>
              <a:latin typeface="Helvetica Neue Light"/>
              <a:ea typeface="Helvetica Neue Light"/>
              <a:cs typeface="Helvetica Neue Light"/>
              <a:sym typeface="Helvetica Neue Light"/>
            </a:endParaRPr>
          </a:p>
          <a:p>
            <a:pPr indent="-342900" lvl="0" marL="457200" rtl="0" algn="just">
              <a:lnSpc>
                <a:spcPct val="115000"/>
              </a:lnSpc>
              <a:spcBef>
                <a:spcPts val="1100"/>
              </a:spcBef>
              <a:spcAft>
                <a:spcPts val="0"/>
              </a:spcAft>
              <a:buClr>
                <a:srgbClr val="3CEFAB"/>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Los códigos de estado que comienzan en 2 (generalmente 200), significa que la petición fue exitosa 🤩.</a:t>
            </a:r>
            <a:endParaRPr sz="1800">
              <a:solidFill>
                <a:schemeClr val="dk1"/>
              </a:solidFill>
              <a:latin typeface="Helvetica Neue Light"/>
              <a:ea typeface="Helvetica Neue Light"/>
              <a:cs typeface="Helvetica Neue Light"/>
              <a:sym typeface="Helvetica Neue Light"/>
            </a:endParaRPr>
          </a:p>
          <a:p>
            <a:pPr indent="-342900" lvl="0" marL="457200" rtl="0" algn="just">
              <a:lnSpc>
                <a:spcPct val="115000"/>
              </a:lnSpc>
              <a:spcBef>
                <a:spcPts val="0"/>
              </a:spcBef>
              <a:spcAft>
                <a:spcPts val="0"/>
              </a:spcAft>
              <a:buClr>
                <a:srgbClr val="3CEFAB"/>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Los códigos que empiezan con 4 significan que hubo algún error con la petición. </a:t>
            </a:r>
            <a:r>
              <a:rPr i="1" lang="en-GB" sz="1800">
                <a:solidFill>
                  <a:schemeClr val="dk1"/>
                </a:solidFill>
                <a:latin typeface="Helvetica Neue Light"/>
                <a:ea typeface="Helvetica Neue Light"/>
                <a:cs typeface="Helvetica Neue Light"/>
                <a:sym typeface="Helvetica Neue Light"/>
              </a:rPr>
              <a:t>El famoso 404 indica que el recurso buscado no fue encontrado</a:t>
            </a:r>
            <a:r>
              <a:rPr lang="en-GB"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342900" lvl="0" marL="457200" rtl="0" algn="just">
              <a:lnSpc>
                <a:spcPct val="115000"/>
              </a:lnSpc>
              <a:spcBef>
                <a:spcPts val="0"/>
              </a:spcBef>
              <a:spcAft>
                <a:spcPts val="0"/>
              </a:spcAft>
              <a:buClr>
                <a:srgbClr val="3CEFAB"/>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Códigos que empiezan con 5 significan que hubo un error con el servidor, por lo tanto no deviene de un error en la petición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12" name="Shape 412"/>
        <p:cNvGrpSpPr/>
        <p:nvPr/>
      </p:nvGrpSpPr>
      <p:grpSpPr>
        <a:xfrm>
          <a:off x="0" y="0"/>
          <a:ext cx="0" cy="0"/>
          <a:chOff x="0" y="0"/>
          <a:chExt cx="0" cy="0"/>
        </a:xfrm>
      </p:grpSpPr>
      <p:sp>
        <p:nvSpPr>
          <p:cNvPr id="413" name="Google Shape;413;p61"/>
          <p:cNvSpPr txBox="1"/>
          <p:nvPr/>
        </p:nvSpPr>
        <p:spPr>
          <a:xfrm>
            <a:off x="1698150" y="2077200"/>
            <a:ext cx="5747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API</a:t>
            </a:r>
            <a:endParaRPr i="1" sz="3600">
              <a:latin typeface="Anton"/>
              <a:ea typeface="Anton"/>
              <a:cs typeface="Anton"/>
              <a:sym typeface="Anton"/>
            </a:endParaRPr>
          </a:p>
        </p:txBody>
      </p:sp>
      <p:pic>
        <p:nvPicPr>
          <p:cNvPr id="414" name="Google Shape;414;p6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15" name="Google Shape;415;p61"/>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pic>
        <p:nvPicPr>
          <p:cNvPr id="420" name="Google Shape;420;p6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21" name="Google Shape;421;p62"/>
          <p:cNvSpPr txBox="1"/>
          <p:nvPr/>
        </p:nvSpPr>
        <p:spPr>
          <a:xfrm>
            <a:off x="299550" y="1349725"/>
            <a:ext cx="8606100" cy="2721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Una</a:t>
            </a:r>
            <a:r>
              <a:rPr lang="en-GB" sz="1800">
                <a:solidFill>
                  <a:schemeClr val="dk1"/>
                </a:solidFill>
                <a:highlight>
                  <a:srgbClr val="E0FF00"/>
                </a:highlight>
                <a:latin typeface="Helvetica Neue Light"/>
                <a:ea typeface="Helvetica Neue Light"/>
                <a:cs typeface="Helvetica Neue Light"/>
                <a:sym typeface="Helvetica Neue Light"/>
              </a:rPr>
              <a:t> API (Application Programming Interfaces) </a:t>
            </a:r>
            <a:r>
              <a:rPr lang="en-GB" sz="1800">
                <a:solidFill>
                  <a:schemeClr val="dk1"/>
                </a:solidFill>
                <a:latin typeface="Helvetica Neue Light"/>
                <a:ea typeface="Helvetica Neue Light"/>
                <a:cs typeface="Helvetica Neue Light"/>
                <a:sym typeface="Helvetica Neue Light"/>
              </a:rPr>
              <a:t>es una aplicación web construida en base a la arquitectura </a:t>
            </a:r>
            <a:r>
              <a:rPr lang="en-GB" sz="1800" u="sng">
                <a:solidFill>
                  <a:schemeClr val="hlink"/>
                </a:solidFill>
                <a:latin typeface="Helvetica Neue Light"/>
                <a:ea typeface="Helvetica Neue Light"/>
                <a:cs typeface="Helvetica Neue Light"/>
                <a:sym typeface="Helvetica Neue Light"/>
                <a:hlinkClick r:id="rId4"/>
              </a:rPr>
              <a:t>API REST</a:t>
            </a:r>
            <a:r>
              <a:rPr lang="en-GB" sz="1800">
                <a:solidFill>
                  <a:schemeClr val="dk1"/>
                </a:solidFill>
                <a:latin typeface="Helvetica Neue Light"/>
                <a:ea typeface="Helvetica Neue Light"/>
                <a:cs typeface="Helvetica Neue Light"/>
                <a:sym typeface="Helvetica Neue Light"/>
              </a:rPr>
              <a:t>, a la cual podemos solicitar y enviar información desde el cliente. Generalmente, nos comunicamos con aplicaciones de este tipo y es la tendencia actual de desarrollo.</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1100"/>
              </a:spcBef>
              <a:spcAft>
                <a:spcPts val="1100"/>
              </a:spcAft>
              <a:buNone/>
            </a:pPr>
            <a:r>
              <a:t/>
            </a:r>
            <a:endParaRPr sz="1900">
              <a:solidFill>
                <a:schemeClr val="dk1"/>
              </a:solidFill>
              <a:latin typeface="Helvetica Neue Light"/>
              <a:ea typeface="Helvetica Neue Light"/>
              <a:cs typeface="Helvetica Neue Light"/>
              <a:sym typeface="Helvetica Neue Light"/>
            </a:endParaRPr>
          </a:p>
        </p:txBody>
      </p:sp>
      <p:sp>
        <p:nvSpPr>
          <p:cNvPr id="422" name="Google Shape;422;p62"/>
          <p:cNvSpPr txBox="1"/>
          <p:nvPr/>
        </p:nvSpPr>
        <p:spPr>
          <a:xfrm>
            <a:off x="916350" y="3227550"/>
            <a:ext cx="7311300" cy="844200"/>
          </a:xfrm>
          <a:prstGeom prst="rect">
            <a:avLst/>
          </a:prstGeom>
          <a:noFill/>
          <a:ln cap="flat" cmpd="sng" w="9525">
            <a:solidFill>
              <a:srgbClr val="E0FF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50000"/>
              </a:lnSpc>
              <a:spcBef>
                <a:spcPts val="0"/>
              </a:spcBef>
              <a:spcAft>
                <a:spcPts val="1000"/>
              </a:spcAft>
              <a:buNone/>
            </a:pPr>
            <a:r>
              <a:rPr lang="en-GB" sz="1500">
                <a:solidFill>
                  <a:schemeClr val="dk1"/>
                </a:solidFill>
                <a:latin typeface="Helvetica Neue Light"/>
                <a:ea typeface="Helvetica Neue Light"/>
                <a:cs typeface="Helvetica Neue Light"/>
                <a:sym typeface="Helvetica Neue Light"/>
              </a:rPr>
              <a:t>La ventaja de este modelo es que está </a:t>
            </a:r>
            <a:r>
              <a:rPr b="1" lang="en-GB" sz="1500">
                <a:solidFill>
                  <a:schemeClr val="dk1"/>
                </a:solidFill>
                <a:latin typeface="Helvetica Neue"/>
                <a:ea typeface="Helvetica Neue"/>
                <a:cs typeface="Helvetica Neue"/>
                <a:sym typeface="Helvetica Neue"/>
              </a:rPr>
              <a:t>orientado a recursos</a:t>
            </a:r>
            <a:r>
              <a:rPr lang="en-GB" sz="1500">
                <a:solidFill>
                  <a:schemeClr val="dk1"/>
                </a:solidFill>
                <a:latin typeface="Helvetica Neue Light"/>
                <a:ea typeface="Helvetica Neue Light"/>
                <a:cs typeface="Helvetica Neue Light"/>
                <a:sym typeface="Helvetica Neue Light"/>
              </a:rPr>
              <a:t> y define métodos claros para solicitar y enviar información </a:t>
            </a:r>
            <a:r>
              <a:rPr lang="en-GB" sz="1500">
                <a:solidFill>
                  <a:schemeClr val="dk1"/>
                </a:solidFill>
                <a:latin typeface="Helvetica Neue Light"/>
                <a:ea typeface="Helvetica Neue Light"/>
                <a:cs typeface="Helvetica Neue Light"/>
                <a:sym typeface="Helvetica Neue Light"/>
              </a:rPr>
              <a:t>😉</a:t>
            </a:r>
            <a:r>
              <a:rPr lang="en-GB" sz="1500">
                <a:solidFill>
                  <a:schemeClr val="dk1"/>
                </a:solidFill>
                <a:latin typeface="Helvetica Neue Light"/>
                <a:ea typeface="Helvetica Neue Light"/>
                <a:cs typeface="Helvetica Neue Light"/>
                <a:sym typeface="Helvetica Neue Light"/>
              </a:rPr>
              <a:t>. </a:t>
            </a:r>
            <a:endParaRPr sz="1500">
              <a:solidFill>
                <a:schemeClr val="dk1"/>
              </a:solidFill>
              <a:latin typeface="Helvetica Neue Light"/>
              <a:ea typeface="Helvetica Neue Light"/>
              <a:cs typeface="Helvetica Neue Light"/>
              <a:sym typeface="Helvetica Neue Light"/>
            </a:endParaRPr>
          </a:p>
        </p:txBody>
      </p:sp>
      <p:pic>
        <p:nvPicPr>
          <p:cNvPr id="423" name="Google Shape;423;p62"/>
          <p:cNvPicPr preferRelativeResize="0"/>
          <p:nvPr/>
        </p:nvPicPr>
        <p:blipFill>
          <a:blip r:embed="rId5">
            <a:alphaModFix/>
          </a:blip>
          <a:stretch>
            <a:fillRect/>
          </a:stretch>
        </p:blipFill>
        <p:spPr>
          <a:xfrm>
            <a:off x="7646225" y="199015"/>
            <a:ext cx="1259424" cy="783200"/>
          </a:xfrm>
          <a:prstGeom prst="rect">
            <a:avLst/>
          </a:prstGeom>
          <a:noFill/>
          <a:ln>
            <a:noFill/>
          </a:ln>
        </p:spPr>
      </p:pic>
      <p:sp>
        <p:nvSpPr>
          <p:cNvPr id="424" name="Google Shape;424;p62"/>
          <p:cNvSpPr txBox="1"/>
          <p:nvPr/>
        </p:nvSpPr>
        <p:spPr>
          <a:xfrm>
            <a:off x="2555700" y="198975"/>
            <a:ext cx="4032600" cy="78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solidFill>
                  <a:schemeClr val="dk1"/>
                </a:solidFill>
                <a:latin typeface="Anton"/>
                <a:ea typeface="Anton"/>
                <a:cs typeface="Anton"/>
                <a:sym typeface="Anton"/>
              </a:rPr>
              <a:t>API</a:t>
            </a:r>
            <a:endParaRPr i="1" sz="4000">
              <a:solidFill>
                <a:schemeClr val="dk1"/>
              </a:solidFill>
              <a:latin typeface="Anton"/>
              <a:ea typeface="Anton"/>
              <a:cs typeface="Anton"/>
              <a:sym typeface="Anton"/>
            </a:endParaRPr>
          </a:p>
          <a:p>
            <a:pPr indent="0" lvl="0" marL="0" rtl="0" algn="ctr">
              <a:spcBef>
                <a:spcPts val="0"/>
              </a:spcBef>
              <a:spcAft>
                <a:spcPts val="0"/>
              </a:spcAft>
              <a:buNone/>
            </a:pPr>
            <a:r>
              <a:t/>
            </a:r>
            <a:endParaRPr i="1" sz="4000">
              <a:solidFill>
                <a:schemeClr val="dk1"/>
              </a:solidFill>
              <a:latin typeface="Anton"/>
              <a:ea typeface="Anton"/>
              <a:cs typeface="Anton"/>
              <a:sym typeface="Anto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pic>
        <p:nvPicPr>
          <p:cNvPr id="429" name="Google Shape;429;p6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30" name="Google Shape;430;p63"/>
          <p:cNvSpPr txBox="1"/>
          <p:nvPr/>
        </p:nvSpPr>
        <p:spPr>
          <a:xfrm>
            <a:off x="2555700" y="198975"/>
            <a:ext cx="4032600" cy="78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solidFill>
                  <a:schemeClr val="dk1"/>
                </a:solidFill>
                <a:latin typeface="Anton"/>
                <a:ea typeface="Anton"/>
                <a:cs typeface="Anton"/>
                <a:sym typeface="Anton"/>
              </a:rPr>
              <a:t>API</a:t>
            </a:r>
            <a:endParaRPr i="1" sz="4000">
              <a:solidFill>
                <a:schemeClr val="dk1"/>
              </a:solidFill>
              <a:latin typeface="Anton"/>
              <a:ea typeface="Anton"/>
              <a:cs typeface="Anton"/>
              <a:sym typeface="Anton"/>
            </a:endParaRPr>
          </a:p>
          <a:p>
            <a:pPr indent="0" lvl="0" marL="0" rtl="0" algn="ctr">
              <a:spcBef>
                <a:spcPts val="0"/>
              </a:spcBef>
              <a:spcAft>
                <a:spcPts val="0"/>
              </a:spcAft>
              <a:buNone/>
            </a:pPr>
            <a:r>
              <a:t/>
            </a:r>
            <a:endParaRPr i="1" sz="4000">
              <a:solidFill>
                <a:schemeClr val="dk1"/>
              </a:solidFill>
              <a:latin typeface="Anton"/>
              <a:ea typeface="Anton"/>
              <a:cs typeface="Anton"/>
              <a:sym typeface="Anton"/>
            </a:endParaRPr>
          </a:p>
        </p:txBody>
      </p:sp>
      <p:sp>
        <p:nvSpPr>
          <p:cNvPr id="431" name="Google Shape;431;p63"/>
          <p:cNvSpPr txBox="1"/>
          <p:nvPr/>
        </p:nvSpPr>
        <p:spPr>
          <a:xfrm>
            <a:off x="268950" y="1611150"/>
            <a:ext cx="8606100" cy="1921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Hay muchas APIs disponibles que podemos utilizar para acceder a distintos </a:t>
            </a:r>
            <a:r>
              <a:rPr b="1" lang="en-GB" sz="1800">
                <a:solidFill>
                  <a:schemeClr val="dk1"/>
                </a:solidFill>
                <a:latin typeface="Helvetica Neue"/>
                <a:ea typeface="Helvetica Neue"/>
                <a:cs typeface="Helvetica Neue"/>
                <a:sym typeface="Helvetica Neue"/>
              </a:rPr>
              <a:t>recursos útiles </a:t>
            </a:r>
            <a:r>
              <a:rPr lang="en-GB" sz="1800">
                <a:solidFill>
                  <a:schemeClr val="dk1"/>
                </a:solidFill>
                <a:latin typeface="Helvetica Neue Light"/>
                <a:ea typeface="Helvetica Neue Light"/>
                <a:cs typeface="Helvetica Neue Light"/>
                <a:sym typeface="Helvetica Neue Light"/>
              </a:rPr>
              <a:t>para nuestra aplicación 👉 Servicios de contenido (CMS), Plataformas de pago, Servicios de e-mail, etcétera.</a:t>
            </a:r>
            <a:endParaRPr sz="18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1100"/>
              </a:spcBef>
              <a:spcAft>
                <a:spcPts val="0"/>
              </a:spcAft>
              <a:buNone/>
            </a:pPr>
            <a:r>
              <a:rPr lang="en-GB" sz="1800">
                <a:solidFill>
                  <a:schemeClr val="dk1"/>
                </a:solidFill>
                <a:latin typeface="Helvetica Neue Light"/>
                <a:ea typeface="Helvetica Neue Light"/>
                <a:cs typeface="Helvetica Neue Light"/>
                <a:sym typeface="Helvetica Neue Light"/>
              </a:rPr>
              <a:t> Incluso hay APIs creadas como bancos de información sobre series y videojuegos populares, como la PokeApi (</a:t>
            </a:r>
            <a:r>
              <a:rPr lang="en-GB" sz="1800" u="sng">
                <a:solidFill>
                  <a:schemeClr val="hlink"/>
                </a:solidFill>
                <a:latin typeface="Helvetica Neue Light"/>
                <a:ea typeface="Helvetica Neue Light"/>
                <a:cs typeface="Helvetica Neue Light"/>
                <a:sym typeface="Helvetica Neue Light"/>
                <a:hlinkClick r:id="rId4"/>
              </a:rPr>
              <a:t>Documentation - PokéAPI</a:t>
            </a:r>
            <a:r>
              <a:rPr lang="en-GB" sz="1800">
                <a:solidFill>
                  <a:schemeClr val="dk1"/>
                </a:solidFill>
                <a:latin typeface="Helvetica Neue Light"/>
                <a:ea typeface="Helvetica Neue Light"/>
                <a:cs typeface="Helvetica Neue Light"/>
                <a:sym typeface="Helvetica Neue Light"/>
              </a:rPr>
              <a:t>) o Star Wars API (</a:t>
            </a:r>
            <a:r>
              <a:rPr lang="en-GB" sz="1800" u="sng">
                <a:solidFill>
                  <a:schemeClr val="hlink"/>
                </a:solidFill>
                <a:latin typeface="Helvetica Neue Light"/>
                <a:ea typeface="Helvetica Neue Light"/>
                <a:cs typeface="Helvetica Neue Light"/>
                <a:sym typeface="Helvetica Neue Light"/>
                <a:hlinkClick r:id="rId5"/>
              </a:rPr>
              <a:t>SWAPI</a:t>
            </a:r>
            <a:r>
              <a:rPr lang="en-GB"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1100"/>
              </a:spcBef>
              <a:spcAft>
                <a:spcPts val="1100"/>
              </a:spcAft>
              <a:buNone/>
            </a:pPr>
            <a:r>
              <a:t/>
            </a:r>
            <a:endParaRPr sz="1800">
              <a:solidFill>
                <a:schemeClr val="dk1"/>
              </a:solidFill>
              <a:latin typeface="Helvetica Neue Light"/>
              <a:ea typeface="Helvetica Neue Light"/>
              <a:cs typeface="Helvetica Neue Light"/>
              <a:sym typeface="Helvetica Neue Light"/>
            </a:endParaRPr>
          </a:p>
        </p:txBody>
      </p:sp>
      <p:pic>
        <p:nvPicPr>
          <p:cNvPr id="432" name="Google Shape;432;p63"/>
          <p:cNvPicPr preferRelativeResize="0"/>
          <p:nvPr/>
        </p:nvPicPr>
        <p:blipFill>
          <a:blip r:embed="rId6">
            <a:alphaModFix/>
          </a:blip>
          <a:stretch>
            <a:fillRect/>
          </a:stretch>
        </p:blipFill>
        <p:spPr>
          <a:xfrm>
            <a:off x="7646225" y="199015"/>
            <a:ext cx="1259424" cy="7832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pic>
        <p:nvPicPr>
          <p:cNvPr id="437" name="Google Shape;437;p6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38" name="Google Shape;438;p64"/>
          <p:cNvSpPr txBox="1"/>
          <p:nvPr/>
        </p:nvSpPr>
        <p:spPr>
          <a:xfrm>
            <a:off x="268950" y="1343125"/>
            <a:ext cx="3271200" cy="3000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100"/>
              </a:spcAft>
              <a:buNone/>
            </a:pPr>
            <a:r>
              <a:rPr lang="en-GB" sz="1800">
                <a:solidFill>
                  <a:schemeClr val="dk1"/>
                </a:solidFill>
                <a:latin typeface="Helvetica Neue Light"/>
                <a:ea typeface="Helvetica Neue Light"/>
                <a:cs typeface="Helvetica Neue Light"/>
                <a:sym typeface="Helvetica Neue Light"/>
              </a:rPr>
              <a:t>Si tomamos por ejemplo la API de </a:t>
            </a:r>
            <a:r>
              <a:rPr lang="en-GB" sz="1800" u="sng">
                <a:solidFill>
                  <a:schemeClr val="hlink"/>
                </a:solidFill>
                <a:latin typeface="Helvetica Neue Light"/>
                <a:ea typeface="Helvetica Neue Light"/>
                <a:cs typeface="Helvetica Neue Light"/>
                <a:sym typeface="Helvetica Neue Light"/>
                <a:hlinkClick r:id="rId4"/>
              </a:rPr>
              <a:t>JSONPlaceholder</a:t>
            </a:r>
            <a:r>
              <a:rPr lang="en-GB" sz="1800">
                <a:solidFill>
                  <a:schemeClr val="dk1"/>
                </a:solidFill>
                <a:latin typeface="Helvetica Neue Light"/>
                <a:ea typeface="Helvetica Neue Light"/>
                <a:cs typeface="Helvetica Neue Light"/>
                <a:sym typeface="Helvetica Neue Light"/>
              </a:rPr>
              <a:t>, que sirve para hacer pruebas de peticiones, podremos notar que existen </a:t>
            </a:r>
            <a:r>
              <a:rPr b="1" lang="en-GB" sz="1800">
                <a:solidFill>
                  <a:schemeClr val="dk1"/>
                </a:solidFill>
                <a:latin typeface="Helvetica Neue"/>
                <a:ea typeface="Helvetica Neue"/>
                <a:cs typeface="Helvetica Neue"/>
                <a:sym typeface="Helvetica Neue"/>
              </a:rPr>
              <a:t>distintas rutas</a:t>
            </a:r>
            <a:r>
              <a:rPr lang="en-GB" sz="1800">
                <a:solidFill>
                  <a:schemeClr val="dk1"/>
                </a:solidFill>
                <a:latin typeface="Helvetica Neue Light"/>
                <a:ea typeface="Helvetica Neue Light"/>
                <a:cs typeface="Helvetica Neue Light"/>
                <a:sym typeface="Helvetica Neue Light"/>
              </a:rPr>
              <a:t> que podemos usar:</a:t>
            </a:r>
            <a:endParaRPr sz="1800">
              <a:solidFill>
                <a:schemeClr val="dk1"/>
              </a:solidFill>
              <a:latin typeface="Helvetica Neue Light"/>
              <a:ea typeface="Helvetica Neue Light"/>
              <a:cs typeface="Helvetica Neue Light"/>
              <a:sym typeface="Helvetica Neue Light"/>
            </a:endParaRPr>
          </a:p>
        </p:txBody>
      </p:sp>
      <p:pic>
        <p:nvPicPr>
          <p:cNvPr id="439" name="Google Shape;439;p64"/>
          <p:cNvPicPr preferRelativeResize="0"/>
          <p:nvPr/>
        </p:nvPicPr>
        <p:blipFill>
          <a:blip r:embed="rId5">
            <a:alphaModFix/>
          </a:blip>
          <a:stretch>
            <a:fillRect/>
          </a:stretch>
        </p:blipFill>
        <p:spPr>
          <a:xfrm>
            <a:off x="4124775" y="1343125"/>
            <a:ext cx="4780875" cy="3146250"/>
          </a:xfrm>
          <a:prstGeom prst="rect">
            <a:avLst/>
          </a:prstGeom>
          <a:noFill/>
          <a:ln>
            <a:noFill/>
          </a:ln>
        </p:spPr>
      </p:pic>
      <p:pic>
        <p:nvPicPr>
          <p:cNvPr id="440" name="Google Shape;440;p64"/>
          <p:cNvPicPr preferRelativeResize="0"/>
          <p:nvPr/>
        </p:nvPicPr>
        <p:blipFill>
          <a:blip r:embed="rId6">
            <a:alphaModFix/>
          </a:blip>
          <a:stretch>
            <a:fillRect/>
          </a:stretch>
        </p:blipFill>
        <p:spPr>
          <a:xfrm>
            <a:off x="7646225" y="199015"/>
            <a:ext cx="1259424" cy="783200"/>
          </a:xfrm>
          <a:prstGeom prst="rect">
            <a:avLst/>
          </a:prstGeom>
          <a:noFill/>
          <a:ln>
            <a:noFill/>
          </a:ln>
        </p:spPr>
      </p:pic>
      <p:sp>
        <p:nvSpPr>
          <p:cNvPr id="441" name="Google Shape;441;p64"/>
          <p:cNvSpPr txBox="1"/>
          <p:nvPr/>
        </p:nvSpPr>
        <p:spPr>
          <a:xfrm>
            <a:off x="2555700" y="198975"/>
            <a:ext cx="4032600" cy="78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solidFill>
                  <a:schemeClr val="dk1"/>
                </a:solidFill>
                <a:latin typeface="Anton"/>
                <a:ea typeface="Anton"/>
                <a:cs typeface="Anton"/>
                <a:sym typeface="Anton"/>
              </a:rPr>
              <a:t>API</a:t>
            </a:r>
            <a:endParaRPr i="1" sz="4000">
              <a:solidFill>
                <a:schemeClr val="dk1"/>
              </a:solidFill>
              <a:latin typeface="Anton"/>
              <a:ea typeface="Anton"/>
              <a:cs typeface="Anton"/>
              <a:sym typeface="Anton"/>
            </a:endParaRPr>
          </a:p>
          <a:p>
            <a:pPr indent="0" lvl="0" marL="0" rtl="0" algn="ctr">
              <a:spcBef>
                <a:spcPts val="0"/>
              </a:spcBef>
              <a:spcAft>
                <a:spcPts val="0"/>
              </a:spcAft>
              <a:buNone/>
            </a:pPr>
            <a:r>
              <a:t/>
            </a:r>
            <a:endParaRPr i="1" sz="4000">
              <a:solidFill>
                <a:schemeClr val="dk1"/>
              </a:solidFill>
              <a:latin typeface="Anton"/>
              <a:ea typeface="Anton"/>
              <a:cs typeface="Anton"/>
              <a:sym typeface="Anto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9"/>
          <p:cNvSpPr txBox="1"/>
          <p:nvPr/>
        </p:nvSpPr>
        <p:spPr>
          <a:xfrm>
            <a:off x="483500" y="1009175"/>
            <a:ext cx="39807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250">
              <a:solidFill>
                <a:schemeClr val="dk1"/>
              </a:solidFill>
              <a:latin typeface="Helvetica Neue"/>
              <a:ea typeface="Helvetica Neue"/>
              <a:cs typeface="Helvetica Neue"/>
              <a:sym typeface="Helvetica Neue"/>
            </a:endParaRPr>
          </a:p>
          <a:p>
            <a:pPr indent="-307975" lvl="0" marL="457200" rtl="0" algn="l">
              <a:lnSpc>
                <a:spcPct val="115000"/>
              </a:lnSpc>
              <a:spcBef>
                <a:spcPts val="0"/>
              </a:spcBef>
              <a:spcAft>
                <a:spcPts val="0"/>
              </a:spcAft>
              <a:buClr>
                <a:schemeClr val="dk1"/>
              </a:buClr>
              <a:buSzPts val="1250"/>
              <a:buFont typeface="Helvetica Neue Light"/>
              <a:buChar char="●"/>
            </a:pPr>
            <a:r>
              <a:rPr b="1" lang="en-GB" sz="1250">
                <a:solidFill>
                  <a:schemeClr val="dk1"/>
                </a:solidFill>
                <a:latin typeface="Helvetica Neue"/>
                <a:ea typeface="Helvetica Neue"/>
                <a:cs typeface="Helvetica Neue"/>
                <a:sym typeface="Helvetica Neue"/>
              </a:rPr>
              <a:t>Programación sincrónica: </a:t>
            </a:r>
            <a:r>
              <a:rPr lang="en-GB" sz="1250">
                <a:solidFill>
                  <a:schemeClr val="dk1"/>
                </a:solidFill>
                <a:latin typeface="Helvetica Neue"/>
                <a:ea typeface="Helvetica Neue"/>
                <a:cs typeface="Helvetica Neue"/>
                <a:sym typeface="Helvetica Neue"/>
              </a:rPr>
              <a:t>permite que múltiples cosas sucedan a la vez. Al comenzar una acción, nuestro programa sigue en ejecución; y cuando la acción termina nuestro programa es informado de ésto y tiene acceso al resultado.</a:t>
            </a:r>
            <a:endParaRPr sz="1250">
              <a:solidFill>
                <a:schemeClr val="dk1"/>
              </a:solidFill>
              <a:latin typeface="Helvetica Neue"/>
              <a:ea typeface="Helvetica Neue"/>
              <a:cs typeface="Helvetica Neue"/>
              <a:sym typeface="Helvetica Neue"/>
            </a:endParaRPr>
          </a:p>
          <a:p>
            <a:pPr indent="-307975" lvl="0" marL="457200" rtl="0" algn="l">
              <a:lnSpc>
                <a:spcPct val="115000"/>
              </a:lnSpc>
              <a:spcBef>
                <a:spcPts val="0"/>
              </a:spcBef>
              <a:spcAft>
                <a:spcPts val="0"/>
              </a:spcAft>
              <a:buClr>
                <a:schemeClr val="dk1"/>
              </a:buClr>
              <a:buSzPts val="1250"/>
              <a:buFont typeface="Didact Gothic"/>
              <a:buChar char="●"/>
            </a:pPr>
            <a:r>
              <a:rPr b="1" lang="en-GB" sz="1250">
                <a:solidFill>
                  <a:schemeClr val="dk1"/>
                </a:solidFill>
                <a:latin typeface="Helvetica Neue"/>
                <a:ea typeface="Helvetica Neue"/>
                <a:cs typeface="Helvetica Neue"/>
                <a:sym typeface="Helvetica Neue"/>
              </a:rPr>
              <a:t> </a:t>
            </a:r>
            <a:r>
              <a:rPr b="1" i="1" lang="en-GB" sz="1250">
                <a:solidFill>
                  <a:schemeClr val="dk1"/>
                </a:solidFill>
                <a:latin typeface="Helvetica Neue"/>
                <a:ea typeface="Helvetica Neue"/>
                <a:cs typeface="Helvetica Neue"/>
                <a:sym typeface="Helvetica Neue"/>
              </a:rPr>
              <a:t>setTimeout</a:t>
            </a:r>
            <a:r>
              <a:rPr b="1" lang="en-GB" sz="1250">
                <a:solidFill>
                  <a:schemeClr val="dk1"/>
                </a:solidFill>
                <a:latin typeface="Helvetica Neue"/>
                <a:ea typeface="Helvetica Neue"/>
                <a:cs typeface="Helvetica Neue"/>
                <a:sym typeface="Helvetica Neue"/>
              </a:rPr>
              <a:t>.</a:t>
            </a:r>
            <a:r>
              <a:rPr lang="en-GB" sz="1250">
                <a:solidFill>
                  <a:schemeClr val="dk1"/>
                </a:solidFill>
                <a:latin typeface="Helvetica Neue"/>
                <a:ea typeface="Helvetica Neue"/>
                <a:cs typeface="Helvetica Neue"/>
                <a:sym typeface="Helvetica Neue"/>
              </a:rPr>
              <a:t> La función recibe dos parámetros: primero una función de </a:t>
            </a:r>
            <a:r>
              <a:rPr i="1" lang="en-GB" sz="1250">
                <a:solidFill>
                  <a:schemeClr val="dk1"/>
                </a:solidFill>
                <a:latin typeface="Helvetica Neue"/>
                <a:ea typeface="Helvetica Neue"/>
                <a:cs typeface="Helvetica Neue"/>
                <a:sym typeface="Helvetica Neue"/>
              </a:rPr>
              <a:t>callback</a:t>
            </a:r>
            <a:r>
              <a:rPr lang="en-GB" sz="1250">
                <a:solidFill>
                  <a:schemeClr val="dk1"/>
                </a:solidFill>
                <a:latin typeface="Helvetica Neue"/>
                <a:ea typeface="Helvetica Neue"/>
                <a:cs typeface="Helvetica Neue"/>
                <a:sym typeface="Helvetica Neue"/>
              </a:rPr>
              <a:t>, y segundo un valor numérico que representa </a:t>
            </a:r>
            <a:r>
              <a:rPr i="1" lang="en-GB" sz="1250">
                <a:solidFill>
                  <a:schemeClr val="dk1"/>
                </a:solidFill>
                <a:latin typeface="Helvetica Neue"/>
                <a:ea typeface="Helvetica Neue"/>
                <a:cs typeface="Helvetica Neue"/>
                <a:sym typeface="Helvetica Neue"/>
              </a:rPr>
              <a:t>milisegundos</a:t>
            </a:r>
            <a:r>
              <a:rPr lang="en-GB" sz="1250">
                <a:solidFill>
                  <a:schemeClr val="dk1"/>
                </a:solidFill>
                <a:latin typeface="Helvetica Neue"/>
                <a:ea typeface="Helvetica Neue"/>
                <a:cs typeface="Helvetica Neue"/>
                <a:sym typeface="Helvetica Neue"/>
              </a:rPr>
              <a:t>.</a:t>
            </a:r>
            <a:endParaRPr sz="1250">
              <a:solidFill>
                <a:schemeClr val="dk1"/>
              </a:solidFill>
              <a:latin typeface="Helvetica Neue"/>
              <a:ea typeface="Helvetica Neue"/>
              <a:cs typeface="Helvetica Neue"/>
              <a:sym typeface="Helvetica Neue"/>
            </a:endParaRPr>
          </a:p>
          <a:p>
            <a:pPr indent="-307975" lvl="0" marL="457200" rtl="0" algn="l">
              <a:lnSpc>
                <a:spcPct val="115000"/>
              </a:lnSpc>
              <a:spcBef>
                <a:spcPts val="0"/>
              </a:spcBef>
              <a:spcAft>
                <a:spcPts val="0"/>
              </a:spcAft>
              <a:buClr>
                <a:schemeClr val="dk1"/>
              </a:buClr>
              <a:buSzPts val="1250"/>
              <a:buFont typeface="Didact Gothic"/>
              <a:buChar char="●"/>
            </a:pPr>
            <a:r>
              <a:rPr lang="en-GB" sz="1250">
                <a:solidFill>
                  <a:schemeClr val="dk1"/>
                </a:solidFill>
                <a:latin typeface="Helvetica Neue"/>
                <a:ea typeface="Helvetica Neue"/>
                <a:cs typeface="Helvetica Neue"/>
                <a:sym typeface="Helvetica Neue"/>
              </a:rPr>
              <a:t>El </a:t>
            </a:r>
            <a:r>
              <a:rPr b="1" i="1" lang="en-GB" sz="1250">
                <a:solidFill>
                  <a:schemeClr val="dk1"/>
                </a:solidFill>
                <a:latin typeface="Helvetica Neue"/>
                <a:ea typeface="Helvetica Neue"/>
                <a:cs typeface="Helvetica Neue"/>
                <a:sym typeface="Helvetica Neue"/>
              </a:rPr>
              <a:t>Event Loop</a:t>
            </a:r>
            <a:r>
              <a:rPr lang="en-GB" sz="1250">
                <a:solidFill>
                  <a:schemeClr val="dk1"/>
                </a:solidFill>
                <a:latin typeface="Helvetica Neue"/>
                <a:ea typeface="Helvetica Neue"/>
                <a:cs typeface="Helvetica Neue"/>
                <a:sym typeface="Helvetica Neue"/>
              </a:rPr>
              <a:t> es la herramienta que permite la sincronización entre nuestro </a:t>
            </a:r>
            <a:r>
              <a:rPr i="1" lang="en-GB" sz="1250">
                <a:solidFill>
                  <a:schemeClr val="dk1"/>
                </a:solidFill>
                <a:latin typeface="Helvetica Neue"/>
                <a:ea typeface="Helvetica Neue"/>
                <a:cs typeface="Helvetica Neue"/>
                <a:sym typeface="Helvetica Neue"/>
              </a:rPr>
              <a:t>callstack</a:t>
            </a:r>
            <a:r>
              <a:rPr lang="en-GB" sz="1250">
                <a:solidFill>
                  <a:schemeClr val="dk1"/>
                </a:solidFill>
                <a:latin typeface="Helvetica Neue"/>
                <a:ea typeface="Helvetica Neue"/>
                <a:cs typeface="Helvetica Neue"/>
                <a:sym typeface="Helvetica Neue"/>
              </a:rPr>
              <a:t> con estas tareas asincrónicas que funcionan en un thread aparte</a:t>
            </a:r>
            <a:endParaRPr sz="1250">
              <a:solidFill>
                <a:schemeClr val="dk1"/>
              </a:solidFill>
              <a:latin typeface="Helvetica Neue"/>
              <a:ea typeface="Helvetica Neue"/>
              <a:cs typeface="Helvetica Neue"/>
              <a:sym typeface="Helvetica Neue"/>
            </a:endParaRPr>
          </a:p>
        </p:txBody>
      </p:sp>
      <p:sp>
        <p:nvSpPr>
          <p:cNvPr id="124" name="Google Shape;124;p29"/>
          <p:cNvSpPr txBox="1"/>
          <p:nvPr/>
        </p:nvSpPr>
        <p:spPr>
          <a:xfrm>
            <a:off x="196487" y="-2332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n-GB"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i="1" lang="en-GB" sz="2000">
                <a:latin typeface="Anton"/>
                <a:ea typeface="Anton"/>
                <a:cs typeface="Anton"/>
                <a:sym typeface="Anton"/>
              </a:rPr>
              <a:t>Clase 14</a:t>
            </a:r>
            <a:endParaRPr i="1" sz="2000">
              <a:latin typeface="Anton"/>
              <a:ea typeface="Anton"/>
              <a:cs typeface="Anton"/>
              <a:sym typeface="Anton"/>
            </a:endParaRPr>
          </a:p>
        </p:txBody>
      </p:sp>
      <p:pic>
        <p:nvPicPr>
          <p:cNvPr id="125" name="Google Shape;125;p2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26" name="Google Shape;126;p29"/>
          <p:cNvSpPr txBox="1"/>
          <p:nvPr/>
        </p:nvSpPr>
        <p:spPr>
          <a:xfrm>
            <a:off x="4547450" y="1205825"/>
            <a:ext cx="3924900" cy="3600000"/>
          </a:xfrm>
          <a:prstGeom prst="rect">
            <a:avLst/>
          </a:prstGeom>
          <a:noFill/>
          <a:ln>
            <a:noFill/>
          </a:ln>
        </p:spPr>
        <p:txBody>
          <a:bodyPr anchorCtr="0" anchor="t" bIns="91425" lIns="91425" spcFirstLastPara="1" rIns="91425" wrap="square" tIns="91425">
            <a:noAutofit/>
          </a:bodyPr>
          <a:lstStyle/>
          <a:p>
            <a:pPr indent="-307975" lvl="0" marL="457200" rtl="0" algn="l">
              <a:spcBef>
                <a:spcPts val="0"/>
              </a:spcBef>
              <a:spcAft>
                <a:spcPts val="0"/>
              </a:spcAft>
              <a:buClr>
                <a:schemeClr val="dk1"/>
              </a:buClr>
              <a:buSzPts val="1250"/>
              <a:buFont typeface="Helvetica Neue Light"/>
              <a:buChar char="●"/>
            </a:pPr>
            <a:r>
              <a:rPr b="1" lang="en-GB" sz="1250">
                <a:solidFill>
                  <a:schemeClr val="dk1"/>
                </a:solidFill>
                <a:latin typeface="Helvetica Neue"/>
                <a:ea typeface="Helvetica Neue"/>
                <a:cs typeface="Helvetica Neue"/>
                <a:sym typeface="Helvetica Neue"/>
              </a:rPr>
              <a:t>Promesa: </a:t>
            </a:r>
            <a:r>
              <a:rPr lang="en-GB" sz="1250">
                <a:solidFill>
                  <a:schemeClr val="dk1"/>
                </a:solidFill>
                <a:latin typeface="Helvetica Neue"/>
                <a:ea typeface="Helvetica Neue"/>
                <a:cs typeface="Helvetica Neue"/>
                <a:sym typeface="Helvetica Neue"/>
              </a:rPr>
              <a:t>na promesa es un objeto de Javascript que representa un evento a futuro. Es una acción asincrónica que se puede completar en algún momento y producir un valor, y notificar cuando esto suceda.</a:t>
            </a:r>
            <a:endParaRPr sz="1250">
              <a:solidFill>
                <a:schemeClr val="dk1"/>
              </a:solidFill>
              <a:latin typeface="Helvetica Neue"/>
              <a:ea typeface="Helvetica Neue"/>
              <a:cs typeface="Helvetica Neue"/>
              <a:sym typeface="Helvetica Neue"/>
            </a:endParaRPr>
          </a:p>
          <a:p>
            <a:pPr indent="-307975" lvl="0" marL="457200" rtl="0" algn="l">
              <a:spcBef>
                <a:spcPts val="0"/>
              </a:spcBef>
              <a:spcAft>
                <a:spcPts val="0"/>
              </a:spcAft>
              <a:buClr>
                <a:schemeClr val="dk1"/>
              </a:buClr>
              <a:buSzPts val="1250"/>
              <a:buFont typeface="Didact Gothic"/>
              <a:buChar char="●"/>
            </a:pPr>
            <a:r>
              <a:rPr b="1" lang="en-GB" sz="1250">
                <a:solidFill>
                  <a:schemeClr val="dk1"/>
                </a:solidFill>
                <a:latin typeface="Helvetica Neue"/>
                <a:ea typeface="Helvetica Neue"/>
                <a:cs typeface="Helvetica Neue"/>
                <a:sym typeface="Helvetica Neue"/>
              </a:rPr>
              <a:t>.then()</a:t>
            </a:r>
            <a:r>
              <a:rPr lang="en-GB" sz="1250">
                <a:solidFill>
                  <a:schemeClr val="dk1"/>
                </a:solidFill>
                <a:latin typeface="Helvetica Neue"/>
                <a:ea typeface="Helvetica Neue"/>
                <a:cs typeface="Helvetica Neue"/>
                <a:sym typeface="Helvetica Neue"/>
              </a:rPr>
              <a:t> : Si la promesa es </a:t>
            </a:r>
            <a:r>
              <a:rPr i="1" lang="en-GB" sz="1250">
                <a:solidFill>
                  <a:schemeClr val="dk1"/>
                </a:solidFill>
                <a:latin typeface="Helvetica Neue"/>
                <a:ea typeface="Helvetica Neue"/>
                <a:cs typeface="Helvetica Neue"/>
                <a:sym typeface="Helvetica Neue"/>
              </a:rPr>
              <a:t>resuelta</a:t>
            </a:r>
            <a:r>
              <a:rPr lang="en-GB" sz="1250">
                <a:solidFill>
                  <a:schemeClr val="dk1"/>
                </a:solidFill>
                <a:latin typeface="Helvetica Neue"/>
                <a:ea typeface="Helvetica Neue"/>
                <a:cs typeface="Helvetica Neue"/>
                <a:sym typeface="Helvetica Neue"/>
              </a:rPr>
              <a:t>, es decir se llama al </a:t>
            </a:r>
            <a:r>
              <a:rPr i="1" lang="en-GB" sz="1250">
                <a:solidFill>
                  <a:schemeClr val="dk1"/>
                </a:solidFill>
                <a:latin typeface="Helvetica Neue"/>
                <a:ea typeface="Helvetica Neue"/>
                <a:cs typeface="Helvetica Neue"/>
                <a:sym typeface="Helvetica Neue"/>
              </a:rPr>
              <a:t>resolve()</a:t>
            </a:r>
            <a:r>
              <a:rPr lang="en-GB" sz="1250">
                <a:solidFill>
                  <a:schemeClr val="dk1"/>
                </a:solidFill>
                <a:latin typeface="Helvetica Neue"/>
                <a:ea typeface="Helvetica Neue"/>
                <a:cs typeface="Helvetica Neue"/>
                <a:sym typeface="Helvetica Neue"/>
              </a:rPr>
              <a:t> en ella, su valor de retorno se captura dentro del </a:t>
            </a:r>
            <a:r>
              <a:rPr i="1" lang="en-GB" sz="1250">
                <a:solidFill>
                  <a:schemeClr val="dk1"/>
                </a:solidFill>
                <a:latin typeface="Helvetica Neue"/>
                <a:ea typeface="Helvetica Neue"/>
                <a:cs typeface="Helvetica Neue"/>
                <a:sym typeface="Helvetica Neue"/>
              </a:rPr>
              <a:t>.then()</a:t>
            </a:r>
            <a:r>
              <a:rPr lang="en-GB" sz="1250">
                <a:solidFill>
                  <a:schemeClr val="dk1"/>
                </a:solidFill>
                <a:latin typeface="Helvetica Neue"/>
                <a:ea typeface="Helvetica Neue"/>
                <a:cs typeface="Helvetica Neue"/>
                <a:sym typeface="Helvetica Neue"/>
              </a:rPr>
              <a:t>, recibiendo por parámetro de su función ese valor.</a:t>
            </a:r>
            <a:endParaRPr sz="1250">
              <a:solidFill>
                <a:schemeClr val="dk1"/>
              </a:solidFill>
              <a:latin typeface="Helvetica Neue"/>
              <a:ea typeface="Helvetica Neue"/>
              <a:cs typeface="Helvetica Neue"/>
              <a:sym typeface="Helvetica Neue"/>
            </a:endParaRPr>
          </a:p>
          <a:p>
            <a:pPr indent="-307975" lvl="0" marL="457200" rtl="0" algn="l">
              <a:spcBef>
                <a:spcPts val="0"/>
              </a:spcBef>
              <a:spcAft>
                <a:spcPts val="0"/>
              </a:spcAft>
              <a:buClr>
                <a:schemeClr val="dk1"/>
              </a:buClr>
              <a:buSzPts val="1250"/>
              <a:buFont typeface="Didact Gothic"/>
              <a:buChar char="●"/>
            </a:pPr>
            <a:r>
              <a:rPr b="1" lang="en-GB" sz="1250">
                <a:solidFill>
                  <a:schemeClr val="dk1"/>
                </a:solidFill>
                <a:latin typeface="Helvetica Neue"/>
                <a:ea typeface="Helvetica Neue"/>
                <a:cs typeface="Helvetica Neue"/>
                <a:sym typeface="Helvetica Neue"/>
              </a:rPr>
              <a:t>.catch()</a:t>
            </a:r>
            <a:r>
              <a:rPr lang="en-GB" sz="1250">
                <a:solidFill>
                  <a:schemeClr val="dk1"/>
                </a:solidFill>
                <a:latin typeface="Helvetica Neue"/>
                <a:ea typeface="Helvetica Neue"/>
                <a:cs typeface="Helvetica Neue"/>
                <a:sym typeface="Helvetica Neue"/>
              </a:rPr>
              <a:t> : si la promesa es </a:t>
            </a:r>
            <a:r>
              <a:rPr i="1" lang="en-GB" sz="1250">
                <a:solidFill>
                  <a:schemeClr val="dk1"/>
                </a:solidFill>
                <a:latin typeface="Helvetica Neue"/>
                <a:ea typeface="Helvetica Neue"/>
                <a:cs typeface="Helvetica Neue"/>
                <a:sym typeface="Helvetica Neue"/>
              </a:rPr>
              <a:t>rechazada</a:t>
            </a:r>
            <a:r>
              <a:rPr lang="en-GB" sz="1250">
                <a:solidFill>
                  <a:schemeClr val="dk1"/>
                </a:solidFill>
                <a:latin typeface="Helvetica Neue"/>
                <a:ea typeface="Helvetica Neue"/>
                <a:cs typeface="Helvetica Neue"/>
                <a:sym typeface="Helvetica Neue"/>
              </a:rPr>
              <a:t>, su valor se captura dentro de un </a:t>
            </a:r>
            <a:r>
              <a:rPr i="1" lang="en-GB" sz="1250">
                <a:solidFill>
                  <a:schemeClr val="dk1"/>
                </a:solidFill>
                <a:latin typeface="Helvetica Neue"/>
                <a:ea typeface="Helvetica Neue"/>
                <a:cs typeface="Helvetica Neue"/>
                <a:sym typeface="Helvetica Neue"/>
              </a:rPr>
              <a:t>.catch()</a:t>
            </a:r>
            <a:r>
              <a:rPr lang="en-GB" sz="1250">
                <a:solidFill>
                  <a:schemeClr val="dk1"/>
                </a:solidFill>
                <a:latin typeface="Helvetica Neue"/>
                <a:ea typeface="Helvetica Neue"/>
                <a:cs typeface="Helvetica Neue"/>
                <a:sym typeface="Helvetica Neue"/>
              </a:rPr>
              <a:t> siguiendo la misma lógica.</a:t>
            </a:r>
            <a:endParaRPr sz="1250">
              <a:solidFill>
                <a:schemeClr val="dk1"/>
              </a:solidFill>
              <a:latin typeface="Helvetica Neue"/>
              <a:ea typeface="Helvetica Neue"/>
              <a:cs typeface="Helvetica Neue"/>
              <a:sym typeface="Helvetica Neue"/>
            </a:endParaRPr>
          </a:p>
          <a:p>
            <a:pPr indent="-307975" lvl="0" marL="457200" rtl="0" algn="l">
              <a:spcBef>
                <a:spcPts val="0"/>
              </a:spcBef>
              <a:spcAft>
                <a:spcPts val="0"/>
              </a:spcAft>
              <a:buClr>
                <a:schemeClr val="dk1"/>
              </a:buClr>
              <a:buSzPts val="1250"/>
              <a:buFont typeface="Helvetica Neue Light"/>
              <a:buChar char="●"/>
            </a:pPr>
            <a:r>
              <a:rPr b="1" lang="en-GB" sz="1250">
                <a:solidFill>
                  <a:schemeClr val="dk1"/>
                </a:solidFill>
                <a:latin typeface="Helvetica Neue"/>
                <a:ea typeface="Helvetica Neue"/>
                <a:cs typeface="Helvetica Neue"/>
                <a:sym typeface="Helvetica Neue"/>
              </a:rPr>
              <a:t>fINALLY: </a:t>
            </a:r>
            <a:r>
              <a:rPr lang="en-GB" sz="1250">
                <a:solidFill>
                  <a:schemeClr val="dk1"/>
                </a:solidFill>
                <a:latin typeface="Helvetica Neue"/>
                <a:ea typeface="Helvetica Neue"/>
                <a:cs typeface="Helvetica Neue"/>
                <a:sym typeface="Helvetica Neue"/>
              </a:rPr>
              <a:t>Las promesas nos ofrecen también un método </a:t>
            </a:r>
            <a:r>
              <a:rPr i="1" lang="en-GB" sz="1250">
                <a:solidFill>
                  <a:schemeClr val="dk1"/>
                </a:solidFill>
                <a:latin typeface="Helvetica Neue"/>
                <a:ea typeface="Helvetica Neue"/>
                <a:cs typeface="Helvetica Neue"/>
                <a:sym typeface="Helvetica Neue"/>
              </a:rPr>
              <a:t>finally()</a:t>
            </a:r>
            <a:r>
              <a:rPr lang="en-GB" sz="1250">
                <a:solidFill>
                  <a:schemeClr val="dk1"/>
                </a:solidFill>
                <a:latin typeface="Helvetica Neue"/>
                <a:ea typeface="Helvetica Neue"/>
                <a:cs typeface="Helvetica Neue"/>
                <a:sym typeface="Helvetica Neue"/>
              </a:rPr>
              <a:t> que recibe una función la cual se ejecutará </a:t>
            </a:r>
            <a:r>
              <a:rPr i="1" lang="en-GB" sz="1250">
                <a:solidFill>
                  <a:schemeClr val="dk1"/>
                </a:solidFill>
                <a:latin typeface="Helvetica Neue"/>
                <a:ea typeface="Helvetica Neue"/>
                <a:cs typeface="Helvetica Neue"/>
                <a:sym typeface="Helvetica Neue"/>
              </a:rPr>
              <a:t>siempre</a:t>
            </a:r>
            <a:r>
              <a:rPr lang="en-GB" sz="1250">
                <a:solidFill>
                  <a:schemeClr val="dk1"/>
                </a:solidFill>
                <a:latin typeface="Helvetica Neue"/>
                <a:ea typeface="Helvetica Neue"/>
                <a:cs typeface="Helvetica Neue"/>
                <a:sym typeface="Helvetica Neue"/>
              </a:rPr>
              <a:t> al finalizar la secuencia, sin importar si se haya resuelto o no la promesa.</a:t>
            </a:r>
            <a:endParaRPr sz="125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pic>
        <p:nvPicPr>
          <p:cNvPr id="446" name="Google Shape;446;p6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47" name="Google Shape;447;p65"/>
          <p:cNvSpPr txBox="1"/>
          <p:nvPr/>
        </p:nvSpPr>
        <p:spPr>
          <a:xfrm>
            <a:off x="234350" y="1544275"/>
            <a:ext cx="6136800" cy="1933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Una API suele tener una </a:t>
            </a:r>
            <a:r>
              <a:rPr b="1" lang="en-GB" sz="1800">
                <a:solidFill>
                  <a:schemeClr val="dk1"/>
                </a:solidFill>
                <a:latin typeface="Helvetica Neue"/>
                <a:ea typeface="Helvetica Neue"/>
                <a:cs typeface="Helvetica Neue"/>
                <a:sym typeface="Helvetica Neue"/>
              </a:rPr>
              <a:t>URL base</a:t>
            </a:r>
            <a:r>
              <a:rPr lang="en-GB" sz="1800">
                <a:solidFill>
                  <a:schemeClr val="dk1"/>
                </a:solidFill>
                <a:latin typeface="Helvetica Neue Light"/>
                <a:ea typeface="Helvetica Neue Light"/>
                <a:cs typeface="Helvetica Neue Light"/>
                <a:sym typeface="Helvetica Neue Light"/>
              </a:rPr>
              <a:t> (el dominio donde está alojada la aplicación) y luego puede tener varios </a:t>
            </a:r>
            <a:r>
              <a:rPr b="1" lang="en-GB" sz="1800">
                <a:solidFill>
                  <a:schemeClr val="dk1"/>
                </a:solidFill>
                <a:latin typeface="Helvetica Neue"/>
                <a:ea typeface="Helvetica Neue"/>
                <a:cs typeface="Helvetica Neue"/>
                <a:sym typeface="Helvetica Neue"/>
              </a:rPr>
              <a:t>endpoints</a:t>
            </a:r>
            <a:r>
              <a:rPr lang="en-GB" sz="1800">
                <a:solidFill>
                  <a:schemeClr val="dk1"/>
                </a:solidFill>
                <a:latin typeface="Helvetica Neue Light"/>
                <a:ea typeface="Helvetica Neue Light"/>
                <a:cs typeface="Helvetica Neue Light"/>
                <a:sym typeface="Helvetica Neue Light"/>
              </a:rPr>
              <a:t>, es decir, distintas secciones a las que podemos acceder. </a:t>
            </a:r>
            <a:endParaRPr sz="1800">
              <a:solidFill>
                <a:schemeClr val="dk1"/>
              </a:solidFill>
              <a:latin typeface="Helvetica Neue Light"/>
              <a:ea typeface="Helvetica Neue Light"/>
              <a:cs typeface="Helvetica Neue Light"/>
              <a:sym typeface="Helvetica Neue Light"/>
            </a:endParaRPr>
          </a:p>
          <a:p>
            <a:pPr indent="0" lvl="0" marL="0" rtl="0" algn="just">
              <a:lnSpc>
                <a:spcPct val="115000"/>
              </a:lnSpc>
              <a:spcBef>
                <a:spcPts val="1100"/>
              </a:spcBef>
              <a:spcAft>
                <a:spcPts val="1100"/>
              </a:spcAft>
              <a:buNone/>
            </a:pPr>
            <a:r>
              <a:rPr lang="en-GB" sz="1800">
                <a:solidFill>
                  <a:schemeClr val="dk1"/>
                </a:solidFill>
                <a:latin typeface="Helvetica Neue Light"/>
                <a:ea typeface="Helvetica Neue Light"/>
                <a:cs typeface="Helvetica Neue Light"/>
                <a:sym typeface="Helvetica Neue Light"/>
              </a:rPr>
              <a:t>A la vez, se pueden hacer peticiones con distintos métodos al mismo endpoint y </a:t>
            </a:r>
            <a:r>
              <a:rPr lang="en-GB" sz="1800">
                <a:solidFill>
                  <a:schemeClr val="dk1"/>
                </a:solidFill>
                <a:highlight>
                  <a:srgbClr val="E0FF00"/>
                </a:highlight>
                <a:latin typeface="Helvetica Neue Light"/>
                <a:ea typeface="Helvetica Neue Light"/>
                <a:cs typeface="Helvetica Neue Light"/>
                <a:sym typeface="Helvetica Neue Light"/>
              </a:rPr>
              <a:t>obtener distintos resultados</a:t>
            </a:r>
            <a:r>
              <a:rPr lang="en-GB"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p:txBody>
      </p:sp>
      <p:pic>
        <p:nvPicPr>
          <p:cNvPr id="448" name="Google Shape;448;p65"/>
          <p:cNvPicPr preferRelativeResize="0"/>
          <p:nvPr/>
        </p:nvPicPr>
        <p:blipFill>
          <a:blip r:embed="rId4">
            <a:alphaModFix/>
          </a:blip>
          <a:stretch>
            <a:fillRect/>
          </a:stretch>
        </p:blipFill>
        <p:spPr>
          <a:xfrm>
            <a:off x="6746900" y="1888168"/>
            <a:ext cx="1910574" cy="1188125"/>
          </a:xfrm>
          <a:prstGeom prst="rect">
            <a:avLst/>
          </a:prstGeom>
          <a:noFill/>
          <a:ln>
            <a:noFill/>
          </a:ln>
        </p:spPr>
      </p:pic>
      <p:sp>
        <p:nvSpPr>
          <p:cNvPr id="449" name="Google Shape;449;p65"/>
          <p:cNvSpPr txBox="1"/>
          <p:nvPr/>
        </p:nvSpPr>
        <p:spPr>
          <a:xfrm>
            <a:off x="2555700" y="198925"/>
            <a:ext cx="4032600" cy="78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solidFill>
                  <a:schemeClr val="dk1"/>
                </a:solidFill>
                <a:latin typeface="Anton"/>
                <a:ea typeface="Anton"/>
                <a:cs typeface="Anton"/>
                <a:sym typeface="Anton"/>
              </a:rPr>
              <a:t>API</a:t>
            </a:r>
            <a:endParaRPr i="1" sz="4000">
              <a:solidFill>
                <a:schemeClr val="dk1"/>
              </a:solidFill>
              <a:latin typeface="Anton"/>
              <a:ea typeface="Anton"/>
              <a:cs typeface="Anton"/>
              <a:sym typeface="Anton"/>
            </a:endParaRPr>
          </a:p>
          <a:p>
            <a:pPr indent="0" lvl="0" marL="0" rtl="0" algn="ctr">
              <a:spcBef>
                <a:spcPts val="0"/>
              </a:spcBef>
              <a:spcAft>
                <a:spcPts val="0"/>
              </a:spcAft>
              <a:buNone/>
            </a:pPr>
            <a:r>
              <a:t/>
            </a:r>
            <a:endParaRPr i="1" sz="4000">
              <a:solidFill>
                <a:schemeClr val="dk1"/>
              </a:solidFill>
              <a:latin typeface="Anton"/>
              <a:ea typeface="Anton"/>
              <a:cs typeface="Anton"/>
              <a:sym typeface="Anto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id="454" name="Google Shape;454;p6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55" name="Google Shape;455;p66"/>
          <p:cNvSpPr txBox="1"/>
          <p:nvPr/>
        </p:nvSpPr>
        <p:spPr>
          <a:xfrm>
            <a:off x="234350" y="1702350"/>
            <a:ext cx="6186000" cy="1884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100"/>
              </a:spcAft>
              <a:buNone/>
            </a:pPr>
            <a:r>
              <a:rPr lang="en-GB" sz="1800">
                <a:solidFill>
                  <a:schemeClr val="dk1"/>
                </a:solidFill>
                <a:latin typeface="Helvetica Neue Light"/>
                <a:ea typeface="Helvetica Neue Light"/>
                <a:cs typeface="Helvetica Neue Light"/>
                <a:sym typeface="Helvetica Neue Light"/>
              </a:rPr>
              <a:t>Generalmente, similar a cuando queremos incorporar una librería, al momento de consumir una API </a:t>
            </a:r>
            <a:r>
              <a:rPr b="1" lang="en-GB" sz="1800">
                <a:solidFill>
                  <a:schemeClr val="dk1"/>
                </a:solidFill>
                <a:latin typeface="Helvetica Neue"/>
                <a:ea typeface="Helvetica Neue"/>
                <a:cs typeface="Helvetica Neue"/>
                <a:sym typeface="Helvetica Neue"/>
              </a:rPr>
              <a:t>debemos revisar su documentación</a:t>
            </a:r>
            <a:r>
              <a:rPr lang="en-GB" sz="1800">
                <a:solidFill>
                  <a:schemeClr val="dk1"/>
                </a:solidFill>
                <a:latin typeface="Helvetica Neue Light"/>
                <a:ea typeface="Helvetica Neue Light"/>
                <a:cs typeface="Helvetica Neue Light"/>
                <a:sym typeface="Helvetica Neue Light"/>
              </a:rPr>
              <a:t>. Allí se definen los distintos endpoints disponibles, los métodos a utilizar para hacer una petición y qué se nos ofrecerá en respuesta </a:t>
            </a:r>
            <a:r>
              <a:rPr lang="en-GB"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p:txBody>
      </p:sp>
      <p:sp>
        <p:nvSpPr>
          <p:cNvPr id="456" name="Google Shape;456;p66"/>
          <p:cNvSpPr txBox="1"/>
          <p:nvPr/>
        </p:nvSpPr>
        <p:spPr>
          <a:xfrm>
            <a:off x="2555700" y="198975"/>
            <a:ext cx="4032600" cy="78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solidFill>
                  <a:schemeClr val="dk1"/>
                </a:solidFill>
                <a:latin typeface="Anton"/>
                <a:ea typeface="Anton"/>
                <a:cs typeface="Anton"/>
                <a:sym typeface="Anton"/>
              </a:rPr>
              <a:t>API</a:t>
            </a:r>
            <a:endParaRPr i="1" sz="4000">
              <a:solidFill>
                <a:schemeClr val="dk1"/>
              </a:solidFill>
              <a:latin typeface="Anton"/>
              <a:ea typeface="Anton"/>
              <a:cs typeface="Anton"/>
              <a:sym typeface="Anton"/>
            </a:endParaRPr>
          </a:p>
          <a:p>
            <a:pPr indent="0" lvl="0" marL="0" rtl="0" algn="ctr">
              <a:spcBef>
                <a:spcPts val="0"/>
              </a:spcBef>
              <a:spcAft>
                <a:spcPts val="0"/>
              </a:spcAft>
              <a:buNone/>
            </a:pPr>
            <a:r>
              <a:t/>
            </a:r>
            <a:endParaRPr i="1" sz="4000">
              <a:solidFill>
                <a:schemeClr val="dk1"/>
              </a:solidFill>
              <a:latin typeface="Anton"/>
              <a:ea typeface="Anton"/>
              <a:cs typeface="Anton"/>
              <a:sym typeface="Anton"/>
            </a:endParaRPr>
          </a:p>
        </p:txBody>
      </p:sp>
      <p:pic>
        <p:nvPicPr>
          <p:cNvPr id="457" name="Google Shape;457;p66"/>
          <p:cNvPicPr preferRelativeResize="0"/>
          <p:nvPr/>
        </p:nvPicPr>
        <p:blipFill>
          <a:blip r:embed="rId4">
            <a:alphaModFix/>
          </a:blip>
          <a:stretch>
            <a:fillRect/>
          </a:stretch>
        </p:blipFill>
        <p:spPr>
          <a:xfrm>
            <a:off x="6746900" y="1888168"/>
            <a:ext cx="1910574" cy="11881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id="462" name="Google Shape;462;p6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63" name="Google Shape;463;p67"/>
          <p:cNvSpPr txBox="1"/>
          <p:nvPr/>
        </p:nvSpPr>
        <p:spPr>
          <a:xfrm>
            <a:off x="378600" y="982225"/>
            <a:ext cx="8386800" cy="907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GB" sz="1900">
                <a:solidFill>
                  <a:schemeClr val="dk1"/>
                </a:solidFill>
                <a:latin typeface="Helvetica Neue Light"/>
                <a:ea typeface="Helvetica Neue Light"/>
                <a:cs typeface="Helvetica Neue Light"/>
                <a:sym typeface="Helvetica Neue Light"/>
              </a:rPr>
              <a:t>Por ejemplo, la </a:t>
            </a:r>
            <a:r>
              <a:rPr b="1" lang="en-GB" sz="1900">
                <a:solidFill>
                  <a:schemeClr val="dk1"/>
                </a:solidFill>
                <a:latin typeface="Helvetica Neue"/>
                <a:ea typeface="Helvetica Neue"/>
                <a:cs typeface="Helvetica Neue"/>
                <a:sym typeface="Helvetica Neue"/>
              </a:rPr>
              <a:t>Poke Api</a:t>
            </a:r>
            <a:r>
              <a:rPr lang="en-GB" sz="1900">
                <a:solidFill>
                  <a:schemeClr val="dk1"/>
                </a:solidFill>
                <a:latin typeface="Helvetica Neue Light"/>
                <a:ea typeface="Helvetica Neue Light"/>
                <a:cs typeface="Helvetica Neue Light"/>
                <a:sym typeface="Helvetica Neue Light"/>
              </a:rPr>
              <a:t> nos ofrece la opción de consultar sobre algún pokemon (</a:t>
            </a:r>
            <a:r>
              <a:rPr lang="en-GB" sz="1900" u="sng">
                <a:solidFill>
                  <a:schemeClr val="hlink"/>
                </a:solidFill>
                <a:latin typeface="Helvetica Neue Light"/>
                <a:ea typeface="Helvetica Neue Light"/>
                <a:cs typeface="Helvetica Neue Light"/>
                <a:sym typeface="Helvetica Neue Light"/>
                <a:hlinkClick r:id="rId4"/>
              </a:rPr>
              <a:t>https://pokeapi.co/docs/v2#pokemon</a:t>
            </a:r>
            <a:r>
              <a:rPr lang="en-GB" sz="1900">
                <a:solidFill>
                  <a:schemeClr val="dk1"/>
                </a:solidFill>
                <a:latin typeface="Helvetica Neue Light"/>
                <a:ea typeface="Helvetica Neue Light"/>
                <a:cs typeface="Helvetica Neue Light"/>
                <a:sym typeface="Helvetica Neue Light"/>
              </a:rPr>
              <a:t>) 👇</a:t>
            </a:r>
            <a:endParaRPr sz="19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1100"/>
              </a:spcAft>
              <a:buNone/>
            </a:pPr>
            <a:r>
              <a:t/>
            </a:r>
            <a:endParaRPr sz="1900">
              <a:solidFill>
                <a:schemeClr val="dk1"/>
              </a:solidFill>
              <a:latin typeface="Helvetica Neue Light"/>
              <a:ea typeface="Helvetica Neue Light"/>
              <a:cs typeface="Helvetica Neue Light"/>
              <a:sym typeface="Helvetica Neue Light"/>
            </a:endParaRPr>
          </a:p>
        </p:txBody>
      </p:sp>
      <p:pic>
        <p:nvPicPr>
          <p:cNvPr id="464" name="Google Shape;464;p67"/>
          <p:cNvPicPr preferRelativeResize="0"/>
          <p:nvPr/>
        </p:nvPicPr>
        <p:blipFill>
          <a:blip r:embed="rId5">
            <a:alphaModFix/>
          </a:blip>
          <a:stretch>
            <a:fillRect/>
          </a:stretch>
        </p:blipFill>
        <p:spPr>
          <a:xfrm>
            <a:off x="7646225" y="199015"/>
            <a:ext cx="1259424" cy="783200"/>
          </a:xfrm>
          <a:prstGeom prst="rect">
            <a:avLst/>
          </a:prstGeom>
          <a:noFill/>
          <a:ln>
            <a:noFill/>
          </a:ln>
        </p:spPr>
      </p:pic>
      <p:pic>
        <p:nvPicPr>
          <p:cNvPr id="465" name="Google Shape;465;p67"/>
          <p:cNvPicPr preferRelativeResize="0"/>
          <p:nvPr/>
        </p:nvPicPr>
        <p:blipFill>
          <a:blip r:embed="rId6">
            <a:alphaModFix/>
          </a:blip>
          <a:stretch>
            <a:fillRect/>
          </a:stretch>
        </p:blipFill>
        <p:spPr>
          <a:xfrm>
            <a:off x="1786600" y="1889725"/>
            <a:ext cx="5570800" cy="2739125"/>
          </a:xfrm>
          <a:prstGeom prst="rect">
            <a:avLst/>
          </a:prstGeom>
          <a:noFill/>
          <a:ln>
            <a:noFill/>
          </a:ln>
        </p:spPr>
      </p:pic>
      <p:sp>
        <p:nvSpPr>
          <p:cNvPr id="466" name="Google Shape;466;p67"/>
          <p:cNvSpPr txBox="1"/>
          <p:nvPr/>
        </p:nvSpPr>
        <p:spPr>
          <a:xfrm>
            <a:off x="2555700" y="198975"/>
            <a:ext cx="4032600" cy="78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solidFill>
                  <a:schemeClr val="dk1"/>
                </a:solidFill>
                <a:latin typeface="Anton"/>
                <a:ea typeface="Anton"/>
                <a:cs typeface="Anton"/>
                <a:sym typeface="Anton"/>
              </a:rPr>
              <a:t>API</a:t>
            </a:r>
            <a:endParaRPr i="1" sz="4000">
              <a:solidFill>
                <a:schemeClr val="dk1"/>
              </a:solidFill>
              <a:latin typeface="Anton"/>
              <a:ea typeface="Anton"/>
              <a:cs typeface="Anton"/>
              <a:sym typeface="Anton"/>
            </a:endParaRPr>
          </a:p>
          <a:p>
            <a:pPr indent="0" lvl="0" marL="0" rtl="0" algn="ctr">
              <a:spcBef>
                <a:spcPts val="0"/>
              </a:spcBef>
              <a:spcAft>
                <a:spcPts val="0"/>
              </a:spcAft>
              <a:buNone/>
            </a:pPr>
            <a:r>
              <a:t/>
            </a:r>
            <a:endParaRPr i="1" sz="4000">
              <a:solidFill>
                <a:schemeClr val="dk1"/>
              </a:solidFill>
              <a:latin typeface="Anton"/>
              <a:ea typeface="Anton"/>
              <a:cs typeface="Anton"/>
              <a:sym typeface="Anto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0" name="Shape 470"/>
        <p:cNvGrpSpPr/>
        <p:nvPr/>
      </p:nvGrpSpPr>
      <p:grpSpPr>
        <a:xfrm>
          <a:off x="0" y="0"/>
          <a:ext cx="0" cy="0"/>
          <a:chOff x="0" y="0"/>
          <a:chExt cx="0" cy="0"/>
        </a:xfrm>
      </p:grpSpPr>
      <p:sp>
        <p:nvSpPr>
          <p:cNvPr id="471" name="Google Shape;471;p68"/>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GB"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n-GB"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n-GB"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5" name="Shape 475"/>
        <p:cNvGrpSpPr/>
        <p:nvPr/>
      </p:nvGrpSpPr>
      <p:grpSpPr>
        <a:xfrm>
          <a:off x="0" y="0"/>
          <a:ext cx="0" cy="0"/>
          <a:chOff x="0" y="0"/>
          <a:chExt cx="0" cy="0"/>
        </a:xfrm>
      </p:grpSpPr>
      <p:sp>
        <p:nvSpPr>
          <p:cNvPr id="476" name="Google Shape;476;p69"/>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FETCH</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0"/>
          <p:cNvSpPr txBox="1"/>
          <p:nvPr/>
        </p:nvSpPr>
        <p:spPr>
          <a:xfrm>
            <a:off x="650700" y="1500150"/>
            <a:ext cx="7842600" cy="198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Javascript nos ofrece el </a:t>
            </a:r>
            <a:r>
              <a:rPr lang="en-GB" sz="1800">
                <a:solidFill>
                  <a:schemeClr val="dk1"/>
                </a:solidFill>
                <a:highlight>
                  <a:srgbClr val="EF89D2"/>
                </a:highlight>
                <a:latin typeface="Helvetica Neue Light"/>
                <a:ea typeface="Helvetica Neue Light"/>
                <a:cs typeface="Helvetica Neue Light"/>
                <a:sym typeface="Helvetica Neue Light"/>
              </a:rPr>
              <a:t>método fetch()</a:t>
            </a:r>
            <a:r>
              <a:rPr lang="en-GB" sz="1800">
                <a:solidFill>
                  <a:schemeClr val="dk1"/>
                </a:solidFill>
                <a:highlight>
                  <a:srgbClr val="FFFFFF"/>
                </a:highlight>
                <a:latin typeface="Helvetica Neue Light"/>
                <a:ea typeface="Helvetica Neue Light"/>
                <a:cs typeface="Helvetica Neue Light"/>
                <a:sym typeface="Helvetica Neue Light"/>
              </a:rPr>
              <a:t> para hacer peticiones HTTP a algún servicio externo. Como </a:t>
            </a:r>
            <a:r>
              <a:rPr lang="en-GB" sz="1800">
                <a:solidFill>
                  <a:schemeClr val="dk1"/>
                </a:solidFill>
                <a:highlight>
                  <a:srgbClr val="FFFFFF"/>
                </a:highlight>
                <a:latin typeface="Helvetica Neue Light"/>
                <a:ea typeface="Helvetica Neue Light"/>
                <a:cs typeface="Helvetica Neue Light"/>
                <a:sym typeface="Helvetica Neue Light"/>
              </a:rPr>
              <a:t>estas</a:t>
            </a:r>
            <a:r>
              <a:rPr lang="en-GB" sz="1800">
                <a:solidFill>
                  <a:schemeClr val="dk1"/>
                </a:solidFill>
                <a:highlight>
                  <a:srgbClr val="FFFFFF"/>
                </a:highlight>
                <a:latin typeface="Helvetica Neue Light"/>
                <a:ea typeface="Helvetica Neue Light"/>
                <a:cs typeface="Helvetica Neue Light"/>
                <a:sym typeface="Helvetica Neue Light"/>
              </a:rPr>
              <a:t> peticiones son asincrónicas, convenientemente el método fetch() trabaja con </a:t>
            </a:r>
            <a:r>
              <a:rPr b="1" lang="en-GB" sz="1800">
                <a:solidFill>
                  <a:schemeClr val="dk1"/>
                </a:solidFill>
                <a:highlight>
                  <a:srgbClr val="FFFFFF"/>
                </a:highlight>
                <a:latin typeface="Helvetica Neue"/>
                <a:ea typeface="Helvetica Neue"/>
                <a:cs typeface="Helvetica Neue"/>
                <a:sym typeface="Helvetica Neue"/>
              </a:rPr>
              <a:t>promesas</a:t>
            </a:r>
            <a:r>
              <a:rPr lang="en-GB" sz="1800">
                <a:solidFill>
                  <a:schemeClr val="dk1"/>
                </a:solidFill>
                <a:highlight>
                  <a:srgbClr val="FFFFFF"/>
                </a:highlight>
                <a:latin typeface="Helvetica Neue Light"/>
                <a:ea typeface="Helvetica Neue Light"/>
                <a:cs typeface="Helvetica Neue Light"/>
                <a:sym typeface="Helvetica Neue Light"/>
              </a:rPr>
              <a:t>.</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100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El método recibe un primer parámetro que es la URL a la cual hacer la petición, y un segundo parámetro opcional de configuración:</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482" name="Google Shape;482;p70"/>
          <p:cNvPicPr preferRelativeResize="0"/>
          <p:nvPr/>
        </p:nvPicPr>
        <p:blipFill>
          <a:blip r:embed="rId3">
            <a:alphaModFix/>
          </a:blip>
          <a:stretch>
            <a:fillRect/>
          </a:stretch>
        </p:blipFill>
        <p:spPr>
          <a:xfrm>
            <a:off x="7567925" y="4659625"/>
            <a:ext cx="1186526" cy="330675"/>
          </a:xfrm>
          <a:prstGeom prst="rect">
            <a:avLst/>
          </a:prstGeom>
          <a:noFill/>
          <a:ln>
            <a:noFill/>
          </a:ln>
        </p:spPr>
      </p:pic>
      <p:graphicFrame>
        <p:nvGraphicFramePr>
          <p:cNvPr id="483" name="Google Shape;483;p70"/>
          <p:cNvGraphicFramePr/>
          <p:nvPr/>
        </p:nvGraphicFramePr>
        <p:xfrm>
          <a:off x="1706400" y="3582550"/>
          <a:ext cx="3000000" cy="3000000"/>
        </p:xfrm>
        <a:graphic>
          <a:graphicData uri="http://schemas.openxmlformats.org/drawingml/2006/table">
            <a:tbl>
              <a:tblPr>
                <a:noFill/>
                <a:tableStyleId>{4546F95E-BAE3-460A-BD1D-D599AA8E7093}</a:tableStyleId>
              </a:tblPr>
              <a:tblGrid>
                <a:gridCol w="5731200"/>
              </a:tblGrid>
              <a:tr h="12700">
                <a:tc>
                  <a:txBody>
                    <a:bodyPr/>
                    <a:lstStyle/>
                    <a:p>
                      <a:pPr indent="0" lvl="0" marL="0" rtl="0" algn="l">
                        <a:lnSpc>
                          <a:spcPct val="135714"/>
                        </a:lnSpc>
                        <a:spcBef>
                          <a:spcPts val="0"/>
                        </a:spcBef>
                        <a:spcAft>
                          <a:spcPts val="0"/>
                        </a:spcAft>
                        <a:buNone/>
                      </a:pPr>
                      <a:r>
                        <a:rPr lang="en-GB" sz="1250">
                          <a:solidFill>
                            <a:srgbClr val="DCDCAA"/>
                          </a:solidFill>
                          <a:latin typeface="Courier New"/>
                          <a:ea typeface="Courier New"/>
                          <a:cs typeface="Courier New"/>
                          <a:sym typeface="Courier New"/>
                        </a:rPr>
                        <a:t>fetch</a:t>
                      </a:r>
                      <a:r>
                        <a:rPr lang="en-GB" sz="1250">
                          <a:solidFill>
                            <a:srgbClr val="D4D4D4"/>
                          </a:solidFill>
                          <a:latin typeface="Courier New"/>
                          <a:ea typeface="Courier New"/>
                          <a:cs typeface="Courier New"/>
                          <a:sym typeface="Courier New"/>
                        </a:rPr>
                        <a:t>(</a:t>
                      </a:r>
                      <a:r>
                        <a:rPr lang="en-GB" sz="1250">
                          <a:solidFill>
                            <a:srgbClr val="9CDCFE"/>
                          </a:solidFill>
                          <a:latin typeface="Courier New"/>
                          <a:ea typeface="Courier New"/>
                          <a:cs typeface="Courier New"/>
                          <a:sym typeface="Courier New"/>
                        </a:rPr>
                        <a:t>url</a:t>
                      </a:r>
                      <a:r>
                        <a:rPr lang="en-GB" sz="1250">
                          <a:solidFill>
                            <a:srgbClr val="D4D4D4"/>
                          </a:solidFill>
                          <a:latin typeface="Courier New"/>
                          <a:ea typeface="Courier New"/>
                          <a:cs typeface="Courier New"/>
                          <a:sym typeface="Courier New"/>
                        </a:rPr>
                        <a:t>, </a:t>
                      </a:r>
                      <a:r>
                        <a:rPr lang="en-GB" sz="1250">
                          <a:solidFill>
                            <a:srgbClr val="9CDCFE"/>
                          </a:solidFill>
                          <a:latin typeface="Courier New"/>
                          <a:ea typeface="Courier New"/>
                          <a:cs typeface="Courier New"/>
                          <a:sym typeface="Courier New"/>
                        </a:rPr>
                        <a:t>config</a:t>
                      </a:r>
                      <a:r>
                        <a:rPr lang="en-GB" sz="1250">
                          <a:solidFill>
                            <a:srgbClr val="D4D4D4"/>
                          </a:solidFill>
                          <a:latin typeface="Courier New"/>
                          <a:ea typeface="Courier New"/>
                          <a:cs typeface="Courier New"/>
                          <a:sym typeface="Courier New"/>
                        </a:rPr>
                        <a:t>)</a:t>
                      </a:r>
                      <a:endParaRPr>
                        <a:latin typeface="Didact Gothic"/>
                        <a:ea typeface="Didact Gothic"/>
                        <a:cs typeface="Didact Gothic"/>
                        <a:sym typeface="Didact Gothic"/>
                      </a:endParaRPr>
                    </a:p>
                  </a:txBody>
                  <a:tcPr marT="63500" marB="63500" marR="63500" marL="63500">
                    <a:solidFill>
                      <a:srgbClr val="212121"/>
                    </a:solidFill>
                  </a:tcPr>
                </a:tc>
              </a:tr>
            </a:tbl>
          </a:graphicData>
        </a:graphic>
      </p:graphicFrame>
      <p:sp>
        <p:nvSpPr>
          <p:cNvPr id="484" name="Google Shape;484;p70"/>
          <p:cNvSpPr txBox="1"/>
          <p:nvPr/>
        </p:nvSpPr>
        <p:spPr>
          <a:xfrm>
            <a:off x="1738950" y="245925"/>
            <a:ext cx="5666100" cy="69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FETCH</a:t>
            </a:r>
            <a:endParaRPr i="1" sz="4000">
              <a:latin typeface="Anton"/>
              <a:ea typeface="Anton"/>
              <a:cs typeface="Anton"/>
              <a:sym typeface="Anto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71"/>
          <p:cNvSpPr txBox="1"/>
          <p:nvPr/>
        </p:nvSpPr>
        <p:spPr>
          <a:xfrm>
            <a:off x="526200" y="1142450"/>
            <a:ext cx="8091600" cy="1070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Para los siguientes ejemplos utilizaremos la API de </a:t>
            </a:r>
            <a:r>
              <a:rPr lang="en-GB" sz="1800" u="sng">
                <a:solidFill>
                  <a:schemeClr val="hlink"/>
                </a:solidFill>
                <a:highlight>
                  <a:srgbClr val="FFFFFF"/>
                </a:highlight>
                <a:latin typeface="Helvetica Neue Light"/>
                <a:ea typeface="Helvetica Neue Light"/>
                <a:cs typeface="Helvetica Neue Light"/>
                <a:sym typeface="Helvetica Neue Light"/>
                <a:hlinkClick r:id="rId3"/>
              </a:rPr>
              <a:t>JSON Placeholder</a:t>
            </a:r>
            <a:r>
              <a:rPr lang="en-GB" sz="1800">
                <a:solidFill>
                  <a:schemeClr val="dk1"/>
                </a:solidFill>
                <a:highlight>
                  <a:srgbClr val="FFFFFF"/>
                </a:highlight>
                <a:latin typeface="Helvetica Neue Light"/>
                <a:ea typeface="Helvetica Neue Light"/>
                <a:cs typeface="Helvetica Neue Light"/>
                <a:sym typeface="Helvetica Neue Light"/>
              </a:rPr>
              <a:t>, diseñada para hacer pruebas de peticiones simulando un listado de posts.</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sp>
        <p:nvSpPr>
          <p:cNvPr id="490" name="Google Shape;490;p71"/>
          <p:cNvSpPr txBox="1"/>
          <p:nvPr/>
        </p:nvSpPr>
        <p:spPr>
          <a:xfrm>
            <a:off x="1738950" y="245925"/>
            <a:ext cx="5666100" cy="69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FETCH</a:t>
            </a:r>
            <a:endParaRPr i="1" sz="4000">
              <a:latin typeface="Anton"/>
              <a:ea typeface="Anton"/>
              <a:cs typeface="Anton"/>
              <a:sym typeface="Anton"/>
            </a:endParaRPr>
          </a:p>
        </p:txBody>
      </p:sp>
      <p:pic>
        <p:nvPicPr>
          <p:cNvPr id="491" name="Google Shape;491;p71"/>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492" name="Google Shape;492;p71"/>
          <p:cNvPicPr preferRelativeResize="0"/>
          <p:nvPr/>
        </p:nvPicPr>
        <p:blipFill rotWithShape="1">
          <a:blip r:embed="rId5">
            <a:alphaModFix/>
          </a:blip>
          <a:srcRect b="0" l="5114" r="0" t="35379"/>
          <a:stretch/>
        </p:blipFill>
        <p:spPr>
          <a:xfrm>
            <a:off x="2290100" y="2096875"/>
            <a:ext cx="4563800" cy="1335675"/>
          </a:xfrm>
          <a:prstGeom prst="rect">
            <a:avLst/>
          </a:prstGeom>
          <a:noFill/>
          <a:ln>
            <a:noFill/>
          </a:ln>
        </p:spPr>
      </p:pic>
      <p:sp>
        <p:nvSpPr>
          <p:cNvPr id="493" name="Google Shape;493;p71"/>
          <p:cNvSpPr txBox="1"/>
          <p:nvPr/>
        </p:nvSpPr>
        <p:spPr>
          <a:xfrm>
            <a:off x="376950" y="3510738"/>
            <a:ext cx="8523900" cy="1070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chemeClr val="lt1"/>
                </a:highlight>
                <a:latin typeface="Helvetica Neue Light"/>
                <a:ea typeface="Helvetica Neue Light"/>
                <a:cs typeface="Helvetica Neue Light"/>
                <a:sym typeface="Helvetica Neue Light"/>
              </a:rPr>
              <a:t>Por defecto el método fetch hace peticiones del tipo </a:t>
            </a:r>
            <a:r>
              <a:rPr lang="en-GB" sz="1800">
                <a:solidFill>
                  <a:schemeClr val="dk1"/>
                </a:solidFill>
                <a:highlight>
                  <a:srgbClr val="EF89D2"/>
                </a:highlight>
                <a:latin typeface="Helvetica Neue Light"/>
                <a:ea typeface="Helvetica Neue Light"/>
                <a:cs typeface="Helvetica Neue Light"/>
                <a:sym typeface="Helvetica Neue Light"/>
              </a:rPr>
              <a:t>GET</a:t>
            </a:r>
            <a:r>
              <a:rPr lang="en-GB" sz="1800">
                <a:solidFill>
                  <a:schemeClr val="dk1"/>
                </a:solidFill>
                <a:highlight>
                  <a:schemeClr val="lt1"/>
                </a:highlight>
                <a:latin typeface="Helvetica Neue Light"/>
                <a:ea typeface="Helvetica Neue Light"/>
                <a:cs typeface="Helvetica Neue Light"/>
                <a:sym typeface="Helvetica Neue Light"/>
              </a:rPr>
              <a:t>. Según la documentación, para obtener una lista de posts debemos hacer una petición del siguiente tipo.</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2"/>
          <p:cNvSpPr txBox="1"/>
          <p:nvPr/>
        </p:nvSpPr>
        <p:spPr>
          <a:xfrm>
            <a:off x="526200" y="1127538"/>
            <a:ext cx="8091600" cy="712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Vayamos por parte para entender este proceso. Primero, llamemos al método con la URL correspondiente y veamos qué retorna:</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499" name="Google Shape;499;p7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00" name="Google Shape;500;p72"/>
          <p:cNvSpPr txBox="1"/>
          <p:nvPr/>
        </p:nvSpPr>
        <p:spPr>
          <a:xfrm>
            <a:off x="908700" y="2840050"/>
            <a:ext cx="7326600" cy="790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latin typeface="Helvetica Neue Light"/>
                <a:ea typeface="Helvetica Neue Light"/>
                <a:cs typeface="Helvetica Neue Light"/>
                <a:sym typeface="Helvetica Neue Light"/>
              </a:rPr>
              <a:t>Retorna una Promesa pendiente. Para trabajar con la resolución de la petición, </a:t>
            </a:r>
            <a:r>
              <a:rPr lang="en-GB" sz="1800">
                <a:highlight>
                  <a:srgbClr val="EF89D2"/>
                </a:highlight>
                <a:latin typeface="Helvetica Neue Light"/>
                <a:ea typeface="Helvetica Neue Light"/>
                <a:cs typeface="Helvetica Neue Light"/>
                <a:sym typeface="Helvetica Neue Light"/>
              </a:rPr>
              <a:t>debemos hacerlo dentro del .then()</a:t>
            </a:r>
            <a:r>
              <a:rPr lang="en-GB" sz="1800">
                <a:latin typeface="Helvetica Neue Light"/>
                <a:ea typeface="Helvetica Neue Light"/>
                <a:cs typeface="Helvetica Neue Light"/>
                <a:sym typeface="Helvetica Neue Light"/>
              </a:rPr>
              <a:t> correspondiente:</a:t>
            </a:r>
            <a:endParaRPr sz="18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900">
              <a:latin typeface="Helvetica Neue Light"/>
              <a:ea typeface="Helvetica Neue Light"/>
              <a:cs typeface="Helvetica Neue Light"/>
              <a:sym typeface="Helvetica Neue Light"/>
            </a:endParaRPr>
          </a:p>
        </p:txBody>
      </p:sp>
      <p:sp>
        <p:nvSpPr>
          <p:cNvPr id="501" name="Google Shape;501;p72"/>
          <p:cNvSpPr txBox="1"/>
          <p:nvPr/>
        </p:nvSpPr>
        <p:spPr>
          <a:xfrm>
            <a:off x="1494450" y="2025725"/>
            <a:ext cx="6155100" cy="6414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50">
                <a:solidFill>
                  <a:srgbClr val="9CDCFE"/>
                </a:solidFill>
                <a:latin typeface="Courier New"/>
                <a:ea typeface="Courier New"/>
                <a:cs typeface="Courier New"/>
                <a:sym typeface="Courier New"/>
              </a:rPr>
              <a:t>console</a:t>
            </a:r>
            <a:r>
              <a:rPr lang="en-GB" sz="1150">
                <a:solidFill>
                  <a:srgbClr val="D4D4D4"/>
                </a:solidFill>
                <a:latin typeface="Courier New"/>
                <a:ea typeface="Courier New"/>
                <a:cs typeface="Courier New"/>
                <a:sym typeface="Courier New"/>
              </a:rPr>
              <a:t>.</a:t>
            </a:r>
            <a:r>
              <a:rPr lang="en-GB" sz="1150">
                <a:solidFill>
                  <a:srgbClr val="DCDCAA"/>
                </a:solidFill>
                <a:latin typeface="Courier New"/>
                <a:ea typeface="Courier New"/>
                <a:cs typeface="Courier New"/>
                <a:sym typeface="Courier New"/>
              </a:rPr>
              <a:t>log</a:t>
            </a:r>
            <a:r>
              <a:rPr lang="en-GB" sz="1150">
                <a:solidFill>
                  <a:srgbClr val="D4D4D4"/>
                </a:solidFill>
                <a:latin typeface="Courier New"/>
                <a:ea typeface="Courier New"/>
                <a:cs typeface="Courier New"/>
                <a:sym typeface="Courier New"/>
              </a:rPr>
              <a:t>( </a:t>
            </a:r>
            <a:r>
              <a:rPr lang="en-GB" sz="1150">
                <a:solidFill>
                  <a:srgbClr val="DCDCAA"/>
                </a:solidFill>
                <a:latin typeface="Courier New"/>
                <a:ea typeface="Courier New"/>
                <a:cs typeface="Courier New"/>
                <a:sym typeface="Courier New"/>
              </a:rPr>
              <a:t>fetch</a:t>
            </a:r>
            <a:r>
              <a:rPr lang="en-GB" sz="1150">
                <a:solidFill>
                  <a:srgbClr val="D4D4D4"/>
                </a:solidFill>
                <a:latin typeface="Courier New"/>
                <a:ea typeface="Courier New"/>
                <a:cs typeface="Courier New"/>
                <a:sym typeface="Courier New"/>
              </a:rPr>
              <a:t>(</a:t>
            </a:r>
            <a:r>
              <a:rPr lang="en-GB" sz="1150">
                <a:solidFill>
                  <a:srgbClr val="CE9178"/>
                </a:solidFill>
                <a:latin typeface="Courier New"/>
                <a:ea typeface="Courier New"/>
                <a:cs typeface="Courier New"/>
                <a:sym typeface="Courier New"/>
              </a:rPr>
              <a:t>'https://jsonplaceholder.typicode.com/posts'</a:t>
            </a:r>
            <a:r>
              <a:rPr lang="en-GB" sz="1150">
                <a:solidFill>
                  <a:srgbClr val="D4D4D4"/>
                </a:solidFill>
                <a:latin typeface="Courier New"/>
                <a:ea typeface="Courier New"/>
                <a:cs typeface="Courier New"/>
                <a:sym typeface="Courier New"/>
              </a:rPr>
              <a:t>) )</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6A9955"/>
                </a:solidFill>
                <a:latin typeface="Courier New"/>
                <a:ea typeface="Courier New"/>
                <a:cs typeface="Courier New"/>
                <a:sym typeface="Courier New"/>
              </a:rPr>
              <a:t>// Promise {&lt;pending&gt;}</a:t>
            </a:r>
            <a:endParaRPr sz="1500"/>
          </a:p>
        </p:txBody>
      </p:sp>
      <p:sp>
        <p:nvSpPr>
          <p:cNvPr id="502" name="Google Shape;502;p72"/>
          <p:cNvSpPr txBox="1"/>
          <p:nvPr/>
        </p:nvSpPr>
        <p:spPr>
          <a:xfrm>
            <a:off x="1556250" y="3803475"/>
            <a:ext cx="6031500" cy="682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DCDCAA"/>
                </a:solidFill>
                <a:latin typeface="Courier New"/>
                <a:ea typeface="Courier New"/>
                <a:cs typeface="Courier New"/>
                <a:sym typeface="Courier New"/>
              </a:rPr>
              <a:t>fetch</a:t>
            </a:r>
            <a:r>
              <a:rPr lang="en-GB" sz="1050">
                <a:solidFill>
                  <a:srgbClr val="D4D4D4"/>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'https://jsonplaceholder.typicode.com/posts'</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DCDCAA"/>
                </a:solidFill>
                <a:latin typeface="Courier New"/>
                <a:ea typeface="Courier New"/>
                <a:cs typeface="Courier New"/>
                <a:sym typeface="Courier New"/>
              </a:rPr>
              <a:t>then</a:t>
            </a:r>
            <a:r>
              <a:rPr lang="en-GB" sz="1050">
                <a:solidFill>
                  <a:srgbClr val="D4D4D4"/>
                </a:solidFill>
                <a:latin typeface="Courier New"/>
                <a:ea typeface="Courier New"/>
                <a:cs typeface="Courier New"/>
                <a:sym typeface="Courier New"/>
              </a:rPr>
              <a:t>( (</a:t>
            </a:r>
            <a:r>
              <a:rPr lang="en-GB" sz="1050">
                <a:solidFill>
                  <a:srgbClr val="9CDCFE"/>
                </a:solidFill>
                <a:latin typeface="Courier New"/>
                <a:ea typeface="Courier New"/>
                <a:cs typeface="Courier New"/>
                <a:sym typeface="Courier New"/>
              </a:rPr>
              <a:t>resp</a:t>
            </a:r>
            <a:r>
              <a:rPr lang="en-GB" sz="1050">
                <a:solidFill>
                  <a:srgbClr val="D4D4D4"/>
                </a:solidFill>
                <a:latin typeface="Courier New"/>
                <a:ea typeface="Courier New"/>
                <a:cs typeface="Courier New"/>
                <a:sym typeface="Courier New"/>
              </a:rPr>
              <a:t>) </a:t>
            </a:r>
            <a:r>
              <a:rPr lang="en-GB" sz="1050">
                <a:solidFill>
                  <a:srgbClr val="569CD6"/>
                </a:solidFill>
                <a:latin typeface="Courier New"/>
                <a:ea typeface="Courier New"/>
                <a:cs typeface="Courier New"/>
                <a:sym typeface="Courier New"/>
              </a:rPr>
              <a:t>=&gt;</a:t>
            </a:r>
            <a:r>
              <a:rPr lang="en-GB" sz="1050">
                <a:solidFill>
                  <a:srgbClr val="D4D4D4"/>
                </a:solidFill>
                <a:latin typeface="Courier New"/>
                <a:ea typeface="Courier New"/>
                <a:cs typeface="Courier New"/>
                <a:sym typeface="Courier New"/>
              </a:rPr>
              <a:t> </a:t>
            </a:r>
            <a:r>
              <a:rPr lang="en-GB" sz="1050">
                <a:solidFill>
                  <a:srgbClr val="9CDCFE"/>
                </a:solidFill>
                <a:latin typeface="Courier New"/>
                <a:ea typeface="Courier New"/>
                <a:cs typeface="Courier New"/>
                <a:sym typeface="Courier New"/>
              </a:rPr>
              <a:t>console</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log</a:t>
            </a:r>
            <a:r>
              <a:rPr lang="en-GB" sz="1050">
                <a:solidFill>
                  <a:srgbClr val="D4D4D4"/>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resp</a:t>
            </a:r>
            <a:r>
              <a:rPr lang="en-GB" sz="1050">
                <a:solidFill>
                  <a:srgbClr val="D4D4D4"/>
                </a:solidFill>
                <a:latin typeface="Courier New"/>
                <a:ea typeface="Courier New"/>
                <a:cs typeface="Courier New"/>
                <a:sym typeface="Courier New"/>
              </a:rPr>
              <a:t>) )</a:t>
            </a:r>
            <a:endParaRPr/>
          </a:p>
        </p:txBody>
      </p:sp>
      <p:sp>
        <p:nvSpPr>
          <p:cNvPr id="503" name="Google Shape;503;p72"/>
          <p:cNvSpPr txBox="1"/>
          <p:nvPr/>
        </p:nvSpPr>
        <p:spPr>
          <a:xfrm>
            <a:off x="1738950" y="245925"/>
            <a:ext cx="5666100" cy="69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FETCH</a:t>
            </a:r>
            <a:endParaRPr i="1" sz="4000">
              <a:latin typeface="Anton"/>
              <a:ea typeface="Anton"/>
              <a:cs typeface="Anton"/>
              <a:sym typeface="Anto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73"/>
          <p:cNvSpPr txBox="1"/>
          <p:nvPr/>
        </p:nvSpPr>
        <p:spPr>
          <a:xfrm>
            <a:off x="717600" y="1325625"/>
            <a:ext cx="7708800" cy="98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Haciendo </a:t>
            </a:r>
            <a:r>
              <a:rPr b="1" lang="en-GB" sz="1800">
                <a:solidFill>
                  <a:schemeClr val="dk1"/>
                </a:solidFill>
                <a:highlight>
                  <a:srgbClr val="FFFFFF"/>
                </a:highlight>
                <a:latin typeface="Helvetica Neue"/>
                <a:ea typeface="Helvetica Neue"/>
                <a:cs typeface="Helvetica Neue"/>
                <a:sym typeface="Helvetica Neue"/>
              </a:rPr>
              <a:t>console.log</a:t>
            </a:r>
            <a:r>
              <a:rPr lang="en-GB" sz="1800">
                <a:solidFill>
                  <a:schemeClr val="dk1"/>
                </a:solidFill>
                <a:highlight>
                  <a:srgbClr val="FFFFFF"/>
                </a:highlight>
                <a:latin typeface="Helvetica Neue Light"/>
                <a:ea typeface="Helvetica Neue Light"/>
                <a:cs typeface="Helvetica Neue Light"/>
                <a:sym typeface="Helvetica Neue Light"/>
              </a:rPr>
              <a:t> de la respuesta, no vemos el listado de posts que esperamos sino un objeto del tipo Response.</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509" name="Google Shape;509;p7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10" name="Google Shape;510;p73"/>
          <p:cNvPicPr preferRelativeResize="0"/>
          <p:nvPr/>
        </p:nvPicPr>
        <p:blipFill>
          <a:blip r:embed="rId4">
            <a:alphaModFix/>
          </a:blip>
          <a:stretch>
            <a:fillRect/>
          </a:stretch>
        </p:blipFill>
        <p:spPr>
          <a:xfrm>
            <a:off x="924113" y="2553699"/>
            <a:ext cx="7295782" cy="1306050"/>
          </a:xfrm>
          <a:prstGeom prst="rect">
            <a:avLst/>
          </a:prstGeom>
          <a:noFill/>
          <a:ln>
            <a:noFill/>
          </a:ln>
        </p:spPr>
      </p:pic>
      <p:sp>
        <p:nvSpPr>
          <p:cNvPr id="511" name="Google Shape;511;p73"/>
          <p:cNvSpPr txBox="1"/>
          <p:nvPr/>
        </p:nvSpPr>
        <p:spPr>
          <a:xfrm>
            <a:off x="1738950" y="245925"/>
            <a:ext cx="5666100" cy="69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FETCH</a:t>
            </a:r>
            <a:endParaRPr i="1" sz="4000">
              <a:latin typeface="Anton"/>
              <a:ea typeface="Anton"/>
              <a:cs typeface="Anton"/>
              <a:sym typeface="Anto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15" name="Shape 515"/>
        <p:cNvGrpSpPr/>
        <p:nvPr/>
      </p:nvGrpSpPr>
      <p:grpSpPr>
        <a:xfrm>
          <a:off x="0" y="0"/>
          <a:ext cx="0" cy="0"/>
          <a:chOff x="0" y="0"/>
          <a:chExt cx="0" cy="0"/>
        </a:xfrm>
      </p:grpSpPr>
      <p:sp>
        <p:nvSpPr>
          <p:cNvPr id="516" name="Google Shape;516;p74"/>
          <p:cNvSpPr txBox="1"/>
          <p:nvPr/>
        </p:nvSpPr>
        <p:spPr>
          <a:xfrm>
            <a:off x="1698150" y="2077200"/>
            <a:ext cx="5747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RESPONSE</a:t>
            </a:r>
            <a:endParaRPr i="1" sz="3600">
              <a:latin typeface="Anton"/>
              <a:ea typeface="Anton"/>
              <a:cs typeface="Anton"/>
              <a:sym typeface="Anton"/>
            </a:endParaRPr>
          </a:p>
        </p:txBody>
      </p:sp>
      <p:pic>
        <p:nvPicPr>
          <p:cNvPr id="517" name="Google Shape;517;p7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18" name="Google Shape;518;p74"/>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30" name="Shape 130"/>
        <p:cNvGrpSpPr/>
        <p:nvPr/>
      </p:nvGrpSpPr>
      <p:grpSpPr>
        <a:xfrm>
          <a:off x="0" y="0"/>
          <a:ext cx="0" cy="0"/>
          <a:chOff x="0" y="0"/>
          <a:chExt cx="0" cy="0"/>
        </a:xfrm>
      </p:grpSpPr>
      <p:sp>
        <p:nvSpPr>
          <p:cNvPr id="131" name="Google Shape;131;p30"/>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132" name="Google Shape;132;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5"/>
          <p:cNvSpPr txBox="1"/>
          <p:nvPr/>
        </p:nvSpPr>
        <p:spPr>
          <a:xfrm>
            <a:off x="362025" y="1573290"/>
            <a:ext cx="4773300" cy="249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 Llamar a fetch() retorna una promesa que resuelve en un objeto Response que contiene información sobre la respuesta del servidor, como su código de estado y headers.</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Para acceder al contenido de la respuesta debemos dar un paso adicional, y por eso es que se ven </a:t>
            </a:r>
            <a:r>
              <a:rPr lang="en-GB" sz="1800">
                <a:solidFill>
                  <a:schemeClr val="dk1"/>
                </a:solidFill>
                <a:highlight>
                  <a:srgbClr val="EF89D2"/>
                </a:highlight>
                <a:latin typeface="Helvetica Neue Light"/>
                <a:ea typeface="Helvetica Neue Light"/>
                <a:cs typeface="Helvetica Neue Light"/>
                <a:sym typeface="Helvetica Neue Light"/>
              </a:rPr>
              <a:t>dos .then() concatenados</a:t>
            </a:r>
            <a:r>
              <a:rPr lang="en-GB" sz="1800">
                <a:solidFill>
                  <a:schemeClr val="dk1"/>
                </a:solidFill>
                <a:highlight>
                  <a:srgbClr val="FFFFFF"/>
                </a:highlight>
                <a:latin typeface="Helvetica Neue Light"/>
                <a:ea typeface="Helvetica Neue Light"/>
                <a:cs typeface="Helvetica Neue Light"/>
                <a:sym typeface="Helvetica Neue Light"/>
              </a:rPr>
              <a:t>.</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sp>
        <p:nvSpPr>
          <p:cNvPr id="524" name="Google Shape;524;p75"/>
          <p:cNvSpPr txBox="1"/>
          <p:nvPr/>
        </p:nvSpPr>
        <p:spPr>
          <a:xfrm>
            <a:off x="1738950" y="294750"/>
            <a:ext cx="5666100" cy="69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n-GB" sz="4000">
                <a:solidFill>
                  <a:schemeClr val="dk1"/>
                </a:solidFill>
                <a:latin typeface="Anton"/>
                <a:ea typeface="Anton"/>
                <a:cs typeface="Anton"/>
                <a:sym typeface="Anton"/>
              </a:rPr>
              <a:t>RESPONSE</a:t>
            </a:r>
            <a:endParaRPr i="1" sz="4000">
              <a:latin typeface="Anton"/>
              <a:ea typeface="Anton"/>
              <a:cs typeface="Anton"/>
              <a:sym typeface="Anton"/>
            </a:endParaRPr>
          </a:p>
        </p:txBody>
      </p:sp>
      <p:pic>
        <p:nvPicPr>
          <p:cNvPr id="525" name="Google Shape;525;p7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26" name="Google Shape;526;p75"/>
          <p:cNvPicPr preferRelativeResize="0"/>
          <p:nvPr/>
        </p:nvPicPr>
        <p:blipFill>
          <a:blip r:embed="rId4">
            <a:alphaModFix/>
          </a:blip>
          <a:stretch>
            <a:fillRect/>
          </a:stretch>
        </p:blipFill>
        <p:spPr>
          <a:xfrm>
            <a:off x="5397575" y="1976238"/>
            <a:ext cx="3384400" cy="16922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6"/>
          <p:cNvSpPr txBox="1"/>
          <p:nvPr/>
        </p:nvSpPr>
        <p:spPr>
          <a:xfrm>
            <a:off x="717450" y="1203600"/>
            <a:ext cx="7709100" cy="1466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Generalmente, se transfieren datos en formato JSON. Por lo tanto, para obtener el contenido de la respuesta debemos aplicar el </a:t>
            </a:r>
            <a:r>
              <a:rPr lang="en-GB" sz="1800">
                <a:solidFill>
                  <a:schemeClr val="dk1"/>
                </a:solidFill>
                <a:highlight>
                  <a:srgbClr val="EF89D2"/>
                </a:highlight>
                <a:latin typeface="Helvetica Neue Light"/>
                <a:ea typeface="Helvetica Neue Light"/>
                <a:cs typeface="Helvetica Neue Light"/>
                <a:sym typeface="Helvetica Neue Light"/>
              </a:rPr>
              <a:t>método .json()</a:t>
            </a:r>
            <a:r>
              <a:rPr lang="en-GB" sz="1800">
                <a:solidFill>
                  <a:schemeClr val="dk1"/>
                </a:solidFill>
                <a:highlight>
                  <a:srgbClr val="FFFFFF"/>
                </a:highlight>
                <a:latin typeface="Helvetica Neue Light"/>
                <a:ea typeface="Helvetica Neue Light"/>
                <a:cs typeface="Helvetica Neue Light"/>
                <a:sym typeface="Helvetica Neue Light"/>
              </a:rPr>
              <a:t> a ese objeto. Éste retorna a su vez una Promesa, por lo que capturamos su contenido (los datos enviados por la API)</a:t>
            </a:r>
            <a:r>
              <a:rPr b="1" lang="en-GB" sz="1800">
                <a:solidFill>
                  <a:schemeClr val="dk1"/>
                </a:solidFill>
                <a:highlight>
                  <a:srgbClr val="FFFFFF"/>
                </a:highlight>
                <a:latin typeface="Helvetica Neue"/>
                <a:ea typeface="Helvetica Neue"/>
                <a:cs typeface="Helvetica Neue"/>
                <a:sym typeface="Helvetica Neue"/>
              </a:rPr>
              <a:t> en un segundo .then() </a:t>
            </a:r>
            <a:r>
              <a:rPr lang="en-GB" sz="1800">
                <a:solidFill>
                  <a:schemeClr val="dk1"/>
                </a:solidFill>
                <a:highlight>
                  <a:srgbClr val="FFFFFF"/>
                </a:highlight>
                <a:latin typeface="Helvetica Neue Light"/>
                <a:ea typeface="Helvetica Neue Light"/>
                <a:cs typeface="Helvetica Neue Light"/>
                <a:sym typeface="Helvetica Neue Light"/>
              </a:rPr>
              <a:t>:</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532" name="Google Shape;532;p7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33" name="Google Shape;533;p76"/>
          <p:cNvSpPr txBox="1"/>
          <p:nvPr/>
        </p:nvSpPr>
        <p:spPr>
          <a:xfrm>
            <a:off x="1850225" y="2846550"/>
            <a:ext cx="5717700" cy="1260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50">
                <a:solidFill>
                  <a:srgbClr val="DCDCAA"/>
                </a:solidFill>
                <a:latin typeface="Courier New"/>
                <a:ea typeface="Courier New"/>
                <a:cs typeface="Courier New"/>
                <a:sym typeface="Courier New"/>
              </a:rPr>
              <a:t>fetch</a:t>
            </a:r>
            <a:r>
              <a:rPr lang="en-GB" sz="1150">
                <a:solidFill>
                  <a:srgbClr val="D4D4D4"/>
                </a:solidFill>
                <a:latin typeface="Courier New"/>
                <a:ea typeface="Courier New"/>
                <a:cs typeface="Courier New"/>
                <a:sym typeface="Courier New"/>
              </a:rPr>
              <a:t>(</a:t>
            </a:r>
            <a:r>
              <a:rPr lang="en-GB" sz="1150">
                <a:solidFill>
                  <a:srgbClr val="CE9178"/>
                </a:solidFill>
                <a:latin typeface="Courier New"/>
                <a:ea typeface="Courier New"/>
                <a:cs typeface="Courier New"/>
                <a:sym typeface="Courier New"/>
              </a:rPr>
              <a:t>'https://jsonplaceholder.typicode.com/posts'</a:t>
            </a: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DCDCAA"/>
                </a:solidFill>
                <a:latin typeface="Courier New"/>
                <a:ea typeface="Courier New"/>
                <a:cs typeface="Courier New"/>
                <a:sym typeface="Courier New"/>
              </a:rPr>
              <a:t>then</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resp</a:t>
            </a:r>
            <a:r>
              <a:rPr lang="en-GB" sz="1150">
                <a:solidFill>
                  <a:srgbClr val="D4D4D4"/>
                </a:solidFill>
                <a:latin typeface="Courier New"/>
                <a:ea typeface="Courier New"/>
                <a:cs typeface="Courier New"/>
                <a:sym typeface="Courier New"/>
              </a:rPr>
              <a:t>) </a:t>
            </a:r>
            <a:r>
              <a:rPr lang="en-GB" sz="1150">
                <a:solidFill>
                  <a:srgbClr val="569CD6"/>
                </a:solidFill>
                <a:latin typeface="Courier New"/>
                <a:ea typeface="Courier New"/>
                <a:cs typeface="Courier New"/>
                <a:sym typeface="Courier New"/>
              </a:rPr>
              <a:t>=&gt;</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resp</a:t>
            </a:r>
            <a:r>
              <a:rPr lang="en-GB" sz="1150">
                <a:solidFill>
                  <a:srgbClr val="D4D4D4"/>
                </a:solidFill>
                <a:latin typeface="Courier New"/>
                <a:ea typeface="Courier New"/>
                <a:cs typeface="Courier New"/>
                <a:sym typeface="Courier New"/>
              </a:rPr>
              <a:t>.</a:t>
            </a:r>
            <a:r>
              <a:rPr lang="en-GB" sz="1150">
                <a:solidFill>
                  <a:srgbClr val="DCDCAA"/>
                </a:solidFill>
                <a:latin typeface="Courier New"/>
                <a:ea typeface="Courier New"/>
                <a:cs typeface="Courier New"/>
                <a:sym typeface="Courier New"/>
              </a:rPr>
              <a:t>json</a:t>
            </a:r>
            <a:r>
              <a:rPr lang="en-GB" sz="1150">
                <a:solidFill>
                  <a:srgbClr val="D4D4D4"/>
                </a:solidFill>
                <a:latin typeface="Courier New"/>
                <a:ea typeface="Courier New"/>
                <a:cs typeface="Courier New"/>
                <a:sym typeface="Courier New"/>
              </a:rPr>
              <a:t>() )</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DCDCAA"/>
                </a:solidFill>
                <a:latin typeface="Courier New"/>
                <a:ea typeface="Courier New"/>
                <a:cs typeface="Courier New"/>
                <a:sym typeface="Courier New"/>
              </a:rPr>
              <a:t>then</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data</a:t>
            </a:r>
            <a:r>
              <a:rPr lang="en-GB" sz="1150">
                <a:solidFill>
                  <a:srgbClr val="D4D4D4"/>
                </a:solidFill>
                <a:latin typeface="Courier New"/>
                <a:ea typeface="Courier New"/>
                <a:cs typeface="Courier New"/>
                <a:sym typeface="Courier New"/>
              </a:rPr>
              <a:t>) </a:t>
            </a:r>
            <a:r>
              <a:rPr lang="en-GB" sz="1150">
                <a:solidFill>
                  <a:srgbClr val="569CD6"/>
                </a:solidFill>
                <a:latin typeface="Courier New"/>
                <a:ea typeface="Courier New"/>
                <a:cs typeface="Courier New"/>
                <a:sym typeface="Courier New"/>
              </a:rPr>
              <a:t>=&gt;</a:t>
            </a:r>
            <a:r>
              <a:rPr lang="en-GB" sz="1150">
                <a:solidFill>
                  <a:srgbClr val="D4D4D4"/>
                </a:solidFill>
                <a:latin typeface="Courier New"/>
                <a:ea typeface="Courier New"/>
                <a:cs typeface="Courier New"/>
                <a:sym typeface="Courier New"/>
              </a:rPr>
              <a:t> {</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console</a:t>
            </a:r>
            <a:r>
              <a:rPr lang="en-GB" sz="1150">
                <a:solidFill>
                  <a:srgbClr val="D4D4D4"/>
                </a:solidFill>
                <a:latin typeface="Courier New"/>
                <a:ea typeface="Courier New"/>
                <a:cs typeface="Courier New"/>
                <a:sym typeface="Courier New"/>
              </a:rPr>
              <a:t>.</a:t>
            </a:r>
            <a:r>
              <a:rPr lang="en-GB" sz="1150">
                <a:solidFill>
                  <a:srgbClr val="DCDCAA"/>
                </a:solidFill>
                <a:latin typeface="Courier New"/>
                <a:ea typeface="Courier New"/>
                <a:cs typeface="Courier New"/>
                <a:sym typeface="Courier New"/>
              </a:rPr>
              <a:t>log</a:t>
            </a:r>
            <a:r>
              <a:rPr lang="en-GB" sz="1150">
                <a:solidFill>
                  <a:srgbClr val="D4D4D4"/>
                </a:solidFill>
                <a:latin typeface="Courier New"/>
                <a:ea typeface="Courier New"/>
                <a:cs typeface="Courier New"/>
                <a:sym typeface="Courier New"/>
              </a:rPr>
              <a:t>(</a:t>
            </a:r>
            <a:r>
              <a:rPr lang="en-GB" sz="1150">
                <a:solidFill>
                  <a:srgbClr val="9CDCFE"/>
                </a:solidFill>
                <a:latin typeface="Courier New"/>
                <a:ea typeface="Courier New"/>
                <a:cs typeface="Courier New"/>
                <a:sym typeface="Courier New"/>
              </a:rPr>
              <a:t>data</a:t>
            </a: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endParaRPr sz="1500"/>
          </a:p>
        </p:txBody>
      </p:sp>
      <p:sp>
        <p:nvSpPr>
          <p:cNvPr id="534" name="Google Shape;534;p76"/>
          <p:cNvSpPr txBox="1"/>
          <p:nvPr/>
        </p:nvSpPr>
        <p:spPr>
          <a:xfrm>
            <a:off x="1738950" y="294750"/>
            <a:ext cx="5666100" cy="69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n-GB" sz="4000">
                <a:solidFill>
                  <a:schemeClr val="dk1"/>
                </a:solidFill>
                <a:latin typeface="Anton"/>
                <a:ea typeface="Anton"/>
                <a:cs typeface="Anton"/>
                <a:sym typeface="Anton"/>
              </a:rPr>
              <a:t>RESPONSE</a:t>
            </a:r>
            <a:endParaRPr i="1" sz="4000">
              <a:latin typeface="Anton"/>
              <a:ea typeface="Anton"/>
              <a:cs typeface="Anton"/>
              <a:sym typeface="Anto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7"/>
          <p:cNvSpPr txBox="1"/>
          <p:nvPr/>
        </p:nvSpPr>
        <p:spPr>
          <a:xfrm>
            <a:off x="5017050" y="1750750"/>
            <a:ext cx="3737400" cy="214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En el parámetro </a:t>
            </a:r>
            <a:r>
              <a:rPr b="1" lang="en-GB" sz="1800">
                <a:solidFill>
                  <a:schemeClr val="dk1"/>
                </a:solidFill>
                <a:highlight>
                  <a:srgbClr val="FFFFFF"/>
                </a:highlight>
                <a:latin typeface="Helvetica Neue"/>
                <a:ea typeface="Helvetica Neue"/>
                <a:cs typeface="Helvetica Neue"/>
                <a:sym typeface="Helvetica Neue"/>
              </a:rPr>
              <a:t>data </a:t>
            </a:r>
            <a:r>
              <a:rPr lang="en-GB" sz="1800">
                <a:solidFill>
                  <a:schemeClr val="dk1"/>
                </a:solidFill>
                <a:highlight>
                  <a:srgbClr val="FFFFFF"/>
                </a:highlight>
                <a:latin typeface="Helvetica Neue Light"/>
                <a:ea typeface="Helvetica Neue Light"/>
                <a:cs typeface="Helvetica Neue Light"/>
                <a:sym typeface="Helvetica Neue Light"/>
              </a:rPr>
              <a:t>tenemos el contenido de la respuesta de nuestra petición. En este caso, la API </a:t>
            </a:r>
            <a:r>
              <a:rPr lang="en-GB" sz="1800">
                <a:solidFill>
                  <a:schemeClr val="dk1"/>
                </a:solidFill>
                <a:highlight>
                  <a:srgbClr val="EF89D2"/>
                </a:highlight>
                <a:latin typeface="Helvetica Neue Light"/>
                <a:ea typeface="Helvetica Neue Light"/>
                <a:cs typeface="Helvetica Neue Light"/>
                <a:sym typeface="Helvetica Neue Light"/>
              </a:rPr>
              <a:t>nos responde con un array de 100 elemento donde cada elemento es un post</a:t>
            </a:r>
            <a:r>
              <a:rPr lang="en-GB" sz="1800">
                <a:solidFill>
                  <a:schemeClr val="dk1"/>
                </a:solidFill>
                <a:highlight>
                  <a:srgbClr val="FFFFFF"/>
                </a:highlight>
                <a:latin typeface="Helvetica Neue Light"/>
                <a:ea typeface="Helvetica Neue Light"/>
                <a:cs typeface="Helvetica Neue Light"/>
                <a:sym typeface="Helvetica Neue Light"/>
              </a:rPr>
              <a:t>.</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540" name="Google Shape;540;p7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41" name="Google Shape;541;p77"/>
          <p:cNvPicPr preferRelativeResize="0"/>
          <p:nvPr/>
        </p:nvPicPr>
        <p:blipFill>
          <a:blip r:embed="rId4">
            <a:alphaModFix/>
          </a:blip>
          <a:stretch>
            <a:fillRect/>
          </a:stretch>
        </p:blipFill>
        <p:spPr>
          <a:xfrm>
            <a:off x="88275" y="1981762"/>
            <a:ext cx="4836350" cy="1673425"/>
          </a:xfrm>
          <a:prstGeom prst="rect">
            <a:avLst/>
          </a:prstGeom>
          <a:noFill/>
          <a:ln>
            <a:noFill/>
          </a:ln>
        </p:spPr>
      </p:pic>
      <p:sp>
        <p:nvSpPr>
          <p:cNvPr id="542" name="Google Shape;542;p77"/>
          <p:cNvSpPr txBox="1"/>
          <p:nvPr/>
        </p:nvSpPr>
        <p:spPr>
          <a:xfrm>
            <a:off x="1738950" y="294750"/>
            <a:ext cx="5666100" cy="69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n-GB" sz="4000">
                <a:solidFill>
                  <a:schemeClr val="dk1"/>
                </a:solidFill>
                <a:latin typeface="Anton"/>
                <a:ea typeface="Anton"/>
                <a:cs typeface="Anton"/>
                <a:sym typeface="Anton"/>
              </a:rPr>
              <a:t>RESPONSE</a:t>
            </a:r>
            <a:endParaRPr i="1" sz="4000">
              <a:latin typeface="Anton"/>
              <a:ea typeface="Anton"/>
              <a:cs typeface="Anton"/>
              <a:sym typeface="Anto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46" name="Shape 546"/>
        <p:cNvGrpSpPr/>
        <p:nvPr/>
      </p:nvGrpSpPr>
      <p:grpSpPr>
        <a:xfrm>
          <a:off x="0" y="0"/>
          <a:ext cx="0" cy="0"/>
          <a:chOff x="0" y="0"/>
          <a:chExt cx="0" cy="0"/>
        </a:xfrm>
      </p:grpSpPr>
      <p:sp>
        <p:nvSpPr>
          <p:cNvPr id="547" name="Google Shape;547;p78"/>
          <p:cNvSpPr txBox="1"/>
          <p:nvPr/>
        </p:nvSpPr>
        <p:spPr>
          <a:xfrm>
            <a:off x="1698150" y="2077200"/>
            <a:ext cx="5747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ANALIZANDO RESPUESTAS</a:t>
            </a:r>
            <a:endParaRPr i="1" sz="3600">
              <a:latin typeface="Anton"/>
              <a:ea typeface="Anton"/>
              <a:cs typeface="Anton"/>
              <a:sym typeface="Anton"/>
            </a:endParaRPr>
          </a:p>
        </p:txBody>
      </p:sp>
      <p:pic>
        <p:nvPicPr>
          <p:cNvPr id="548" name="Google Shape;548;p7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49" name="Google Shape;549;p78"/>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FFBC"/>
        </a:solidFill>
      </p:bgPr>
    </p:bg>
    <p:spTree>
      <p:nvGrpSpPr>
        <p:cNvPr id="553" name="Shape 553"/>
        <p:cNvGrpSpPr/>
        <p:nvPr/>
      </p:nvGrpSpPr>
      <p:grpSpPr>
        <a:xfrm>
          <a:off x="0" y="0"/>
          <a:ext cx="0" cy="0"/>
          <a:chOff x="0" y="0"/>
          <a:chExt cx="0" cy="0"/>
        </a:xfrm>
      </p:grpSpPr>
      <p:sp>
        <p:nvSpPr>
          <p:cNvPr id="554" name="Google Shape;554;p79"/>
          <p:cNvSpPr txBox="1"/>
          <p:nvPr/>
        </p:nvSpPr>
        <p:spPr>
          <a:xfrm>
            <a:off x="860850" y="1574200"/>
            <a:ext cx="7422300" cy="2596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Trabajar con APIs nos ofrece un entorno claro sobre cómo comunicarnos y obtener respuestas con recursos 🙌. Sin embargo, cada API define qué responder, qué formato darle a los datos que envía y cómo estructurarlos. </a:t>
            </a:r>
            <a:endParaRPr sz="18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Por lo tanto, siempre debemos analizar las respuestas obtenidas para ver qué datos utilizar de ellas 🤔.</a:t>
            </a:r>
            <a:endParaRPr sz="18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p:txBody>
      </p:sp>
      <p:pic>
        <p:nvPicPr>
          <p:cNvPr id="555" name="Google Shape;555;p7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56" name="Google Shape;556;p79"/>
          <p:cNvPicPr preferRelativeResize="0"/>
          <p:nvPr/>
        </p:nvPicPr>
        <p:blipFill rotWithShape="1">
          <a:blip r:embed="rId4">
            <a:alphaModFix/>
          </a:blip>
          <a:srcRect b="0" l="0" r="0" t="0"/>
          <a:stretch/>
        </p:blipFill>
        <p:spPr>
          <a:xfrm>
            <a:off x="3978725" y="214000"/>
            <a:ext cx="1186525" cy="11865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80"/>
          <p:cNvSpPr txBox="1"/>
          <p:nvPr/>
        </p:nvSpPr>
        <p:spPr>
          <a:xfrm>
            <a:off x="453800" y="1123500"/>
            <a:ext cx="2790300" cy="252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En este caso, veamos cómo son los objetos del array anterior </a:t>
            </a:r>
            <a:r>
              <a:rPr lang="en-GB" sz="1800">
                <a:solidFill>
                  <a:schemeClr val="dk1"/>
                </a:solidFill>
                <a:highlight>
                  <a:srgbClr val="FFFFFF"/>
                </a:highlight>
                <a:latin typeface="Helvetica Neue Light"/>
                <a:ea typeface="Helvetica Neue Light"/>
                <a:cs typeface="Helvetica Neue Light"/>
                <a:sym typeface="Helvetica Neue Light"/>
              </a:rPr>
              <a:t>👉</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562" name="Google Shape;562;p8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63" name="Google Shape;563;p80"/>
          <p:cNvPicPr preferRelativeResize="0"/>
          <p:nvPr/>
        </p:nvPicPr>
        <p:blipFill>
          <a:blip r:embed="rId4">
            <a:alphaModFix/>
          </a:blip>
          <a:stretch>
            <a:fillRect/>
          </a:stretch>
        </p:blipFill>
        <p:spPr>
          <a:xfrm>
            <a:off x="3367325" y="1123500"/>
            <a:ext cx="4978775" cy="3459500"/>
          </a:xfrm>
          <a:prstGeom prst="rect">
            <a:avLst/>
          </a:prstGeom>
          <a:noFill/>
          <a:ln>
            <a:noFill/>
          </a:ln>
        </p:spPr>
      </p:pic>
      <p:sp>
        <p:nvSpPr>
          <p:cNvPr id="564" name="Google Shape;564;p80"/>
          <p:cNvSpPr txBox="1"/>
          <p:nvPr/>
        </p:nvSpPr>
        <p:spPr>
          <a:xfrm>
            <a:off x="1184100" y="185025"/>
            <a:ext cx="6660600" cy="67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ANALIZANDO RESPUESTAS</a:t>
            </a:r>
            <a:endParaRPr i="1" sz="3600">
              <a:solidFill>
                <a:schemeClr val="dk1"/>
              </a:solidFill>
              <a:latin typeface="Anton"/>
              <a:ea typeface="Anton"/>
              <a:cs typeface="Anton"/>
              <a:sym typeface="Anto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81"/>
          <p:cNvSpPr txBox="1"/>
          <p:nvPr/>
        </p:nvSpPr>
        <p:spPr>
          <a:xfrm>
            <a:off x="441475" y="1024925"/>
            <a:ext cx="8377800" cy="969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600">
                <a:solidFill>
                  <a:schemeClr val="dk1"/>
                </a:solidFill>
                <a:highlight>
                  <a:srgbClr val="FFFFFF"/>
                </a:highlight>
                <a:latin typeface="Helvetica Neue Light"/>
                <a:ea typeface="Helvetica Neue Light"/>
                <a:cs typeface="Helvetica Neue Light"/>
                <a:sym typeface="Helvetica Neue Light"/>
              </a:rPr>
              <a:t>Cada elemento tiene propiedades </a:t>
            </a:r>
            <a:r>
              <a:rPr lang="en-GB" sz="1600">
                <a:solidFill>
                  <a:schemeClr val="dk1"/>
                </a:solidFill>
                <a:highlight>
                  <a:srgbClr val="E0FF00"/>
                </a:highlight>
                <a:latin typeface="Helvetica Neue Light"/>
                <a:ea typeface="Helvetica Neue Light"/>
                <a:cs typeface="Helvetica Neue Light"/>
                <a:sym typeface="Helvetica Neue Light"/>
              </a:rPr>
              <a:t>body, id, title, userId</a:t>
            </a:r>
            <a:r>
              <a:rPr lang="en-GB" sz="1600">
                <a:solidFill>
                  <a:schemeClr val="dk1"/>
                </a:solidFill>
                <a:highlight>
                  <a:srgbClr val="FFFFFF"/>
                </a:highlight>
                <a:latin typeface="Helvetica Neue Light"/>
                <a:ea typeface="Helvetica Neue Light"/>
                <a:cs typeface="Helvetica Neue Light"/>
                <a:sym typeface="Helvetica Neue Light"/>
              </a:rPr>
              <a:t>. Estamos trabajando con el parámetro data definido que es un array de objetos. Por ello, podemos recorrerlo y acceder a sus objetos y propiedades 🧐:</a:t>
            </a:r>
            <a:endParaRPr sz="16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6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600">
              <a:solidFill>
                <a:schemeClr val="dk1"/>
              </a:solidFill>
              <a:highlight>
                <a:srgbClr val="FFFFFF"/>
              </a:highlight>
              <a:latin typeface="Helvetica Neue Light"/>
              <a:ea typeface="Helvetica Neue Light"/>
              <a:cs typeface="Helvetica Neue Light"/>
              <a:sym typeface="Helvetica Neue Light"/>
            </a:endParaRPr>
          </a:p>
        </p:txBody>
      </p:sp>
      <p:pic>
        <p:nvPicPr>
          <p:cNvPr id="570" name="Google Shape;570;p8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71" name="Google Shape;571;p81"/>
          <p:cNvSpPr txBox="1"/>
          <p:nvPr/>
        </p:nvSpPr>
        <p:spPr>
          <a:xfrm>
            <a:off x="2010525" y="271375"/>
            <a:ext cx="5020200" cy="8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ANALIZANDO RESPUESTAS</a:t>
            </a:r>
            <a:endParaRPr i="1" sz="3600">
              <a:solidFill>
                <a:schemeClr val="dk1"/>
              </a:solidFill>
              <a:latin typeface="Anton"/>
              <a:ea typeface="Anton"/>
              <a:cs typeface="Anton"/>
              <a:sym typeface="Anton"/>
            </a:endParaRPr>
          </a:p>
        </p:txBody>
      </p:sp>
      <p:sp>
        <p:nvSpPr>
          <p:cNvPr id="572" name="Google Shape;572;p81"/>
          <p:cNvSpPr txBox="1"/>
          <p:nvPr/>
        </p:nvSpPr>
        <p:spPr>
          <a:xfrm>
            <a:off x="1799725" y="2064100"/>
            <a:ext cx="5661300" cy="1632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250">
                <a:solidFill>
                  <a:srgbClr val="DCDCAA"/>
                </a:solidFill>
                <a:latin typeface="Courier New"/>
                <a:ea typeface="Courier New"/>
                <a:cs typeface="Courier New"/>
                <a:sym typeface="Courier New"/>
              </a:rPr>
              <a:t>fetch</a:t>
            </a:r>
            <a:r>
              <a:rPr lang="en-GB" sz="1250">
                <a:solidFill>
                  <a:srgbClr val="D4D4D4"/>
                </a:solidFill>
                <a:latin typeface="Courier New"/>
                <a:ea typeface="Courier New"/>
                <a:cs typeface="Courier New"/>
                <a:sym typeface="Courier New"/>
              </a:rPr>
              <a:t>(</a:t>
            </a:r>
            <a:r>
              <a:rPr lang="en-GB" sz="1250">
                <a:solidFill>
                  <a:srgbClr val="CE9178"/>
                </a:solidFill>
                <a:latin typeface="Courier New"/>
                <a:ea typeface="Courier New"/>
                <a:cs typeface="Courier New"/>
                <a:sym typeface="Courier New"/>
              </a:rPr>
              <a:t>'https://jsonplaceholder.typicode.com/posts'</a:t>
            </a:r>
            <a:r>
              <a:rPr lang="en-GB" sz="1250">
                <a:solidFill>
                  <a:srgbClr val="D4D4D4"/>
                </a:solidFill>
                <a:latin typeface="Courier New"/>
                <a:ea typeface="Courier New"/>
                <a:cs typeface="Courier New"/>
                <a:sym typeface="Courier New"/>
              </a:rPr>
              <a:t>)</a:t>
            </a:r>
            <a:endParaRPr sz="12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rgbClr val="D4D4D4"/>
                </a:solidFill>
                <a:latin typeface="Courier New"/>
                <a:ea typeface="Courier New"/>
                <a:cs typeface="Courier New"/>
                <a:sym typeface="Courier New"/>
              </a:rPr>
              <a:t>    .</a:t>
            </a:r>
            <a:r>
              <a:rPr lang="en-GB" sz="1250">
                <a:solidFill>
                  <a:srgbClr val="DCDCAA"/>
                </a:solidFill>
                <a:latin typeface="Courier New"/>
                <a:ea typeface="Courier New"/>
                <a:cs typeface="Courier New"/>
                <a:sym typeface="Courier New"/>
              </a:rPr>
              <a:t>then</a:t>
            </a:r>
            <a:r>
              <a:rPr lang="en-GB" sz="1250">
                <a:solidFill>
                  <a:srgbClr val="D4D4D4"/>
                </a:solidFill>
                <a:latin typeface="Courier New"/>
                <a:ea typeface="Courier New"/>
                <a:cs typeface="Courier New"/>
                <a:sym typeface="Courier New"/>
              </a:rPr>
              <a:t>( (</a:t>
            </a:r>
            <a:r>
              <a:rPr lang="en-GB" sz="1250">
                <a:solidFill>
                  <a:srgbClr val="9CDCFE"/>
                </a:solidFill>
                <a:latin typeface="Courier New"/>
                <a:ea typeface="Courier New"/>
                <a:cs typeface="Courier New"/>
                <a:sym typeface="Courier New"/>
              </a:rPr>
              <a:t>resp</a:t>
            </a:r>
            <a:r>
              <a:rPr lang="en-GB" sz="1250">
                <a:solidFill>
                  <a:srgbClr val="D4D4D4"/>
                </a:solidFill>
                <a:latin typeface="Courier New"/>
                <a:ea typeface="Courier New"/>
                <a:cs typeface="Courier New"/>
                <a:sym typeface="Courier New"/>
              </a:rPr>
              <a:t>) </a:t>
            </a:r>
            <a:r>
              <a:rPr lang="en-GB" sz="1250">
                <a:solidFill>
                  <a:srgbClr val="569CD6"/>
                </a:solidFill>
                <a:latin typeface="Courier New"/>
                <a:ea typeface="Courier New"/>
                <a:cs typeface="Courier New"/>
                <a:sym typeface="Courier New"/>
              </a:rPr>
              <a:t>=&gt;</a:t>
            </a:r>
            <a:r>
              <a:rPr lang="en-GB" sz="1250">
                <a:solidFill>
                  <a:srgbClr val="D4D4D4"/>
                </a:solidFill>
                <a:latin typeface="Courier New"/>
                <a:ea typeface="Courier New"/>
                <a:cs typeface="Courier New"/>
                <a:sym typeface="Courier New"/>
              </a:rPr>
              <a:t> </a:t>
            </a:r>
            <a:r>
              <a:rPr lang="en-GB" sz="1250">
                <a:solidFill>
                  <a:srgbClr val="9CDCFE"/>
                </a:solidFill>
                <a:latin typeface="Courier New"/>
                <a:ea typeface="Courier New"/>
                <a:cs typeface="Courier New"/>
                <a:sym typeface="Courier New"/>
              </a:rPr>
              <a:t>resp</a:t>
            </a:r>
            <a:r>
              <a:rPr lang="en-GB" sz="1250">
                <a:solidFill>
                  <a:srgbClr val="D4D4D4"/>
                </a:solidFill>
                <a:latin typeface="Courier New"/>
                <a:ea typeface="Courier New"/>
                <a:cs typeface="Courier New"/>
                <a:sym typeface="Courier New"/>
              </a:rPr>
              <a:t>.</a:t>
            </a:r>
            <a:r>
              <a:rPr lang="en-GB" sz="1250">
                <a:solidFill>
                  <a:srgbClr val="DCDCAA"/>
                </a:solidFill>
                <a:latin typeface="Courier New"/>
                <a:ea typeface="Courier New"/>
                <a:cs typeface="Courier New"/>
                <a:sym typeface="Courier New"/>
              </a:rPr>
              <a:t>json</a:t>
            </a:r>
            <a:r>
              <a:rPr lang="en-GB" sz="1250">
                <a:solidFill>
                  <a:srgbClr val="D4D4D4"/>
                </a:solidFill>
                <a:latin typeface="Courier New"/>
                <a:ea typeface="Courier New"/>
                <a:cs typeface="Courier New"/>
                <a:sym typeface="Courier New"/>
              </a:rPr>
              <a:t>() )</a:t>
            </a:r>
            <a:endParaRPr sz="12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rgbClr val="D4D4D4"/>
                </a:solidFill>
                <a:latin typeface="Courier New"/>
                <a:ea typeface="Courier New"/>
                <a:cs typeface="Courier New"/>
                <a:sym typeface="Courier New"/>
              </a:rPr>
              <a:t>    .</a:t>
            </a:r>
            <a:r>
              <a:rPr lang="en-GB" sz="1250">
                <a:solidFill>
                  <a:srgbClr val="DCDCAA"/>
                </a:solidFill>
                <a:latin typeface="Courier New"/>
                <a:ea typeface="Courier New"/>
                <a:cs typeface="Courier New"/>
                <a:sym typeface="Courier New"/>
              </a:rPr>
              <a:t>then</a:t>
            </a:r>
            <a:r>
              <a:rPr lang="en-GB" sz="1250">
                <a:solidFill>
                  <a:srgbClr val="D4D4D4"/>
                </a:solidFill>
                <a:latin typeface="Courier New"/>
                <a:ea typeface="Courier New"/>
                <a:cs typeface="Courier New"/>
                <a:sym typeface="Courier New"/>
              </a:rPr>
              <a:t>( (</a:t>
            </a:r>
            <a:r>
              <a:rPr lang="en-GB" sz="1250">
                <a:solidFill>
                  <a:srgbClr val="9CDCFE"/>
                </a:solidFill>
                <a:latin typeface="Courier New"/>
                <a:ea typeface="Courier New"/>
                <a:cs typeface="Courier New"/>
                <a:sym typeface="Courier New"/>
              </a:rPr>
              <a:t>data</a:t>
            </a:r>
            <a:r>
              <a:rPr lang="en-GB" sz="1250">
                <a:solidFill>
                  <a:srgbClr val="D4D4D4"/>
                </a:solidFill>
                <a:latin typeface="Courier New"/>
                <a:ea typeface="Courier New"/>
                <a:cs typeface="Courier New"/>
                <a:sym typeface="Courier New"/>
              </a:rPr>
              <a:t>) </a:t>
            </a:r>
            <a:r>
              <a:rPr lang="en-GB" sz="1250">
                <a:solidFill>
                  <a:srgbClr val="569CD6"/>
                </a:solidFill>
                <a:latin typeface="Courier New"/>
                <a:ea typeface="Courier New"/>
                <a:cs typeface="Courier New"/>
                <a:sym typeface="Courier New"/>
              </a:rPr>
              <a:t>=&gt;</a:t>
            </a:r>
            <a:r>
              <a:rPr lang="en-GB" sz="1250">
                <a:solidFill>
                  <a:srgbClr val="D4D4D4"/>
                </a:solidFill>
                <a:latin typeface="Courier New"/>
                <a:ea typeface="Courier New"/>
                <a:cs typeface="Courier New"/>
                <a:sym typeface="Courier New"/>
              </a:rPr>
              <a:t> {</a:t>
            </a:r>
            <a:endParaRPr sz="12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rgbClr val="D4D4D4"/>
                </a:solidFill>
                <a:latin typeface="Courier New"/>
                <a:ea typeface="Courier New"/>
                <a:cs typeface="Courier New"/>
                <a:sym typeface="Courier New"/>
              </a:rPr>
              <a:t>        </a:t>
            </a:r>
            <a:r>
              <a:rPr lang="en-GB" sz="1250">
                <a:solidFill>
                  <a:srgbClr val="9CDCFE"/>
                </a:solidFill>
                <a:latin typeface="Courier New"/>
                <a:ea typeface="Courier New"/>
                <a:cs typeface="Courier New"/>
                <a:sym typeface="Courier New"/>
              </a:rPr>
              <a:t>console</a:t>
            </a:r>
            <a:r>
              <a:rPr lang="en-GB" sz="1250">
                <a:solidFill>
                  <a:srgbClr val="D4D4D4"/>
                </a:solidFill>
                <a:latin typeface="Courier New"/>
                <a:ea typeface="Courier New"/>
                <a:cs typeface="Courier New"/>
                <a:sym typeface="Courier New"/>
              </a:rPr>
              <a:t>.</a:t>
            </a:r>
            <a:r>
              <a:rPr lang="en-GB" sz="1250">
                <a:solidFill>
                  <a:srgbClr val="DCDCAA"/>
                </a:solidFill>
                <a:latin typeface="Courier New"/>
                <a:ea typeface="Courier New"/>
                <a:cs typeface="Courier New"/>
                <a:sym typeface="Courier New"/>
              </a:rPr>
              <a:t>log</a:t>
            </a:r>
            <a:r>
              <a:rPr lang="en-GB" sz="1250">
                <a:solidFill>
                  <a:srgbClr val="D4D4D4"/>
                </a:solidFill>
                <a:latin typeface="Courier New"/>
                <a:ea typeface="Courier New"/>
                <a:cs typeface="Courier New"/>
                <a:sym typeface="Courier New"/>
              </a:rPr>
              <a:t>( </a:t>
            </a:r>
            <a:r>
              <a:rPr lang="en-GB" sz="1250">
                <a:solidFill>
                  <a:srgbClr val="9CDCFE"/>
                </a:solidFill>
                <a:latin typeface="Courier New"/>
                <a:ea typeface="Courier New"/>
                <a:cs typeface="Courier New"/>
                <a:sym typeface="Courier New"/>
              </a:rPr>
              <a:t>data</a:t>
            </a:r>
            <a:r>
              <a:rPr lang="en-GB" sz="1250">
                <a:solidFill>
                  <a:srgbClr val="D4D4D4"/>
                </a:solidFill>
                <a:latin typeface="Courier New"/>
                <a:ea typeface="Courier New"/>
                <a:cs typeface="Courier New"/>
                <a:sym typeface="Courier New"/>
              </a:rPr>
              <a:t>[</a:t>
            </a:r>
            <a:r>
              <a:rPr lang="en-GB" sz="1250">
                <a:solidFill>
                  <a:srgbClr val="B5CEA8"/>
                </a:solidFill>
                <a:latin typeface="Courier New"/>
                <a:ea typeface="Courier New"/>
                <a:cs typeface="Courier New"/>
                <a:sym typeface="Courier New"/>
              </a:rPr>
              <a:t>0</a:t>
            </a:r>
            <a:r>
              <a:rPr lang="en-GB" sz="1250">
                <a:solidFill>
                  <a:srgbClr val="D4D4D4"/>
                </a:solidFill>
                <a:latin typeface="Courier New"/>
                <a:ea typeface="Courier New"/>
                <a:cs typeface="Courier New"/>
                <a:sym typeface="Courier New"/>
              </a:rPr>
              <a:t>].</a:t>
            </a:r>
            <a:r>
              <a:rPr lang="en-GB" sz="1250">
                <a:solidFill>
                  <a:srgbClr val="9CDCFE"/>
                </a:solidFill>
                <a:latin typeface="Courier New"/>
                <a:ea typeface="Courier New"/>
                <a:cs typeface="Courier New"/>
                <a:sym typeface="Courier New"/>
              </a:rPr>
              <a:t>title</a:t>
            </a:r>
            <a:r>
              <a:rPr lang="en-GB" sz="1250">
                <a:solidFill>
                  <a:srgbClr val="D4D4D4"/>
                </a:solidFill>
                <a:latin typeface="Courier New"/>
                <a:ea typeface="Courier New"/>
                <a:cs typeface="Courier New"/>
                <a:sym typeface="Courier New"/>
              </a:rPr>
              <a:t> )</a:t>
            </a:r>
            <a:endParaRPr sz="12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rgbClr val="D4D4D4"/>
                </a:solidFill>
                <a:latin typeface="Courier New"/>
                <a:ea typeface="Courier New"/>
                <a:cs typeface="Courier New"/>
                <a:sym typeface="Courier New"/>
              </a:rPr>
              <a:t>        </a:t>
            </a:r>
            <a:r>
              <a:rPr lang="en-GB" sz="1250">
                <a:solidFill>
                  <a:srgbClr val="9CDCFE"/>
                </a:solidFill>
                <a:latin typeface="Courier New"/>
                <a:ea typeface="Courier New"/>
                <a:cs typeface="Courier New"/>
                <a:sym typeface="Courier New"/>
              </a:rPr>
              <a:t>console</a:t>
            </a:r>
            <a:r>
              <a:rPr lang="en-GB" sz="1250">
                <a:solidFill>
                  <a:srgbClr val="D4D4D4"/>
                </a:solidFill>
                <a:latin typeface="Courier New"/>
                <a:ea typeface="Courier New"/>
                <a:cs typeface="Courier New"/>
                <a:sym typeface="Courier New"/>
              </a:rPr>
              <a:t>.</a:t>
            </a:r>
            <a:r>
              <a:rPr lang="en-GB" sz="1250">
                <a:solidFill>
                  <a:srgbClr val="DCDCAA"/>
                </a:solidFill>
                <a:latin typeface="Courier New"/>
                <a:ea typeface="Courier New"/>
                <a:cs typeface="Courier New"/>
                <a:sym typeface="Courier New"/>
              </a:rPr>
              <a:t>log</a:t>
            </a:r>
            <a:r>
              <a:rPr lang="en-GB" sz="1250">
                <a:solidFill>
                  <a:srgbClr val="D4D4D4"/>
                </a:solidFill>
                <a:latin typeface="Courier New"/>
                <a:ea typeface="Courier New"/>
                <a:cs typeface="Courier New"/>
                <a:sym typeface="Courier New"/>
              </a:rPr>
              <a:t>( </a:t>
            </a:r>
            <a:r>
              <a:rPr lang="en-GB" sz="1250">
                <a:solidFill>
                  <a:srgbClr val="9CDCFE"/>
                </a:solidFill>
                <a:latin typeface="Courier New"/>
                <a:ea typeface="Courier New"/>
                <a:cs typeface="Courier New"/>
                <a:sym typeface="Courier New"/>
              </a:rPr>
              <a:t>data</a:t>
            </a:r>
            <a:r>
              <a:rPr lang="en-GB" sz="1250">
                <a:solidFill>
                  <a:srgbClr val="D4D4D4"/>
                </a:solidFill>
                <a:latin typeface="Courier New"/>
                <a:ea typeface="Courier New"/>
                <a:cs typeface="Courier New"/>
                <a:sym typeface="Courier New"/>
              </a:rPr>
              <a:t>[</a:t>
            </a:r>
            <a:r>
              <a:rPr lang="en-GB" sz="1250">
                <a:solidFill>
                  <a:srgbClr val="B5CEA8"/>
                </a:solidFill>
                <a:latin typeface="Courier New"/>
                <a:ea typeface="Courier New"/>
                <a:cs typeface="Courier New"/>
                <a:sym typeface="Courier New"/>
              </a:rPr>
              <a:t>0</a:t>
            </a:r>
            <a:r>
              <a:rPr lang="en-GB" sz="1250">
                <a:solidFill>
                  <a:srgbClr val="D4D4D4"/>
                </a:solidFill>
                <a:latin typeface="Courier New"/>
                <a:ea typeface="Courier New"/>
                <a:cs typeface="Courier New"/>
                <a:sym typeface="Courier New"/>
              </a:rPr>
              <a:t>].</a:t>
            </a:r>
            <a:r>
              <a:rPr lang="en-GB" sz="1250">
                <a:solidFill>
                  <a:srgbClr val="9CDCFE"/>
                </a:solidFill>
                <a:latin typeface="Courier New"/>
                <a:ea typeface="Courier New"/>
                <a:cs typeface="Courier New"/>
                <a:sym typeface="Courier New"/>
              </a:rPr>
              <a:t>body</a:t>
            </a:r>
            <a:r>
              <a:rPr lang="en-GB" sz="1250">
                <a:solidFill>
                  <a:srgbClr val="D4D4D4"/>
                </a:solidFill>
                <a:latin typeface="Courier New"/>
                <a:ea typeface="Courier New"/>
                <a:cs typeface="Courier New"/>
                <a:sym typeface="Courier New"/>
              </a:rPr>
              <a:t> )</a:t>
            </a:r>
            <a:endParaRPr sz="12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rgbClr val="D4D4D4"/>
                </a:solidFill>
                <a:latin typeface="Courier New"/>
                <a:ea typeface="Courier New"/>
                <a:cs typeface="Courier New"/>
                <a:sym typeface="Courier New"/>
              </a:rPr>
              <a:t>    })</a:t>
            </a:r>
            <a:endParaRPr sz="1600"/>
          </a:p>
        </p:txBody>
      </p:sp>
      <p:pic>
        <p:nvPicPr>
          <p:cNvPr id="573" name="Google Shape;573;p81"/>
          <p:cNvPicPr preferRelativeResize="0"/>
          <p:nvPr/>
        </p:nvPicPr>
        <p:blipFill>
          <a:blip r:embed="rId4">
            <a:alphaModFix/>
          </a:blip>
          <a:stretch>
            <a:fillRect/>
          </a:stretch>
        </p:blipFill>
        <p:spPr>
          <a:xfrm>
            <a:off x="2509825" y="3769675"/>
            <a:ext cx="4124325" cy="10382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82"/>
          <p:cNvSpPr txBox="1"/>
          <p:nvPr/>
        </p:nvSpPr>
        <p:spPr>
          <a:xfrm>
            <a:off x="383100" y="1226288"/>
            <a:ext cx="8377800" cy="98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Teniendo esto disponible dentro del</a:t>
            </a:r>
            <a:r>
              <a:rPr b="1" lang="en-GB" sz="1800">
                <a:solidFill>
                  <a:schemeClr val="dk1"/>
                </a:solidFill>
                <a:highlight>
                  <a:srgbClr val="FFFFFF"/>
                </a:highlight>
                <a:latin typeface="Helvetica Neue"/>
                <a:ea typeface="Helvetica Neue"/>
                <a:cs typeface="Helvetica Neue"/>
                <a:sym typeface="Helvetica Neue"/>
              </a:rPr>
              <a:t> .then()</a:t>
            </a:r>
            <a:r>
              <a:rPr lang="en-GB" sz="1800">
                <a:solidFill>
                  <a:schemeClr val="dk1"/>
                </a:solidFill>
                <a:highlight>
                  <a:srgbClr val="FFFFFF"/>
                </a:highlight>
                <a:latin typeface="Helvetica Neue Light"/>
                <a:ea typeface="Helvetica Neue Light"/>
                <a:cs typeface="Helvetica Neue Light"/>
                <a:sym typeface="Helvetica Neue Light"/>
              </a:rPr>
              <a:t>, </a:t>
            </a:r>
            <a:r>
              <a:rPr lang="en-GB" sz="1800">
                <a:solidFill>
                  <a:schemeClr val="dk1"/>
                </a:solidFill>
                <a:highlight>
                  <a:srgbClr val="E0FF00"/>
                </a:highlight>
                <a:latin typeface="Helvetica Neue Light"/>
                <a:ea typeface="Helvetica Neue Light"/>
                <a:cs typeface="Helvetica Neue Light"/>
                <a:sym typeface="Helvetica Neue Light"/>
              </a:rPr>
              <a:t>¡podemos volcarlo al DOM utilizando los métodos vistos previamente! 🤩</a:t>
            </a:r>
            <a:endParaRPr sz="1800">
              <a:solidFill>
                <a:schemeClr val="dk1"/>
              </a:solidFill>
              <a:highlight>
                <a:srgbClr val="E0FF00"/>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579" name="Google Shape;579;p8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80" name="Google Shape;580;p82"/>
          <p:cNvSpPr txBox="1"/>
          <p:nvPr/>
        </p:nvSpPr>
        <p:spPr>
          <a:xfrm>
            <a:off x="2010525" y="271375"/>
            <a:ext cx="5020200" cy="8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ANALIZANDO RESPUESTAS</a:t>
            </a:r>
            <a:endParaRPr i="1" sz="3600">
              <a:solidFill>
                <a:schemeClr val="dk1"/>
              </a:solidFill>
              <a:latin typeface="Anton"/>
              <a:ea typeface="Anton"/>
              <a:cs typeface="Anton"/>
              <a:sym typeface="Anton"/>
            </a:endParaRPr>
          </a:p>
        </p:txBody>
      </p:sp>
      <p:sp>
        <p:nvSpPr>
          <p:cNvPr id="581" name="Google Shape;581;p82"/>
          <p:cNvSpPr txBox="1"/>
          <p:nvPr/>
        </p:nvSpPr>
        <p:spPr>
          <a:xfrm>
            <a:off x="1849500" y="2322350"/>
            <a:ext cx="5445000" cy="18483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250">
                <a:solidFill>
                  <a:srgbClr val="808080"/>
                </a:solidFill>
                <a:latin typeface="Courier New"/>
                <a:ea typeface="Courier New"/>
                <a:cs typeface="Courier New"/>
                <a:sym typeface="Courier New"/>
              </a:rPr>
              <a:t>&lt;</a:t>
            </a:r>
            <a:r>
              <a:rPr lang="en-GB" sz="1250">
                <a:solidFill>
                  <a:srgbClr val="569CD6"/>
                </a:solidFill>
                <a:latin typeface="Courier New"/>
                <a:ea typeface="Courier New"/>
                <a:cs typeface="Courier New"/>
                <a:sym typeface="Courier New"/>
              </a:rPr>
              <a:t>h2</a:t>
            </a:r>
            <a:r>
              <a:rPr lang="en-GB" sz="1250">
                <a:solidFill>
                  <a:srgbClr val="808080"/>
                </a:solidFill>
                <a:latin typeface="Courier New"/>
                <a:ea typeface="Courier New"/>
                <a:cs typeface="Courier New"/>
                <a:sym typeface="Courier New"/>
              </a:rPr>
              <a:t>&gt;</a:t>
            </a:r>
            <a:r>
              <a:rPr lang="en-GB" sz="1250">
                <a:solidFill>
                  <a:srgbClr val="D4D4D4"/>
                </a:solidFill>
                <a:latin typeface="Courier New"/>
                <a:ea typeface="Courier New"/>
                <a:cs typeface="Courier New"/>
                <a:sym typeface="Courier New"/>
              </a:rPr>
              <a:t>Posts!</a:t>
            </a:r>
            <a:r>
              <a:rPr lang="en-GB" sz="1250">
                <a:solidFill>
                  <a:srgbClr val="808080"/>
                </a:solidFill>
                <a:latin typeface="Courier New"/>
                <a:ea typeface="Courier New"/>
                <a:cs typeface="Courier New"/>
                <a:sym typeface="Courier New"/>
              </a:rPr>
              <a:t>&lt;/</a:t>
            </a:r>
            <a:r>
              <a:rPr lang="en-GB" sz="1250">
                <a:solidFill>
                  <a:srgbClr val="569CD6"/>
                </a:solidFill>
                <a:latin typeface="Courier New"/>
                <a:ea typeface="Courier New"/>
                <a:cs typeface="Courier New"/>
                <a:sym typeface="Courier New"/>
              </a:rPr>
              <a:t>h2</a:t>
            </a:r>
            <a:r>
              <a:rPr lang="en-GB" sz="1250">
                <a:solidFill>
                  <a:srgbClr val="808080"/>
                </a:solidFill>
                <a:latin typeface="Courier New"/>
                <a:ea typeface="Courier New"/>
                <a:cs typeface="Courier New"/>
                <a:sym typeface="Courier New"/>
              </a:rPr>
              <a:t>&gt;</a:t>
            </a:r>
            <a:endParaRPr sz="12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rgbClr val="D4D4D4"/>
                </a:solidFill>
                <a:latin typeface="Courier New"/>
                <a:ea typeface="Courier New"/>
                <a:cs typeface="Courier New"/>
                <a:sym typeface="Courier New"/>
              </a:rPr>
              <a:t>    </a:t>
            </a:r>
            <a:r>
              <a:rPr lang="en-GB" sz="1250">
                <a:solidFill>
                  <a:srgbClr val="808080"/>
                </a:solidFill>
                <a:latin typeface="Courier New"/>
                <a:ea typeface="Courier New"/>
                <a:cs typeface="Courier New"/>
                <a:sym typeface="Courier New"/>
              </a:rPr>
              <a:t>&lt;</a:t>
            </a:r>
            <a:r>
              <a:rPr lang="en-GB" sz="1250">
                <a:solidFill>
                  <a:srgbClr val="569CD6"/>
                </a:solidFill>
                <a:latin typeface="Courier New"/>
                <a:ea typeface="Courier New"/>
                <a:cs typeface="Courier New"/>
                <a:sym typeface="Courier New"/>
              </a:rPr>
              <a:t>hr</a:t>
            </a:r>
            <a:r>
              <a:rPr lang="en-GB" sz="1250">
                <a:solidFill>
                  <a:srgbClr val="808080"/>
                </a:solidFill>
                <a:latin typeface="Courier New"/>
                <a:ea typeface="Courier New"/>
                <a:cs typeface="Courier New"/>
                <a:sym typeface="Courier New"/>
              </a:rPr>
              <a:t>/&gt;</a:t>
            </a:r>
            <a:endParaRPr sz="12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rgbClr val="D4D4D4"/>
                </a:solidFill>
                <a:latin typeface="Courier New"/>
                <a:ea typeface="Courier New"/>
                <a:cs typeface="Courier New"/>
                <a:sym typeface="Courier New"/>
              </a:rPr>
              <a:t>    </a:t>
            </a:r>
            <a:r>
              <a:rPr lang="en-GB" sz="1250">
                <a:solidFill>
                  <a:srgbClr val="808080"/>
                </a:solidFill>
                <a:latin typeface="Courier New"/>
                <a:ea typeface="Courier New"/>
                <a:cs typeface="Courier New"/>
                <a:sym typeface="Courier New"/>
              </a:rPr>
              <a:t>&lt;</a:t>
            </a:r>
            <a:r>
              <a:rPr lang="en-GB" sz="1250">
                <a:solidFill>
                  <a:srgbClr val="569CD6"/>
                </a:solidFill>
                <a:latin typeface="Courier New"/>
                <a:ea typeface="Courier New"/>
                <a:cs typeface="Courier New"/>
                <a:sym typeface="Courier New"/>
              </a:rPr>
              <a:t>ul</a:t>
            </a:r>
            <a:r>
              <a:rPr lang="en-GB" sz="1250">
                <a:solidFill>
                  <a:srgbClr val="D4D4D4"/>
                </a:solidFill>
                <a:latin typeface="Courier New"/>
                <a:ea typeface="Courier New"/>
                <a:cs typeface="Courier New"/>
                <a:sym typeface="Courier New"/>
              </a:rPr>
              <a:t> </a:t>
            </a:r>
            <a:r>
              <a:rPr lang="en-GB" sz="1250">
                <a:solidFill>
                  <a:srgbClr val="9CDCFE"/>
                </a:solidFill>
                <a:latin typeface="Courier New"/>
                <a:ea typeface="Courier New"/>
                <a:cs typeface="Courier New"/>
                <a:sym typeface="Courier New"/>
              </a:rPr>
              <a:t>id</a:t>
            </a:r>
            <a:r>
              <a:rPr lang="en-GB" sz="1250">
                <a:solidFill>
                  <a:srgbClr val="D4D4D4"/>
                </a:solidFill>
                <a:latin typeface="Courier New"/>
                <a:ea typeface="Courier New"/>
                <a:cs typeface="Courier New"/>
                <a:sym typeface="Courier New"/>
              </a:rPr>
              <a:t>=</a:t>
            </a:r>
            <a:r>
              <a:rPr lang="en-GB" sz="1250">
                <a:solidFill>
                  <a:srgbClr val="CE9178"/>
                </a:solidFill>
                <a:latin typeface="Courier New"/>
                <a:ea typeface="Courier New"/>
                <a:cs typeface="Courier New"/>
                <a:sym typeface="Courier New"/>
              </a:rPr>
              <a:t>"listado"</a:t>
            </a:r>
            <a:r>
              <a:rPr lang="en-GB" sz="1250">
                <a:solidFill>
                  <a:srgbClr val="808080"/>
                </a:solidFill>
                <a:latin typeface="Courier New"/>
                <a:ea typeface="Courier New"/>
                <a:cs typeface="Courier New"/>
                <a:sym typeface="Courier New"/>
              </a:rPr>
              <a:t>&gt;</a:t>
            </a:r>
            <a:endParaRPr sz="12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rgbClr val="D4D4D4"/>
                </a:solidFill>
                <a:latin typeface="Courier New"/>
                <a:ea typeface="Courier New"/>
                <a:cs typeface="Courier New"/>
                <a:sym typeface="Courier New"/>
              </a:rPr>
              <a:t>    </a:t>
            </a:r>
            <a:r>
              <a:rPr lang="en-GB" sz="1250">
                <a:solidFill>
                  <a:srgbClr val="808080"/>
                </a:solidFill>
                <a:latin typeface="Courier New"/>
                <a:ea typeface="Courier New"/>
                <a:cs typeface="Courier New"/>
                <a:sym typeface="Courier New"/>
              </a:rPr>
              <a:t>&lt;/</a:t>
            </a:r>
            <a:r>
              <a:rPr lang="en-GB" sz="1250">
                <a:solidFill>
                  <a:srgbClr val="569CD6"/>
                </a:solidFill>
                <a:latin typeface="Courier New"/>
                <a:ea typeface="Courier New"/>
                <a:cs typeface="Courier New"/>
                <a:sym typeface="Courier New"/>
              </a:rPr>
              <a:t>ul</a:t>
            </a:r>
            <a:r>
              <a:rPr lang="en-GB" sz="1250">
                <a:solidFill>
                  <a:srgbClr val="808080"/>
                </a:solidFill>
                <a:latin typeface="Courier New"/>
                <a:ea typeface="Courier New"/>
                <a:cs typeface="Courier New"/>
                <a:sym typeface="Courier New"/>
              </a:rPr>
              <a:t>&gt;</a:t>
            </a:r>
            <a:endParaRPr sz="12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DCDCAA"/>
              </a:solidFill>
              <a:latin typeface="Courier New"/>
              <a:ea typeface="Courier New"/>
              <a:cs typeface="Courier New"/>
              <a:sym typeface="Courier New"/>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83"/>
          <p:cNvSpPr txBox="1"/>
          <p:nvPr/>
        </p:nvSpPr>
        <p:spPr>
          <a:xfrm>
            <a:off x="198075" y="1965000"/>
            <a:ext cx="3884700" cy="121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Al obtener la respuesta de la API, recorremos el array obtenido y agregamos a la </a:t>
            </a:r>
            <a:r>
              <a:rPr b="1" lang="en-GB" sz="1800">
                <a:solidFill>
                  <a:schemeClr val="dk1"/>
                </a:solidFill>
                <a:highlight>
                  <a:srgbClr val="FFFFFF"/>
                </a:highlight>
                <a:latin typeface="Helvetica Neue"/>
                <a:ea typeface="Helvetica Neue"/>
                <a:cs typeface="Helvetica Neue"/>
                <a:sym typeface="Helvetica Neue"/>
              </a:rPr>
              <a:t>&lt;ul&gt;</a:t>
            </a:r>
            <a:r>
              <a:rPr lang="en-GB" sz="1800">
                <a:solidFill>
                  <a:schemeClr val="dk1"/>
                </a:solidFill>
                <a:highlight>
                  <a:srgbClr val="FFFFFF"/>
                </a:highlight>
                <a:latin typeface="Helvetica Neue Light"/>
                <a:ea typeface="Helvetica Neue Light"/>
                <a:cs typeface="Helvetica Neue Light"/>
                <a:sym typeface="Helvetica Neue Light"/>
              </a:rPr>
              <a:t> un elemento </a:t>
            </a:r>
            <a:r>
              <a:rPr b="1" lang="en-GB" sz="1800">
                <a:solidFill>
                  <a:schemeClr val="dk1"/>
                </a:solidFill>
                <a:highlight>
                  <a:srgbClr val="FFFFFF"/>
                </a:highlight>
                <a:latin typeface="Helvetica Neue"/>
                <a:ea typeface="Helvetica Neue"/>
                <a:cs typeface="Helvetica Neue"/>
                <a:sym typeface="Helvetica Neue"/>
              </a:rPr>
              <a:t>&lt;li&gt; </a:t>
            </a:r>
            <a:r>
              <a:rPr lang="en-GB" sz="1800">
                <a:solidFill>
                  <a:schemeClr val="dk1"/>
                </a:solidFill>
                <a:highlight>
                  <a:srgbClr val="FFFFFF"/>
                </a:highlight>
                <a:latin typeface="Helvetica Neue Light"/>
                <a:ea typeface="Helvetica Neue Light"/>
                <a:cs typeface="Helvetica Neue Light"/>
                <a:sym typeface="Helvetica Neue Light"/>
              </a:rPr>
              <a:t>con el contenido de cada post en el array. </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587" name="Google Shape;587;p8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88" name="Google Shape;588;p83"/>
          <p:cNvSpPr txBox="1"/>
          <p:nvPr/>
        </p:nvSpPr>
        <p:spPr>
          <a:xfrm>
            <a:off x="1924175" y="209700"/>
            <a:ext cx="5020200" cy="8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ANALIZANDO RESPUESTAS</a:t>
            </a:r>
            <a:endParaRPr i="1" sz="3600">
              <a:solidFill>
                <a:schemeClr val="dk1"/>
              </a:solidFill>
              <a:latin typeface="Anton"/>
              <a:ea typeface="Anton"/>
              <a:cs typeface="Anton"/>
              <a:sym typeface="Anton"/>
            </a:endParaRPr>
          </a:p>
        </p:txBody>
      </p:sp>
      <p:sp>
        <p:nvSpPr>
          <p:cNvPr id="589" name="Google Shape;589;p83"/>
          <p:cNvSpPr txBox="1"/>
          <p:nvPr/>
        </p:nvSpPr>
        <p:spPr>
          <a:xfrm>
            <a:off x="4082775" y="1036200"/>
            <a:ext cx="4671600" cy="36234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6A9955"/>
                </a:solidFill>
                <a:latin typeface="Courier New"/>
                <a:ea typeface="Courier New"/>
                <a:cs typeface="Courier New"/>
                <a:sym typeface="Courier New"/>
              </a:rPr>
              <a:t>// JS</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569CD6"/>
                </a:solidFill>
                <a:latin typeface="Courier New"/>
                <a:ea typeface="Courier New"/>
                <a:cs typeface="Courier New"/>
                <a:sym typeface="Courier New"/>
              </a:rPr>
              <a:t>const</a:t>
            </a:r>
            <a:r>
              <a:rPr lang="en-GB" sz="1050">
                <a:solidFill>
                  <a:srgbClr val="D4D4D4"/>
                </a:solidFill>
                <a:latin typeface="Courier New"/>
                <a:ea typeface="Courier New"/>
                <a:cs typeface="Courier New"/>
                <a:sym typeface="Courier New"/>
              </a:rPr>
              <a:t> </a:t>
            </a:r>
            <a:r>
              <a:rPr lang="en-GB" sz="1050">
                <a:solidFill>
                  <a:srgbClr val="4FC1FF"/>
                </a:solidFill>
                <a:latin typeface="Courier New"/>
                <a:ea typeface="Courier New"/>
                <a:cs typeface="Courier New"/>
                <a:sym typeface="Courier New"/>
              </a:rPr>
              <a:t>lista</a:t>
            </a:r>
            <a:r>
              <a:rPr lang="en-GB" sz="1050">
                <a:solidFill>
                  <a:srgbClr val="D4D4D4"/>
                </a:solidFill>
                <a:latin typeface="Courier New"/>
                <a:ea typeface="Courier New"/>
                <a:cs typeface="Courier New"/>
                <a:sym typeface="Courier New"/>
              </a:rPr>
              <a:t> = </a:t>
            </a:r>
            <a:r>
              <a:rPr lang="en-GB" sz="1050">
                <a:solidFill>
                  <a:srgbClr val="9CDCFE"/>
                </a:solidFill>
                <a:latin typeface="Courier New"/>
                <a:ea typeface="Courier New"/>
                <a:cs typeface="Courier New"/>
                <a:sym typeface="Courier New"/>
              </a:rPr>
              <a:t>document</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querySelector</a:t>
            </a:r>
            <a:r>
              <a:rPr lang="en-GB" sz="1050">
                <a:solidFill>
                  <a:srgbClr val="D4D4D4"/>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'#listado'</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latin typeface="Courier New"/>
                <a:ea typeface="Courier New"/>
                <a:cs typeface="Courier New"/>
                <a:sym typeface="Courier New"/>
              </a:rPr>
              <a:t>fetch</a:t>
            </a:r>
            <a:r>
              <a:rPr lang="en-GB" sz="1050">
                <a:solidFill>
                  <a:srgbClr val="D4D4D4"/>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'https://jsonplaceholder.typicode.com/posts'</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DCDCAA"/>
                </a:solidFill>
                <a:latin typeface="Courier New"/>
                <a:ea typeface="Courier New"/>
                <a:cs typeface="Courier New"/>
                <a:sym typeface="Courier New"/>
              </a:rPr>
              <a:t>then</a:t>
            </a:r>
            <a:r>
              <a:rPr lang="en-GB" sz="1050">
                <a:solidFill>
                  <a:srgbClr val="D4D4D4"/>
                </a:solidFill>
                <a:latin typeface="Courier New"/>
                <a:ea typeface="Courier New"/>
                <a:cs typeface="Courier New"/>
                <a:sym typeface="Courier New"/>
              </a:rPr>
              <a:t>( (</a:t>
            </a:r>
            <a:r>
              <a:rPr lang="en-GB" sz="1050">
                <a:solidFill>
                  <a:srgbClr val="9CDCFE"/>
                </a:solidFill>
                <a:latin typeface="Courier New"/>
                <a:ea typeface="Courier New"/>
                <a:cs typeface="Courier New"/>
                <a:sym typeface="Courier New"/>
              </a:rPr>
              <a:t>resp</a:t>
            </a:r>
            <a:r>
              <a:rPr lang="en-GB" sz="1050">
                <a:solidFill>
                  <a:srgbClr val="D4D4D4"/>
                </a:solidFill>
                <a:latin typeface="Courier New"/>
                <a:ea typeface="Courier New"/>
                <a:cs typeface="Courier New"/>
                <a:sym typeface="Courier New"/>
              </a:rPr>
              <a:t>) </a:t>
            </a:r>
            <a:r>
              <a:rPr lang="en-GB" sz="1050">
                <a:solidFill>
                  <a:srgbClr val="569CD6"/>
                </a:solidFill>
                <a:latin typeface="Courier New"/>
                <a:ea typeface="Courier New"/>
                <a:cs typeface="Courier New"/>
                <a:sym typeface="Courier New"/>
              </a:rPr>
              <a:t>=&gt;</a:t>
            </a:r>
            <a:r>
              <a:rPr lang="en-GB" sz="1050">
                <a:solidFill>
                  <a:srgbClr val="D4D4D4"/>
                </a:solidFill>
                <a:latin typeface="Courier New"/>
                <a:ea typeface="Courier New"/>
                <a:cs typeface="Courier New"/>
                <a:sym typeface="Courier New"/>
              </a:rPr>
              <a:t> </a:t>
            </a:r>
            <a:r>
              <a:rPr lang="en-GB" sz="1050">
                <a:solidFill>
                  <a:srgbClr val="9CDCFE"/>
                </a:solidFill>
                <a:latin typeface="Courier New"/>
                <a:ea typeface="Courier New"/>
                <a:cs typeface="Courier New"/>
                <a:sym typeface="Courier New"/>
              </a:rPr>
              <a:t>resp</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json</a:t>
            </a:r>
            <a:r>
              <a:rPr lang="en-GB"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DCDCAA"/>
                </a:solidFill>
                <a:latin typeface="Courier New"/>
                <a:ea typeface="Courier New"/>
                <a:cs typeface="Courier New"/>
                <a:sym typeface="Courier New"/>
              </a:rPr>
              <a:t>then</a:t>
            </a:r>
            <a:r>
              <a:rPr lang="en-GB" sz="1050">
                <a:solidFill>
                  <a:srgbClr val="D4D4D4"/>
                </a:solidFill>
                <a:latin typeface="Courier New"/>
                <a:ea typeface="Courier New"/>
                <a:cs typeface="Courier New"/>
                <a:sym typeface="Courier New"/>
              </a:rPr>
              <a:t>( (</a:t>
            </a:r>
            <a:r>
              <a:rPr lang="en-GB" sz="1050">
                <a:solidFill>
                  <a:srgbClr val="9CDCFE"/>
                </a:solidFill>
                <a:latin typeface="Courier New"/>
                <a:ea typeface="Courier New"/>
                <a:cs typeface="Courier New"/>
                <a:sym typeface="Courier New"/>
              </a:rPr>
              <a:t>data</a:t>
            </a:r>
            <a:r>
              <a:rPr lang="en-GB" sz="1050">
                <a:solidFill>
                  <a:srgbClr val="D4D4D4"/>
                </a:solidFill>
                <a:latin typeface="Courier New"/>
                <a:ea typeface="Courier New"/>
                <a:cs typeface="Courier New"/>
                <a:sym typeface="Courier New"/>
              </a:rPr>
              <a:t>) </a:t>
            </a:r>
            <a:r>
              <a:rPr lang="en-GB" sz="1050">
                <a:solidFill>
                  <a:srgbClr val="569CD6"/>
                </a:solidFill>
                <a:latin typeface="Courier New"/>
                <a:ea typeface="Courier New"/>
                <a:cs typeface="Courier New"/>
                <a:sym typeface="Courier New"/>
              </a:rPr>
              <a:t>=&gt;</a:t>
            </a:r>
            <a:r>
              <a:rPr lang="en-GB"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9CDCFE"/>
                </a:solidFill>
                <a:latin typeface="Courier New"/>
                <a:ea typeface="Courier New"/>
                <a:cs typeface="Courier New"/>
                <a:sym typeface="Courier New"/>
              </a:rPr>
              <a:t>data</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forEach</a:t>
            </a:r>
            <a:r>
              <a:rPr lang="en-GB" sz="1050">
                <a:solidFill>
                  <a:srgbClr val="D4D4D4"/>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post</a:t>
            </a:r>
            <a:r>
              <a:rPr lang="en-GB" sz="1050">
                <a:solidFill>
                  <a:srgbClr val="D4D4D4"/>
                </a:solidFill>
                <a:latin typeface="Courier New"/>
                <a:ea typeface="Courier New"/>
                <a:cs typeface="Courier New"/>
                <a:sym typeface="Courier New"/>
              </a:rPr>
              <a:t>) </a:t>
            </a:r>
            <a:r>
              <a:rPr lang="en-GB" sz="1050">
                <a:solidFill>
                  <a:srgbClr val="569CD6"/>
                </a:solidFill>
                <a:latin typeface="Courier New"/>
                <a:ea typeface="Courier New"/>
                <a:cs typeface="Courier New"/>
                <a:sym typeface="Courier New"/>
              </a:rPr>
              <a:t>=&gt;</a:t>
            </a:r>
            <a:r>
              <a:rPr lang="en-GB"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569CD6"/>
                </a:solidFill>
                <a:latin typeface="Courier New"/>
                <a:ea typeface="Courier New"/>
                <a:cs typeface="Courier New"/>
                <a:sym typeface="Courier New"/>
              </a:rPr>
              <a:t>const</a:t>
            </a:r>
            <a:r>
              <a:rPr lang="en-GB" sz="1050">
                <a:solidFill>
                  <a:srgbClr val="D4D4D4"/>
                </a:solidFill>
                <a:latin typeface="Courier New"/>
                <a:ea typeface="Courier New"/>
                <a:cs typeface="Courier New"/>
                <a:sym typeface="Courier New"/>
              </a:rPr>
              <a:t> </a:t>
            </a:r>
            <a:r>
              <a:rPr lang="en-GB" sz="1050">
                <a:solidFill>
                  <a:srgbClr val="4FC1FF"/>
                </a:solidFill>
                <a:latin typeface="Courier New"/>
                <a:ea typeface="Courier New"/>
                <a:cs typeface="Courier New"/>
                <a:sym typeface="Courier New"/>
              </a:rPr>
              <a:t>li</a:t>
            </a:r>
            <a:r>
              <a:rPr lang="en-GB" sz="1050">
                <a:solidFill>
                  <a:srgbClr val="D4D4D4"/>
                </a:solidFill>
                <a:latin typeface="Courier New"/>
                <a:ea typeface="Courier New"/>
                <a:cs typeface="Courier New"/>
                <a:sym typeface="Courier New"/>
              </a:rPr>
              <a:t> = </a:t>
            </a:r>
            <a:r>
              <a:rPr lang="en-GB" sz="1050">
                <a:solidFill>
                  <a:srgbClr val="9CDCFE"/>
                </a:solidFill>
                <a:latin typeface="Courier New"/>
                <a:ea typeface="Courier New"/>
                <a:cs typeface="Courier New"/>
                <a:sym typeface="Courier New"/>
              </a:rPr>
              <a:t>document</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createElement</a:t>
            </a:r>
            <a:r>
              <a:rPr lang="en-GB" sz="1050">
                <a:solidFill>
                  <a:srgbClr val="D4D4D4"/>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'li'</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4FC1FF"/>
                </a:solidFill>
                <a:latin typeface="Courier New"/>
                <a:ea typeface="Courier New"/>
                <a:cs typeface="Courier New"/>
                <a:sym typeface="Courier New"/>
              </a:rPr>
              <a:t>li</a:t>
            </a:r>
            <a:r>
              <a:rPr lang="en-GB" sz="1050">
                <a:solidFill>
                  <a:srgbClr val="D4D4D4"/>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innerHTML</a:t>
            </a:r>
            <a:r>
              <a:rPr lang="en-GB" sz="1050">
                <a:solidFill>
                  <a:srgbClr val="D4D4D4"/>
                </a:solidFill>
                <a:latin typeface="Courier New"/>
                <a:ea typeface="Courier New"/>
                <a:cs typeface="Courier New"/>
                <a:sym typeface="Courier New"/>
              </a:rPr>
              <a:t> = </a:t>
            </a:r>
            <a:r>
              <a:rPr lang="en-GB" sz="1050">
                <a:solidFill>
                  <a:srgbClr val="CE9178"/>
                </a:solidFill>
                <a:latin typeface="Courier New"/>
                <a:ea typeface="Courier New"/>
                <a:cs typeface="Courier New"/>
                <a:sym typeface="Courier New"/>
              </a:rPr>
              <a:t>`</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E9178"/>
                </a:solidFill>
                <a:latin typeface="Courier New"/>
                <a:ea typeface="Courier New"/>
                <a:cs typeface="Courier New"/>
                <a:sym typeface="Courier New"/>
              </a:rPr>
              <a:t>                &lt;h4&gt;</a:t>
            </a:r>
            <a:r>
              <a:rPr lang="en-GB" sz="1050">
                <a:solidFill>
                  <a:srgbClr val="569CD6"/>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post</a:t>
            </a:r>
            <a:r>
              <a:rPr lang="en-GB" sz="1050">
                <a:solidFill>
                  <a:srgbClr val="D4D4D4"/>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title</a:t>
            </a:r>
            <a:r>
              <a:rPr lang="en-GB" sz="1050">
                <a:solidFill>
                  <a:srgbClr val="569CD6"/>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&lt;/h4&gt;</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E9178"/>
                </a:solidFill>
                <a:latin typeface="Courier New"/>
                <a:ea typeface="Courier New"/>
                <a:cs typeface="Courier New"/>
                <a:sym typeface="Courier New"/>
              </a:rPr>
              <a:t>                &lt;p&gt;</a:t>
            </a:r>
            <a:r>
              <a:rPr lang="en-GB" sz="1050">
                <a:solidFill>
                  <a:srgbClr val="569CD6"/>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post</a:t>
            </a:r>
            <a:r>
              <a:rPr lang="en-GB" sz="1050">
                <a:solidFill>
                  <a:srgbClr val="D4D4D4"/>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body</a:t>
            </a:r>
            <a:r>
              <a:rPr lang="en-GB" sz="1050">
                <a:solidFill>
                  <a:srgbClr val="569CD6"/>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&lt;/p&gt;</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E9178"/>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4FC1FF"/>
                </a:solidFill>
                <a:latin typeface="Courier New"/>
                <a:ea typeface="Courier New"/>
                <a:cs typeface="Courier New"/>
                <a:sym typeface="Courier New"/>
              </a:rPr>
              <a:t>lista</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append</a:t>
            </a:r>
            <a:r>
              <a:rPr lang="en-GB" sz="1050">
                <a:solidFill>
                  <a:srgbClr val="D4D4D4"/>
                </a:solidFill>
                <a:latin typeface="Courier New"/>
                <a:ea typeface="Courier New"/>
                <a:cs typeface="Courier New"/>
                <a:sym typeface="Courier New"/>
              </a:rPr>
              <a:t>(</a:t>
            </a:r>
            <a:r>
              <a:rPr lang="en-GB" sz="1050">
                <a:solidFill>
                  <a:srgbClr val="4FC1FF"/>
                </a:solidFill>
                <a:latin typeface="Courier New"/>
                <a:ea typeface="Courier New"/>
                <a:cs typeface="Courier New"/>
                <a:sym typeface="Courier New"/>
              </a:rPr>
              <a:t>li</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DCDCAA"/>
              </a:solidFill>
              <a:latin typeface="Courier New"/>
              <a:ea typeface="Courier New"/>
              <a:cs typeface="Courier New"/>
              <a:sym typeface="Courier New"/>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84"/>
          <p:cNvSpPr txBox="1"/>
          <p:nvPr/>
        </p:nvSpPr>
        <p:spPr>
          <a:xfrm>
            <a:off x="198075" y="1188600"/>
            <a:ext cx="4483500" cy="10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Vemos en la página un listado de contenido obtenido desde un servicio externo </a:t>
            </a:r>
            <a:r>
              <a:rPr lang="en-GB" sz="1800">
                <a:solidFill>
                  <a:schemeClr val="dk1"/>
                </a:solidFill>
                <a:highlight>
                  <a:srgbClr val="FFFFFF"/>
                </a:highlight>
                <a:latin typeface="Helvetica Neue Light"/>
                <a:ea typeface="Helvetica Neue Light"/>
                <a:cs typeface="Helvetica Neue Light"/>
                <a:sym typeface="Helvetica Neue Light"/>
              </a:rPr>
              <a:t>👉</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595" name="Google Shape;595;p8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96" name="Google Shape;596;p84"/>
          <p:cNvSpPr txBox="1"/>
          <p:nvPr/>
        </p:nvSpPr>
        <p:spPr>
          <a:xfrm>
            <a:off x="1924175" y="209700"/>
            <a:ext cx="5020200" cy="8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ANALIZANDO RESPUESTAS</a:t>
            </a:r>
            <a:endParaRPr i="1" sz="3600">
              <a:solidFill>
                <a:schemeClr val="dk1"/>
              </a:solidFill>
              <a:latin typeface="Anton"/>
              <a:ea typeface="Anton"/>
              <a:cs typeface="Anton"/>
              <a:sym typeface="Anton"/>
            </a:endParaRPr>
          </a:p>
        </p:txBody>
      </p:sp>
      <p:pic>
        <p:nvPicPr>
          <p:cNvPr id="597" name="Google Shape;597;p84"/>
          <p:cNvPicPr preferRelativeResize="0"/>
          <p:nvPr/>
        </p:nvPicPr>
        <p:blipFill>
          <a:blip r:embed="rId4">
            <a:alphaModFix/>
          </a:blip>
          <a:stretch>
            <a:fillRect/>
          </a:stretch>
        </p:blipFill>
        <p:spPr>
          <a:xfrm>
            <a:off x="4880700" y="1188600"/>
            <a:ext cx="3755756" cy="3318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1"/>
          <p:cNvSpPr txBox="1"/>
          <p:nvPr/>
        </p:nvSpPr>
        <p:spPr>
          <a:xfrm>
            <a:off x="624275" y="199300"/>
            <a:ext cx="7105200" cy="422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i="1" lang="en-GB" sz="2000">
                <a:solidFill>
                  <a:srgbClr val="000000"/>
                </a:solidFill>
                <a:latin typeface="Anton"/>
                <a:ea typeface="Anton"/>
                <a:cs typeface="Anton"/>
                <a:sym typeface="Anton"/>
              </a:rPr>
              <a:t>MAPA DE CONCEPTOS CLASE </a:t>
            </a:r>
            <a:r>
              <a:rPr i="1" lang="en-GB" sz="2000">
                <a:latin typeface="Anton"/>
                <a:ea typeface="Anton"/>
                <a:cs typeface="Anton"/>
                <a:sym typeface="Anton"/>
              </a:rPr>
              <a:t>15</a:t>
            </a:r>
            <a:endParaRPr i="1" sz="2000">
              <a:solidFill>
                <a:srgbClr val="000000"/>
              </a:solidFill>
              <a:latin typeface="Anton"/>
              <a:ea typeface="Anton"/>
              <a:cs typeface="Anton"/>
              <a:sym typeface="Anton"/>
            </a:endParaRPr>
          </a:p>
        </p:txBody>
      </p:sp>
      <p:pic>
        <p:nvPicPr>
          <p:cNvPr id="138" name="Google Shape;138;p31"/>
          <p:cNvPicPr preferRelativeResize="0"/>
          <p:nvPr/>
        </p:nvPicPr>
        <p:blipFill rotWithShape="1">
          <a:blip r:embed="rId3">
            <a:alphaModFix/>
          </a:blip>
          <a:srcRect b="0" l="0" r="0" t="0"/>
          <a:stretch/>
        </p:blipFill>
        <p:spPr>
          <a:xfrm>
            <a:off x="7423862" y="90575"/>
            <a:ext cx="1634174" cy="639850"/>
          </a:xfrm>
          <a:prstGeom prst="rect">
            <a:avLst/>
          </a:prstGeom>
          <a:noFill/>
          <a:ln>
            <a:noFill/>
          </a:ln>
        </p:spPr>
      </p:pic>
      <p:pic>
        <p:nvPicPr>
          <p:cNvPr id="139" name="Google Shape;139;p31"/>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140" name="Google Shape;140;p31"/>
          <p:cNvSpPr/>
          <p:nvPr/>
        </p:nvSpPr>
        <p:spPr>
          <a:xfrm>
            <a:off x="624275" y="1556137"/>
            <a:ext cx="1452900" cy="3306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FFFFF"/>
                </a:solidFill>
                <a:latin typeface="Helvetica Neue"/>
                <a:ea typeface="Helvetica Neue"/>
                <a:cs typeface="Helvetica Neue"/>
                <a:sym typeface="Helvetica Neue"/>
              </a:rPr>
              <a:t>AJAX</a:t>
            </a:r>
            <a:endParaRPr sz="1100">
              <a:solidFill>
                <a:srgbClr val="FFFFFF"/>
              </a:solidFill>
              <a:latin typeface="Helvetica Neue"/>
              <a:ea typeface="Helvetica Neue"/>
              <a:cs typeface="Helvetica Neue"/>
              <a:sym typeface="Helvetica Neue"/>
            </a:endParaRPr>
          </a:p>
        </p:txBody>
      </p:sp>
      <p:sp>
        <p:nvSpPr>
          <p:cNvPr id="141" name="Google Shape;141;p31"/>
          <p:cNvSpPr/>
          <p:nvPr/>
        </p:nvSpPr>
        <p:spPr>
          <a:xfrm>
            <a:off x="2993289" y="1582688"/>
            <a:ext cx="1249200" cy="2775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100">
                <a:solidFill>
                  <a:srgbClr val="222222"/>
                </a:solidFill>
                <a:latin typeface="Helvetica Neue"/>
                <a:ea typeface="Helvetica Neue"/>
                <a:cs typeface="Helvetica Neue"/>
                <a:sym typeface="Helvetica Neue"/>
              </a:rPr>
              <a:t>Peticiones </a:t>
            </a:r>
            <a:endParaRPr sz="1100">
              <a:solidFill>
                <a:srgbClr val="222222"/>
              </a:solidFill>
              <a:latin typeface="Helvetica Neue"/>
              <a:ea typeface="Helvetica Neue"/>
              <a:cs typeface="Helvetica Neue"/>
              <a:sym typeface="Helvetica Neue"/>
            </a:endParaRPr>
          </a:p>
        </p:txBody>
      </p:sp>
      <p:sp>
        <p:nvSpPr>
          <p:cNvPr id="142" name="Google Shape;142;p31"/>
          <p:cNvSpPr/>
          <p:nvPr/>
        </p:nvSpPr>
        <p:spPr>
          <a:xfrm>
            <a:off x="2993192" y="1101438"/>
            <a:ext cx="1249200" cy="277500"/>
          </a:xfrm>
          <a:prstGeom prst="rect">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rgbClr val="222222"/>
                </a:solidFill>
                <a:latin typeface="Helvetica Neue"/>
                <a:ea typeface="Helvetica Neue"/>
                <a:cs typeface="Helvetica Neue"/>
                <a:sym typeface="Helvetica Neue"/>
              </a:rPr>
              <a:t>Definición</a:t>
            </a:r>
            <a:endParaRPr sz="1100">
              <a:solidFill>
                <a:srgbClr val="222222"/>
              </a:solidFill>
              <a:latin typeface="Helvetica Neue"/>
              <a:ea typeface="Helvetica Neue"/>
              <a:cs typeface="Helvetica Neue"/>
              <a:sym typeface="Helvetica Neue"/>
            </a:endParaRPr>
          </a:p>
        </p:txBody>
      </p:sp>
      <p:cxnSp>
        <p:nvCxnSpPr>
          <p:cNvPr id="143" name="Google Shape;143;p31"/>
          <p:cNvCxnSpPr>
            <a:endCxn id="142" idx="1"/>
          </p:cNvCxnSpPr>
          <p:nvPr/>
        </p:nvCxnSpPr>
        <p:spPr>
          <a:xfrm flipH="1" rot="10800000">
            <a:off x="2076992" y="1240188"/>
            <a:ext cx="916200" cy="481200"/>
          </a:xfrm>
          <a:prstGeom prst="bentConnector3">
            <a:avLst>
              <a:gd fmla="val 50000" name="adj1"/>
            </a:avLst>
          </a:prstGeom>
          <a:noFill/>
          <a:ln cap="flat" cmpd="sng" w="9525">
            <a:solidFill>
              <a:srgbClr val="CCCCCC"/>
            </a:solidFill>
            <a:prstDash val="solid"/>
            <a:round/>
            <a:headEnd len="med" w="med" type="none"/>
            <a:tailEnd len="med" w="med" type="oval"/>
          </a:ln>
        </p:spPr>
      </p:cxnSp>
      <p:cxnSp>
        <p:nvCxnSpPr>
          <p:cNvPr id="144" name="Google Shape;144;p31"/>
          <p:cNvCxnSpPr>
            <a:endCxn id="141" idx="1"/>
          </p:cNvCxnSpPr>
          <p:nvPr/>
        </p:nvCxnSpPr>
        <p:spPr>
          <a:xfrm>
            <a:off x="2077089" y="1720838"/>
            <a:ext cx="916200" cy="600"/>
          </a:xfrm>
          <a:prstGeom prst="bentConnector3">
            <a:avLst>
              <a:gd fmla="val 50000" name="adj1"/>
            </a:avLst>
          </a:prstGeom>
          <a:noFill/>
          <a:ln cap="flat" cmpd="sng" w="9525">
            <a:solidFill>
              <a:srgbClr val="CCCCCC"/>
            </a:solidFill>
            <a:prstDash val="solid"/>
            <a:round/>
            <a:headEnd len="med" w="med" type="none"/>
            <a:tailEnd len="med" w="med" type="oval"/>
          </a:ln>
        </p:spPr>
      </p:cxnSp>
      <p:sp>
        <p:nvSpPr>
          <p:cNvPr id="145" name="Google Shape;145;p31"/>
          <p:cNvSpPr/>
          <p:nvPr/>
        </p:nvSpPr>
        <p:spPr>
          <a:xfrm>
            <a:off x="4748600" y="1531845"/>
            <a:ext cx="1249200" cy="277500"/>
          </a:xfrm>
          <a:prstGeom prst="rect">
            <a:avLst/>
          </a:prstGeom>
          <a:solidFill>
            <a:schemeClr val="lt1"/>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100">
                <a:solidFill>
                  <a:srgbClr val="222222"/>
                </a:solidFill>
                <a:latin typeface="Helvetica Neue"/>
                <a:ea typeface="Helvetica Neue"/>
                <a:cs typeface="Helvetica Neue"/>
                <a:sym typeface="Helvetica Neue"/>
              </a:rPr>
              <a:t>Estados</a:t>
            </a:r>
            <a:endParaRPr sz="1100">
              <a:solidFill>
                <a:srgbClr val="222222"/>
              </a:solidFill>
              <a:latin typeface="Helvetica Neue"/>
              <a:ea typeface="Helvetica Neue"/>
              <a:cs typeface="Helvetica Neue"/>
              <a:sym typeface="Helvetica Neue"/>
            </a:endParaRPr>
          </a:p>
        </p:txBody>
      </p:sp>
      <p:cxnSp>
        <p:nvCxnSpPr>
          <p:cNvPr id="146" name="Google Shape;146;p31"/>
          <p:cNvCxnSpPr>
            <a:stCxn id="141" idx="3"/>
            <a:endCxn id="145" idx="1"/>
          </p:cNvCxnSpPr>
          <p:nvPr/>
        </p:nvCxnSpPr>
        <p:spPr>
          <a:xfrm flipH="1" rot="10800000">
            <a:off x="4242489" y="1670738"/>
            <a:ext cx="506100" cy="50700"/>
          </a:xfrm>
          <a:prstGeom prst="bentConnector3">
            <a:avLst>
              <a:gd fmla="val 50001" name="adj1"/>
            </a:avLst>
          </a:prstGeom>
          <a:noFill/>
          <a:ln cap="flat" cmpd="sng" w="9525">
            <a:solidFill>
              <a:srgbClr val="CCCCCC"/>
            </a:solidFill>
            <a:prstDash val="solid"/>
            <a:round/>
            <a:headEnd len="med" w="med" type="none"/>
            <a:tailEnd len="med" w="med" type="oval"/>
          </a:ln>
        </p:spPr>
      </p:cxnSp>
      <p:cxnSp>
        <p:nvCxnSpPr>
          <p:cNvPr id="147" name="Google Shape;147;p31"/>
          <p:cNvCxnSpPr>
            <a:stCxn id="148" idx="0"/>
            <a:endCxn id="140" idx="2"/>
          </p:cNvCxnSpPr>
          <p:nvPr/>
        </p:nvCxnSpPr>
        <p:spPr>
          <a:xfrm rot="10800000">
            <a:off x="1350725" y="1886713"/>
            <a:ext cx="0" cy="1331100"/>
          </a:xfrm>
          <a:prstGeom prst="straightConnector1">
            <a:avLst/>
          </a:prstGeom>
          <a:noFill/>
          <a:ln cap="flat" cmpd="sng" w="9525">
            <a:solidFill>
              <a:srgbClr val="CCCCCC"/>
            </a:solidFill>
            <a:prstDash val="solid"/>
            <a:round/>
            <a:headEnd len="med" w="med" type="oval"/>
            <a:tailEnd len="med" w="med" type="oval"/>
          </a:ln>
        </p:spPr>
      </p:cxnSp>
      <p:sp>
        <p:nvSpPr>
          <p:cNvPr id="148" name="Google Shape;148;p31"/>
          <p:cNvSpPr/>
          <p:nvPr/>
        </p:nvSpPr>
        <p:spPr>
          <a:xfrm>
            <a:off x="726125" y="3217813"/>
            <a:ext cx="1249200" cy="4812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100">
                <a:solidFill>
                  <a:schemeClr val="lt1"/>
                </a:solidFill>
                <a:latin typeface="Helvetica Neue"/>
                <a:ea typeface="Helvetica Neue"/>
                <a:cs typeface="Helvetica Neue"/>
                <a:sym typeface="Helvetica Neue"/>
              </a:rPr>
              <a:t>FETCH</a:t>
            </a:r>
            <a:endParaRPr sz="1100">
              <a:solidFill>
                <a:schemeClr val="lt1"/>
              </a:solidFill>
              <a:latin typeface="Helvetica Neue"/>
              <a:ea typeface="Helvetica Neue"/>
              <a:cs typeface="Helvetica Neue"/>
              <a:sym typeface="Helvetica Neue"/>
            </a:endParaRPr>
          </a:p>
        </p:txBody>
      </p:sp>
      <p:sp>
        <p:nvSpPr>
          <p:cNvPr id="149" name="Google Shape;149;p31"/>
          <p:cNvSpPr/>
          <p:nvPr/>
        </p:nvSpPr>
        <p:spPr>
          <a:xfrm>
            <a:off x="2993292" y="2063938"/>
            <a:ext cx="1249200" cy="277500"/>
          </a:xfrm>
          <a:prstGeom prst="rect">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rgbClr val="222222"/>
                </a:solidFill>
                <a:latin typeface="Helvetica Neue"/>
                <a:ea typeface="Helvetica Neue"/>
                <a:cs typeface="Helvetica Neue"/>
                <a:sym typeface="Helvetica Neue"/>
              </a:rPr>
              <a:t>API</a:t>
            </a:r>
            <a:endParaRPr sz="1100">
              <a:solidFill>
                <a:srgbClr val="222222"/>
              </a:solidFill>
              <a:latin typeface="Helvetica Neue"/>
              <a:ea typeface="Helvetica Neue"/>
              <a:cs typeface="Helvetica Neue"/>
              <a:sym typeface="Helvetica Neue"/>
            </a:endParaRPr>
          </a:p>
        </p:txBody>
      </p:sp>
      <p:cxnSp>
        <p:nvCxnSpPr>
          <p:cNvPr id="150" name="Google Shape;150;p31"/>
          <p:cNvCxnSpPr>
            <a:stCxn id="140" idx="3"/>
            <a:endCxn id="149" idx="1"/>
          </p:cNvCxnSpPr>
          <p:nvPr/>
        </p:nvCxnSpPr>
        <p:spPr>
          <a:xfrm>
            <a:off x="2077175" y="1721437"/>
            <a:ext cx="916200" cy="481200"/>
          </a:xfrm>
          <a:prstGeom prst="bentConnector3">
            <a:avLst>
              <a:gd fmla="val 49995" name="adj1"/>
            </a:avLst>
          </a:prstGeom>
          <a:noFill/>
          <a:ln cap="flat" cmpd="sng" w="9525">
            <a:solidFill>
              <a:srgbClr val="CCCCCC"/>
            </a:solidFill>
            <a:prstDash val="solid"/>
            <a:round/>
            <a:headEnd len="med" w="med" type="none"/>
            <a:tailEnd len="med" w="med" type="oval"/>
          </a:ln>
        </p:spPr>
      </p:cxnSp>
      <p:sp>
        <p:nvSpPr>
          <p:cNvPr id="151" name="Google Shape;151;p31"/>
          <p:cNvSpPr/>
          <p:nvPr/>
        </p:nvSpPr>
        <p:spPr>
          <a:xfrm>
            <a:off x="2993142" y="2683938"/>
            <a:ext cx="1249200" cy="277500"/>
          </a:xfrm>
          <a:prstGeom prst="rect">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rgbClr val="222222"/>
                </a:solidFill>
                <a:latin typeface="Helvetica Neue"/>
                <a:ea typeface="Helvetica Neue"/>
                <a:cs typeface="Helvetica Neue"/>
                <a:sym typeface="Helvetica Neue"/>
              </a:rPr>
              <a:t>RESPONSE</a:t>
            </a:r>
            <a:endParaRPr sz="1100">
              <a:solidFill>
                <a:srgbClr val="222222"/>
              </a:solidFill>
              <a:latin typeface="Helvetica Neue"/>
              <a:ea typeface="Helvetica Neue"/>
              <a:cs typeface="Helvetica Neue"/>
              <a:sym typeface="Helvetica Neue"/>
            </a:endParaRPr>
          </a:p>
        </p:txBody>
      </p:sp>
      <p:cxnSp>
        <p:nvCxnSpPr>
          <p:cNvPr id="152" name="Google Shape;152;p31"/>
          <p:cNvCxnSpPr>
            <a:stCxn id="148" idx="3"/>
            <a:endCxn id="151" idx="1"/>
          </p:cNvCxnSpPr>
          <p:nvPr/>
        </p:nvCxnSpPr>
        <p:spPr>
          <a:xfrm flipH="1" rot="10800000">
            <a:off x="1975325" y="2822713"/>
            <a:ext cx="1017900" cy="635700"/>
          </a:xfrm>
          <a:prstGeom prst="bentConnector3">
            <a:avLst>
              <a:gd fmla="val 49996" name="adj1"/>
            </a:avLst>
          </a:prstGeom>
          <a:noFill/>
          <a:ln cap="flat" cmpd="sng" w="9525">
            <a:solidFill>
              <a:srgbClr val="CCCCCC"/>
            </a:solidFill>
            <a:prstDash val="solid"/>
            <a:round/>
            <a:headEnd len="med" w="med" type="none"/>
            <a:tailEnd len="med" w="med" type="oval"/>
          </a:ln>
        </p:spPr>
      </p:cxnSp>
      <p:sp>
        <p:nvSpPr>
          <p:cNvPr id="153" name="Google Shape;153;p31"/>
          <p:cNvSpPr/>
          <p:nvPr/>
        </p:nvSpPr>
        <p:spPr>
          <a:xfrm>
            <a:off x="4748600" y="2534182"/>
            <a:ext cx="1249200" cy="422400"/>
          </a:xfrm>
          <a:prstGeom prst="rect">
            <a:avLst/>
          </a:prstGeom>
          <a:solidFill>
            <a:schemeClr val="lt1"/>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rgbClr val="222222"/>
                </a:solidFill>
                <a:latin typeface="Helvetica Neue"/>
                <a:ea typeface="Helvetica Neue"/>
                <a:cs typeface="Helvetica Neue"/>
                <a:sym typeface="Helvetica Neue"/>
              </a:rPr>
              <a:t>Analizar respuestas</a:t>
            </a:r>
            <a:endParaRPr sz="1100">
              <a:solidFill>
                <a:srgbClr val="222222"/>
              </a:solidFill>
              <a:latin typeface="Helvetica Neue"/>
              <a:ea typeface="Helvetica Neue"/>
              <a:cs typeface="Helvetica Neue"/>
              <a:sym typeface="Helvetica Neue"/>
            </a:endParaRPr>
          </a:p>
        </p:txBody>
      </p:sp>
      <p:sp>
        <p:nvSpPr>
          <p:cNvPr id="154" name="Google Shape;154;p31"/>
          <p:cNvSpPr/>
          <p:nvPr/>
        </p:nvSpPr>
        <p:spPr>
          <a:xfrm>
            <a:off x="2993242" y="3318338"/>
            <a:ext cx="1249200" cy="277500"/>
          </a:xfrm>
          <a:prstGeom prst="rect">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rgbClr val="222222"/>
                </a:solidFill>
                <a:latin typeface="Helvetica Neue"/>
                <a:ea typeface="Helvetica Neue"/>
                <a:cs typeface="Helvetica Neue"/>
                <a:sym typeface="Helvetica Neue"/>
              </a:rPr>
              <a:t>POST</a:t>
            </a:r>
            <a:endParaRPr sz="1100">
              <a:solidFill>
                <a:srgbClr val="222222"/>
              </a:solidFill>
              <a:latin typeface="Helvetica Neue"/>
              <a:ea typeface="Helvetica Neue"/>
              <a:cs typeface="Helvetica Neue"/>
              <a:sym typeface="Helvetica Neue"/>
            </a:endParaRPr>
          </a:p>
        </p:txBody>
      </p:sp>
      <p:sp>
        <p:nvSpPr>
          <p:cNvPr id="155" name="Google Shape;155;p31"/>
          <p:cNvSpPr/>
          <p:nvPr/>
        </p:nvSpPr>
        <p:spPr>
          <a:xfrm>
            <a:off x="2993242" y="3952738"/>
            <a:ext cx="1249200" cy="277500"/>
          </a:xfrm>
          <a:prstGeom prst="rect">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rgbClr val="222222"/>
                </a:solidFill>
                <a:latin typeface="Helvetica Neue"/>
                <a:ea typeface="Helvetica Neue"/>
                <a:cs typeface="Helvetica Neue"/>
                <a:sym typeface="Helvetica Neue"/>
              </a:rPr>
              <a:t>Rutas relativas</a:t>
            </a:r>
            <a:endParaRPr sz="1100">
              <a:solidFill>
                <a:srgbClr val="222222"/>
              </a:solidFill>
              <a:latin typeface="Helvetica Neue"/>
              <a:ea typeface="Helvetica Neue"/>
              <a:cs typeface="Helvetica Neue"/>
              <a:sym typeface="Helvetica Neue"/>
            </a:endParaRPr>
          </a:p>
        </p:txBody>
      </p:sp>
      <p:sp>
        <p:nvSpPr>
          <p:cNvPr id="156" name="Google Shape;156;p31"/>
          <p:cNvSpPr/>
          <p:nvPr/>
        </p:nvSpPr>
        <p:spPr>
          <a:xfrm>
            <a:off x="2993142" y="4587138"/>
            <a:ext cx="1249200" cy="277500"/>
          </a:xfrm>
          <a:prstGeom prst="rect">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rgbClr val="222222"/>
                </a:solidFill>
                <a:latin typeface="Helvetica Neue"/>
                <a:ea typeface="Helvetica Neue"/>
                <a:cs typeface="Helvetica Neue"/>
                <a:sym typeface="Helvetica Neue"/>
              </a:rPr>
              <a:t>Async - Await</a:t>
            </a:r>
            <a:endParaRPr sz="1100">
              <a:solidFill>
                <a:srgbClr val="222222"/>
              </a:solidFill>
              <a:latin typeface="Helvetica Neue"/>
              <a:ea typeface="Helvetica Neue"/>
              <a:cs typeface="Helvetica Neue"/>
              <a:sym typeface="Helvetica Neue"/>
            </a:endParaRPr>
          </a:p>
        </p:txBody>
      </p:sp>
      <p:cxnSp>
        <p:nvCxnSpPr>
          <p:cNvPr id="157" name="Google Shape;157;p31"/>
          <p:cNvCxnSpPr>
            <a:stCxn id="148" idx="3"/>
            <a:endCxn id="156" idx="1"/>
          </p:cNvCxnSpPr>
          <p:nvPr/>
        </p:nvCxnSpPr>
        <p:spPr>
          <a:xfrm>
            <a:off x="1975325" y="3458413"/>
            <a:ext cx="1017900" cy="1267500"/>
          </a:xfrm>
          <a:prstGeom prst="bentConnector3">
            <a:avLst>
              <a:gd fmla="val 49996" name="adj1"/>
            </a:avLst>
          </a:prstGeom>
          <a:noFill/>
          <a:ln cap="flat" cmpd="sng" w="9525">
            <a:solidFill>
              <a:srgbClr val="CCCCCC"/>
            </a:solidFill>
            <a:prstDash val="solid"/>
            <a:round/>
            <a:headEnd len="med" w="med" type="none"/>
            <a:tailEnd len="med" w="med" type="oval"/>
          </a:ln>
        </p:spPr>
      </p:cxnSp>
      <p:cxnSp>
        <p:nvCxnSpPr>
          <p:cNvPr id="158" name="Google Shape;158;p31"/>
          <p:cNvCxnSpPr>
            <a:stCxn id="148" idx="3"/>
            <a:endCxn id="155" idx="1"/>
          </p:cNvCxnSpPr>
          <p:nvPr/>
        </p:nvCxnSpPr>
        <p:spPr>
          <a:xfrm>
            <a:off x="1975325" y="3458413"/>
            <a:ext cx="1017900" cy="633000"/>
          </a:xfrm>
          <a:prstGeom prst="bentConnector3">
            <a:avLst>
              <a:gd fmla="val 50001" name="adj1"/>
            </a:avLst>
          </a:prstGeom>
          <a:noFill/>
          <a:ln cap="flat" cmpd="sng" w="9525">
            <a:solidFill>
              <a:srgbClr val="CCCCCC"/>
            </a:solidFill>
            <a:prstDash val="solid"/>
            <a:round/>
            <a:headEnd len="med" w="med" type="none"/>
            <a:tailEnd len="med" w="med" type="oval"/>
          </a:ln>
        </p:spPr>
      </p:cxnSp>
      <p:cxnSp>
        <p:nvCxnSpPr>
          <p:cNvPr id="159" name="Google Shape;159;p31"/>
          <p:cNvCxnSpPr>
            <a:stCxn id="148" idx="3"/>
            <a:endCxn id="154" idx="1"/>
          </p:cNvCxnSpPr>
          <p:nvPr/>
        </p:nvCxnSpPr>
        <p:spPr>
          <a:xfrm flipH="1" rot="10800000">
            <a:off x="1975325" y="3457213"/>
            <a:ext cx="1017900" cy="1200"/>
          </a:xfrm>
          <a:prstGeom prst="bentConnector3">
            <a:avLst>
              <a:gd fmla="val 50001" name="adj1"/>
            </a:avLst>
          </a:prstGeom>
          <a:noFill/>
          <a:ln cap="flat" cmpd="sng" w="9525">
            <a:solidFill>
              <a:srgbClr val="CCCCCC"/>
            </a:solidFill>
            <a:prstDash val="solid"/>
            <a:round/>
            <a:headEnd len="med" w="med" type="none"/>
            <a:tailEnd len="med" w="med" type="oval"/>
          </a:ln>
        </p:spPr>
      </p:cxnSp>
      <p:cxnSp>
        <p:nvCxnSpPr>
          <p:cNvPr id="160" name="Google Shape;160;p31"/>
          <p:cNvCxnSpPr/>
          <p:nvPr/>
        </p:nvCxnSpPr>
        <p:spPr>
          <a:xfrm flipH="1" rot="10800000">
            <a:off x="4242489" y="2720013"/>
            <a:ext cx="506100" cy="50700"/>
          </a:xfrm>
          <a:prstGeom prst="bentConnector3">
            <a:avLst>
              <a:gd fmla="val 50001" name="adj1"/>
            </a:avLst>
          </a:prstGeom>
          <a:noFill/>
          <a:ln cap="flat" cmpd="sng" w="9525">
            <a:solidFill>
              <a:srgbClr val="CCCCCC"/>
            </a:solidFill>
            <a:prstDash val="solid"/>
            <a:round/>
            <a:headEnd len="med" w="med" type="none"/>
            <a:tailEnd len="med" w="med" type="oval"/>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601" name="Shape 601"/>
        <p:cNvGrpSpPr/>
        <p:nvPr/>
      </p:nvGrpSpPr>
      <p:grpSpPr>
        <a:xfrm>
          <a:off x="0" y="0"/>
          <a:ext cx="0" cy="0"/>
          <a:chOff x="0" y="0"/>
          <a:chExt cx="0" cy="0"/>
        </a:xfrm>
      </p:grpSpPr>
      <p:sp>
        <p:nvSpPr>
          <p:cNvPr id="602" name="Google Shape;602;p85"/>
          <p:cNvSpPr txBox="1"/>
          <p:nvPr/>
        </p:nvSpPr>
        <p:spPr>
          <a:xfrm>
            <a:off x="1698150" y="2077200"/>
            <a:ext cx="5747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ENVIANDO DATOS CON</a:t>
            </a:r>
            <a:r>
              <a:rPr i="1" lang="en-GB" sz="3600">
                <a:latin typeface="Anton"/>
                <a:ea typeface="Anton"/>
                <a:cs typeface="Anton"/>
                <a:sym typeface="Anton"/>
              </a:rPr>
              <a:t> POST</a:t>
            </a:r>
            <a:endParaRPr i="1" sz="3600">
              <a:latin typeface="Anton"/>
              <a:ea typeface="Anton"/>
              <a:cs typeface="Anton"/>
              <a:sym typeface="Anton"/>
            </a:endParaRPr>
          </a:p>
        </p:txBody>
      </p:sp>
      <p:pic>
        <p:nvPicPr>
          <p:cNvPr id="603" name="Google Shape;603;p8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04" name="Google Shape;604;p85"/>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86"/>
          <p:cNvSpPr txBox="1"/>
          <p:nvPr/>
        </p:nvSpPr>
        <p:spPr>
          <a:xfrm>
            <a:off x="612300" y="1376925"/>
            <a:ext cx="7919400" cy="295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La API de </a:t>
            </a:r>
            <a:r>
              <a:rPr b="1" lang="en-GB" sz="1800">
                <a:solidFill>
                  <a:schemeClr val="dk1"/>
                </a:solidFill>
                <a:highlight>
                  <a:srgbClr val="FFFFFF"/>
                </a:highlight>
                <a:latin typeface="Helvetica Neue"/>
                <a:ea typeface="Helvetica Neue"/>
                <a:cs typeface="Helvetica Neue"/>
                <a:sym typeface="Helvetica Neue"/>
              </a:rPr>
              <a:t>JSON Placeholder</a:t>
            </a:r>
            <a:r>
              <a:rPr lang="en-GB" sz="1800">
                <a:solidFill>
                  <a:schemeClr val="dk1"/>
                </a:solidFill>
                <a:highlight>
                  <a:srgbClr val="FFFFFF"/>
                </a:highlight>
                <a:latin typeface="Helvetica Neue Light"/>
                <a:ea typeface="Helvetica Neue Light"/>
                <a:cs typeface="Helvetica Neue Light"/>
                <a:sym typeface="Helvetica Neue Light"/>
              </a:rPr>
              <a:t> también nos permite </a:t>
            </a:r>
            <a:r>
              <a:rPr lang="en-GB" sz="1800">
                <a:solidFill>
                  <a:schemeClr val="dk1"/>
                </a:solidFill>
                <a:highlight>
                  <a:srgbClr val="E0FF00"/>
                </a:highlight>
                <a:latin typeface="Helvetica Neue Light"/>
                <a:ea typeface="Helvetica Neue Light"/>
                <a:cs typeface="Helvetica Neue Light"/>
                <a:sym typeface="Helvetica Neue Light"/>
              </a:rPr>
              <a:t>simular peticiones POST</a:t>
            </a:r>
            <a:r>
              <a:rPr lang="en-GB" sz="1800">
                <a:solidFill>
                  <a:schemeClr val="dk1"/>
                </a:solidFill>
                <a:highlight>
                  <a:srgbClr val="FFFFFF"/>
                </a:highlight>
                <a:latin typeface="Helvetica Neue Light"/>
                <a:ea typeface="Helvetica Neue Light"/>
                <a:cs typeface="Helvetica Neue Light"/>
                <a:sym typeface="Helvetica Neue Light"/>
              </a:rPr>
              <a:t>, es decir, podemos hacer una petición para enviar datos a la API. Al ser una simulación, no se crean recursos realmente en el servidor, pero sí obtenemos una respuesta aceptando el POST.</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Dijimos que el segundo parámetro del método fetch es un objeto de configuración. En éste podemos definir el método, los headers y el body de la petición. Si bien fetch trae valores por defecto para esto (como el método que es GET), podemos modificarlo a discreción según sea necesario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610" name="Google Shape;610;p8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11" name="Google Shape;611;p86"/>
          <p:cNvSpPr txBox="1"/>
          <p:nvPr/>
        </p:nvSpPr>
        <p:spPr>
          <a:xfrm>
            <a:off x="1924175" y="209700"/>
            <a:ext cx="5020200" cy="8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ENVIANDO DATOS CON POST</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87"/>
          <p:cNvSpPr txBox="1"/>
          <p:nvPr/>
        </p:nvSpPr>
        <p:spPr>
          <a:xfrm>
            <a:off x="366350" y="910675"/>
            <a:ext cx="3654600" cy="166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En este caso la documentación nos indica que para hacer un post debemos hacer </a:t>
            </a:r>
            <a:r>
              <a:rPr b="1" lang="en-GB" sz="1800">
                <a:solidFill>
                  <a:schemeClr val="dk1"/>
                </a:solidFill>
                <a:highlight>
                  <a:srgbClr val="FFFFFF"/>
                </a:highlight>
                <a:latin typeface="Helvetica Neue"/>
                <a:ea typeface="Helvetica Neue"/>
                <a:cs typeface="Helvetica Neue"/>
                <a:sym typeface="Helvetica Neue"/>
              </a:rPr>
              <a:t>un fetch con las siguientes características</a:t>
            </a:r>
            <a:r>
              <a:rPr lang="en-GB" sz="1800">
                <a:solidFill>
                  <a:schemeClr val="dk1"/>
                </a:solidFill>
                <a:highlight>
                  <a:srgbClr val="FFFFFF"/>
                </a:highlight>
                <a:latin typeface="Helvetica Neue Light"/>
                <a:ea typeface="Helvetica Neue Light"/>
                <a:cs typeface="Helvetica Neue Light"/>
                <a:sym typeface="Helvetica Neue Light"/>
              </a:rPr>
              <a:t>:</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617" name="Google Shape;617;p8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18" name="Google Shape;618;p87"/>
          <p:cNvSpPr txBox="1"/>
          <p:nvPr/>
        </p:nvSpPr>
        <p:spPr>
          <a:xfrm>
            <a:off x="4020950" y="910525"/>
            <a:ext cx="4748700" cy="37491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50">
                <a:solidFill>
                  <a:srgbClr val="DCDCAA"/>
                </a:solidFill>
                <a:latin typeface="Courier New"/>
                <a:ea typeface="Courier New"/>
                <a:cs typeface="Courier New"/>
                <a:sym typeface="Courier New"/>
              </a:rPr>
              <a:t>fetch</a:t>
            </a:r>
            <a:r>
              <a:rPr lang="en-GB" sz="1150">
                <a:solidFill>
                  <a:srgbClr val="D4D4D4"/>
                </a:solidFill>
                <a:latin typeface="Courier New"/>
                <a:ea typeface="Courier New"/>
                <a:cs typeface="Courier New"/>
                <a:sym typeface="Courier New"/>
              </a:rPr>
              <a:t>(</a:t>
            </a:r>
            <a:r>
              <a:rPr lang="en-GB" sz="1150">
                <a:solidFill>
                  <a:srgbClr val="CE9178"/>
                </a:solidFill>
                <a:latin typeface="Courier New"/>
                <a:ea typeface="Courier New"/>
                <a:cs typeface="Courier New"/>
                <a:sym typeface="Courier New"/>
              </a:rPr>
              <a:t>'https://jsonplaceholder.typicode.com/posts'</a:t>
            </a:r>
            <a:r>
              <a:rPr lang="en-GB" sz="1150">
                <a:solidFill>
                  <a:srgbClr val="D4D4D4"/>
                </a:solidFill>
                <a:latin typeface="Courier New"/>
                <a:ea typeface="Courier New"/>
                <a:cs typeface="Courier New"/>
                <a:sym typeface="Courier New"/>
              </a:rPr>
              <a:t>, {</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method:</a:t>
            </a:r>
            <a:r>
              <a:rPr lang="en-GB" sz="1150">
                <a:solidFill>
                  <a:srgbClr val="D4D4D4"/>
                </a:solidFill>
                <a:latin typeface="Courier New"/>
                <a:ea typeface="Courier New"/>
                <a:cs typeface="Courier New"/>
                <a:sym typeface="Courier New"/>
              </a:rPr>
              <a:t> </a:t>
            </a:r>
            <a:r>
              <a:rPr lang="en-GB" sz="1150">
                <a:solidFill>
                  <a:srgbClr val="CE9178"/>
                </a:solidFill>
                <a:latin typeface="Courier New"/>
                <a:ea typeface="Courier New"/>
                <a:cs typeface="Courier New"/>
                <a:sym typeface="Courier New"/>
              </a:rPr>
              <a:t>'POST'</a:t>
            </a: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body:</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JSON</a:t>
            </a:r>
            <a:r>
              <a:rPr lang="en-GB" sz="1150">
                <a:solidFill>
                  <a:srgbClr val="D4D4D4"/>
                </a:solidFill>
                <a:latin typeface="Courier New"/>
                <a:ea typeface="Courier New"/>
                <a:cs typeface="Courier New"/>
                <a:sym typeface="Courier New"/>
              </a:rPr>
              <a:t>.</a:t>
            </a:r>
            <a:r>
              <a:rPr lang="en-GB" sz="1150">
                <a:solidFill>
                  <a:srgbClr val="DCDCAA"/>
                </a:solidFill>
                <a:latin typeface="Courier New"/>
                <a:ea typeface="Courier New"/>
                <a:cs typeface="Courier New"/>
                <a:sym typeface="Courier New"/>
              </a:rPr>
              <a:t>stringify</a:t>
            </a: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title:</a:t>
            </a:r>
            <a:r>
              <a:rPr lang="en-GB" sz="1150">
                <a:solidFill>
                  <a:srgbClr val="D4D4D4"/>
                </a:solidFill>
                <a:latin typeface="Courier New"/>
                <a:ea typeface="Courier New"/>
                <a:cs typeface="Courier New"/>
                <a:sym typeface="Courier New"/>
              </a:rPr>
              <a:t> </a:t>
            </a:r>
            <a:r>
              <a:rPr lang="en-GB" sz="1150">
                <a:solidFill>
                  <a:srgbClr val="CE9178"/>
                </a:solidFill>
                <a:latin typeface="Courier New"/>
                <a:ea typeface="Courier New"/>
                <a:cs typeface="Courier New"/>
                <a:sym typeface="Courier New"/>
              </a:rPr>
              <a:t>'Coderhouse'</a:t>
            </a: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body:</a:t>
            </a:r>
            <a:r>
              <a:rPr lang="en-GB" sz="1150">
                <a:solidFill>
                  <a:srgbClr val="D4D4D4"/>
                </a:solidFill>
                <a:latin typeface="Courier New"/>
                <a:ea typeface="Courier New"/>
                <a:cs typeface="Courier New"/>
                <a:sym typeface="Courier New"/>
              </a:rPr>
              <a:t> </a:t>
            </a:r>
            <a:r>
              <a:rPr lang="en-GB" sz="1150">
                <a:solidFill>
                  <a:srgbClr val="CE9178"/>
                </a:solidFill>
                <a:latin typeface="Courier New"/>
                <a:ea typeface="Courier New"/>
                <a:cs typeface="Courier New"/>
                <a:sym typeface="Courier New"/>
              </a:rPr>
              <a:t>'Post de prueba'</a:t>
            </a: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userId:</a:t>
            </a:r>
            <a:r>
              <a:rPr lang="en-GB" sz="1150">
                <a:solidFill>
                  <a:srgbClr val="D4D4D4"/>
                </a:solidFill>
                <a:latin typeface="Courier New"/>
                <a:ea typeface="Courier New"/>
                <a:cs typeface="Courier New"/>
                <a:sym typeface="Courier New"/>
              </a:rPr>
              <a:t> </a:t>
            </a:r>
            <a:r>
              <a:rPr lang="en-GB" sz="1150">
                <a:solidFill>
                  <a:srgbClr val="B5CEA8"/>
                </a:solidFill>
                <a:latin typeface="Courier New"/>
                <a:ea typeface="Courier New"/>
                <a:cs typeface="Courier New"/>
                <a:sym typeface="Courier New"/>
              </a:rPr>
              <a:t>1</a:t>
            </a: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headers:</a:t>
            </a:r>
            <a:r>
              <a:rPr lang="en-GB" sz="1150">
                <a:solidFill>
                  <a:srgbClr val="D4D4D4"/>
                </a:solidFill>
                <a:latin typeface="Courier New"/>
                <a:ea typeface="Courier New"/>
                <a:cs typeface="Courier New"/>
                <a:sym typeface="Courier New"/>
              </a:rPr>
              <a:t> {</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CE9178"/>
                </a:solidFill>
                <a:latin typeface="Courier New"/>
                <a:ea typeface="Courier New"/>
                <a:cs typeface="Courier New"/>
                <a:sym typeface="Courier New"/>
              </a:rPr>
              <a:t>'Content-type'</a:t>
            </a:r>
            <a:r>
              <a:rPr lang="en-GB" sz="1150">
                <a:solidFill>
                  <a:srgbClr val="9CDCFE"/>
                </a:solidFill>
                <a:latin typeface="Courier New"/>
                <a:ea typeface="Courier New"/>
                <a:cs typeface="Courier New"/>
                <a:sym typeface="Courier New"/>
              </a:rPr>
              <a:t>:</a:t>
            </a:r>
            <a:r>
              <a:rPr lang="en-GB" sz="1150">
                <a:solidFill>
                  <a:srgbClr val="D4D4D4"/>
                </a:solidFill>
                <a:latin typeface="Courier New"/>
                <a:ea typeface="Courier New"/>
                <a:cs typeface="Courier New"/>
                <a:sym typeface="Courier New"/>
              </a:rPr>
              <a:t> </a:t>
            </a:r>
            <a:r>
              <a:rPr lang="en-GB" sz="1150">
                <a:solidFill>
                  <a:srgbClr val="CE9178"/>
                </a:solidFill>
                <a:latin typeface="Courier New"/>
                <a:ea typeface="Courier New"/>
                <a:cs typeface="Courier New"/>
                <a:sym typeface="Courier New"/>
              </a:rPr>
              <a:t>'application/json; charset=UTF-8'</a:t>
            </a: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DCDCAA"/>
                </a:solidFill>
                <a:latin typeface="Courier New"/>
                <a:ea typeface="Courier New"/>
                <a:cs typeface="Courier New"/>
                <a:sym typeface="Courier New"/>
              </a:rPr>
              <a:t>then</a:t>
            </a:r>
            <a:r>
              <a:rPr lang="en-GB" sz="1150">
                <a:solidFill>
                  <a:srgbClr val="D4D4D4"/>
                </a:solidFill>
                <a:latin typeface="Courier New"/>
                <a:ea typeface="Courier New"/>
                <a:cs typeface="Courier New"/>
                <a:sym typeface="Courier New"/>
              </a:rPr>
              <a:t>((</a:t>
            </a:r>
            <a:r>
              <a:rPr lang="en-GB" sz="1150">
                <a:solidFill>
                  <a:srgbClr val="9CDCFE"/>
                </a:solidFill>
                <a:latin typeface="Courier New"/>
                <a:ea typeface="Courier New"/>
                <a:cs typeface="Courier New"/>
                <a:sym typeface="Courier New"/>
              </a:rPr>
              <a:t>response</a:t>
            </a:r>
            <a:r>
              <a:rPr lang="en-GB" sz="1150">
                <a:solidFill>
                  <a:srgbClr val="D4D4D4"/>
                </a:solidFill>
                <a:latin typeface="Courier New"/>
                <a:ea typeface="Courier New"/>
                <a:cs typeface="Courier New"/>
                <a:sym typeface="Courier New"/>
              </a:rPr>
              <a:t>) </a:t>
            </a:r>
            <a:r>
              <a:rPr lang="en-GB" sz="1150">
                <a:solidFill>
                  <a:srgbClr val="569CD6"/>
                </a:solidFill>
                <a:latin typeface="Courier New"/>
                <a:ea typeface="Courier New"/>
                <a:cs typeface="Courier New"/>
                <a:sym typeface="Courier New"/>
              </a:rPr>
              <a:t>=&gt;</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response</a:t>
            </a:r>
            <a:r>
              <a:rPr lang="en-GB" sz="1150">
                <a:solidFill>
                  <a:srgbClr val="D4D4D4"/>
                </a:solidFill>
                <a:latin typeface="Courier New"/>
                <a:ea typeface="Courier New"/>
                <a:cs typeface="Courier New"/>
                <a:sym typeface="Courier New"/>
              </a:rPr>
              <a:t>.</a:t>
            </a:r>
            <a:r>
              <a:rPr lang="en-GB" sz="1150">
                <a:solidFill>
                  <a:srgbClr val="DCDCAA"/>
                </a:solidFill>
                <a:latin typeface="Courier New"/>
                <a:ea typeface="Courier New"/>
                <a:cs typeface="Courier New"/>
                <a:sym typeface="Courier New"/>
              </a:rPr>
              <a:t>json</a:t>
            </a: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DCDCAA"/>
                </a:solidFill>
                <a:latin typeface="Courier New"/>
                <a:ea typeface="Courier New"/>
                <a:cs typeface="Courier New"/>
                <a:sym typeface="Courier New"/>
              </a:rPr>
              <a:t>then</a:t>
            </a:r>
            <a:r>
              <a:rPr lang="en-GB" sz="1150">
                <a:solidFill>
                  <a:srgbClr val="D4D4D4"/>
                </a:solidFill>
                <a:latin typeface="Courier New"/>
                <a:ea typeface="Courier New"/>
                <a:cs typeface="Courier New"/>
                <a:sym typeface="Courier New"/>
              </a:rPr>
              <a:t>((</a:t>
            </a:r>
            <a:r>
              <a:rPr lang="en-GB" sz="1150">
                <a:solidFill>
                  <a:srgbClr val="9CDCFE"/>
                </a:solidFill>
                <a:latin typeface="Courier New"/>
                <a:ea typeface="Courier New"/>
                <a:cs typeface="Courier New"/>
                <a:sym typeface="Courier New"/>
              </a:rPr>
              <a:t>data</a:t>
            </a:r>
            <a:r>
              <a:rPr lang="en-GB" sz="1150">
                <a:solidFill>
                  <a:srgbClr val="D4D4D4"/>
                </a:solidFill>
                <a:latin typeface="Courier New"/>
                <a:ea typeface="Courier New"/>
                <a:cs typeface="Courier New"/>
                <a:sym typeface="Courier New"/>
              </a:rPr>
              <a:t>) </a:t>
            </a:r>
            <a:r>
              <a:rPr lang="en-GB" sz="1150">
                <a:solidFill>
                  <a:srgbClr val="569CD6"/>
                </a:solidFill>
                <a:latin typeface="Courier New"/>
                <a:ea typeface="Courier New"/>
                <a:cs typeface="Courier New"/>
                <a:sym typeface="Courier New"/>
              </a:rPr>
              <a:t>=&gt;</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console</a:t>
            </a:r>
            <a:r>
              <a:rPr lang="en-GB" sz="1150">
                <a:solidFill>
                  <a:srgbClr val="D4D4D4"/>
                </a:solidFill>
                <a:latin typeface="Courier New"/>
                <a:ea typeface="Courier New"/>
                <a:cs typeface="Courier New"/>
                <a:sym typeface="Courier New"/>
              </a:rPr>
              <a:t>.</a:t>
            </a:r>
            <a:r>
              <a:rPr lang="en-GB" sz="1150">
                <a:solidFill>
                  <a:srgbClr val="DCDCAA"/>
                </a:solidFill>
                <a:latin typeface="Courier New"/>
                <a:ea typeface="Courier New"/>
                <a:cs typeface="Courier New"/>
                <a:sym typeface="Courier New"/>
              </a:rPr>
              <a:t>log</a:t>
            </a:r>
            <a:r>
              <a:rPr lang="en-GB" sz="1150">
                <a:solidFill>
                  <a:srgbClr val="D4D4D4"/>
                </a:solidFill>
                <a:latin typeface="Courier New"/>
                <a:ea typeface="Courier New"/>
                <a:cs typeface="Courier New"/>
                <a:sym typeface="Courier New"/>
              </a:rPr>
              <a:t>(</a:t>
            </a:r>
            <a:r>
              <a:rPr lang="en-GB" sz="1150">
                <a:solidFill>
                  <a:srgbClr val="9CDCFE"/>
                </a:solidFill>
                <a:latin typeface="Courier New"/>
                <a:ea typeface="Courier New"/>
                <a:cs typeface="Courier New"/>
                <a:sym typeface="Courier New"/>
              </a:rPr>
              <a:t>data</a:t>
            </a:r>
            <a:r>
              <a:rPr lang="en-GB" sz="1150">
                <a:solidFill>
                  <a:srgbClr val="D4D4D4"/>
                </a:solidFill>
                <a:latin typeface="Courier New"/>
                <a:ea typeface="Courier New"/>
                <a:cs typeface="Courier New"/>
                <a:sym typeface="Courier New"/>
              </a:rPr>
              <a:t>))</a:t>
            </a:r>
            <a:endParaRPr sz="1500"/>
          </a:p>
        </p:txBody>
      </p:sp>
      <p:sp>
        <p:nvSpPr>
          <p:cNvPr id="619" name="Google Shape;619;p87"/>
          <p:cNvSpPr txBox="1"/>
          <p:nvPr/>
        </p:nvSpPr>
        <p:spPr>
          <a:xfrm>
            <a:off x="1624050" y="61675"/>
            <a:ext cx="5895900" cy="84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ENVIANDO DATOS CON POST</a:t>
            </a:r>
            <a:endParaRPr i="1" sz="3600">
              <a:solidFill>
                <a:schemeClr val="dk1"/>
              </a:solidFill>
              <a:latin typeface="Anton"/>
              <a:ea typeface="Anton"/>
              <a:cs typeface="Anton"/>
              <a:sym typeface="Anton"/>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88"/>
          <p:cNvSpPr txBox="1"/>
          <p:nvPr/>
        </p:nvSpPr>
        <p:spPr>
          <a:xfrm>
            <a:off x="589050" y="1206550"/>
            <a:ext cx="7965900" cy="311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En el objeto de configuración tenemos varias propiedades a definir:</a:t>
            </a:r>
            <a:endParaRPr sz="1800">
              <a:solidFill>
                <a:schemeClr val="dk1"/>
              </a:solidFill>
              <a:highlight>
                <a:srgbClr val="FFFFFF"/>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DFFBC"/>
              </a:buClr>
              <a:buSzPts val="1800"/>
              <a:buFont typeface="Helvetica Neue Light"/>
              <a:buChar char="●"/>
            </a:pPr>
            <a:r>
              <a:rPr b="1" lang="en-GB" sz="1800">
                <a:solidFill>
                  <a:schemeClr val="dk1"/>
                </a:solidFill>
                <a:highlight>
                  <a:srgbClr val="FFFFFF"/>
                </a:highlight>
                <a:latin typeface="Helvetica Neue"/>
                <a:ea typeface="Helvetica Neue"/>
                <a:cs typeface="Helvetica Neue"/>
                <a:sym typeface="Helvetica Neue"/>
              </a:rPr>
              <a:t>method: </a:t>
            </a:r>
            <a:r>
              <a:rPr lang="en-GB" sz="1800">
                <a:solidFill>
                  <a:schemeClr val="dk1"/>
                </a:solidFill>
                <a:highlight>
                  <a:srgbClr val="FFFFFF"/>
                </a:highlight>
                <a:latin typeface="Helvetica Neue Light"/>
                <a:ea typeface="Helvetica Neue Light"/>
                <a:cs typeface="Helvetica Neue Light"/>
                <a:sym typeface="Helvetica Neue Light"/>
              </a:rPr>
              <a:t>‘POST’. Significa que el método de la petición será POST 🚧 </a:t>
            </a:r>
            <a:r>
              <a:rPr i="1" lang="en-GB" sz="1800">
                <a:solidFill>
                  <a:schemeClr val="dk1"/>
                </a:solidFill>
                <a:highlight>
                  <a:srgbClr val="FFFFFF"/>
                </a:highlight>
                <a:latin typeface="Helvetica Neue Light"/>
                <a:ea typeface="Helvetica Neue Light"/>
                <a:cs typeface="Helvetica Neue Light"/>
                <a:sym typeface="Helvetica Neue Light"/>
              </a:rPr>
              <a:t>Si no lo modificamos será de tipo GET por defecto</a:t>
            </a:r>
            <a:r>
              <a:rPr lang="en-GB" sz="1800">
                <a:solidFill>
                  <a:schemeClr val="dk1"/>
                </a:solidFill>
                <a:highlight>
                  <a:srgbClr val="FFFFFF"/>
                </a:highlight>
                <a:latin typeface="Helvetica Neue Light"/>
                <a:ea typeface="Helvetica Neue Light"/>
                <a:cs typeface="Helvetica Neue Light"/>
                <a:sym typeface="Helvetica Neue Light"/>
              </a:rPr>
              <a:t>.</a:t>
            </a:r>
            <a:endParaRPr sz="1800">
              <a:solidFill>
                <a:schemeClr val="dk1"/>
              </a:solidFill>
              <a:highlight>
                <a:srgbClr val="FFFFFF"/>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DFFBC"/>
              </a:buClr>
              <a:buSzPts val="1800"/>
              <a:buFont typeface="Helvetica Neue Light"/>
              <a:buChar char="●"/>
            </a:pPr>
            <a:r>
              <a:rPr b="1" lang="en-GB" sz="1800">
                <a:solidFill>
                  <a:schemeClr val="dk1"/>
                </a:solidFill>
                <a:highlight>
                  <a:srgbClr val="FFFFFF"/>
                </a:highlight>
                <a:latin typeface="Helvetica Neue"/>
                <a:ea typeface="Helvetica Neue"/>
                <a:cs typeface="Helvetica Neue"/>
                <a:sym typeface="Helvetica Neue"/>
              </a:rPr>
              <a:t>headers: </a:t>
            </a:r>
            <a:r>
              <a:rPr lang="en-GB" sz="1800">
                <a:solidFill>
                  <a:schemeClr val="dk1"/>
                </a:solidFill>
                <a:highlight>
                  <a:srgbClr val="FFFFFF"/>
                </a:highlight>
                <a:latin typeface="Helvetica Neue Light"/>
                <a:ea typeface="Helvetica Neue Light"/>
                <a:cs typeface="Helvetica Neue Light"/>
                <a:sym typeface="Helvetica Neue Light"/>
              </a:rPr>
              <a:t>En este caso se agrega una propiedad ‘Content-type’, con el valor que nos indica la documentación de la API </a:t>
            </a:r>
            <a:r>
              <a:rPr lang="en-GB" sz="1800">
                <a:solidFill>
                  <a:schemeClr val="dk1"/>
                </a:solidFill>
                <a:highlight>
                  <a:schemeClr val="lt1"/>
                </a:highlight>
                <a:latin typeface="Helvetica Neue Light"/>
                <a:ea typeface="Helvetica Neue Light"/>
                <a:cs typeface="Helvetica Neue Light"/>
                <a:sym typeface="Helvetica Neue Light"/>
              </a:rPr>
              <a:t>🚧 </a:t>
            </a:r>
            <a:r>
              <a:rPr i="1" lang="en-GB" sz="1800">
                <a:solidFill>
                  <a:schemeClr val="dk1"/>
                </a:solidFill>
                <a:highlight>
                  <a:srgbClr val="FFFFFF"/>
                </a:highlight>
                <a:latin typeface="Helvetica Neue Light"/>
                <a:ea typeface="Helvetica Neue Light"/>
                <a:cs typeface="Helvetica Neue Light"/>
                <a:sym typeface="Helvetica Neue Light"/>
              </a:rPr>
              <a:t>Si no se agrega la petición sería rechazada por el servidor</a:t>
            </a:r>
            <a:r>
              <a:rPr lang="en-GB" sz="1800">
                <a:solidFill>
                  <a:schemeClr val="dk1"/>
                </a:solidFill>
                <a:highlight>
                  <a:srgbClr val="FFFFFF"/>
                </a:highlight>
                <a:latin typeface="Helvetica Neue Light"/>
                <a:ea typeface="Helvetica Neue Light"/>
                <a:cs typeface="Helvetica Neue Light"/>
                <a:sym typeface="Helvetica Neue Light"/>
              </a:rPr>
              <a:t>.</a:t>
            </a:r>
            <a:endParaRPr sz="1800">
              <a:solidFill>
                <a:schemeClr val="dk1"/>
              </a:solidFill>
              <a:highlight>
                <a:srgbClr val="FFFFFF"/>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DFFBC"/>
              </a:buClr>
              <a:buSzPts val="1800"/>
              <a:buFont typeface="Helvetica Neue Light"/>
              <a:buChar char="●"/>
            </a:pPr>
            <a:r>
              <a:rPr b="1" lang="en-GB" sz="1800">
                <a:solidFill>
                  <a:schemeClr val="dk1"/>
                </a:solidFill>
                <a:highlight>
                  <a:srgbClr val="FFFFFF"/>
                </a:highlight>
                <a:latin typeface="Helvetica Neue"/>
                <a:ea typeface="Helvetica Neue"/>
                <a:cs typeface="Helvetica Neue"/>
                <a:sym typeface="Helvetica Neue"/>
              </a:rPr>
              <a:t>body: </a:t>
            </a:r>
            <a:r>
              <a:rPr lang="en-GB" sz="1800">
                <a:solidFill>
                  <a:schemeClr val="dk1"/>
                </a:solidFill>
                <a:highlight>
                  <a:srgbClr val="FFFFFF"/>
                </a:highlight>
                <a:latin typeface="Helvetica Neue Light"/>
                <a:ea typeface="Helvetica Neue Light"/>
                <a:cs typeface="Helvetica Neue Light"/>
                <a:sym typeface="Helvetica Neue Light"/>
              </a:rPr>
              <a:t>Aquí se adjuntan los datos a enviar al servidor. En este caso se envía un objeto con la forma </a:t>
            </a:r>
            <a:r>
              <a:rPr b="1" lang="en-GB" sz="1800">
                <a:solidFill>
                  <a:schemeClr val="dk1"/>
                </a:solidFill>
                <a:highlight>
                  <a:srgbClr val="FFFFFF"/>
                </a:highlight>
                <a:latin typeface="Helvetica Neue"/>
                <a:ea typeface="Helvetica Neue"/>
                <a:cs typeface="Helvetica Neue"/>
                <a:sym typeface="Helvetica Neue"/>
              </a:rPr>
              <a:t>{ title, body, userId }</a:t>
            </a:r>
            <a:r>
              <a:rPr lang="en-GB" sz="1800">
                <a:solidFill>
                  <a:schemeClr val="dk1"/>
                </a:solidFill>
                <a:highlight>
                  <a:srgbClr val="FFFFFF"/>
                </a:highlight>
                <a:latin typeface="Helvetica Neue Light"/>
                <a:ea typeface="Helvetica Neue Light"/>
                <a:cs typeface="Helvetica Neue Light"/>
                <a:sym typeface="Helvetica Neue Light"/>
              </a:rPr>
              <a:t>. El body debe enviarse en formato JSON, por eso lo vemos envuelto en un JSON.stringify().</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625" name="Google Shape;625;p8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26" name="Google Shape;626;p88"/>
          <p:cNvSpPr txBox="1"/>
          <p:nvPr/>
        </p:nvSpPr>
        <p:spPr>
          <a:xfrm>
            <a:off x="1924175" y="209700"/>
            <a:ext cx="5020200" cy="8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ENVIANDO DATOS CON POST</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89"/>
          <p:cNvSpPr txBox="1"/>
          <p:nvPr/>
        </p:nvSpPr>
        <p:spPr>
          <a:xfrm>
            <a:off x="854700" y="1255175"/>
            <a:ext cx="7434600" cy="1213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Por lo general, al hacer un POST obtenemos una respuesta que nos envía una copia del recurso creado en el servidor. La forma de trabajar la respuesta es la misma que la anterior:</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632" name="Google Shape;632;p8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3" name="Google Shape;633;p89"/>
          <p:cNvSpPr txBox="1"/>
          <p:nvPr/>
        </p:nvSpPr>
        <p:spPr>
          <a:xfrm>
            <a:off x="1924175" y="209700"/>
            <a:ext cx="5020200" cy="8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ENVIANDO DATOS CON POST</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p:txBody>
      </p:sp>
      <p:pic>
        <p:nvPicPr>
          <p:cNvPr id="634" name="Google Shape;634;p89"/>
          <p:cNvPicPr preferRelativeResize="0"/>
          <p:nvPr/>
        </p:nvPicPr>
        <p:blipFill>
          <a:blip r:embed="rId4">
            <a:alphaModFix/>
          </a:blip>
          <a:stretch>
            <a:fillRect/>
          </a:stretch>
        </p:blipFill>
        <p:spPr>
          <a:xfrm>
            <a:off x="2005854" y="2590275"/>
            <a:ext cx="5303051" cy="1602361"/>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638" name="Shape 638"/>
        <p:cNvGrpSpPr/>
        <p:nvPr/>
      </p:nvGrpSpPr>
      <p:grpSpPr>
        <a:xfrm>
          <a:off x="0" y="0"/>
          <a:ext cx="0" cy="0"/>
          <a:chOff x="0" y="0"/>
          <a:chExt cx="0" cy="0"/>
        </a:xfrm>
      </p:grpSpPr>
      <p:sp>
        <p:nvSpPr>
          <p:cNvPr id="639" name="Google Shape;639;p90"/>
          <p:cNvSpPr txBox="1"/>
          <p:nvPr/>
        </p:nvSpPr>
        <p:spPr>
          <a:xfrm>
            <a:off x="1698150" y="2077200"/>
            <a:ext cx="5747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RUTAS RELATIVAS</a:t>
            </a:r>
            <a:endParaRPr i="1" sz="3600">
              <a:latin typeface="Anton"/>
              <a:ea typeface="Anton"/>
              <a:cs typeface="Anton"/>
              <a:sym typeface="Anton"/>
            </a:endParaRPr>
          </a:p>
        </p:txBody>
      </p:sp>
      <p:pic>
        <p:nvPicPr>
          <p:cNvPr id="640" name="Google Shape;640;p9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41" name="Google Shape;641;p90"/>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91"/>
          <p:cNvSpPr txBox="1"/>
          <p:nvPr/>
        </p:nvSpPr>
        <p:spPr>
          <a:xfrm>
            <a:off x="293850" y="1036200"/>
            <a:ext cx="8556300" cy="1213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Si la URL utilizada no contiene el prefijo ‘https:’, </a:t>
            </a:r>
            <a:r>
              <a:rPr lang="en-GB" sz="1800">
                <a:solidFill>
                  <a:schemeClr val="dk1"/>
                </a:solidFill>
                <a:highlight>
                  <a:srgbClr val="E0FF00"/>
                </a:highlight>
                <a:latin typeface="Helvetica Neue Light"/>
                <a:ea typeface="Helvetica Neue Light"/>
                <a:cs typeface="Helvetica Neue Light"/>
                <a:sym typeface="Helvetica Neue Light"/>
              </a:rPr>
              <a:t>la ruta es relativa</a:t>
            </a:r>
            <a:r>
              <a:rPr lang="en-GB" sz="1800">
                <a:solidFill>
                  <a:schemeClr val="dk1"/>
                </a:solidFill>
                <a:highlight>
                  <a:srgbClr val="FFFFFF"/>
                </a:highlight>
                <a:latin typeface="Helvetica Neue Light"/>
                <a:ea typeface="Helvetica Neue Light"/>
                <a:cs typeface="Helvetica Neue Light"/>
                <a:sym typeface="Helvetica Neue Light"/>
              </a:rPr>
              <a:t>. Así, podemos hacer una petición a algún archivo local en formato JSON usando fetch.</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100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Por ejemplo, creemos un </a:t>
            </a:r>
            <a:r>
              <a:rPr b="1" lang="en-GB" sz="1800">
                <a:solidFill>
                  <a:schemeClr val="dk1"/>
                </a:solidFill>
                <a:highlight>
                  <a:srgbClr val="FFFFFF"/>
                </a:highlight>
                <a:latin typeface="Helvetica Neue"/>
                <a:ea typeface="Helvetica Neue"/>
                <a:cs typeface="Helvetica Neue"/>
                <a:sym typeface="Helvetica Neue"/>
              </a:rPr>
              <a:t>archivo data.json que simule un array de productos</a:t>
            </a:r>
            <a:r>
              <a:rPr lang="en-GB" sz="1800">
                <a:solidFill>
                  <a:schemeClr val="dk1"/>
                </a:solidFill>
                <a:highlight>
                  <a:srgbClr val="FFFFFF"/>
                </a:highlight>
                <a:latin typeface="Helvetica Neue Light"/>
                <a:ea typeface="Helvetica Neue Light"/>
                <a:cs typeface="Helvetica Neue Light"/>
                <a:sym typeface="Helvetica Neue Light"/>
              </a:rPr>
              <a:t>:</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647" name="Google Shape;647;p9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48" name="Google Shape;648;p91"/>
          <p:cNvSpPr txBox="1"/>
          <p:nvPr/>
        </p:nvSpPr>
        <p:spPr>
          <a:xfrm>
            <a:off x="1924175" y="209700"/>
            <a:ext cx="5020200" cy="8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RUTAS RELATIVAS</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p:txBody>
      </p:sp>
      <p:sp>
        <p:nvSpPr>
          <p:cNvPr id="649" name="Google Shape;649;p91"/>
          <p:cNvSpPr txBox="1"/>
          <p:nvPr/>
        </p:nvSpPr>
        <p:spPr>
          <a:xfrm>
            <a:off x="1714500" y="2486426"/>
            <a:ext cx="5970000" cy="20403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50">
                <a:solidFill>
                  <a:srgbClr val="6A9955"/>
                </a:solidFill>
                <a:latin typeface="Courier New"/>
                <a:ea typeface="Courier New"/>
                <a:cs typeface="Courier New"/>
                <a:sym typeface="Courier New"/>
              </a:rPr>
              <a:t>// data.json</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"nombre"</a:t>
            </a:r>
            <a:r>
              <a:rPr lang="en-GB" sz="1150">
                <a:solidFill>
                  <a:srgbClr val="D4D4D4"/>
                </a:solidFill>
                <a:latin typeface="Courier New"/>
                <a:ea typeface="Courier New"/>
                <a:cs typeface="Courier New"/>
                <a:sym typeface="Courier New"/>
              </a:rPr>
              <a:t>: </a:t>
            </a:r>
            <a:r>
              <a:rPr lang="en-GB" sz="1150">
                <a:solidFill>
                  <a:srgbClr val="CE9178"/>
                </a:solidFill>
                <a:latin typeface="Courier New"/>
                <a:ea typeface="Courier New"/>
                <a:cs typeface="Courier New"/>
                <a:sym typeface="Courier New"/>
              </a:rPr>
              <a:t>"Producto 1"</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"precio"</a:t>
            </a:r>
            <a:r>
              <a:rPr lang="en-GB" sz="1150">
                <a:solidFill>
                  <a:srgbClr val="D4D4D4"/>
                </a:solidFill>
                <a:latin typeface="Courier New"/>
                <a:ea typeface="Courier New"/>
                <a:cs typeface="Courier New"/>
                <a:sym typeface="Courier New"/>
              </a:rPr>
              <a:t>: </a:t>
            </a:r>
            <a:r>
              <a:rPr lang="en-GB" sz="1150">
                <a:solidFill>
                  <a:srgbClr val="B5CEA8"/>
                </a:solidFill>
                <a:latin typeface="Courier New"/>
                <a:ea typeface="Courier New"/>
                <a:cs typeface="Courier New"/>
                <a:sym typeface="Courier New"/>
              </a:rPr>
              <a:t>1500</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"id"</a:t>
            </a:r>
            <a:r>
              <a:rPr lang="en-GB" sz="1150">
                <a:solidFill>
                  <a:srgbClr val="D4D4D4"/>
                </a:solidFill>
                <a:latin typeface="Courier New"/>
                <a:ea typeface="Courier New"/>
                <a:cs typeface="Courier New"/>
                <a:sym typeface="Courier New"/>
              </a:rPr>
              <a:t>: </a:t>
            </a:r>
            <a:r>
              <a:rPr lang="en-GB" sz="1150">
                <a:solidFill>
                  <a:srgbClr val="B5CEA8"/>
                </a:solidFill>
                <a:latin typeface="Courier New"/>
                <a:ea typeface="Courier New"/>
                <a:cs typeface="Courier New"/>
                <a:sym typeface="Courier New"/>
              </a:rPr>
              <a:t>1</a:t>
            </a: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"nombre"</a:t>
            </a:r>
            <a:r>
              <a:rPr lang="en-GB" sz="1150">
                <a:solidFill>
                  <a:srgbClr val="D4D4D4"/>
                </a:solidFill>
                <a:latin typeface="Courier New"/>
                <a:ea typeface="Courier New"/>
                <a:cs typeface="Courier New"/>
                <a:sym typeface="Courier New"/>
              </a:rPr>
              <a:t>: </a:t>
            </a:r>
            <a:r>
              <a:rPr lang="en-GB" sz="1150">
                <a:solidFill>
                  <a:srgbClr val="CE9178"/>
                </a:solidFill>
                <a:latin typeface="Courier New"/>
                <a:ea typeface="Courier New"/>
                <a:cs typeface="Courier New"/>
                <a:sym typeface="Courier New"/>
              </a:rPr>
              <a:t>"Producto 2"</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"precio"</a:t>
            </a:r>
            <a:r>
              <a:rPr lang="en-GB" sz="1150">
                <a:solidFill>
                  <a:srgbClr val="D4D4D4"/>
                </a:solidFill>
                <a:latin typeface="Courier New"/>
                <a:ea typeface="Courier New"/>
                <a:cs typeface="Courier New"/>
                <a:sym typeface="Courier New"/>
              </a:rPr>
              <a:t>: </a:t>
            </a:r>
            <a:r>
              <a:rPr lang="en-GB" sz="1150">
                <a:solidFill>
                  <a:srgbClr val="B5CEA8"/>
                </a:solidFill>
                <a:latin typeface="Courier New"/>
                <a:ea typeface="Courier New"/>
                <a:cs typeface="Courier New"/>
                <a:sym typeface="Courier New"/>
              </a:rPr>
              <a:t>2500</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"id"</a:t>
            </a:r>
            <a:r>
              <a:rPr lang="en-GB" sz="1150">
                <a:solidFill>
                  <a:srgbClr val="D4D4D4"/>
                </a:solidFill>
                <a:latin typeface="Courier New"/>
                <a:ea typeface="Courier New"/>
                <a:cs typeface="Courier New"/>
                <a:sym typeface="Courier New"/>
              </a:rPr>
              <a:t>: </a:t>
            </a:r>
            <a:r>
              <a:rPr lang="en-GB" sz="1150">
                <a:solidFill>
                  <a:srgbClr val="B5CEA8"/>
                </a:solidFill>
                <a:latin typeface="Courier New"/>
                <a:ea typeface="Courier New"/>
                <a:cs typeface="Courier New"/>
                <a:sym typeface="Courier New"/>
              </a:rPr>
              <a:t>2</a:t>
            </a: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"nombre"</a:t>
            </a:r>
            <a:r>
              <a:rPr lang="en-GB" sz="1150">
                <a:solidFill>
                  <a:srgbClr val="D4D4D4"/>
                </a:solidFill>
                <a:latin typeface="Courier New"/>
                <a:ea typeface="Courier New"/>
                <a:cs typeface="Courier New"/>
                <a:sym typeface="Courier New"/>
              </a:rPr>
              <a:t>: </a:t>
            </a:r>
            <a:r>
              <a:rPr lang="en-GB" sz="1150">
                <a:solidFill>
                  <a:srgbClr val="CE9178"/>
                </a:solidFill>
                <a:latin typeface="Courier New"/>
                <a:ea typeface="Courier New"/>
                <a:cs typeface="Courier New"/>
                <a:sym typeface="Courier New"/>
              </a:rPr>
              <a:t>"Producto 3"</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"precio"</a:t>
            </a:r>
            <a:r>
              <a:rPr lang="en-GB" sz="1150">
                <a:solidFill>
                  <a:srgbClr val="D4D4D4"/>
                </a:solidFill>
                <a:latin typeface="Courier New"/>
                <a:ea typeface="Courier New"/>
                <a:cs typeface="Courier New"/>
                <a:sym typeface="Courier New"/>
              </a:rPr>
              <a:t>: </a:t>
            </a:r>
            <a:r>
              <a:rPr lang="en-GB" sz="1150">
                <a:solidFill>
                  <a:srgbClr val="B5CEA8"/>
                </a:solidFill>
                <a:latin typeface="Courier New"/>
                <a:ea typeface="Courier New"/>
                <a:cs typeface="Courier New"/>
                <a:sym typeface="Courier New"/>
              </a:rPr>
              <a:t>3500</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"id"</a:t>
            </a:r>
            <a:r>
              <a:rPr lang="en-GB" sz="1150">
                <a:solidFill>
                  <a:srgbClr val="D4D4D4"/>
                </a:solidFill>
                <a:latin typeface="Courier New"/>
                <a:ea typeface="Courier New"/>
                <a:cs typeface="Courier New"/>
                <a:sym typeface="Courier New"/>
              </a:rPr>
              <a:t>: </a:t>
            </a:r>
            <a:r>
              <a:rPr lang="en-GB" sz="1150">
                <a:solidFill>
                  <a:srgbClr val="B5CEA8"/>
                </a:solidFill>
                <a:latin typeface="Courier New"/>
                <a:ea typeface="Courier New"/>
                <a:cs typeface="Courier New"/>
                <a:sym typeface="Courier New"/>
              </a:rPr>
              <a:t>3</a:t>
            </a: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"nombre"</a:t>
            </a:r>
            <a:r>
              <a:rPr lang="en-GB" sz="1150">
                <a:solidFill>
                  <a:srgbClr val="D4D4D4"/>
                </a:solidFill>
                <a:latin typeface="Courier New"/>
                <a:ea typeface="Courier New"/>
                <a:cs typeface="Courier New"/>
                <a:sym typeface="Courier New"/>
              </a:rPr>
              <a:t>: </a:t>
            </a:r>
            <a:r>
              <a:rPr lang="en-GB" sz="1150">
                <a:solidFill>
                  <a:srgbClr val="CE9178"/>
                </a:solidFill>
                <a:latin typeface="Courier New"/>
                <a:ea typeface="Courier New"/>
                <a:cs typeface="Courier New"/>
                <a:sym typeface="Courier New"/>
              </a:rPr>
              <a:t>"Producto 4"</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"precio"</a:t>
            </a:r>
            <a:r>
              <a:rPr lang="en-GB" sz="1150">
                <a:solidFill>
                  <a:srgbClr val="D4D4D4"/>
                </a:solidFill>
                <a:latin typeface="Courier New"/>
                <a:ea typeface="Courier New"/>
                <a:cs typeface="Courier New"/>
                <a:sym typeface="Courier New"/>
              </a:rPr>
              <a:t>: </a:t>
            </a:r>
            <a:r>
              <a:rPr lang="en-GB" sz="1150">
                <a:solidFill>
                  <a:srgbClr val="B5CEA8"/>
                </a:solidFill>
                <a:latin typeface="Courier New"/>
                <a:ea typeface="Courier New"/>
                <a:cs typeface="Courier New"/>
                <a:sym typeface="Courier New"/>
              </a:rPr>
              <a:t>4500</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"id"</a:t>
            </a:r>
            <a:r>
              <a:rPr lang="en-GB" sz="1150">
                <a:solidFill>
                  <a:srgbClr val="D4D4D4"/>
                </a:solidFill>
                <a:latin typeface="Courier New"/>
                <a:ea typeface="Courier New"/>
                <a:cs typeface="Courier New"/>
                <a:sym typeface="Courier New"/>
              </a:rPr>
              <a:t>: </a:t>
            </a:r>
            <a:r>
              <a:rPr lang="en-GB" sz="1150">
                <a:solidFill>
                  <a:srgbClr val="B5CEA8"/>
                </a:solidFill>
                <a:latin typeface="Courier New"/>
                <a:ea typeface="Courier New"/>
                <a:cs typeface="Courier New"/>
                <a:sym typeface="Courier New"/>
              </a:rPr>
              <a:t>4</a:t>
            </a: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"nombre"</a:t>
            </a:r>
            <a:r>
              <a:rPr lang="en-GB" sz="1150">
                <a:solidFill>
                  <a:srgbClr val="D4D4D4"/>
                </a:solidFill>
                <a:latin typeface="Courier New"/>
                <a:ea typeface="Courier New"/>
                <a:cs typeface="Courier New"/>
                <a:sym typeface="Courier New"/>
              </a:rPr>
              <a:t>: </a:t>
            </a:r>
            <a:r>
              <a:rPr lang="en-GB" sz="1150">
                <a:solidFill>
                  <a:srgbClr val="CE9178"/>
                </a:solidFill>
                <a:latin typeface="Courier New"/>
                <a:ea typeface="Courier New"/>
                <a:cs typeface="Courier New"/>
                <a:sym typeface="Courier New"/>
              </a:rPr>
              <a:t>"Producto 5"</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"precio"</a:t>
            </a:r>
            <a:r>
              <a:rPr lang="en-GB" sz="1150">
                <a:solidFill>
                  <a:srgbClr val="D4D4D4"/>
                </a:solidFill>
                <a:latin typeface="Courier New"/>
                <a:ea typeface="Courier New"/>
                <a:cs typeface="Courier New"/>
                <a:sym typeface="Courier New"/>
              </a:rPr>
              <a:t>: </a:t>
            </a:r>
            <a:r>
              <a:rPr lang="en-GB" sz="1150">
                <a:solidFill>
                  <a:srgbClr val="B5CEA8"/>
                </a:solidFill>
                <a:latin typeface="Courier New"/>
                <a:ea typeface="Courier New"/>
                <a:cs typeface="Courier New"/>
                <a:sym typeface="Courier New"/>
              </a:rPr>
              <a:t>5500</a:t>
            </a:r>
            <a:r>
              <a:rPr lang="en-GB" sz="1150">
                <a:solidFill>
                  <a:srgbClr val="D4D4D4"/>
                </a:solidFill>
                <a:latin typeface="Courier New"/>
                <a:ea typeface="Courier New"/>
                <a:cs typeface="Courier New"/>
                <a:sym typeface="Courier New"/>
              </a:rPr>
              <a:t>, </a:t>
            </a:r>
            <a:r>
              <a:rPr lang="en-GB" sz="1150">
                <a:solidFill>
                  <a:srgbClr val="9CDCFE"/>
                </a:solidFill>
                <a:latin typeface="Courier New"/>
                <a:ea typeface="Courier New"/>
                <a:cs typeface="Courier New"/>
                <a:sym typeface="Courier New"/>
              </a:rPr>
              <a:t>"id"</a:t>
            </a:r>
            <a:r>
              <a:rPr lang="en-GB" sz="1150">
                <a:solidFill>
                  <a:srgbClr val="D4D4D4"/>
                </a:solidFill>
                <a:latin typeface="Courier New"/>
                <a:ea typeface="Courier New"/>
                <a:cs typeface="Courier New"/>
                <a:sym typeface="Courier New"/>
              </a:rPr>
              <a:t>: </a:t>
            </a:r>
            <a:r>
              <a:rPr lang="en-GB" sz="1150">
                <a:solidFill>
                  <a:srgbClr val="B5CEA8"/>
                </a:solidFill>
                <a:latin typeface="Courier New"/>
                <a:ea typeface="Courier New"/>
                <a:cs typeface="Courier New"/>
                <a:sym typeface="Courier New"/>
              </a:rPr>
              <a:t>5</a:t>
            </a: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latin typeface="Courier New"/>
                <a:ea typeface="Courier New"/>
                <a:cs typeface="Courier New"/>
                <a:sym typeface="Courier New"/>
              </a:rPr>
              <a:t>]</a:t>
            </a:r>
            <a:endParaRPr sz="15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92"/>
          <p:cNvSpPr txBox="1"/>
          <p:nvPr/>
        </p:nvSpPr>
        <p:spPr>
          <a:xfrm>
            <a:off x="198075" y="1412400"/>
            <a:ext cx="3613200" cy="231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Nótese que debe estar escrito con el formato json válido.</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Ahora al momento de cargar la aplicación, podemos llamar a este archivo con fetch y generar una vista de forma asincrónica:</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655" name="Google Shape;655;p9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56" name="Google Shape;656;p92"/>
          <p:cNvSpPr txBox="1"/>
          <p:nvPr/>
        </p:nvSpPr>
        <p:spPr>
          <a:xfrm>
            <a:off x="1899525" y="209700"/>
            <a:ext cx="5020200" cy="8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RUTAS RELATIVAS</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p:txBody>
      </p:sp>
      <p:sp>
        <p:nvSpPr>
          <p:cNvPr id="657" name="Google Shape;657;p92"/>
          <p:cNvSpPr txBox="1"/>
          <p:nvPr/>
        </p:nvSpPr>
        <p:spPr>
          <a:xfrm>
            <a:off x="3941975" y="838850"/>
            <a:ext cx="4980000" cy="40086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569CD6"/>
                </a:solidFill>
                <a:latin typeface="Courier New"/>
                <a:ea typeface="Courier New"/>
                <a:cs typeface="Courier New"/>
                <a:sym typeface="Courier New"/>
              </a:rPr>
              <a:t>const</a:t>
            </a:r>
            <a:r>
              <a:rPr lang="en-GB" sz="1050">
                <a:solidFill>
                  <a:srgbClr val="D4D4D4"/>
                </a:solidFill>
                <a:latin typeface="Courier New"/>
                <a:ea typeface="Courier New"/>
                <a:cs typeface="Courier New"/>
                <a:sym typeface="Courier New"/>
              </a:rPr>
              <a:t> </a:t>
            </a:r>
            <a:r>
              <a:rPr lang="en-GB" sz="1050">
                <a:solidFill>
                  <a:srgbClr val="4FC1FF"/>
                </a:solidFill>
                <a:latin typeface="Courier New"/>
                <a:ea typeface="Courier New"/>
                <a:cs typeface="Courier New"/>
                <a:sym typeface="Courier New"/>
              </a:rPr>
              <a:t>lista</a:t>
            </a:r>
            <a:r>
              <a:rPr lang="en-GB" sz="1050">
                <a:solidFill>
                  <a:srgbClr val="D4D4D4"/>
                </a:solidFill>
                <a:latin typeface="Courier New"/>
                <a:ea typeface="Courier New"/>
                <a:cs typeface="Courier New"/>
                <a:sym typeface="Courier New"/>
              </a:rPr>
              <a:t> = </a:t>
            </a:r>
            <a:r>
              <a:rPr lang="en-GB" sz="1050">
                <a:solidFill>
                  <a:srgbClr val="9CDCFE"/>
                </a:solidFill>
                <a:latin typeface="Courier New"/>
                <a:ea typeface="Courier New"/>
                <a:cs typeface="Courier New"/>
                <a:sym typeface="Courier New"/>
              </a:rPr>
              <a:t>document</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querySelector</a:t>
            </a:r>
            <a:r>
              <a:rPr lang="en-GB" sz="1050">
                <a:solidFill>
                  <a:srgbClr val="D4D4D4"/>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'#listado'</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latin typeface="Courier New"/>
                <a:ea typeface="Courier New"/>
                <a:cs typeface="Courier New"/>
                <a:sym typeface="Courier New"/>
              </a:rPr>
              <a:t>fetch</a:t>
            </a:r>
            <a:r>
              <a:rPr lang="en-GB" sz="1050">
                <a:solidFill>
                  <a:srgbClr val="D4D4D4"/>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'/data.json'</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DCDCAA"/>
                </a:solidFill>
                <a:latin typeface="Courier New"/>
                <a:ea typeface="Courier New"/>
                <a:cs typeface="Courier New"/>
                <a:sym typeface="Courier New"/>
              </a:rPr>
              <a:t>then</a:t>
            </a:r>
            <a:r>
              <a:rPr lang="en-GB" sz="1050">
                <a:solidFill>
                  <a:srgbClr val="D4D4D4"/>
                </a:solidFill>
                <a:latin typeface="Courier New"/>
                <a:ea typeface="Courier New"/>
                <a:cs typeface="Courier New"/>
                <a:sym typeface="Courier New"/>
              </a:rPr>
              <a:t>( (</a:t>
            </a:r>
            <a:r>
              <a:rPr lang="en-GB" sz="1050">
                <a:solidFill>
                  <a:srgbClr val="9CDCFE"/>
                </a:solidFill>
                <a:latin typeface="Courier New"/>
                <a:ea typeface="Courier New"/>
                <a:cs typeface="Courier New"/>
                <a:sym typeface="Courier New"/>
              </a:rPr>
              <a:t>res</a:t>
            </a:r>
            <a:r>
              <a:rPr lang="en-GB" sz="1050">
                <a:solidFill>
                  <a:srgbClr val="D4D4D4"/>
                </a:solidFill>
                <a:latin typeface="Courier New"/>
                <a:ea typeface="Courier New"/>
                <a:cs typeface="Courier New"/>
                <a:sym typeface="Courier New"/>
              </a:rPr>
              <a:t>) </a:t>
            </a:r>
            <a:r>
              <a:rPr lang="en-GB" sz="1050">
                <a:solidFill>
                  <a:srgbClr val="569CD6"/>
                </a:solidFill>
                <a:latin typeface="Courier New"/>
                <a:ea typeface="Courier New"/>
                <a:cs typeface="Courier New"/>
                <a:sym typeface="Courier New"/>
              </a:rPr>
              <a:t>=&gt;</a:t>
            </a:r>
            <a:r>
              <a:rPr lang="en-GB" sz="1050">
                <a:solidFill>
                  <a:srgbClr val="D4D4D4"/>
                </a:solidFill>
                <a:latin typeface="Courier New"/>
                <a:ea typeface="Courier New"/>
                <a:cs typeface="Courier New"/>
                <a:sym typeface="Courier New"/>
              </a:rPr>
              <a:t> </a:t>
            </a:r>
            <a:r>
              <a:rPr lang="en-GB" sz="1050">
                <a:solidFill>
                  <a:srgbClr val="9CDCFE"/>
                </a:solidFill>
                <a:latin typeface="Courier New"/>
                <a:ea typeface="Courier New"/>
                <a:cs typeface="Courier New"/>
                <a:sym typeface="Courier New"/>
              </a:rPr>
              <a:t>res</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json</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DCDCAA"/>
                </a:solidFill>
                <a:latin typeface="Courier New"/>
                <a:ea typeface="Courier New"/>
                <a:cs typeface="Courier New"/>
                <a:sym typeface="Courier New"/>
              </a:rPr>
              <a:t>then</a:t>
            </a:r>
            <a:r>
              <a:rPr lang="en-GB" sz="1050">
                <a:solidFill>
                  <a:srgbClr val="D4D4D4"/>
                </a:solidFill>
                <a:latin typeface="Courier New"/>
                <a:ea typeface="Courier New"/>
                <a:cs typeface="Courier New"/>
                <a:sym typeface="Courier New"/>
              </a:rPr>
              <a:t>( (</a:t>
            </a:r>
            <a:r>
              <a:rPr lang="en-GB" sz="1050">
                <a:solidFill>
                  <a:srgbClr val="9CDCFE"/>
                </a:solidFill>
                <a:latin typeface="Courier New"/>
                <a:ea typeface="Courier New"/>
                <a:cs typeface="Courier New"/>
                <a:sym typeface="Courier New"/>
              </a:rPr>
              <a:t>data</a:t>
            </a:r>
            <a:r>
              <a:rPr lang="en-GB" sz="1050">
                <a:solidFill>
                  <a:srgbClr val="D4D4D4"/>
                </a:solidFill>
                <a:latin typeface="Courier New"/>
                <a:ea typeface="Courier New"/>
                <a:cs typeface="Courier New"/>
                <a:sym typeface="Courier New"/>
              </a:rPr>
              <a:t>) </a:t>
            </a:r>
            <a:r>
              <a:rPr lang="en-GB" sz="1050">
                <a:solidFill>
                  <a:srgbClr val="569CD6"/>
                </a:solidFill>
                <a:latin typeface="Courier New"/>
                <a:ea typeface="Courier New"/>
                <a:cs typeface="Courier New"/>
                <a:sym typeface="Courier New"/>
              </a:rPr>
              <a:t>=&gt;</a:t>
            </a:r>
            <a:r>
              <a:rPr lang="en-GB"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9CDCFE"/>
                </a:solidFill>
                <a:latin typeface="Courier New"/>
                <a:ea typeface="Courier New"/>
                <a:cs typeface="Courier New"/>
                <a:sym typeface="Courier New"/>
              </a:rPr>
              <a:t>data</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forEach</a:t>
            </a:r>
            <a:r>
              <a:rPr lang="en-GB" sz="1050">
                <a:solidFill>
                  <a:srgbClr val="D4D4D4"/>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producto</a:t>
            </a:r>
            <a:r>
              <a:rPr lang="en-GB" sz="1050">
                <a:solidFill>
                  <a:srgbClr val="D4D4D4"/>
                </a:solidFill>
                <a:latin typeface="Courier New"/>
                <a:ea typeface="Courier New"/>
                <a:cs typeface="Courier New"/>
                <a:sym typeface="Courier New"/>
              </a:rPr>
              <a:t>) </a:t>
            </a:r>
            <a:r>
              <a:rPr lang="en-GB" sz="1050">
                <a:solidFill>
                  <a:srgbClr val="569CD6"/>
                </a:solidFill>
                <a:latin typeface="Courier New"/>
                <a:ea typeface="Courier New"/>
                <a:cs typeface="Courier New"/>
                <a:sym typeface="Courier New"/>
              </a:rPr>
              <a:t>=&gt;</a:t>
            </a:r>
            <a:r>
              <a:rPr lang="en-GB"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569CD6"/>
                </a:solidFill>
                <a:latin typeface="Courier New"/>
                <a:ea typeface="Courier New"/>
                <a:cs typeface="Courier New"/>
                <a:sym typeface="Courier New"/>
              </a:rPr>
              <a:t>const</a:t>
            </a:r>
            <a:r>
              <a:rPr lang="en-GB" sz="1050">
                <a:solidFill>
                  <a:srgbClr val="D4D4D4"/>
                </a:solidFill>
                <a:latin typeface="Courier New"/>
                <a:ea typeface="Courier New"/>
                <a:cs typeface="Courier New"/>
                <a:sym typeface="Courier New"/>
              </a:rPr>
              <a:t> </a:t>
            </a:r>
            <a:r>
              <a:rPr lang="en-GB" sz="1050">
                <a:solidFill>
                  <a:srgbClr val="4FC1FF"/>
                </a:solidFill>
                <a:latin typeface="Courier New"/>
                <a:ea typeface="Courier New"/>
                <a:cs typeface="Courier New"/>
                <a:sym typeface="Courier New"/>
              </a:rPr>
              <a:t>li</a:t>
            </a:r>
            <a:r>
              <a:rPr lang="en-GB" sz="1050">
                <a:solidFill>
                  <a:srgbClr val="D4D4D4"/>
                </a:solidFill>
                <a:latin typeface="Courier New"/>
                <a:ea typeface="Courier New"/>
                <a:cs typeface="Courier New"/>
                <a:sym typeface="Courier New"/>
              </a:rPr>
              <a:t> = </a:t>
            </a:r>
            <a:r>
              <a:rPr lang="en-GB" sz="1050">
                <a:solidFill>
                  <a:srgbClr val="9CDCFE"/>
                </a:solidFill>
                <a:latin typeface="Courier New"/>
                <a:ea typeface="Courier New"/>
                <a:cs typeface="Courier New"/>
                <a:sym typeface="Courier New"/>
              </a:rPr>
              <a:t>document</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createElement</a:t>
            </a:r>
            <a:r>
              <a:rPr lang="en-GB" sz="1050">
                <a:solidFill>
                  <a:srgbClr val="D4D4D4"/>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'li'</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4FC1FF"/>
                </a:solidFill>
                <a:latin typeface="Courier New"/>
                <a:ea typeface="Courier New"/>
                <a:cs typeface="Courier New"/>
                <a:sym typeface="Courier New"/>
              </a:rPr>
              <a:t>li</a:t>
            </a:r>
            <a:r>
              <a:rPr lang="en-GB" sz="1050">
                <a:solidFill>
                  <a:srgbClr val="D4D4D4"/>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innerHTML</a:t>
            </a:r>
            <a:r>
              <a:rPr lang="en-GB" sz="1050">
                <a:solidFill>
                  <a:srgbClr val="D4D4D4"/>
                </a:solidFill>
                <a:latin typeface="Courier New"/>
                <a:ea typeface="Courier New"/>
                <a:cs typeface="Courier New"/>
                <a:sym typeface="Courier New"/>
              </a:rPr>
              <a:t> = </a:t>
            </a:r>
            <a:r>
              <a:rPr lang="en-GB" sz="1050">
                <a:solidFill>
                  <a:srgbClr val="CE9178"/>
                </a:solidFill>
                <a:latin typeface="Courier New"/>
                <a:ea typeface="Courier New"/>
                <a:cs typeface="Courier New"/>
                <a:sym typeface="Courier New"/>
              </a:rPr>
              <a:t>`</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E9178"/>
                </a:solidFill>
                <a:latin typeface="Courier New"/>
                <a:ea typeface="Courier New"/>
                <a:cs typeface="Courier New"/>
                <a:sym typeface="Courier New"/>
              </a:rPr>
              <a:t>                &lt;h4&gt;</a:t>
            </a:r>
            <a:r>
              <a:rPr lang="en-GB" sz="1050">
                <a:solidFill>
                  <a:srgbClr val="569CD6"/>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producto</a:t>
            </a:r>
            <a:r>
              <a:rPr lang="en-GB" sz="1050">
                <a:solidFill>
                  <a:srgbClr val="D4D4D4"/>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nombre</a:t>
            </a:r>
            <a:r>
              <a:rPr lang="en-GB" sz="1050">
                <a:solidFill>
                  <a:srgbClr val="569CD6"/>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&lt;/h4&gt;</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E9178"/>
                </a:solidFill>
                <a:latin typeface="Courier New"/>
                <a:ea typeface="Courier New"/>
                <a:cs typeface="Courier New"/>
                <a:sym typeface="Courier New"/>
              </a:rPr>
              <a:t>                &lt;p&gt;</a:t>
            </a:r>
            <a:r>
              <a:rPr lang="en-GB" sz="1050">
                <a:solidFill>
                  <a:srgbClr val="569CD6"/>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producto</a:t>
            </a:r>
            <a:r>
              <a:rPr lang="en-GB" sz="1050">
                <a:solidFill>
                  <a:srgbClr val="D4D4D4"/>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precio</a:t>
            </a:r>
            <a:r>
              <a:rPr lang="en-GB" sz="1050">
                <a:solidFill>
                  <a:srgbClr val="569CD6"/>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&lt;/p&gt;</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E9178"/>
                </a:solidFill>
                <a:latin typeface="Courier New"/>
                <a:ea typeface="Courier New"/>
                <a:cs typeface="Courier New"/>
                <a:sym typeface="Courier New"/>
              </a:rPr>
              <a:t>                &lt;p&gt;Código: </a:t>
            </a:r>
            <a:r>
              <a:rPr lang="en-GB" sz="1050">
                <a:solidFill>
                  <a:srgbClr val="569CD6"/>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producto</a:t>
            </a:r>
            <a:r>
              <a:rPr lang="en-GB" sz="1050">
                <a:solidFill>
                  <a:srgbClr val="D4D4D4"/>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id</a:t>
            </a:r>
            <a:r>
              <a:rPr lang="en-GB" sz="1050">
                <a:solidFill>
                  <a:srgbClr val="569CD6"/>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&lt;/p&gt;</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E9178"/>
                </a:solidFill>
                <a:latin typeface="Courier New"/>
                <a:ea typeface="Courier New"/>
                <a:cs typeface="Courier New"/>
                <a:sym typeface="Courier New"/>
              </a:rPr>
              <a:t>                &lt;hr/&gt;</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E9178"/>
                </a:solidFill>
                <a:latin typeface="Courier New"/>
                <a:ea typeface="Courier New"/>
                <a:cs typeface="Courier New"/>
                <a:sym typeface="Courier New"/>
              </a:rPr>
              <a:t>            `</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4FC1FF"/>
                </a:solidFill>
                <a:latin typeface="Courier New"/>
                <a:ea typeface="Courier New"/>
                <a:cs typeface="Courier New"/>
                <a:sym typeface="Courier New"/>
              </a:rPr>
              <a:t>lista</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append</a:t>
            </a:r>
            <a:r>
              <a:rPr lang="en-GB" sz="1050">
                <a:solidFill>
                  <a:srgbClr val="D4D4D4"/>
                </a:solidFill>
                <a:latin typeface="Courier New"/>
                <a:ea typeface="Courier New"/>
                <a:cs typeface="Courier New"/>
                <a:sym typeface="Courier New"/>
              </a:rPr>
              <a:t>(</a:t>
            </a:r>
            <a:r>
              <a:rPr lang="en-GB" sz="1050">
                <a:solidFill>
                  <a:srgbClr val="4FC1FF"/>
                </a:solidFill>
                <a:latin typeface="Courier New"/>
                <a:ea typeface="Courier New"/>
                <a:cs typeface="Courier New"/>
                <a:sym typeface="Courier New"/>
              </a:rPr>
              <a:t>li</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endParaRPr sz="1150">
              <a:solidFill>
                <a:srgbClr val="6A9955"/>
              </a:solidFill>
              <a:latin typeface="Courier New"/>
              <a:ea typeface="Courier New"/>
              <a:cs typeface="Courier New"/>
              <a:sym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93"/>
          <p:cNvSpPr txBox="1"/>
          <p:nvPr/>
        </p:nvSpPr>
        <p:spPr>
          <a:xfrm>
            <a:off x="605100" y="1433525"/>
            <a:ext cx="3909300" cy="238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Al ser un archivo local la respuesta es casi inmediata, pero sigue siendo un proceso asincrónico 🤯</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663" name="Google Shape;663;p9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64" name="Google Shape;664;p93"/>
          <p:cNvSpPr txBox="1"/>
          <p:nvPr/>
        </p:nvSpPr>
        <p:spPr>
          <a:xfrm>
            <a:off x="1899525" y="209700"/>
            <a:ext cx="5020200" cy="8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RUTAS RELATIVAS</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p:txBody>
      </p:sp>
      <p:pic>
        <p:nvPicPr>
          <p:cNvPr id="665" name="Google Shape;665;p93"/>
          <p:cNvPicPr preferRelativeResize="0"/>
          <p:nvPr/>
        </p:nvPicPr>
        <p:blipFill>
          <a:blip r:embed="rId4">
            <a:alphaModFix/>
          </a:blip>
          <a:stretch>
            <a:fillRect/>
          </a:stretch>
        </p:blipFill>
        <p:spPr>
          <a:xfrm>
            <a:off x="5134725" y="1540838"/>
            <a:ext cx="2933700" cy="2276475"/>
          </a:xfrm>
          <a:prstGeom prst="rect">
            <a:avLst/>
          </a:prstGeom>
          <a:noFill/>
          <a:ln cap="flat" cmpd="sng" w="9525">
            <a:solidFill>
              <a:srgbClr val="FFB86C"/>
            </a:solidFill>
            <a:prstDash val="solid"/>
            <a:round/>
            <a:headEnd len="sm" w="sm" type="none"/>
            <a:tailEnd len="sm" w="sm" type="none"/>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669" name="Shape 669"/>
        <p:cNvGrpSpPr/>
        <p:nvPr/>
      </p:nvGrpSpPr>
      <p:grpSpPr>
        <a:xfrm>
          <a:off x="0" y="0"/>
          <a:ext cx="0" cy="0"/>
          <a:chOff x="0" y="0"/>
          <a:chExt cx="0" cy="0"/>
        </a:xfrm>
      </p:grpSpPr>
      <p:sp>
        <p:nvSpPr>
          <p:cNvPr id="670" name="Google Shape;670;p94"/>
          <p:cNvSpPr txBox="1"/>
          <p:nvPr/>
        </p:nvSpPr>
        <p:spPr>
          <a:xfrm>
            <a:off x="1698150" y="2077200"/>
            <a:ext cx="5747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ASYNC - AWAIT</a:t>
            </a:r>
            <a:endParaRPr i="1" sz="3600">
              <a:latin typeface="Anton"/>
              <a:ea typeface="Anton"/>
              <a:cs typeface="Anton"/>
              <a:sym typeface="Anton"/>
            </a:endParaRPr>
          </a:p>
        </p:txBody>
      </p:sp>
      <p:pic>
        <p:nvPicPr>
          <p:cNvPr id="671" name="Google Shape;671;p9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72" name="Google Shape;672;p94"/>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32"/>
          <p:cNvSpPr txBox="1"/>
          <p:nvPr/>
        </p:nvSpPr>
        <p:spPr>
          <a:xfrm>
            <a:off x="3166825" y="1780150"/>
            <a:ext cx="2447100" cy="24837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p32"/>
          <p:cNvPicPr preferRelativeResize="0"/>
          <p:nvPr/>
        </p:nvPicPr>
        <p:blipFill>
          <a:blip r:embed="rId4">
            <a:alphaModFix/>
          </a:blip>
          <a:stretch>
            <a:fillRect/>
          </a:stretch>
        </p:blipFill>
        <p:spPr>
          <a:xfrm>
            <a:off x="7818275" y="4837950"/>
            <a:ext cx="1186526" cy="330675"/>
          </a:xfrm>
          <a:prstGeom prst="rect">
            <a:avLst/>
          </a:prstGeom>
          <a:noFill/>
          <a:ln>
            <a:noFill/>
          </a:ln>
        </p:spPr>
      </p:pic>
      <p:sp>
        <p:nvSpPr>
          <p:cNvPr id="167" name="Google Shape;167;p32"/>
          <p:cNvSpPr/>
          <p:nvPr/>
        </p:nvSpPr>
        <p:spPr>
          <a:xfrm>
            <a:off x="2886763" y="849139"/>
            <a:ext cx="3546900" cy="669000"/>
          </a:xfrm>
          <a:prstGeom prst="homePlate">
            <a:avLst>
              <a:gd fmla="val 500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800">
                <a:solidFill>
                  <a:srgbClr val="FFFFFF"/>
                </a:solidFill>
                <a:latin typeface="Anton"/>
                <a:ea typeface="Anton"/>
                <a:cs typeface="Anton"/>
                <a:sym typeface="Anton"/>
              </a:rPr>
              <a:t>MÓDULO 4</a:t>
            </a:r>
            <a:endParaRPr sz="1800">
              <a:solidFill>
                <a:srgbClr val="FFFFFF"/>
              </a:solidFill>
              <a:latin typeface="Anton"/>
              <a:ea typeface="Anton"/>
              <a:cs typeface="Anton"/>
              <a:sym typeface="Anton"/>
            </a:endParaRPr>
          </a:p>
          <a:p>
            <a:pPr indent="0" lvl="0" marL="0" marR="0" rtl="0" algn="ctr">
              <a:lnSpc>
                <a:spcPct val="100000"/>
              </a:lnSpc>
              <a:spcBef>
                <a:spcPts val="0"/>
              </a:spcBef>
              <a:spcAft>
                <a:spcPts val="0"/>
              </a:spcAft>
              <a:buNone/>
            </a:pPr>
            <a:r>
              <a:rPr lang="en-GB" sz="1800">
                <a:solidFill>
                  <a:srgbClr val="FFFFFF"/>
                </a:solidFill>
                <a:latin typeface="Anton"/>
                <a:ea typeface="Anton"/>
                <a:cs typeface="Anton"/>
                <a:sym typeface="Anton"/>
              </a:rPr>
              <a:t>OPTIMIZACIÓN DE PROYECTO</a:t>
            </a:r>
            <a:endParaRPr sz="1800">
              <a:solidFill>
                <a:srgbClr val="FFFFFF"/>
              </a:solidFill>
              <a:latin typeface="Anton"/>
              <a:ea typeface="Anton"/>
              <a:cs typeface="Anton"/>
              <a:sym typeface="Anton"/>
            </a:endParaRPr>
          </a:p>
        </p:txBody>
      </p:sp>
      <p:sp>
        <p:nvSpPr>
          <p:cNvPr id="168" name="Google Shape;168;p32"/>
          <p:cNvSpPr/>
          <p:nvPr/>
        </p:nvSpPr>
        <p:spPr>
          <a:xfrm>
            <a:off x="5830967" y="848925"/>
            <a:ext cx="3305700" cy="669000"/>
          </a:xfrm>
          <a:prstGeom prst="chevron">
            <a:avLst>
              <a:gd fmla="val 500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800">
                <a:solidFill>
                  <a:srgbClr val="FFFFFF"/>
                </a:solidFill>
                <a:latin typeface="Anton"/>
                <a:ea typeface="Anton"/>
                <a:cs typeface="Anton"/>
                <a:sym typeface="Anton"/>
              </a:rPr>
              <a:t>MÓDULO 5</a:t>
            </a:r>
            <a:endParaRPr sz="1800">
              <a:solidFill>
                <a:srgbClr val="FFFFFF"/>
              </a:solidFill>
              <a:latin typeface="Anton"/>
              <a:ea typeface="Anton"/>
              <a:cs typeface="Anton"/>
              <a:sym typeface="Anton"/>
            </a:endParaRPr>
          </a:p>
          <a:p>
            <a:pPr indent="0" lvl="0" marL="0" marR="0" rtl="0" algn="ctr">
              <a:lnSpc>
                <a:spcPct val="100000"/>
              </a:lnSpc>
              <a:spcBef>
                <a:spcPts val="0"/>
              </a:spcBef>
              <a:spcAft>
                <a:spcPts val="0"/>
              </a:spcAft>
              <a:buNone/>
            </a:pPr>
            <a:r>
              <a:rPr lang="en-GB" sz="1800">
                <a:solidFill>
                  <a:srgbClr val="FFFFFF"/>
                </a:solidFill>
                <a:latin typeface="Anton"/>
                <a:ea typeface="Anton"/>
                <a:cs typeface="Anton"/>
                <a:sym typeface="Anton"/>
              </a:rPr>
              <a:t>ASINCRONÍA Y PETICIONES</a:t>
            </a:r>
            <a:endParaRPr sz="1800">
              <a:solidFill>
                <a:srgbClr val="FFFFFF"/>
              </a:solidFill>
              <a:latin typeface="Anton"/>
              <a:ea typeface="Anton"/>
              <a:cs typeface="Anton"/>
              <a:sym typeface="Anton"/>
            </a:endParaRPr>
          </a:p>
        </p:txBody>
      </p:sp>
      <p:sp>
        <p:nvSpPr>
          <p:cNvPr id="169" name="Google Shape;169;p32"/>
          <p:cNvSpPr txBox="1"/>
          <p:nvPr/>
        </p:nvSpPr>
        <p:spPr>
          <a:xfrm>
            <a:off x="3301975" y="1984400"/>
            <a:ext cx="2311800" cy="8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CLASE 1 - </a:t>
            </a:r>
            <a:endParaRPr/>
          </a:p>
          <a:p>
            <a:pPr indent="0" lvl="0" marL="0" rtl="0" algn="l">
              <a:spcBef>
                <a:spcPts val="0"/>
              </a:spcBef>
              <a:spcAft>
                <a:spcPts val="0"/>
              </a:spcAft>
              <a:buNone/>
            </a:pPr>
            <a:r>
              <a:t/>
            </a:r>
            <a:endParaRPr/>
          </a:p>
        </p:txBody>
      </p:sp>
      <p:sp>
        <p:nvSpPr>
          <p:cNvPr id="170" name="Google Shape;170;p32"/>
          <p:cNvSpPr txBox="1"/>
          <p:nvPr/>
        </p:nvSpPr>
        <p:spPr>
          <a:xfrm>
            <a:off x="3125550" y="1945725"/>
            <a:ext cx="2311800" cy="2404500"/>
          </a:xfrm>
          <a:prstGeom prst="rect">
            <a:avLst/>
          </a:prstGeom>
          <a:solidFill>
            <a:srgbClr val="999999"/>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2"/>
          <p:cNvSpPr/>
          <p:nvPr/>
        </p:nvSpPr>
        <p:spPr>
          <a:xfrm>
            <a:off x="7329" y="848925"/>
            <a:ext cx="3305700" cy="669000"/>
          </a:xfrm>
          <a:prstGeom prst="chevron">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800">
                <a:solidFill>
                  <a:srgbClr val="FFFFFF"/>
                </a:solidFill>
                <a:latin typeface="Anton"/>
                <a:ea typeface="Anton"/>
                <a:cs typeface="Anton"/>
                <a:sym typeface="Anton"/>
              </a:rPr>
              <a:t>MÓDULO 3</a:t>
            </a:r>
            <a:endParaRPr sz="1800">
              <a:solidFill>
                <a:srgbClr val="FFFFFF"/>
              </a:solidFill>
              <a:latin typeface="Anton"/>
              <a:ea typeface="Anton"/>
              <a:cs typeface="Anton"/>
              <a:sym typeface="Anton"/>
            </a:endParaRPr>
          </a:p>
          <a:p>
            <a:pPr indent="0" lvl="0" marL="0" marR="0" rtl="0" algn="ctr">
              <a:lnSpc>
                <a:spcPct val="100000"/>
              </a:lnSpc>
              <a:spcBef>
                <a:spcPts val="0"/>
              </a:spcBef>
              <a:spcAft>
                <a:spcPts val="0"/>
              </a:spcAft>
              <a:buNone/>
            </a:pPr>
            <a:r>
              <a:rPr lang="en-GB" sz="1800">
                <a:solidFill>
                  <a:srgbClr val="FFFFFF"/>
                </a:solidFill>
                <a:latin typeface="Anton"/>
                <a:ea typeface="Anton"/>
                <a:cs typeface="Anton"/>
                <a:sym typeface="Anton"/>
              </a:rPr>
              <a:t>FRONTEND</a:t>
            </a:r>
            <a:endParaRPr sz="1800">
              <a:solidFill>
                <a:srgbClr val="FFFFFF"/>
              </a:solidFill>
              <a:latin typeface="Anton"/>
              <a:ea typeface="Anton"/>
              <a:cs typeface="Anton"/>
              <a:sym typeface="Anton"/>
            </a:endParaRPr>
          </a:p>
        </p:txBody>
      </p:sp>
      <p:sp>
        <p:nvSpPr>
          <p:cNvPr id="172" name="Google Shape;172;p32"/>
          <p:cNvSpPr txBox="1"/>
          <p:nvPr/>
        </p:nvSpPr>
        <p:spPr>
          <a:xfrm>
            <a:off x="3128175" y="1974050"/>
            <a:ext cx="2309100" cy="708900"/>
          </a:xfrm>
          <a:prstGeom prst="rect">
            <a:avLst/>
          </a:prstGeom>
          <a:solidFill>
            <a:srgbClr val="999999"/>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Anton"/>
                <a:ea typeface="Anton"/>
                <a:cs typeface="Anton"/>
                <a:sym typeface="Anton"/>
              </a:rPr>
              <a:t>CLASE 12 - </a:t>
            </a:r>
            <a:endParaRPr sz="1200">
              <a:solidFill>
                <a:schemeClr val="dk1"/>
              </a:solidFill>
              <a:latin typeface="Anton"/>
              <a:ea typeface="Anton"/>
              <a:cs typeface="Anton"/>
              <a:sym typeface="Anton"/>
            </a:endParaRPr>
          </a:p>
          <a:p>
            <a:pPr indent="0" lvl="0" marL="0" rtl="0" algn="l">
              <a:spcBef>
                <a:spcPts val="0"/>
              </a:spcBef>
              <a:spcAft>
                <a:spcPts val="0"/>
              </a:spcAft>
              <a:buNone/>
            </a:pPr>
            <a:r>
              <a:rPr lang="en-GB" sz="1200">
                <a:solidFill>
                  <a:schemeClr val="dk1"/>
                </a:solidFill>
                <a:latin typeface="Helvetica Neue"/>
                <a:ea typeface="Helvetica Neue"/>
                <a:cs typeface="Helvetica Neue"/>
                <a:sym typeface="Helvetica Neue"/>
              </a:rPr>
              <a:t>State &amp; Redux</a:t>
            </a:r>
            <a:endParaRPr sz="1200">
              <a:solidFill>
                <a:schemeClr val="dk1"/>
              </a:solidFill>
              <a:latin typeface="Helvetica Neue"/>
              <a:ea typeface="Helvetica Neue"/>
              <a:cs typeface="Helvetica Neue"/>
              <a:sym typeface="Helvetica Neue"/>
            </a:endParaRPr>
          </a:p>
          <a:p>
            <a:pPr indent="-304800" lvl="0" marL="457200" rtl="0" algn="l">
              <a:spcBef>
                <a:spcPts val="0"/>
              </a:spcBef>
              <a:spcAft>
                <a:spcPts val="0"/>
              </a:spcAft>
              <a:buClr>
                <a:schemeClr val="dk1"/>
              </a:buClr>
              <a:buSzPts val="1200"/>
              <a:buFont typeface="Helvetica Neue"/>
              <a:buChar char="●"/>
            </a:pPr>
            <a:r>
              <a:rPr lang="en-GB" sz="1200">
                <a:solidFill>
                  <a:schemeClr val="dk1"/>
                </a:solidFill>
                <a:latin typeface="Helvetica Neue"/>
                <a:ea typeface="Helvetica Neue"/>
                <a:cs typeface="Helvetica Neue"/>
                <a:sym typeface="Helvetica Neue"/>
              </a:rPr>
              <a:t>Desafío entregable</a:t>
            </a:r>
            <a:endParaRPr sz="1200">
              <a:solidFill>
                <a:schemeClr val="dk1"/>
              </a:solidFill>
              <a:latin typeface="Helvetica Neue"/>
              <a:ea typeface="Helvetica Neue"/>
              <a:cs typeface="Helvetica Neue"/>
              <a:sym typeface="Helvetica Neue"/>
            </a:endParaRPr>
          </a:p>
        </p:txBody>
      </p:sp>
      <p:sp>
        <p:nvSpPr>
          <p:cNvPr id="173" name="Google Shape;173;p32"/>
          <p:cNvSpPr txBox="1"/>
          <p:nvPr/>
        </p:nvSpPr>
        <p:spPr>
          <a:xfrm>
            <a:off x="6122725" y="1778813"/>
            <a:ext cx="2447100" cy="2483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2"/>
          <p:cNvSpPr txBox="1"/>
          <p:nvPr/>
        </p:nvSpPr>
        <p:spPr>
          <a:xfrm>
            <a:off x="6081450" y="1944400"/>
            <a:ext cx="2311800" cy="24045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2"/>
          <p:cNvSpPr txBox="1"/>
          <p:nvPr/>
        </p:nvSpPr>
        <p:spPr>
          <a:xfrm>
            <a:off x="6064000" y="1984400"/>
            <a:ext cx="2309100" cy="7089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200">
                <a:solidFill>
                  <a:schemeClr val="dk1"/>
                </a:solidFill>
                <a:latin typeface="Anton"/>
                <a:ea typeface="Anton"/>
                <a:cs typeface="Anton"/>
                <a:sym typeface="Anton"/>
              </a:rPr>
              <a:t>CLASE 14 - </a:t>
            </a:r>
            <a:endParaRPr sz="1200">
              <a:solidFill>
                <a:schemeClr val="dk1"/>
              </a:solidFill>
              <a:latin typeface="Anton"/>
              <a:ea typeface="Anton"/>
              <a:cs typeface="Anton"/>
              <a:sym typeface="Anton"/>
            </a:endParaRPr>
          </a:p>
          <a:p>
            <a:pPr indent="0" lvl="0" marL="0" marR="0" rtl="0" algn="l">
              <a:lnSpc>
                <a:spcPct val="100000"/>
              </a:lnSpc>
              <a:spcBef>
                <a:spcPts val="0"/>
              </a:spcBef>
              <a:spcAft>
                <a:spcPts val="0"/>
              </a:spcAft>
              <a:buNone/>
            </a:pPr>
            <a:r>
              <a:rPr lang="en-GB" sz="1200">
                <a:solidFill>
                  <a:schemeClr val="dk1"/>
                </a:solidFill>
                <a:latin typeface="Helvetica Neue"/>
                <a:ea typeface="Helvetica Neue"/>
                <a:cs typeface="Helvetica Neue"/>
                <a:sym typeface="Helvetica Neue"/>
              </a:rPr>
              <a:t>AJAX &amp; FETCH</a:t>
            </a:r>
            <a:endParaRPr sz="1200">
              <a:solidFill>
                <a:schemeClr val="dk1"/>
              </a:solidFill>
              <a:latin typeface="Helvetica Neue"/>
              <a:ea typeface="Helvetica Neue"/>
              <a:cs typeface="Helvetica Neue"/>
              <a:sym typeface="Helvetica Neue"/>
            </a:endParaRPr>
          </a:p>
        </p:txBody>
      </p:sp>
      <p:sp>
        <p:nvSpPr>
          <p:cNvPr id="176" name="Google Shape;176;p32"/>
          <p:cNvSpPr txBox="1"/>
          <p:nvPr/>
        </p:nvSpPr>
        <p:spPr>
          <a:xfrm>
            <a:off x="6081425" y="3524750"/>
            <a:ext cx="2309100" cy="808200"/>
          </a:xfrm>
          <a:prstGeom prst="rect">
            <a:avLst/>
          </a:prstGeom>
          <a:solidFill>
            <a:schemeClr val="lt1"/>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000000"/>
                </a:solidFill>
                <a:latin typeface="Anton"/>
                <a:ea typeface="Anton"/>
                <a:cs typeface="Anton"/>
                <a:sym typeface="Anton"/>
              </a:rPr>
              <a:t>CLASE 1</a:t>
            </a:r>
            <a:r>
              <a:rPr lang="en-GB" sz="1200">
                <a:latin typeface="Anton"/>
                <a:ea typeface="Anton"/>
                <a:cs typeface="Anton"/>
                <a:sym typeface="Anton"/>
              </a:rPr>
              <a:t>6</a:t>
            </a:r>
            <a:r>
              <a:rPr lang="en-GB" sz="1200">
                <a:solidFill>
                  <a:srgbClr val="000000"/>
                </a:solidFill>
                <a:latin typeface="Anton"/>
                <a:ea typeface="Anton"/>
                <a:cs typeface="Anton"/>
                <a:sym typeface="Anton"/>
              </a:rPr>
              <a:t> - </a:t>
            </a:r>
            <a:endParaRPr sz="1200">
              <a:solidFill>
                <a:srgbClr val="000000"/>
              </a:solidFill>
              <a:latin typeface="Anton"/>
              <a:ea typeface="Anton"/>
              <a:cs typeface="Anton"/>
              <a:sym typeface="Anton"/>
            </a:endParaRPr>
          </a:p>
          <a:p>
            <a:pPr indent="0" lvl="0" marL="0" rtl="0" algn="l">
              <a:lnSpc>
                <a:spcPct val="150000"/>
              </a:lnSpc>
              <a:spcBef>
                <a:spcPts val="0"/>
              </a:spcBef>
              <a:spcAft>
                <a:spcPts val="0"/>
              </a:spcAft>
              <a:buNone/>
            </a:pPr>
            <a:r>
              <a:rPr lang="en-GB" sz="1100">
                <a:solidFill>
                  <a:schemeClr val="dk1"/>
                </a:solidFill>
                <a:latin typeface="Helvetica Neue"/>
                <a:ea typeface="Helvetica Neue"/>
                <a:cs typeface="Helvetica Neue"/>
                <a:sym typeface="Helvetica Neue"/>
              </a:rPr>
              <a:t>FRAMEWORKS + Node JS</a:t>
            </a:r>
            <a:endParaRPr sz="1200">
              <a:solidFill>
                <a:srgbClr val="000000"/>
              </a:solidFill>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Entrega TP final</a:t>
            </a:r>
            <a:endParaRPr sz="1200">
              <a:latin typeface="Helvetica Neue"/>
              <a:ea typeface="Helvetica Neue"/>
              <a:cs typeface="Helvetica Neue"/>
              <a:sym typeface="Helvetica Neue"/>
            </a:endParaRPr>
          </a:p>
        </p:txBody>
      </p:sp>
      <p:sp>
        <p:nvSpPr>
          <p:cNvPr id="177" name="Google Shape;177;p32"/>
          <p:cNvSpPr txBox="1"/>
          <p:nvPr/>
        </p:nvSpPr>
        <p:spPr>
          <a:xfrm>
            <a:off x="1278925" y="51475"/>
            <a:ext cx="6348000" cy="80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MÓDULOS DE TRABAJO</a:t>
            </a:r>
            <a:endParaRPr i="1" sz="3600">
              <a:solidFill>
                <a:srgbClr val="121212"/>
              </a:solidFill>
              <a:latin typeface="Anton"/>
              <a:ea typeface="Anton"/>
              <a:cs typeface="Anton"/>
              <a:sym typeface="Anton"/>
            </a:endParaRPr>
          </a:p>
        </p:txBody>
      </p:sp>
      <p:sp>
        <p:nvSpPr>
          <p:cNvPr id="178" name="Google Shape;178;p32"/>
          <p:cNvSpPr txBox="1"/>
          <p:nvPr/>
        </p:nvSpPr>
        <p:spPr>
          <a:xfrm>
            <a:off x="3128175" y="1974050"/>
            <a:ext cx="2309100" cy="1092000"/>
          </a:xfrm>
          <a:prstGeom prst="rect">
            <a:avLst/>
          </a:prstGeom>
          <a:solidFill>
            <a:srgbClr val="999999"/>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chemeClr val="dk1"/>
                </a:solidFill>
                <a:latin typeface="Anton"/>
                <a:ea typeface="Anton"/>
                <a:cs typeface="Anton"/>
                <a:sym typeface="Anton"/>
              </a:rPr>
              <a:t>CLASE 12 - </a:t>
            </a:r>
            <a:endParaRPr>
              <a:solidFill>
                <a:schemeClr val="dk1"/>
              </a:solidFill>
              <a:latin typeface="Anton"/>
              <a:ea typeface="Anton"/>
              <a:cs typeface="Anton"/>
              <a:sym typeface="Anton"/>
            </a:endParaRPr>
          </a:p>
          <a:p>
            <a:pPr indent="0" lvl="0" marL="0" marR="0" rtl="0" algn="l">
              <a:lnSpc>
                <a:spcPct val="100000"/>
              </a:lnSpc>
              <a:spcBef>
                <a:spcPts val="0"/>
              </a:spcBef>
              <a:spcAft>
                <a:spcPts val="0"/>
              </a:spcAft>
              <a:buNone/>
            </a:pPr>
            <a:r>
              <a:rPr lang="en-GB" sz="1200">
                <a:solidFill>
                  <a:schemeClr val="dk1"/>
                </a:solidFill>
                <a:latin typeface="Helvetica Neue"/>
                <a:ea typeface="Helvetica Neue"/>
                <a:cs typeface="Helvetica Neue"/>
                <a:sym typeface="Helvetica Neue"/>
              </a:rPr>
              <a:t>OPERADORES AVANZADOS</a:t>
            </a:r>
            <a:endParaRPr sz="12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a:solidFill>
                <a:schemeClr val="dk1"/>
              </a:solidFill>
              <a:latin typeface="Anton"/>
              <a:ea typeface="Anton"/>
              <a:cs typeface="Anton"/>
              <a:sym typeface="Anton"/>
            </a:endParaRPr>
          </a:p>
          <a:p>
            <a:pPr indent="0" lvl="0" marL="0" marR="0" rtl="0" algn="l">
              <a:lnSpc>
                <a:spcPct val="100000"/>
              </a:lnSpc>
              <a:spcBef>
                <a:spcPts val="0"/>
              </a:spcBef>
              <a:spcAft>
                <a:spcPts val="0"/>
              </a:spcAft>
              <a:buNone/>
            </a:pPr>
            <a:r>
              <a:t/>
            </a:r>
            <a:endParaRPr>
              <a:solidFill>
                <a:schemeClr val="dk1"/>
              </a:solidFill>
              <a:latin typeface="Anton"/>
              <a:ea typeface="Anton"/>
              <a:cs typeface="Anton"/>
              <a:sym typeface="Anton"/>
            </a:endParaRPr>
          </a:p>
        </p:txBody>
      </p:sp>
      <p:sp>
        <p:nvSpPr>
          <p:cNvPr id="179" name="Google Shape;179;p32"/>
          <p:cNvSpPr txBox="1"/>
          <p:nvPr/>
        </p:nvSpPr>
        <p:spPr>
          <a:xfrm>
            <a:off x="387200" y="1780138"/>
            <a:ext cx="2447100" cy="24837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2"/>
          <p:cNvSpPr txBox="1"/>
          <p:nvPr/>
        </p:nvSpPr>
        <p:spPr>
          <a:xfrm>
            <a:off x="345925" y="1945725"/>
            <a:ext cx="2311800" cy="24045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2"/>
          <p:cNvSpPr txBox="1"/>
          <p:nvPr/>
        </p:nvSpPr>
        <p:spPr>
          <a:xfrm>
            <a:off x="328475" y="1944675"/>
            <a:ext cx="2309100" cy="505800"/>
          </a:xfrm>
          <a:prstGeom prst="rect">
            <a:avLst/>
          </a:prstGeom>
          <a:solidFill>
            <a:srgbClr val="999999"/>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Anton"/>
                <a:ea typeface="Anton"/>
                <a:cs typeface="Anton"/>
                <a:sym typeface="Anton"/>
              </a:rPr>
              <a:t>CLASE 8 - </a:t>
            </a:r>
            <a:endParaRPr>
              <a:solidFill>
                <a:schemeClr val="dk1"/>
              </a:solidFill>
              <a:latin typeface="Anton"/>
              <a:ea typeface="Anton"/>
              <a:cs typeface="Anton"/>
              <a:sym typeface="Anton"/>
            </a:endParaRPr>
          </a:p>
          <a:p>
            <a:pPr indent="0" lvl="0" marL="0" rtl="0" algn="l">
              <a:lnSpc>
                <a:spcPct val="150000"/>
              </a:lnSpc>
              <a:spcBef>
                <a:spcPts val="0"/>
              </a:spcBef>
              <a:spcAft>
                <a:spcPts val="0"/>
              </a:spcAft>
              <a:buClr>
                <a:schemeClr val="dk1"/>
              </a:buClr>
              <a:buSzPts val="1100"/>
              <a:buFont typeface="Arial"/>
              <a:buNone/>
            </a:pPr>
            <a:r>
              <a:rPr lang="en-GB" sz="1100">
                <a:solidFill>
                  <a:schemeClr val="dk1"/>
                </a:solidFill>
                <a:latin typeface="Helvetica Neue"/>
                <a:ea typeface="Helvetica Neue"/>
                <a:cs typeface="Helvetica Neue"/>
                <a:sym typeface="Helvetica Neue"/>
              </a:rPr>
              <a:t>DOM</a:t>
            </a:r>
            <a:endParaRPr sz="12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1200">
              <a:solidFill>
                <a:schemeClr val="dk1"/>
              </a:solidFill>
              <a:latin typeface="Anton"/>
              <a:ea typeface="Anton"/>
              <a:cs typeface="Anton"/>
              <a:sym typeface="Anton"/>
            </a:endParaRPr>
          </a:p>
        </p:txBody>
      </p:sp>
      <p:sp>
        <p:nvSpPr>
          <p:cNvPr id="182" name="Google Shape;182;p32"/>
          <p:cNvSpPr txBox="1"/>
          <p:nvPr/>
        </p:nvSpPr>
        <p:spPr>
          <a:xfrm>
            <a:off x="326125" y="3604550"/>
            <a:ext cx="2331900" cy="807600"/>
          </a:xfrm>
          <a:prstGeom prst="rect">
            <a:avLst/>
          </a:prstGeom>
          <a:solidFill>
            <a:srgbClr val="999999"/>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1"/>
                </a:solidFill>
                <a:latin typeface="Anton"/>
                <a:ea typeface="Anton"/>
                <a:cs typeface="Anton"/>
                <a:sym typeface="Anton"/>
              </a:rPr>
              <a:t>CLASE 11 - </a:t>
            </a:r>
            <a:endParaRPr sz="1300">
              <a:solidFill>
                <a:schemeClr val="dk1"/>
              </a:solidFill>
              <a:latin typeface="Anton"/>
              <a:ea typeface="Anton"/>
              <a:cs typeface="Anton"/>
              <a:sym typeface="Anton"/>
            </a:endParaRPr>
          </a:p>
          <a:p>
            <a:pPr indent="0" lvl="0" marL="0" marR="0" rtl="0" algn="l">
              <a:lnSpc>
                <a:spcPct val="100000"/>
              </a:lnSpc>
              <a:spcBef>
                <a:spcPts val="0"/>
              </a:spcBef>
              <a:spcAft>
                <a:spcPts val="0"/>
              </a:spcAft>
              <a:buNone/>
            </a:pPr>
            <a:r>
              <a:rPr lang="en-GB" sz="1200">
                <a:solidFill>
                  <a:schemeClr val="dk1"/>
                </a:solidFill>
                <a:latin typeface="Helvetica Neue"/>
                <a:ea typeface="Helvetica Neue"/>
                <a:cs typeface="Helvetica Neue"/>
                <a:sym typeface="Helvetica Neue"/>
              </a:rPr>
              <a:t>Workshop I</a:t>
            </a:r>
            <a:endParaRPr sz="1500">
              <a:solidFill>
                <a:schemeClr val="dk1"/>
              </a:solidFill>
              <a:latin typeface="Anton"/>
              <a:ea typeface="Anton"/>
              <a:cs typeface="Anton"/>
              <a:sym typeface="Anton"/>
            </a:endParaRPr>
          </a:p>
          <a:p>
            <a:pPr indent="-311150" lvl="0" marL="457200" rtl="0" algn="l">
              <a:spcBef>
                <a:spcPts val="0"/>
              </a:spcBef>
              <a:spcAft>
                <a:spcPts val="0"/>
              </a:spcAft>
              <a:buClr>
                <a:schemeClr val="dk1"/>
              </a:buClr>
              <a:buSzPts val="1300"/>
              <a:buFont typeface="Helvetica Neue"/>
              <a:buChar char="●"/>
            </a:pPr>
            <a:r>
              <a:rPr lang="en-GB" sz="1300">
                <a:solidFill>
                  <a:schemeClr val="dk1"/>
                </a:solidFill>
                <a:latin typeface="Helvetica Neue"/>
                <a:ea typeface="Helvetica Neue"/>
                <a:cs typeface="Helvetica Neue"/>
                <a:sym typeface="Helvetica Neue"/>
              </a:rPr>
              <a:t>2da pre-entrega</a:t>
            </a:r>
            <a:endParaRPr sz="1300">
              <a:solidFill>
                <a:schemeClr val="dk1"/>
              </a:solidFill>
              <a:latin typeface="Helvetica Neue"/>
              <a:ea typeface="Helvetica Neue"/>
              <a:cs typeface="Helvetica Neue"/>
              <a:sym typeface="Helvetica Neue"/>
            </a:endParaRPr>
          </a:p>
        </p:txBody>
      </p:sp>
      <p:sp>
        <p:nvSpPr>
          <p:cNvPr id="183" name="Google Shape;183;p32"/>
          <p:cNvSpPr txBox="1"/>
          <p:nvPr/>
        </p:nvSpPr>
        <p:spPr>
          <a:xfrm>
            <a:off x="325700" y="2456475"/>
            <a:ext cx="2311800" cy="564600"/>
          </a:xfrm>
          <a:prstGeom prst="rect">
            <a:avLst/>
          </a:prstGeom>
          <a:solidFill>
            <a:srgbClr val="999999"/>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chemeClr val="dk1"/>
                </a:solidFill>
                <a:latin typeface="Anton"/>
                <a:ea typeface="Anton"/>
                <a:cs typeface="Anton"/>
                <a:sym typeface="Anton"/>
              </a:rPr>
              <a:t>CLASE 9 - </a:t>
            </a:r>
            <a:endParaRPr>
              <a:solidFill>
                <a:schemeClr val="dk1"/>
              </a:solidFill>
              <a:latin typeface="Anton"/>
              <a:ea typeface="Anton"/>
              <a:cs typeface="Anton"/>
              <a:sym typeface="Anton"/>
            </a:endParaRPr>
          </a:p>
          <a:p>
            <a:pPr indent="0" lvl="0" marL="0" marR="0" rtl="0" algn="l">
              <a:lnSpc>
                <a:spcPct val="100000"/>
              </a:lnSpc>
              <a:spcBef>
                <a:spcPts val="0"/>
              </a:spcBef>
              <a:spcAft>
                <a:spcPts val="0"/>
              </a:spcAft>
              <a:buNone/>
            </a:pPr>
            <a:r>
              <a:rPr lang="en-GB" sz="1300">
                <a:solidFill>
                  <a:schemeClr val="dk1"/>
                </a:solidFill>
                <a:latin typeface="Helvetica Neue"/>
                <a:ea typeface="Helvetica Neue"/>
                <a:cs typeface="Helvetica Neue"/>
                <a:sym typeface="Helvetica Neue"/>
              </a:rPr>
              <a:t>EVENTOS</a:t>
            </a:r>
            <a:endParaRPr sz="1300">
              <a:solidFill>
                <a:schemeClr val="dk1"/>
              </a:solidFill>
              <a:latin typeface="Helvetica Neue"/>
              <a:ea typeface="Helvetica Neue"/>
              <a:cs typeface="Helvetica Neue"/>
              <a:sym typeface="Helvetica Neue"/>
            </a:endParaRPr>
          </a:p>
        </p:txBody>
      </p:sp>
      <p:sp>
        <p:nvSpPr>
          <p:cNvPr id="184" name="Google Shape;184;p32"/>
          <p:cNvSpPr txBox="1"/>
          <p:nvPr/>
        </p:nvSpPr>
        <p:spPr>
          <a:xfrm>
            <a:off x="325700" y="3021075"/>
            <a:ext cx="2331900" cy="564600"/>
          </a:xfrm>
          <a:prstGeom prst="rect">
            <a:avLst/>
          </a:prstGeom>
          <a:solidFill>
            <a:srgbClr val="999999"/>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chemeClr val="dk1"/>
                </a:solidFill>
                <a:latin typeface="Anton"/>
                <a:ea typeface="Anton"/>
                <a:cs typeface="Anton"/>
                <a:sym typeface="Anton"/>
              </a:rPr>
              <a:t>CLASE 10 - </a:t>
            </a:r>
            <a:endParaRPr>
              <a:solidFill>
                <a:schemeClr val="dk1"/>
              </a:solidFill>
              <a:latin typeface="Anton"/>
              <a:ea typeface="Anton"/>
              <a:cs typeface="Anton"/>
              <a:sym typeface="Anton"/>
            </a:endParaRPr>
          </a:p>
          <a:p>
            <a:pPr indent="0" lvl="0" marL="0" marR="0" rtl="0" algn="l">
              <a:lnSpc>
                <a:spcPct val="100000"/>
              </a:lnSpc>
              <a:spcBef>
                <a:spcPts val="0"/>
              </a:spcBef>
              <a:spcAft>
                <a:spcPts val="0"/>
              </a:spcAft>
              <a:buNone/>
            </a:pPr>
            <a:r>
              <a:rPr lang="en-GB">
                <a:solidFill>
                  <a:schemeClr val="dk1"/>
                </a:solidFill>
                <a:latin typeface="Helvetica Neue"/>
                <a:ea typeface="Helvetica Neue"/>
                <a:cs typeface="Helvetica Neue"/>
                <a:sym typeface="Helvetica Neue"/>
              </a:rPr>
              <a:t>STORAGE &amp; JSON</a:t>
            </a:r>
            <a:endParaRPr>
              <a:solidFill>
                <a:schemeClr val="dk1"/>
              </a:solidFill>
              <a:latin typeface="Helvetica Neue"/>
              <a:ea typeface="Helvetica Neue"/>
              <a:cs typeface="Helvetica Neue"/>
              <a:sym typeface="Helvetica Neue"/>
            </a:endParaRPr>
          </a:p>
        </p:txBody>
      </p:sp>
      <p:sp>
        <p:nvSpPr>
          <p:cNvPr id="185" name="Google Shape;185;p32"/>
          <p:cNvSpPr txBox="1"/>
          <p:nvPr/>
        </p:nvSpPr>
        <p:spPr>
          <a:xfrm>
            <a:off x="3128175" y="3066050"/>
            <a:ext cx="2309100" cy="1284300"/>
          </a:xfrm>
          <a:prstGeom prst="rect">
            <a:avLst/>
          </a:prstGeom>
          <a:solidFill>
            <a:srgbClr val="999999"/>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200">
                <a:solidFill>
                  <a:schemeClr val="dk1"/>
                </a:solidFill>
                <a:latin typeface="Anton"/>
                <a:ea typeface="Anton"/>
                <a:cs typeface="Anton"/>
                <a:sym typeface="Anton"/>
              </a:rPr>
              <a:t>CLASE 12 -</a:t>
            </a:r>
            <a:endParaRPr sz="1200">
              <a:solidFill>
                <a:schemeClr val="dk1"/>
              </a:solidFill>
              <a:latin typeface="Anton"/>
              <a:ea typeface="Anton"/>
              <a:cs typeface="Anton"/>
              <a:sym typeface="Anton"/>
            </a:endParaRPr>
          </a:p>
          <a:p>
            <a:pPr indent="0" lvl="0" marL="0" marR="0" rtl="0" algn="l">
              <a:lnSpc>
                <a:spcPct val="100000"/>
              </a:lnSpc>
              <a:spcBef>
                <a:spcPts val="0"/>
              </a:spcBef>
              <a:spcAft>
                <a:spcPts val="0"/>
              </a:spcAft>
              <a:buNone/>
            </a:pPr>
            <a:r>
              <a:rPr lang="en-GB" sz="1200">
                <a:solidFill>
                  <a:schemeClr val="dk1"/>
                </a:solidFill>
                <a:latin typeface="Helvetica Neue"/>
                <a:ea typeface="Helvetica Neue"/>
                <a:cs typeface="Helvetica Neue"/>
                <a:sym typeface="Helvetica Neue"/>
              </a:rPr>
              <a:t>LIBRERÍAS</a:t>
            </a:r>
            <a:endParaRPr sz="1300">
              <a:solidFill>
                <a:schemeClr val="dk1"/>
              </a:solidFill>
              <a:latin typeface="Helvetica Neue"/>
              <a:ea typeface="Helvetica Neue"/>
              <a:cs typeface="Helvetica Neue"/>
              <a:sym typeface="Helvetica Neue"/>
            </a:endParaRPr>
          </a:p>
          <a:p>
            <a:pPr indent="-311150" lvl="0" marL="457200" marR="0" rtl="0" algn="l">
              <a:lnSpc>
                <a:spcPct val="100000"/>
              </a:lnSpc>
              <a:spcBef>
                <a:spcPts val="0"/>
              </a:spcBef>
              <a:spcAft>
                <a:spcPts val="0"/>
              </a:spcAft>
              <a:buClr>
                <a:schemeClr val="dk1"/>
              </a:buClr>
              <a:buSzPts val="1300"/>
              <a:buFont typeface="Helvetica Neue"/>
              <a:buChar char="●"/>
            </a:pPr>
            <a:r>
              <a:rPr lang="en-GB" sz="1300">
                <a:solidFill>
                  <a:schemeClr val="dk1"/>
                </a:solidFill>
                <a:latin typeface="Helvetica Neue"/>
                <a:ea typeface="Helvetica Neue"/>
                <a:cs typeface="Helvetica Neue"/>
                <a:sym typeface="Helvetica Neue"/>
              </a:rPr>
              <a:t>Desafío entregable</a:t>
            </a:r>
            <a:endParaRPr sz="1300">
              <a:solidFill>
                <a:schemeClr val="dk1"/>
              </a:solidFill>
              <a:latin typeface="Helvetica Neue"/>
              <a:ea typeface="Helvetica Neue"/>
              <a:cs typeface="Helvetica Neue"/>
              <a:sym typeface="Helvetica Neue"/>
            </a:endParaRPr>
          </a:p>
        </p:txBody>
      </p:sp>
      <p:sp>
        <p:nvSpPr>
          <p:cNvPr id="186" name="Google Shape;186;p32"/>
          <p:cNvSpPr txBox="1"/>
          <p:nvPr/>
        </p:nvSpPr>
        <p:spPr>
          <a:xfrm>
            <a:off x="6081425" y="2682950"/>
            <a:ext cx="2311800" cy="841800"/>
          </a:xfrm>
          <a:prstGeom prst="rect">
            <a:avLst/>
          </a:prstGeom>
          <a:solidFill>
            <a:schemeClr val="dk1"/>
          </a:solid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200">
                <a:solidFill>
                  <a:schemeClr val="lt1"/>
                </a:solidFill>
                <a:latin typeface="Anton"/>
                <a:ea typeface="Anton"/>
                <a:cs typeface="Anton"/>
                <a:sym typeface="Anton"/>
              </a:rPr>
              <a:t>CLASE 15 - </a:t>
            </a:r>
            <a:endParaRPr sz="1200">
              <a:solidFill>
                <a:schemeClr val="lt1"/>
              </a:solidFill>
              <a:latin typeface="Anton"/>
              <a:ea typeface="Anton"/>
              <a:cs typeface="Anton"/>
              <a:sym typeface="Anton"/>
            </a:endParaRPr>
          </a:p>
          <a:p>
            <a:pPr indent="0" lvl="0" marL="0" marR="0" rtl="0" algn="l">
              <a:lnSpc>
                <a:spcPct val="100000"/>
              </a:lnSpc>
              <a:spcBef>
                <a:spcPts val="0"/>
              </a:spcBef>
              <a:spcAft>
                <a:spcPts val="0"/>
              </a:spcAft>
              <a:buNone/>
            </a:pPr>
            <a:r>
              <a:rPr lang="en-GB" sz="1200">
                <a:solidFill>
                  <a:schemeClr val="lt1"/>
                </a:solidFill>
                <a:latin typeface="Helvetica Neue"/>
                <a:ea typeface="Helvetica Neue"/>
                <a:cs typeface="Helvetica Neue"/>
                <a:sym typeface="Helvetica Neue"/>
              </a:rPr>
              <a:t>PROMISES &amp; ASYNC</a:t>
            </a:r>
            <a:endParaRPr sz="1200">
              <a:solidFill>
                <a:schemeClr val="lt1"/>
              </a:solidFill>
              <a:latin typeface="Helvetica Neue"/>
              <a:ea typeface="Helvetica Neue"/>
              <a:cs typeface="Helvetica Neue"/>
              <a:sym typeface="Helvetica Neue"/>
            </a:endParaRPr>
          </a:p>
          <a:p>
            <a:pPr indent="-311150" lvl="0" marL="457200" rtl="0" algn="l">
              <a:spcBef>
                <a:spcPts val="0"/>
              </a:spcBef>
              <a:spcAft>
                <a:spcPts val="0"/>
              </a:spcAft>
              <a:buClr>
                <a:schemeClr val="lt1"/>
              </a:buClr>
              <a:buSzPts val="1300"/>
              <a:buFont typeface="Helvetica Neue"/>
              <a:buChar char="●"/>
            </a:pPr>
            <a:r>
              <a:rPr lang="en-GB" sz="1300">
                <a:solidFill>
                  <a:schemeClr val="lt1"/>
                </a:solidFill>
                <a:latin typeface="Helvetica Neue"/>
                <a:ea typeface="Helvetica Neue"/>
                <a:cs typeface="Helvetica Neue"/>
                <a:sym typeface="Helvetica Neue"/>
              </a:rPr>
              <a:t>Desafío entregable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95"/>
          <p:cNvSpPr txBox="1"/>
          <p:nvPr/>
        </p:nvSpPr>
        <p:spPr>
          <a:xfrm>
            <a:off x="497250" y="1313550"/>
            <a:ext cx="8149500" cy="251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Trabajar con promesas facilita mucho el control de los procesos asincrónicos 🤹‍♀️ Sin embargo, en procesos extensos se puede dificultar el trabajo escribiendo todo dentro de varios </a:t>
            </a:r>
            <a:r>
              <a:rPr b="1" lang="en-GB" sz="1800">
                <a:solidFill>
                  <a:schemeClr val="dk1"/>
                </a:solidFill>
                <a:highlight>
                  <a:srgbClr val="FFFFFF"/>
                </a:highlight>
                <a:latin typeface="Helvetica Neue"/>
                <a:ea typeface="Helvetica Neue"/>
                <a:cs typeface="Helvetica Neue"/>
                <a:sym typeface="Helvetica Neue"/>
              </a:rPr>
              <a:t>.then().</a:t>
            </a:r>
            <a:endParaRPr b="1" sz="1800">
              <a:solidFill>
                <a:schemeClr val="dk1"/>
              </a:solidFill>
              <a:highlight>
                <a:srgbClr val="FFFFFF"/>
              </a:highlight>
              <a:latin typeface="Helvetica Neue"/>
              <a:ea typeface="Helvetica Neue"/>
              <a:cs typeface="Helvetica Neue"/>
              <a:sym typeface="Helvetica Neue"/>
            </a:endParaRPr>
          </a:p>
          <a:p>
            <a:pPr indent="0" lvl="0" marL="0" rtl="0" algn="ctr">
              <a:lnSpc>
                <a:spcPct val="115000"/>
              </a:lnSpc>
              <a:spcBef>
                <a:spcPts val="100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Por suerte, los desarrolladores de JS ya pensaron en esto y nos ofrecen una herramienta que nos permite trabajar las promesas como si escribiéramos código sincrónico 😎: </a:t>
            </a:r>
            <a:r>
              <a:rPr b="1" lang="en-GB" sz="1800">
                <a:solidFill>
                  <a:schemeClr val="dk1"/>
                </a:solidFill>
                <a:highlight>
                  <a:srgbClr val="EF89D2"/>
                </a:highlight>
                <a:latin typeface="Helvetica Neue"/>
                <a:ea typeface="Helvetica Neue"/>
                <a:cs typeface="Helvetica Neue"/>
                <a:sym typeface="Helvetica Neue"/>
              </a:rPr>
              <a:t>async await</a:t>
            </a:r>
            <a:r>
              <a:rPr b="1" lang="en-GB" sz="1800">
                <a:solidFill>
                  <a:schemeClr val="dk1"/>
                </a:solidFill>
                <a:highlight>
                  <a:srgbClr val="FFFFFF"/>
                </a:highlight>
                <a:latin typeface="Helvetica Neue"/>
                <a:ea typeface="Helvetica Neue"/>
                <a:cs typeface="Helvetica Neue"/>
                <a:sym typeface="Helvetica Neue"/>
              </a:rPr>
              <a:t>.</a:t>
            </a:r>
            <a:endParaRPr b="1" sz="18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678" name="Google Shape;678;p9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79" name="Google Shape;679;p95"/>
          <p:cNvSpPr txBox="1"/>
          <p:nvPr/>
        </p:nvSpPr>
        <p:spPr>
          <a:xfrm>
            <a:off x="1899525" y="209700"/>
            <a:ext cx="5020200" cy="8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ASYNC - AWAIT</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96"/>
          <p:cNvSpPr txBox="1"/>
          <p:nvPr/>
        </p:nvSpPr>
        <p:spPr>
          <a:xfrm>
            <a:off x="531075" y="1141025"/>
            <a:ext cx="7930500" cy="117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El método fetch retorna una promesa. De forma sincrónica, si guardamos esta promesa en una variable veremos la promesa pendiente, porque esto sucede sincrónicamente:</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685" name="Google Shape;685;p9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86" name="Google Shape;686;p96"/>
          <p:cNvSpPr txBox="1"/>
          <p:nvPr/>
        </p:nvSpPr>
        <p:spPr>
          <a:xfrm>
            <a:off x="1899525" y="209700"/>
            <a:ext cx="5020200" cy="8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ASYNC - AWAIT</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p:txBody>
      </p:sp>
      <p:sp>
        <p:nvSpPr>
          <p:cNvPr id="687" name="Google Shape;687;p96"/>
          <p:cNvSpPr txBox="1"/>
          <p:nvPr/>
        </p:nvSpPr>
        <p:spPr>
          <a:xfrm>
            <a:off x="1512075" y="2423650"/>
            <a:ext cx="6321000" cy="826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250">
                <a:solidFill>
                  <a:srgbClr val="569CD6"/>
                </a:solidFill>
                <a:latin typeface="Courier New"/>
                <a:ea typeface="Courier New"/>
                <a:cs typeface="Courier New"/>
                <a:sym typeface="Courier New"/>
              </a:rPr>
              <a:t>const</a:t>
            </a:r>
            <a:r>
              <a:rPr lang="en-GB" sz="1250">
                <a:solidFill>
                  <a:srgbClr val="D4D4D4"/>
                </a:solidFill>
                <a:latin typeface="Courier New"/>
                <a:ea typeface="Courier New"/>
                <a:cs typeface="Courier New"/>
                <a:sym typeface="Courier New"/>
              </a:rPr>
              <a:t> </a:t>
            </a:r>
            <a:r>
              <a:rPr lang="en-GB" sz="1250">
                <a:solidFill>
                  <a:srgbClr val="4FC1FF"/>
                </a:solidFill>
                <a:latin typeface="Courier New"/>
                <a:ea typeface="Courier New"/>
                <a:cs typeface="Courier New"/>
                <a:sym typeface="Courier New"/>
              </a:rPr>
              <a:t>resp</a:t>
            </a:r>
            <a:r>
              <a:rPr lang="en-GB" sz="1250">
                <a:solidFill>
                  <a:srgbClr val="D4D4D4"/>
                </a:solidFill>
                <a:latin typeface="Courier New"/>
                <a:ea typeface="Courier New"/>
                <a:cs typeface="Courier New"/>
                <a:sym typeface="Courier New"/>
              </a:rPr>
              <a:t> = </a:t>
            </a:r>
            <a:r>
              <a:rPr lang="en-GB" sz="1250">
                <a:solidFill>
                  <a:srgbClr val="DCDCAA"/>
                </a:solidFill>
                <a:latin typeface="Courier New"/>
                <a:ea typeface="Courier New"/>
                <a:cs typeface="Courier New"/>
                <a:sym typeface="Courier New"/>
              </a:rPr>
              <a:t>fetch</a:t>
            </a:r>
            <a:r>
              <a:rPr lang="en-GB" sz="1250">
                <a:solidFill>
                  <a:srgbClr val="D4D4D4"/>
                </a:solidFill>
                <a:latin typeface="Courier New"/>
                <a:ea typeface="Courier New"/>
                <a:cs typeface="Courier New"/>
                <a:sym typeface="Courier New"/>
              </a:rPr>
              <a:t>(</a:t>
            </a:r>
            <a:r>
              <a:rPr lang="en-GB" sz="1250">
                <a:solidFill>
                  <a:srgbClr val="CE9178"/>
                </a:solidFill>
                <a:latin typeface="Courier New"/>
                <a:ea typeface="Courier New"/>
                <a:cs typeface="Courier New"/>
                <a:sym typeface="Courier New"/>
              </a:rPr>
              <a:t>'https://jsonplaceholder.typicode.com/posts'</a:t>
            </a:r>
            <a:r>
              <a:rPr lang="en-GB" sz="1250">
                <a:solidFill>
                  <a:srgbClr val="D4D4D4"/>
                </a:solidFill>
                <a:latin typeface="Courier New"/>
                <a:ea typeface="Courier New"/>
                <a:cs typeface="Courier New"/>
                <a:sym typeface="Courier New"/>
              </a:rPr>
              <a:t>)</a:t>
            </a:r>
            <a:endParaRPr sz="12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rgbClr val="9CDCFE"/>
                </a:solidFill>
                <a:latin typeface="Courier New"/>
                <a:ea typeface="Courier New"/>
                <a:cs typeface="Courier New"/>
                <a:sym typeface="Courier New"/>
              </a:rPr>
              <a:t>console</a:t>
            </a:r>
            <a:r>
              <a:rPr lang="en-GB" sz="1250">
                <a:solidFill>
                  <a:srgbClr val="D4D4D4"/>
                </a:solidFill>
                <a:latin typeface="Courier New"/>
                <a:ea typeface="Courier New"/>
                <a:cs typeface="Courier New"/>
                <a:sym typeface="Courier New"/>
              </a:rPr>
              <a:t>.</a:t>
            </a:r>
            <a:r>
              <a:rPr lang="en-GB" sz="1250">
                <a:solidFill>
                  <a:srgbClr val="DCDCAA"/>
                </a:solidFill>
                <a:latin typeface="Courier New"/>
                <a:ea typeface="Courier New"/>
                <a:cs typeface="Courier New"/>
                <a:sym typeface="Courier New"/>
              </a:rPr>
              <a:t>log</a:t>
            </a:r>
            <a:r>
              <a:rPr lang="en-GB" sz="1250">
                <a:solidFill>
                  <a:srgbClr val="D4D4D4"/>
                </a:solidFill>
                <a:latin typeface="Courier New"/>
                <a:ea typeface="Courier New"/>
                <a:cs typeface="Courier New"/>
                <a:sym typeface="Courier New"/>
              </a:rPr>
              <a:t>(</a:t>
            </a:r>
            <a:r>
              <a:rPr lang="en-GB" sz="1250">
                <a:solidFill>
                  <a:srgbClr val="4FC1FF"/>
                </a:solidFill>
                <a:latin typeface="Courier New"/>
                <a:ea typeface="Courier New"/>
                <a:cs typeface="Courier New"/>
                <a:sym typeface="Courier New"/>
              </a:rPr>
              <a:t>resp</a:t>
            </a:r>
            <a:r>
              <a:rPr lang="en-GB" sz="1250">
                <a:solidFill>
                  <a:srgbClr val="D4D4D4"/>
                </a:solidFill>
                <a:latin typeface="Courier New"/>
                <a:ea typeface="Courier New"/>
                <a:cs typeface="Courier New"/>
                <a:sym typeface="Courier New"/>
              </a:rPr>
              <a:t>) </a:t>
            </a:r>
            <a:r>
              <a:rPr lang="en-GB" sz="1250">
                <a:solidFill>
                  <a:srgbClr val="6A9955"/>
                </a:solidFill>
                <a:latin typeface="Courier New"/>
                <a:ea typeface="Courier New"/>
                <a:cs typeface="Courier New"/>
                <a:sym typeface="Courier New"/>
              </a:rPr>
              <a:t>// Promise {&lt;pending&gt;}</a:t>
            </a:r>
            <a:endParaRPr sz="1600"/>
          </a:p>
        </p:txBody>
      </p:sp>
      <p:sp>
        <p:nvSpPr>
          <p:cNvPr id="688" name="Google Shape;688;p96"/>
          <p:cNvSpPr txBox="1"/>
          <p:nvPr/>
        </p:nvSpPr>
        <p:spPr>
          <a:xfrm>
            <a:off x="1149600" y="3426796"/>
            <a:ext cx="6844800" cy="826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Significa que el </a:t>
            </a:r>
            <a:r>
              <a:rPr b="1" lang="en-GB" sz="1800">
                <a:solidFill>
                  <a:schemeClr val="dk1"/>
                </a:solidFill>
                <a:highlight>
                  <a:srgbClr val="FFFFFF"/>
                </a:highlight>
                <a:latin typeface="Helvetica Neue"/>
                <a:ea typeface="Helvetica Neue"/>
                <a:cs typeface="Helvetica Neue"/>
                <a:sym typeface="Helvetica Neue"/>
              </a:rPr>
              <a:t>console.log() </a:t>
            </a:r>
            <a:r>
              <a:rPr lang="en-GB" sz="1800">
                <a:solidFill>
                  <a:schemeClr val="dk1"/>
                </a:solidFill>
                <a:highlight>
                  <a:srgbClr val="FFFFFF"/>
                </a:highlight>
                <a:latin typeface="Helvetica Neue Light"/>
                <a:ea typeface="Helvetica Neue Light"/>
                <a:cs typeface="Helvetica Neue Light"/>
                <a:sym typeface="Helvetica Neue Light"/>
              </a:rPr>
              <a:t>no espera a que se resuelva la promesa de la línea anterior para ejecutarse.</a:t>
            </a:r>
            <a:endParaRPr sz="1800">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97"/>
          <p:cNvSpPr txBox="1"/>
          <p:nvPr/>
        </p:nvSpPr>
        <p:spPr>
          <a:xfrm>
            <a:off x="279675" y="1141025"/>
            <a:ext cx="8353500" cy="199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La </a:t>
            </a:r>
            <a:r>
              <a:rPr b="1" lang="en-GB" sz="1800">
                <a:solidFill>
                  <a:schemeClr val="dk1"/>
                </a:solidFill>
                <a:highlight>
                  <a:srgbClr val="FFFFFF"/>
                </a:highlight>
                <a:latin typeface="Helvetica Neue"/>
                <a:ea typeface="Helvetica Neue"/>
                <a:cs typeface="Helvetica Neue"/>
                <a:sym typeface="Helvetica Neue"/>
              </a:rPr>
              <a:t>sentencia await</a:t>
            </a:r>
            <a:r>
              <a:rPr lang="en-GB" sz="1800">
                <a:solidFill>
                  <a:schemeClr val="dk1"/>
                </a:solidFill>
                <a:highlight>
                  <a:srgbClr val="FFFFFF"/>
                </a:highlight>
                <a:latin typeface="Helvetica Neue Light"/>
                <a:ea typeface="Helvetica Neue Light"/>
                <a:cs typeface="Helvetica Neue Light"/>
                <a:sym typeface="Helvetica Neue Light"/>
              </a:rPr>
              <a:t> nos permite establecer un punto de espera en el código. Aplicado como prefijo a una promesa (en este caso, el return del fetch) se bloquea la ejecución de la siguiente instrucción hasta que la promesa se resuelva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7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Así, agregando esta sentencia podemos ver que ahora en la variable vemos el objeto Response, o sea la promesa resuelta:</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694" name="Google Shape;694;p9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95" name="Google Shape;695;p97"/>
          <p:cNvSpPr txBox="1"/>
          <p:nvPr/>
        </p:nvSpPr>
        <p:spPr>
          <a:xfrm>
            <a:off x="1899525" y="209700"/>
            <a:ext cx="5020200" cy="8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ASYNC - AWAIT</a:t>
            </a:r>
            <a:endParaRPr i="1" sz="3600">
              <a:solidFill>
                <a:schemeClr val="dk1"/>
              </a:solidFill>
              <a:latin typeface="Anton"/>
              <a:ea typeface="Anton"/>
              <a:cs typeface="Anton"/>
              <a:sym typeface="Anton"/>
            </a:endParaRPr>
          </a:p>
        </p:txBody>
      </p:sp>
      <p:sp>
        <p:nvSpPr>
          <p:cNvPr id="696" name="Google Shape;696;p97"/>
          <p:cNvSpPr txBox="1"/>
          <p:nvPr/>
        </p:nvSpPr>
        <p:spPr>
          <a:xfrm>
            <a:off x="1330950" y="3293000"/>
            <a:ext cx="6482100" cy="826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50">
                <a:solidFill>
                  <a:srgbClr val="569CD6"/>
                </a:solidFill>
                <a:latin typeface="Courier New"/>
                <a:ea typeface="Courier New"/>
                <a:cs typeface="Courier New"/>
                <a:sym typeface="Courier New"/>
              </a:rPr>
              <a:t>const</a:t>
            </a:r>
            <a:r>
              <a:rPr lang="en-GB" sz="1150">
                <a:solidFill>
                  <a:srgbClr val="D4D4D4"/>
                </a:solidFill>
                <a:latin typeface="Courier New"/>
                <a:ea typeface="Courier New"/>
                <a:cs typeface="Courier New"/>
                <a:sym typeface="Courier New"/>
              </a:rPr>
              <a:t> </a:t>
            </a:r>
            <a:r>
              <a:rPr lang="en-GB" sz="1150">
                <a:solidFill>
                  <a:srgbClr val="4FC1FF"/>
                </a:solidFill>
                <a:latin typeface="Courier New"/>
                <a:ea typeface="Courier New"/>
                <a:cs typeface="Courier New"/>
                <a:sym typeface="Courier New"/>
              </a:rPr>
              <a:t>resp</a:t>
            </a:r>
            <a:r>
              <a:rPr lang="en-GB" sz="1150">
                <a:solidFill>
                  <a:srgbClr val="D4D4D4"/>
                </a:solidFill>
                <a:latin typeface="Courier New"/>
                <a:ea typeface="Courier New"/>
                <a:cs typeface="Courier New"/>
                <a:sym typeface="Courier New"/>
              </a:rPr>
              <a:t> = </a:t>
            </a:r>
            <a:r>
              <a:rPr lang="en-GB" sz="1150">
                <a:solidFill>
                  <a:srgbClr val="C586C0"/>
                </a:solidFill>
                <a:latin typeface="Courier New"/>
                <a:ea typeface="Courier New"/>
                <a:cs typeface="Courier New"/>
                <a:sym typeface="Courier New"/>
              </a:rPr>
              <a:t>await</a:t>
            </a:r>
            <a:r>
              <a:rPr lang="en-GB" sz="1150">
                <a:solidFill>
                  <a:srgbClr val="D4D4D4"/>
                </a:solidFill>
                <a:latin typeface="Courier New"/>
                <a:ea typeface="Courier New"/>
                <a:cs typeface="Courier New"/>
                <a:sym typeface="Courier New"/>
              </a:rPr>
              <a:t> </a:t>
            </a:r>
            <a:r>
              <a:rPr lang="en-GB" sz="1150">
                <a:solidFill>
                  <a:srgbClr val="DCDCAA"/>
                </a:solidFill>
                <a:latin typeface="Courier New"/>
                <a:ea typeface="Courier New"/>
                <a:cs typeface="Courier New"/>
                <a:sym typeface="Courier New"/>
              </a:rPr>
              <a:t>fetch</a:t>
            </a:r>
            <a:r>
              <a:rPr lang="en-GB" sz="1150">
                <a:solidFill>
                  <a:srgbClr val="D4D4D4"/>
                </a:solidFill>
                <a:latin typeface="Courier New"/>
                <a:ea typeface="Courier New"/>
                <a:cs typeface="Courier New"/>
                <a:sym typeface="Courier New"/>
              </a:rPr>
              <a:t>(</a:t>
            </a:r>
            <a:r>
              <a:rPr lang="en-GB" sz="1150">
                <a:solidFill>
                  <a:srgbClr val="CE9178"/>
                </a:solidFill>
                <a:latin typeface="Courier New"/>
                <a:ea typeface="Courier New"/>
                <a:cs typeface="Courier New"/>
                <a:sym typeface="Courier New"/>
              </a:rPr>
              <a:t>'https://jsonplaceholder.typicode.com/posts'</a:t>
            </a:r>
            <a:r>
              <a:rPr lang="en-GB" sz="1150">
                <a:solidFill>
                  <a:srgbClr val="D4D4D4"/>
                </a:solidFill>
                <a:latin typeface="Courier New"/>
                <a:ea typeface="Courier New"/>
                <a:cs typeface="Courier New"/>
                <a:sym typeface="Courier New"/>
              </a:rPr>
              <a:t>)</a:t>
            </a:r>
            <a:endParaRPr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9CDCFE"/>
                </a:solidFill>
                <a:latin typeface="Courier New"/>
                <a:ea typeface="Courier New"/>
                <a:cs typeface="Courier New"/>
                <a:sym typeface="Courier New"/>
              </a:rPr>
              <a:t>console</a:t>
            </a:r>
            <a:r>
              <a:rPr lang="en-GB" sz="1150">
                <a:solidFill>
                  <a:srgbClr val="D4D4D4"/>
                </a:solidFill>
                <a:latin typeface="Courier New"/>
                <a:ea typeface="Courier New"/>
                <a:cs typeface="Courier New"/>
                <a:sym typeface="Courier New"/>
              </a:rPr>
              <a:t>.</a:t>
            </a:r>
            <a:r>
              <a:rPr lang="en-GB" sz="1150">
                <a:solidFill>
                  <a:srgbClr val="DCDCAA"/>
                </a:solidFill>
                <a:latin typeface="Courier New"/>
                <a:ea typeface="Courier New"/>
                <a:cs typeface="Courier New"/>
                <a:sym typeface="Courier New"/>
              </a:rPr>
              <a:t>log</a:t>
            </a:r>
            <a:r>
              <a:rPr lang="en-GB" sz="1150">
                <a:solidFill>
                  <a:srgbClr val="D4D4D4"/>
                </a:solidFill>
                <a:latin typeface="Courier New"/>
                <a:ea typeface="Courier New"/>
                <a:cs typeface="Courier New"/>
                <a:sym typeface="Courier New"/>
              </a:rPr>
              <a:t>(</a:t>
            </a:r>
            <a:r>
              <a:rPr lang="en-GB" sz="1150">
                <a:solidFill>
                  <a:srgbClr val="4FC1FF"/>
                </a:solidFill>
                <a:latin typeface="Courier New"/>
                <a:ea typeface="Courier New"/>
                <a:cs typeface="Courier New"/>
                <a:sym typeface="Courier New"/>
              </a:rPr>
              <a:t>resp</a:t>
            </a:r>
            <a:r>
              <a:rPr lang="en-GB" sz="1150">
                <a:solidFill>
                  <a:srgbClr val="D4D4D4"/>
                </a:solidFill>
                <a:latin typeface="Courier New"/>
                <a:ea typeface="Courier New"/>
                <a:cs typeface="Courier New"/>
                <a:sym typeface="Courier New"/>
              </a:rPr>
              <a:t>) </a:t>
            </a:r>
            <a:r>
              <a:rPr lang="en-GB" sz="1150">
                <a:solidFill>
                  <a:srgbClr val="6A9955"/>
                </a:solidFill>
                <a:latin typeface="Courier New"/>
                <a:ea typeface="Courier New"/>
                <a:cs typeface="Courier New"/>
                <a:sym typeface="Courier New"/>
              </a:rPr>
              <a:t>// Response</a:t>
            </a:r>
            <a:endParaRPr sz="1150">
              <a:solidFill>
                <a:srgbClr val="569CD6"/>
              </a:solidFill>
              <a:latin typeface="Courier New"/>
              <a:ea typeface="Courier New"/>
              <a:cs typeface="Courier New"/>
              <a:sym typeface="Courier New"/>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98"/>
          <p:cNvSpPr txBox="1"/>
          <p:nvPr/>
        </p:nvSpPr>
        <p:spPr>
          <a:xfrm>
            <a:off x="531075" y="1141025"/>
            <a:ext cx="7930500" cy="117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Pero await sólo puede utilizarse dentro de una función asincrónica 😕. Aquí es donde entra la </a:t>
            </a:r>
            <a:r>
              <a:rPr b="1" lang="en-GB" sz="1800">
                <a:solidFill>
                  <a:schemeClr val="dk1"/>
                </a:solidFill>
                <a:highlight>
                  <a:srgbClr val="FFFFFF"/>
                </a:highlight>
                <a:latin typeface="Helvetica Neue"/>
                <a:ea typeface="Helvetica Neue"/>
                <a:cs typeface="Helvetica Neue"/>
                <a:sym typeface="Helvetica Neue"/>
              </a:rPr>
              <a:t>sentencia async</a:t>
            </a:r>
            <a:r>
              <a:rPr lang="en-GB" sz="1800">
                <a:solidFill>
                  <a:schemeClr val="dk1"/>
                </a:solidFill>
                <a:highlight>
                  <a:srgbClr val="FFFFFF"/>
                </a:highlight>
                <a:latin typeface="Helvetica Neue Light"/>
                <a:ea typeface="Helvetica Neue Light"/>
                <a:cs typeface="Helvetica Neue Light"/>
                <a:sym typeface="Helvetica Neue Light"/>
              </a:rPr>
              <a:t>. Ésta palabra reservada sirve para declarar una función como asincrónica, y se agrega como prefijo a la función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702" name="Google Shape;702;p9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03" name="Google Shape;703;p98"/>
          <p:cNvSpPr txBox="1"/>
          <p:nvPr/>
        </p:nvSpPr>
        <p:spPr>
          <a:xfrm>
            <a:off x="1899525" y="209700"/>
            <a:ext cx="5020200" cy="8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ASYNC - AWAIT</a:t>
            </a:r>
            <a:endParaRPr i="1" sz="3600">
              <a:solidFill>
                <a:schemeClr val="dk1"/>
              </a:solidFill>
              <a:latin typeface="Anton"/>
              <a:ea typeface="Anton"/>
              <a:cs typeface="Anton"/>
              <a:sym typeface="Anton"/>
            </a:endParaRPr>
          </a:p>
        </p:txBody>
      </p:sp>
      <p:sp>
        <p:nvSpPr>
          <p:cNvPr id="704" name="Google Shape;704;p98"/>
          <p:cNvSpPr txBox="1"/>
          <p:nvPr/>
        </p:nvSpPr>
        <p:spPr>
          <a:xfrm>
            <a:off x="1899525" y="2423650"/>
            <a:ext cx="5020200" cy="826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250">
                <a:solidFill>
                  <a:srgbClr val="569CD6"/>
                </a:solidFill>
                <a:latin typeface="Courier New"/>
                <a:ea typeface="Courier New"/>
                <a:cs typeface="Courier New"/>
                <a:sym typeface="Courier New"/>
              </a:rPr>
              <a:t>async</a:t>
            </a:r>
            <a:r>
              <a:rPr lang="en-GB" sz="1250">
                <a:solidFill>
                  <a:srgbClr val="D4D4D4"/>
                </a:solidFill>
                <a:latin typeface="Courier New"/>
                <a:ea typeface="Courier New"/>
                <a:cs typeface="Courier New"/>
                <a:sym typeface="Courier New"/>
              </a:rPr>
              <a:t> </a:t>
            </a:r>
            <a:r>
              <a:rPr lang="en-GB" sz="1250">
                <a:solidFill>
                  <a:srgbClr val="569CD6"/>
                </a:solidFill>
                <a:latin typeface="Courier New"/>
                <a:ea typeface="Courier New"/>
                <a:cs typeface="Courier New"/>
                <a:sym typeface="Courier New"/>
              </a:rPr>
              <a:t>function</a:t>
            </a:r>
            <a:r>
              <a:rPr lang="en-GB" sz="1250">
                <a:solidFill>
                  <a:srgbClr val="D4D4D4"/>
                </a:solidFill>
                <a:latin typeface="Courier New"/>
                <a:ea typeface="Courier New"/>
                <a:cs typeface="Courier New"/>
                <a:sym typeface="Courier New"/>
              </a:rPr>
              <a:t> </a:t>
            </a:r>
            <a:r>
              <a:rPr lang="en-GB" sz="1250">
                <a:solidFill>
                  <a:srgbClr val="DCDCAA"/>
                </a:solidFill>
                <a:latin typeface="Courier New"/>
                <a:ea typeface="Courier New"/>
                <a:cs typeface="Courier New"/>
                <a:sym typeface="Courier New"/>
              </a:rPr>
              <a:t>pedirPosts</a:t>
            </a:r>
            <a:r>
              <a:rPr lang="en-GB" sz="1250">
                <a:solidFill>
                  <a:srgbClr val="D4D4D4"/>
                </a:solidFill>
                <a:latin typeface="Courier New"/>
                <a:ea typeface="Courier New"/>
                <a:cs typeface="Courier New"/>
                <a:sym typeface="Courier New"/>
              </a:rPr>
              <a:t>() { }</a:t>
            </a:r>
            <a:endParaRPr sz="12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rgbClr val="6A9955"/>
                </a:solidFill>
                <a:latin typeface="Courier New"/>
                <a:ea typeface="Courier New"/>
                <a:cs typeface="Courier New"/>
                <a:sym typeface="Courier New"/>
              </a:rPr>
              <a:t>// o bien</a:t>
            </a:r>
            <a:endParaRPr sz="12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rgbClr val="569CD6"/>
                </a:solidFill>
                <a:latin typeface="Courier New"/>
                <a:ea typeface="Courier New"/>
                <a:cs typeface="Courier New"/>
                <a:sym typeface="Courier New"/>
              </a:rPr>
              <a:t>const</a:t>
            </a:r>
            <a:r>
              <a:rPr lang="en-GB" sz="1250">
                <a:solidFill>
                  <a:srgbClr val="D4D4D4"/>
                </a:solidFill>
                <a:latin typeface="Courier New"/>
                <a:ea typeface="Courier New"/>
                <a:cs typeface="Courier New"/>
                <a:sym typeface="Courier New"/>
              </a:rPr>
              <a:t> </a:t>
            </a:r>
            <a:r>
              <a:rPr lang="en-GB" sz="1250">
                <a:solidFill>
                  <a:srgbClr val="DCDCAA"/>
                </a:solidFill>
                <a:latin typeface="Courier New"/>
                <a:ea typeface="Courier New"/>
                <a:cs typeface="Courier New"/>
                <a:sym typeface="Courier New"/>
              </a:rPr>
              <a:t>pedirPosts</a:t>
            </a:r>
            <a:r>
              <a:rPr lang="en-GB" sz="1250">
                <a:solidFill>
                  <a:srgbClr val="D4D4D4"/>
                </a:solidFill>
                <a:latin typeface="Courier New"/>
                <a:ea typeface="Courier New"/>
                <a:cs typeface="Courier New"/>
                <a:sym typeface="Courier New"/>
              </a:rPr>
              <a:t> = </a:t>
            </a:r>
            <a:r>
              <a:rPr lang="en-GB" sz="1250">
                <a:solidFill>
                  <a:srgbClr val="569CD6"/>
                </a:solidFill>
                <a:latin typeface="Courier New"/>
                <a:ea typeface="Courier New"/>
                <a:cs typeface="Courier New"/>
                <a:sym typeface="Courier New"/>
              </a:rPr>
              <a:t>async</a:t>
            </a:r>
            <a:r>
              <a:rPr lang="en-GB" sz="1250">
                <a:solidFill>
                  <a:srgbClr val="D4D4D4"/>
                </a:solidFill>
                <a:latin typeface="Courier New"/>
                <a:ea typeface="Courier New"/>
                <a:cs typeface="Courier New"/>
                <a:sym typeface="Courier New"/>
              </a:rPr>
              <a:t> () </a:t>
            </a:r>
            <a:r>
              <a:rPr lang="en-GB" sz="1250">
                <a:solidFill>
                  <a:srgbClr val="569CD6"/>
                </a:solidFill>
                <a:latin typeface="Courier New"/>
                <a:ea typeface="Courier New"/>
                <a:cs typeface="Courier New"/>
                <a:sym typeface="Courier New"/>
              </a:rPr>
              <a:t>=&gt;</a:t>
            </a:r>
            <a:r>
              <a:rPr lang="en-GB" sz="1250">
                <a:solidFill>
                  <a:srgbClr val="D4D4D4"/>
                </a:solidFill>
                <a:latin typeface="Courier New"/>
                <a:ea typeface="Courier New"/>
                <a:cs typeface="Courier New"/>
                <a:sym typeface="Courier New"/>
              </a:rPr>
              <a:t> { }</a:t>
            </a:r>
            <a:endParaRPr sz="1250">
              <a:solidFill>
                <a:srgbClr val="569CD6"/>
              </a:solidFill>
              <a:latin typeface="Courier New"/>
              <a:ea typeface="Courier New"/>
              <a:cs typeface="Courier New"/>
              <a:sym typeface="Courier New"/>
            </a:endParaRPr>
          </a:p>
        </p:txBody>
      </p:sp>
      <p:sp>
        <p:nvSpPr>
          <p:cNvPr id="705" name="Google Shape;705;p98"/>
          <p:cNvSpPr txBox="1"/>
          <p:nvPr/>
        </p:nvSpPr>
        <p:spPr>
          <a:xfrm>
            <a:off x="764775" y="3562750"/>
            <a:ext cx="7289700" cy="1096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Así, </a:t>
            </a:r>
            <a:r>
              <a:rPr lang="en-GB" sz="1800">
                <a:solidFill>
                  <a:schemeClr val="dk1"/>
                </a:solidFill>
                <a:highlight>
                  <a:srgbClr val="EF89D2"/>
                </a:highlight>
                <a:latin typeface="Helvetica Neue Light"/>
                <a:ea typeface="Helvetica Neue Light"/>
                <a:cs typeface="Helvetica Neue Light"/>
                <a:sym typeface="Helvetica Neue Light"/>
              </a:rPr>
              <a:t>d</a:t>
            </a:r>
            <a:r>
              <a:rPr lang="en-GB" sz="1800">
                <a:solidFill>
                  <a:schemeClr val="dk1"/>
                </a:solidFill>
                <a:highlight>
                  <a:srgbClr val="EF89D2"/>
                </a:highlight>
                <a:latin typeface="Helvetica Neue Light"/>
                <a:ea typeface="Helvetica Neue Light"/>
                <a:cs typeface="Helvetica Neue Light"/>
                <a:sym typeface="Helvetica Neue Light"/>
              </a:rPr>
              <a:t>entro de una función async podemos utilizar la sentencia await vista previamente</a:t>
            </a:r>
            <a:r>
              <a:rPr lang="en-GB" sz="1800">
                <a:solidFill>
                  <a:schemeClr val="dk1"/>
                </a:solidFill>
                <a:latin typeface="Helvetica Neue Light"/>
                <a:ea typeface="Helvetica Neue Light"/>
                <a:cs typeface="Helvetica Neue Light"/>
                <a:sym typeface="Helvetica Neue Light"/>
              </a:rPr>
              <a:t>. Esto nos permite esperar a que se resuelvan las promesas vistas para continuar con la instrucción siguiente. </a:t>
            </a:r>
            <a:endParaRPr sz="1800">
              <a:latin typeface="Helvetica Neue Light"/>
              <a:ea typeface="Helvetica Neue Light"/>
              <a:cs typeface="Helvetica Neue Light"/>
              <a:sym typeface="Helvetica Neue Light"/>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99"/>
          <p:cNvSpPr txBox="1"/>
          <p:nvPr/>
        </p:nvSpPr>
        <p:spPr>
          <a:xfrm>
            <a:off x="234250" y="968350"/>
            <a:ext cx="3182400" cy="369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solidFill>
                  <a:schemeClr val="dk1"/>
                </a:solidFill>
                <a:highlight>
                  <a:srgbClr val="FFFFFF"/>
                </a:highlight>
                <a:latin typeface="Helvetica Neue Light"/>
                <a:ea typeface="Helvetica Neue Light"/>
                <a:cs typeface="Helvetica Neue Light"/>
                <a:sym typeface="Helvetica Neue Light"/>
              </a:rPr>
              <a:t>El resultado es una sintaxis que se asemeja a la escritura sincrónica tradicional.</a:t>
            </a:r>
            <a:endParaRPr sz="16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rPr lang="en-GB" sz="1600">
                <a:solidFill>
                  <a:schemeClr val="dk1"/>
                </a:solidFill>
                <a:latin typeface="Helvetica Neue Light"/>
                <a:ea typeface="Helvetica Neue Light"/>
                <a:cs typeface="Helvetica Neue Light"/>
                <a:sym typeface="Helvetica Neue Light"/>
              </a:rPr>
              <a:t>Obtenemos el mismo resultado que antes, pero con una sintaxis más clara 👌 El </a:t>
            </a:r>
            <a:r>
              <a:rPr b="1" lang="en-GB" sz="1600">
                <a:solidFill>
                  <a:schemeClr val="dk1"/>
                </a:solidFill>
                <a:highlight>
                  <a:srgbClr val="EF89D2"/>
                </a:highlight>
                <a:latin typeface="Helvetica Neue"/>
                <a:ea typeface="Helvetica Neue"/>
                <a:cs typeface="Helvetica Neue"/>
                <a:sym typeface="Helvetica Neue"/>
              </a:rPr>
              <a:t>async-await</a:t>
            </a:r>
            <a:r>
              <a:rPr lang="en-GB" sz="1600">
                <a:solidFill>
                  <a:schemeClr val="dk1"/>
                </a:solidFill>
                <a:highlight>
                  <a:srgbClr val="EF89D2"/>
                </a:highlight>
                <a:latin typeface="Helvetica Neue Light"/>
                <a:ea typeface="Helvetica Neue Light"/>
                <a:cs typeface="Helvetica Neue Light"/>
                <a:sym typeface="Helvetica Neue Light"/>
              </a:rPr>
              <a:t> </a:t>
            </a:r>
            <a:r>
              <a:rPr lang="en-GB" sz="1600">
                <a:solidFill>
                  <a:schemeClr val="dk1"/>
                </a:solidFill>
                <a:latin typeface="Helvetica Neue Light"/>
                <a:ea typeface="Helvetica Neue Light"/>
                <a:cs typeface="Helvetica Neue Light"/>
                <a:sym typeface="Helvetica Neue Light"/>
              </a:rPr>
              <a:t>funcionan de la mano. </a:t>
            </a:r>
            <a:endParaRPr sz="16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rPr lang="en-GB" sz="1600">
                <a:solidFill>
                  <a:schemeClr val="dk1"/>
                </a:solidFill>
                <a:latin typeface="Helvetica Neue Light"/>
                <a:ea typeface="Helvetica Neue Light"/>
                <a:cs typeface="Helvetica Neue Light"/>
                <a:sym typeface="Helvetica Neue Light"/>
              </a:rPr>
              <a:t>Recordamos que es una herramienta adicional que puede facilitar la escritura, no es una obligación.</a:t>
            </a:r>
            <a:endParaRPr sz="1600">
              <a:solidFill>
                <a:schemeClr val="dk1"/>
              </a:solidFill>
              <a:highlight>
                <a:srgbClr val="FFFFFF"/>
              </a:highlight>
              <a:latin typeface="Helvetica Neue Light"/>
              <a:ea typeface="Helvetica Neue Light"/>
              <a:cs typeface="Helvetica Neue Light"/>
              <a:sym typeface="Helvetica Neue Light"/>
            </a:endParaRPr>
          </a:p>
        </p:txBody>
      </p:sp>
      <p:pic>
        <p:nvPicPr>
          <p:cNvPr id="711" name="Google Shape;711;p9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12" name="Google Shape;712;p99"/>
          <p:cNvSpPr txBox="1"/>
          <p:nvPr/>
        </p:nvSpPr>
        <p:spPr>
          <a:xfrm>
            <a:off x="1899525" y="209700"/>
            <a:ext cx="5020200" cy="8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ASYNC - AWAIT</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p:txBody>
      </p:sp>
      <p:sp>
        <p:nvSpPr>
          <p:cNvPr id="713" name="Google Shape;713;p99"/>
          <p:cNvSpPr txBox="1"/>
          <p:nvPr/>
        </p:nvSpPr>
        <p:spPr>
          <a:xfrm>
            <a:off x="3489600" y="988300"/>
            <a:ext cx="5604000" cy="36513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569CD6"/>
                </a:solidFill>
                <a:latin typeface="Courier New"/>
                <a:ea typeface="Courier New"/>
                <a:cs typeface="Courier New"/>
                <a:sym typeface="Courier New"/>
              </a:rPr>
              <a:t>const</a:t>
            </a:r>
            <a:r>
              <a:rPr lang="en-GB" sz="1050">
                <a:solidFill>
                  <a:srgbClr val="D4D4D4"/>
                </a:solidFill>
                <a:latin typeface="Courier New"/>
                <a:ea typeface="Courier New"/>
                <a:cs typeface="Courier New"/>
                <a:sym typeface="Courier New"/>
              </a:rPr>
              <a:t> </a:t>
            </a:r>
            <a:r>
              <a:rPr lang="en-GB" sz="1050">
                <a:solidFill>
                  <a:srgbClr val="DCDCAA"/>
                </a:solidFill>
                <a:latin typeface="Courier New"/>
                <a:ea typeface="Courier New"/>
                <a:cs typeface="Courier New"/>
                <a:sym typeface="Courier New"/>
              </a:rPr>
              <a:t>pedirPosts</a:t>
            </a:r>
            <a:r>
              <a:rPr lang="en-GB" sz="1050">
                <a:solidFill>
                  <a:srgbClr val="D4D4D4"/>
                </a:solidFill>
                <a:latin typeface="Courier New"/>
                <a:ea typeface="Courier New"/>
                <a:cs typeface="Courier New"/>
                <a:sym typeface="Courier New"/>
              </a:rPr>
              <a:t> = </a:t>
            </a:r>
            <a:r>
              <a:rPr lang="en-GB" sz="1050">
                <a:solidFill>
                  <a:srgbClr val="569CD6"/>
                </a:solidFill>
                <a:latin typeface="Courier New"/>
                <a:ea typeface="Courier New"/>
                <a:cs typeface="Courier New"/>
                <a:sym typeface="Courier New"/>
              </a:rPr>
              <a:t>async</a:t>
            </a:r>
            <a:r>
              <a:rPr lang="en-GB" sz="1050">
                <a:solidFill>
                  <a:srgbClr val="D4D4D4"/>
                </a:solidFill>
                <a:latin typeface="Courier New"/>
                <a:ea typeface="Courier New"/>
                <a:cs typeface="Courier New"/>
                <a:sym typeface="Courier New"/>
              </a:rPr>
              <a:t> () </a:t>
            </a:r>
            <a:r>
              <a:rPr lang="en-GB" sz="1050">
                <a:solidFill>
                  <a:srgbClr val="569CD6"/>
                </a:solidFill>
                <a:latin typeface="Courier New"/>
                <a:ea typeface="Courier New"/>
                <a:cs typeface="Courier New"/>
                <a:sym typeface="Courier New"/>
              </a:rPr>
              <a:t>=&gt;</a:t>
            </a:r>
            <a:r>
              <a:rPr lang="en-GB"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569CD6"/>
                </a:solidFill>
                <a:latin typeface="Courier New"/>
                <a:ea typeface="Courier New"/>
                <a:cs typeface="Courier New"/>
                <a:sym typeface="Courier New"/>
              </a:rPr>
              <a:t>const</a:t>
            </a:r>
            <a:r>
              <a:rPr lang="en-GB" sz="1050">
                <a:solidFill>
                  <a:srgbClr val="D4D4D4"/>
                </a:solidFill>
                <a:latin typeface="Courier New"/>
                <a:ea typeface="Courier New"/>
                <a:cs typeface="Courier New"/>
                <a:sym typeface="Courier New"/>
              </a:rPr>
              <a:t> </a:t>
            </a:r>
            <a:r>
              <a:rPr lang="en-GB" sz="1050">
                <a:solidFill>
                  <a:srgbClr val="4FC1FF"/>
                </a:solidFill>
                <a:latin typeface="Courier New"/>
                <a:ea typeface="Courier New"/>
                <a:cs typeface="Courier New"/>
                <a:sym typeface="Courier New"/>
              </a:rPr>
              <a:t>resp</a:t>
            </a:r>
            <a:r>
              <a:rPr lang="en-GB" sz="1050">
                <a:solidFill>
                  <a:srgbClr val="D4D4D4"/>
                </a:solidFill>
                <a:latin typeface="Courier New"/>
                <a:ea typeface="Courier New"/>
                <a:cs typeface="Courier New"/>
                <a:sym typeface="Courier New"/>
              </a:rPr>
              <a:t> = </a:t>
            </a:r>
            <a:r>
              <a:rPr lang="en-GB" sz="1050">
                <a:solidFill>
                  <a:srgbClr val="C586C0"/>
                </a:solidFill>
                <a:latin typeface="Courier New"/>
                <a:ea typeface="Courier New"/>
                <a:cs typeface="Courier New"/>
                <a:sym typeface="Courier New"/>
              </a:rPr>
              <a:t>await</a:t>
            </a:r>
            <a:r>
              <a:rPr lang="en-GB" sz="1050">
                <a:solidFill>
                  <a:srgbClr val="D4D4D4"/>
                </a:solidFill>
                <a:latin typeface="Courier New"/>
                <a:ea typeface="Courier New"/>
                <a:cs typeface="Courier New"/>
                <a:sym typeface="Courier New"/>
              </a:rPr>
              <a:t> </a:t>
            </a:r>
            <a:r>
              <a:rPr lang="en-GB" sz="1050">
                <a:solidFill>
                  <a:srgbClr val="DCDCAA"/>
                </a:solidFill>
                <a:latin typeface="Courier New"/>
                <a:ea typeface="Courier New"/>
                <a:cs typeface="Courier New"/>
                <a:sym typeface="Courier New"/>
              </a:rPr>
              <a:t>fetch</a:t>
            </a:r>
            <a:r>
              <a:rPr lang="en-GB" sz="1050">
                <a:solidFill>
                  <a:srgbClr val="D4D4D4"/>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'https://jsonplaceholder.typicode.com/posts'</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569CD6"/>
                </a:solidFill>
                <a:latin typeface="Courier New"/>
                <a:ea typeface="Courier New"/>
                <a:cs typeface="Courier New"/>
                <a:sym typeface="Courier New"/>
              </a:rPr>
              <a:t>const</a:t>
            </a:r>
            <a:r>
              <a:rPr lang="en-GB" sz="1050">
                <a:solidFill>
                  <a:srgbClr val="D4D4D4"/>
                </a:solidFill>
                <a:latin typeface="Courier New"/>
                <a:ea typeface="Courier New"/>
                <a:cs typeface="Courier New"/>
                <a:sym typeface="Courier New"/>
              </a:rPr>
              <a:t> </a:t>
            </a:r>
            <a:r>
              <a:rPr lang="en-GB" sz="1050">
                <a:solidFill>
                  <a:srgbClr val="4FC1FF"/>
                </a:solidFill>
                <a:latin typeface="Courier New"/>
                <a:ea typeface="Courier New"/>
                <a:cs typeface="Courier New"/>
                <a:sym typeface="Courier New"/>
              </a:rPr>
              <a:t>data</a:t>
            </a:r>
            <a:r>
              <a:rPr lang="en-GB" sz="1050">
                <a:solidFill>
                  <a:srgbClr val="D4D4D4"/>
                </a:solidFill>
                <a:latin typeface="Courier New"/>
                <a:ea typeface="Courier New"/>
                <a:cs typeface="Courier New"/>
                <a:sym typeface="Courier New"/>
              </a:rPr>
              <a:t> = </a:t>
            </a:r>
            <a:r>
              <a:rPr lang="en-GB" sz="1050">
                <a:solidFill>
                  <a:srgbClr val="C586C0"/>
                </a:solidFill>
                <a:latin typeface="Courier New"/>
                <a:ea typeface="Courier New"/>
                <a:cs typeface="Courier New"/>
                <a:sym typeface="Courier New"/>
              </a:rPr>
              <a:t>await</a:t>
            </a:r>
            <a:r>
              <a:rPr lang="en-GB" sz="1050">
                <a:solidFill>
                  <a:srgbClr val="D4D4D4"/>
                </a:solidFill>
                <a:latin typeface="Courier New"/>
                <a:ea typeface="Courier New"/>
                <a:cs typeface="Courier New"/>
                <a:sym typeface="Courier New"/>
              </a:rPr>
              <a:t> </a:t>
            </a:r>
            <a:r>
              <a:rPr lang="en-GB" sz="1050">
                <a:solidFill>
                  <a:srgbClr val="4FC1FF"/>
                </a:solidFill>
                <a:latin typeface="Courier New"/>
                <a:ea typeface="Courier New"/>
                <a:cs typeface="Courier New"/>
                <a:sym typeface="Courier New"/>
              </a:rPr>
              <a:t>resp</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json</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4FC1FF"/>
                </a:solidFill>
                <a:latin typeface="Courier New"/>
                <a:ea typeface="Courier New"/>
                <a:cs typeface="Courier New"/>
                <a:sym typeface="Courier New"/>
              </a:rPr>
              <a:t>data</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forEach</a:t>
            </a:r>
            <a:r>
              <a:rPr lang="en-GB" sz="1050">
                <a:solidFill>
                  <a:srgbClr val="D4D4D4"/>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post</a:t>
            </a:r>
            <a:r>
              <a:rPr lang="en-GB" sz="1050">
                <a:solidFill>
                  <a:srgbClr val="D4D4D4"/>
                </a:solidFill>
                <a:latin typeface="Courier New"/>
                <a:ea typeface="Courier New"/>
                <a:cs typeface="Courier New"/>
                <a:sym typeface="Courier New"/>
              </a:rPr>
              <a:t>) </a:t>
            </a:r>
            <a:r>
              <a:rPr lang="en-GB" sz="1050">
                <a:solidFill>
                  <a:srgbClr val="569CD6"/>
                </a:solidFill>
                <a:latin typeface="Courier New"/>
                <a:ea typeface="Courier New"/>
                <a:cs typeface="Courier New"/>
                <a:sym typeface="Courier New"/>
              </a:rPr>
              <a:t>=&gt;</a:t>
            </a:r>
            <a:r>
              <a:rPr lang="en-GB"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569CD6"/>
                </a:solidFill>
                <a:latin typeface="Courier New"/>
                <a:ea typeface="Courier New"/>
                <a:cs typeface="Courier New"/>
                <a:sym typeface="Courier New"/>
              </a:rPr>
              <a:t>const</a:t>
            </a:r>
            <a:r>
              <a:rPr lang="en-GB" sz="1050">
                <a:solidFill>
                  <a:srgbClr val="D4D4D4"/>
                </a:solidFill>
                <a:latin typeface="Courier New"/>
                <a:ea typeface="Courier New"/>
                <a:cs typeface="Courier New"/>
                <a:sym typeface="Courier New"/>
              </a:rPr>
              <a:t> </a:t>
            </a:r>
            <a:r>
              <a:rPr lang="en-GB" sz="1050">
                <a:solidFill>
                  <a:srgbClr val="4FC1FF"/>
                </a:solidFill>
                <a:latin typeface="Courier New"/>
                <a:ea typeface="Courier New"/>
                <a:cs typeface="Courier New"/>
                <a:sym typeface="Courier New"/>
              </a:rPr>
              <a:t>li</a:t>
            </a:r>
            <a:r>
              <a:rPr lang="en-GB" sz="1050">
                <a:solidFill>
                  <a:srgbClr val="D4D4D4"/>
                </a:solidFill>
                <a:latin typeface="Courier New"/>
                <a:ea typeface="Courier New"/>
                <a:cs typeface="Courier New"/>
                <a:sym typeface="Courier New"/>
              </a:rPr>
              <a:t> = </a:t>
            </a:r>
            <a:r>
              <a:rPr lang="en-GB" sz="1050">
                <a:solidFill>
                  <a:srgbClr val="9CDCFE"/>
                </a:solidFill>
                <a:latin typeface="Courier New"/>
                <a:ea typeface="Courier New"/>
                <a:cs typeface="Courier New"/>
                <a:sym typeface="Courier New"/>
              </a:rPr>
              <a:t>document</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createElement</a:t>
            </a:r>
            <a:r>
              <a:rPr lang="en-GB" sz="1050">
                <a:solidFill>
                  <a:srgbClr val="D4D4D4"/>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'li'</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4FC1FF"/>
                </a:solidFill>
                <a:latin typeface="Courier New"/>
                <a:ea typeface="Courier New"/>
                <a:cs typeface="Courier New"/>
                <a:sym typeface="Courier New"/>
              </a:rPr>
              <a:t>li</a:t>
            </a:r>
            <a:r>
              <a:rPr lang="en-GB" sz="1050">
                <a:solidFill>
                  <a:srgbClr val="D4D4D4"/>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innerHTML</a:t>
            </a:r>
            <a:r>
              <a:rPr lang="en-GB" sz="1050">
                <a:solidFill>
                  <a:srgbClr val="D4D4D4"/>
                </a:solidFill>
                <a:latin typeface="Courier New"/>
                <a:ea typeface="Courier New"/>
                <a:cs typeface="Courier New"/>
                <a:sym typeface="Courier New"/>
              </a:rPr>
              <a:t> = </a:t>
            </a:r>
            <a:r>
              <a:rPr lang="en-GB" sz="1050">
                <a:solidFill>
                  <a:srgbClr val="CE9178"/>
                </a:solidFill>
                <a:latin typeface="Courier New"/>
                <a:ea typeface="Courier New"/>
                <a:cs typeface="Courier New"/>
                <a:sym typeface="Courier New"/>
              </a:rPr>
              <a:t>`</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E9178"/>
                </a:solidFill>
                <a:latin typeface="Courier New"/>
                <a:ea typeface="Courier New"/>
                <a:cs typeface="Courier New"/>
                <a:sym typeface="Courier New"/>
              </a:rPr>
              <a:t>            &lt;h4&gt;</a:t>
            </a:r>
            <a:r>
              <a:rPr lang="en-GB" sz="1050">
                <a:solidFill>
                  <a:srgbClr val="569CD6"/>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post</a:t>
            </a:r>
            <a:r>
              <a:rPr lang="en-GB" sz="1050">
                <a:solidFill>
                  <a:srgbClr val="D4D4D4"/>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title</a:t>
            </a:r>
            <a:r>
              <a:rPr lang="en-GB" sz="1050">
                <a:solidFill>
                  <a:srgbClr val="569CD6"/>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&lt;/h4&gt;</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E9178"/>
                </a:solidFill>
                <a:latin typeface="Courier New"/>
                <a:ea typeface="Courier New"/>
                <a:cs typeface="Courier New"/>
                <a:sym typeface="Courier New"/>
              </a:rPr>
              <a:t>            &lt;p&gt;</a:t>
            </a:r>
            <a:r>
              <a:rPr lang="en-GB" sz="1050">
                <a:solidFill>
                  <a:srgbClr val="569CD6"/>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post</a:t>
            </a:r>
            <a:r>
              <a:rPr lang="en-GB" sz="1050">
                <a:solidFill>
                  <a:srgbClr val="D4D4D4"/>
                </a:solidFill>
                <a:latin typeface="Courier New"/>
                <a:ea typeface="Courier New"/>
                <a:cs typeface="Courier New"/>
                <a:sym typeface="Courier New"/>
              </a:rPr>
              <a:t>.</a:t>
            </a:r>
            <a:r>
              <a:rPr lang="en-GB" sz="1050">
                <a:solidFill>
                  <a:srgbClr val="9CDCFE"/>
                </a:solidFill>
                <a:latin typeface="Courier New"/>
                <a:ea typeface="Courier New"/>
                <a:cs typeface="Courier New"/>
                <a:sym typeface="Courier New"/>
              </a:rPr>
              <a:t>body</a:t>
            </a:r>
            <a:r>
              <a:rPr lang="en-GB" sz="1050">
                <a:solidFill>
                  <a:srgbClr val="569CD6"/>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&lt;/p&gt;</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E9178"/>
                </a:solidFill>
                <a:latin typeface="Courier New"/>
                <a:ea typeface="Courier New"/>
                <a:cs typeface="Courier New"/>
                <a:sym typeface="Courier New"/>
              </a:rPr>
              <a:t>        `</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4FC1FF"/>
                </a:solidFill>
                <a:latin typeface="Courier New"/>
                <a:ea typeface="Courier New"/>
                <a:cs typeface="Courier New"/>
                <a:sym typeface="Courier New"/>
              </a:rPr>
              <a:t>lista</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append</a:t>
            </a:r>
            <a:r>
              <a:rPr lang="en-GB" sz="1050">
                <a:solidFill>
                  <a:srgbClr val="D4D4D4"/>
                </a:solidFill>
                <a:latin typeface="Courier New"/>
                <a:ea typeface="Courier New"/>
                <a:cs typeface="Courier New"/>
                <a:sym typeface="Courier New"/>
              </a:rPr>
              <a:t>(</a:t>
            </a:r>
            <a:r>
              <a:rPr lang="en-GB" sz="1050">
                <a:solidFill>
                  <a:srgbClr val="4FC1FF"/>
                </a:solidFill>
                <a:latin typeface="Courier New"/>
                <a:ea typeface="Courier New"/>
                <a:cs typeface="Courier New"/>
                <a:sym typeface="Courier New"/>
              </a:rPr>
              <a:t>li</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latin typeface="Courier New"/>
                <a:ea typeface="Courier New"/>
                <a:cs typeface="Courier New"/>
                <a:sym typeface="Courier New"/>
              </a:rPr>
              <a:t>pedirPosts</a:t>
            </a:r>
            <a:r>
              <a:rPr lang="en-GB" sz="1050">
                <a:solidFill>
                  <a:srgbClr val="D4D4D4"/>
                </a:solidFill>
                <a:latin typeface="Courier New"/>
                <a:ea typeface="Courier New"/>
                <a:cs typeface="Courier New"/>
                <a:sym typeface="Courier New"/>
              </a:rPr>
              <a:t>()</a:t>
            </a:r>
            <a:endParaRPr sz="1050">
              <a:solidFill>
                <a:srgbClr val="569CD6"/>
              </a:solidFill>
              <a:latin typeface="Courier New"/>
              <a:ea typeface="Courier New"/>
              <a:cs typeface="Courier New"/>
              <a:sym typeface="Courier New"/>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7" name="Shape 717"/>
        <p:cNvGrpSpPr/>
        <p:nvPr/>
      </p:nvGrpSpPr>
      <p:grpSpPr>
        <a:xfrm>
          <a:off x="0" y="0"/>
          <a:ext cx="0" cy="0"/>
          <a:chOff x="0" y="0"/>
          <a:chExt cx="0" cy="0"/>
        </a:xfrm>
      </p:grpSpPr>
      <p:sp>
        <p:nvSpPr>
          <p:cNvPr id="718" name="Google Shape;718;p100"/>
          <p:cNvSpPr txBox="1"/>
          <p:nvPr/>
        </p:nvSpPr>
        <p:spPr>
          <a:xfrm>
            <a:off x="780612" y="639900"/>
            <a:ext cx="7582800" cy="303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000">
                <a:solidFill>
                  <a:srgbClr val="E0FF00"/>
                </a:solidFill>
                <a:latin typeface="Anton"/>
                <a:ea typeface="Anton"/>
                <a:cs typeface="Anton"/>
                <a:sym typeface="Anton"/>
              </a:rPr>
              <a:t>PREPARÁNDONOS PARA LA ENTREGA FINAL</a:t>
            </a:r>
            <a:endParaRPr i="1" sz="3000">
              <a:solidFill>
                <a:srgbClr val="E0FF00"/>
              </a:solidFill>
              <a:latin typeface="Didact Gothic"/>
              <a:ea typeface="Didact Gothic"/>
              <a:cs typeface="Didact Gothic"/>
              <a:sym typeface="Didact Gothic"/>
            </a:endParaRPr>
          </a:p>
          <a:p>
            <a:pPr indent="0" lvl="0" marL="0" rtl="0" algn="ctr">
              <a:spcBef>
                <a:spcPts val="1000"/>
              </a:spcBef>
              <a:spcAft>
                <a:spcPts val="0"/>
              </a:spcAft>
              <a:buClr>
                <a:schemeClr val="dk1"/>
              </a:buClr>
              <a:buSzPts val="1100"/>
              <a:buFont typeface="Arial"/>
              <a:buNone/>
            </a:pPr>
            <a:r>
              <a:rPr i="1" lang="en-GB" sz="2000">
                <a:solidFill>
                  <a:schemeClr val="lt1"/>
                </a:solidFill>
                <a:latin typeface="Helvetica Neue Light"/>
                <a:ea typeface="Helvetica Neue Light"/>
                <a:cs typeface="Helvetica Neue Light"/>
                <a:sym typeface="Helvetica Neue Light"/>
              </a:rPr>
              <a:t>En la clase 16 finaliza el curso de JavaScript y se entregarán las consignas de la entrega definitiva del </a:t>
            </a:r>
            <a:r>
              <a:rPr b="1" i="1" lang="en-GB" sz="2000">
                <a:solidFill>
                  <a:schemeClr val="lt1"/>
                </a:solidFill>
                <a:latin typeface="Helvetica Neue"/>
                <a:ea typeface="Helvetica Neue"/>
                <a:cs typeface="Helvetica Neue"/>
                <a:sym typeface="Helvetica Neue"/>
              </a:rPr>
              <a:t>proyecto final</a:t>
            </a:r>
            <a:r>
              <a:rPr i="1" lang="en-GB" sz="2000">
                <a:solidFill>
                  <a:schemeClr val="lt1"/>
                </a:solidFill>
                <a:latin typeface="Helvetica Neue Light"/>
                <a:ea typeface="Helvetica Neue Light"/>
                <a:cs typeface="Helvetica Neue Light"/>
                <a:sym typeface="Helvetica Neue Light"/>
              </a:rPr>
              <a:t>. La misma, incluirá</a:t>
            </a:r>
            <a:r>
              <a:rPr i="1" lang="en-GB" sz="2000">
                <a:solidFill>
                  <a:schemeClr val="lt1"/>
                </a:solidFill>
                <a:latin typeface="Helvetica Neue Light"/>
                <a:ea typeface="Helvetica Neue Light"/>
                <a:cs typeface="Helvetica Neue Light"/>
                <a:sym typeface="Helvetica Neue Light"/>
              </a:rPr>
              <a:t> temas vistos </a:t>
            </a:r>
            <a:r>
              <a:rPr i="1" lang="en-GB" sz="2000">
                <a:solidFill>
                  <a:schemeClr val="lt1"/>
                </a:solidFill>
                <a:latin typeface="Helvetica Neue Light"/>
                <a:ea typeface="Helvetica Neue Light"/>
                <a:cs typeface="Helvetica Neue Light"/>
                <a:sym typeface="Helvetica Neue Light"/>
              </a:rPr>
              <a:t>y trabajados en los desafíos del curso.</a:t>
            </a:r>
            <a:endParaRPr i="1" sz="2000">
              <a:solidFill>
                <a:schemeClr val="lt1"/>
              </a:solidFill>
              <a:latin typeface="Helvetica Neue Light"/>
              <a:ea typeface="Helvetica Neue Light"/>
              <a:cs typeface="Helvetica Neue Light"/>
              <a:sym typeface="Helvetica Neue Light"/>
            </a:endParaRPr>
          </a:p>
          <a:p>
            <a:pPr indent="0" lvl="0" marL="0" rtl="0" algn="ctr">
              <a:spcBef>
                <a:spcPts val="0"/>
              </a:spcBef>
              <a:spcAft>
                <a:spcPts val="0"/>
              </a:spcAft>
              <a:buNone/>
            </a:pPr>
            <a:r>
              <a:t/>
            </a:r>
            <a:endParaRPr i="1" sz="2000">
              <a:solidFill>
                <a:schemeClr val="lt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000">
              <a:solidFill>
                <a:srgbClr val="E8E7E3"/>
              </a:solidFill>
              <a:latin typeface="Helvetica Neue Light"/>
              <a:ea typeface="Helvetica Neue Light"/>
              <a:cs typeface="Helvetica Neue Light"/>
              <a:sym typeface="Helvetica Neue Light"/>
            </a:endParaRPr>
          </a:p>
        </p:txBody>
      </p:sp>
      <p:pic>
        <p:nvPicPr>
          <p:cNvPr id="719" name="Google Shape;719;p100"/>
          <p:cNvPicPr preferRelativeResize="0"/>
          <p:nvPr/>
        </p:nvPicPr>
        <p:blipFill>
          <a:blip r:embed="rId4">
            <a:alphaModFix/>
          </a:blip>
          <a:stretch>
            <a:fillRect/>
          </a:stretch>
        </p:blipFill>
        <p:spPr>
          <a:xfrm>
            <a:off x="2999388" y="2757549"/>
            <a:ext cx="3145225" cy="1838942"/>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01"/>
          <p:cNvSpPr txBox="1"/>
          <p:nvPr/>
        </p:nvSpPr>
        <p:spPr>
          <a:xfrm>
            <a:off x="174575" y="214875"/>
            <a:ext cx="4042200" cy="6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01"/>
          <p:cNvSpPr txBox="1"/>
          <p:nvPr/>
        </p:nvSpPr>
        <p:spPr>
          <a:xfrm>
            <a:off x="3542550" y="1333784"/>
            <a:ext cx="5211900" cy="32868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Font typeface="Helvetica Neue Light"/>
              <a:buChar char="●"/>
            </a:pPr>
            <a:r>
              <a:rPr lang="en-GB" sz="1700">
                <a:solidFill>
                  <a:srgbClr val="000000"/>
                </a:solidFill>
                <a:latin typeface="Helvetica Neue Light"/>
                <a:ea typeface="Helvetica Neue Light"/>
                <a:cs typeface="Helvetica Neue Light"/>
                <a:sym typeface="Helvetica Neue Light"/>
              </a:rPr>
              <a:t>La </a:t>
            </a:r>
            <a:r>
              <a:rPr b="1" lang="en-GB" sz="1700">
                <a:latin typeface="Helvetica Neue"/>
                <a:ea typeface="Helvetica Neue"/>
                <a:cs typeface="Helvetica Neue"/>
                <a:sym typeface="Helvetica Neue"/>
              </a:rPr>
              <a:t>entrega del proyecto final</a:t>
            </a:r>
            <a:r>
              <a:rPr lang="en-GB" sz="1700">
                <a:solidFill>
                  <a:srgbClr val="000000"/>
                </a:solidFill>
                <a:latin typeface="Helvetica Neue Light"/>
                <a:ea typeface="Helvetica Neue Light"/>
                <a:cs typeface="Helvetica Neue Light"/>
                <a:sym typeface="Helvetica Neue Light"/>
              </a:rPr>
              <a:t> se compone de temas vistos hasta el momento, más otros que verán </a:t>
            </a:r>
            <a:r>
              <a:rPr lang="en-GB" sz="1700">
                <a:solidFill>
                  <a:srgbClr val="000000"/>
                </a:solidFill>
                <a:highlight>
                  <a:srgbClr val="E0FF00"/>
                </a:highlight>
                <a:latin typeface="Helvetica Neue Light"/>
                <a:ea typeface="Helvetica Neue Light"/>
                <a:cs typeface="Helvetica Neue Light"/>
                <a:sym typeface="Helvetica Neue Light"/>
              </a:rPr>
              <a:t>durante e</a:t>
            </a:r>
            <a:r>
              <a:rPr lang="en-GB" sz="1700">
                <a:highlight>
                  <a:srgbClr val="E0FF00"/>
                </a:highlight>
                <a:latin typeface="Helvetica Neue Light"/>
                <a:ea typeface="Helvetica Neue Light"/>
                <a:cs typeface="Helvetica Neue Light"/>
                <a:sym typeface="Helvetica Neue Light"/>
              </a:rPr>
              <a:t>ste y el próximo módulo</a:t>
            </a:r>
            <a:r>
              <a:rPr lang="en-GB" sz="1700">
                <a:solidFill>
                  <a:srgbClr val="000000"/>
                </a:solidFill>
                <a:latin typeface="Helvetica Neue Light"/>
                <a:ea typeface="Helvetica Neue Light"/>
                <a:cs typeface="Helvetica Neue Light"/>
                <a:sym typeface="Helvetica Neue Light"/>
              </a:rPr>
              <a:t> 💪.</a:t>
            </a:r>
            <a:endParaRPr sz="1700">
              <a:solidFill>
                <a:srgbClr val="000000"/>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700">
              <a:solidFill>
                <a:srgbClr val="000000"/>
              </a:solidFill>
              <a:latin typeface="Helvetica Neue Light"/>
              <a:ea typeface="Helvetica Neue Light"/>
              <a:cs typeface="Helvetica Neue Light"/>
              <a:sym typeface="Helvetica Neue Light"/>
            </a:endParaRPr>
          </a:p>
          <a:p>
            <a:pPr indent="-336550" lvl="0" marL="457200" rtl="0" algn="l">
              <a:spcBef>
                <a:spcPts val="0"/>
              </a:spcBef>
              <a:spcAft>
                <a:spcPts val="0"/>
              </a:spcAft>
              <a:buClr>
                <a:srgbClr val="000000"/>
              </a:buClr>
              <a:buSzPts val="1700"/>
              <a:buFont typeface="Helvetica Neue Light"/>
              <a:buChar char="●"/>
            </a:pPr>
            <a:r>
              <a:rPr lang="en-GB" sz="1700">
                <a:solidFill>
                  <a:srgbClr val="000000"/>
                </a:solidFill>
                <a:latin typeface="Helvetica Neue Light"/>
                <a:ea typeface="Helvetica Neue Light"/>
                <a:cs typeface="Helvetica Neue Light"/>
                <a:sym typeface="Helvetica Neue Light"/>
              </a:rPr>
              <a:t>Te recomendamos ir avanzando con los "Hands On" y "Desafíos Complementarios"</a:t>
            </a:r>
            <a:r>
              <a:rPr lang="en-GB" sz="1050">
                <a:solidFill>
                  <a:srgbClr val="3C4043"/>
                </a:solidFill>
                <a:highlight>
                  <a:srgbClr val="FFFFFF"/>
                </a:highlight>
                <a:latin typeface="Roboto"/>
                <a:ea typeface="Roboto"/>
                <a:cs typeface="Roboto"/>
                <a:sym typeface="Roboto"/>
              </a:rPr>
              <a:t>✨</a:t>
            </a:r>
            <a:endParaRPr sz="1700">
              <a:solidFill>
                <a:srgbClr val="000000"/>
              </a:solidFill>
              <a:latin typeface="Helvetica Neue Light"/>
              <a:ea typeface="Helvetica Neue Light"/>
              <a:cs typeface="Helvetica Neue Light"/>
              <a:sym typeface="Helvetica Neue Light"/>
            </a:endParaRPr>
          </a:p>
        </p:txBody>
      </p:sp>
      <p:sp>
        <p:nvSpPr>
          <p:cNvPr id="726" name="Google Shape;726;p101"/>
          <p:cNvSpPr txBox="1"/>
          <p:nvPr/>
        </p:nvSpPr>
        <p:spPr>
          <a:xfrm>
            <a:off x="3488825" y="3183052"/>
            <a:ext cx="5211900" cy="852900"/>
          </a:xfrm>
          <a:prstGeom prst="rect">
            <a:avLst/>
          </a:prstGeom>
          <a:noFill/>
          <a:ln>
            <a:noFill/>
          </a:ln>
        </p:spPr>
        <p:txBody>
          <a:bodyPr anchorCtr="0" anchor="t" bIns="91425" lIns="91425" spcFirstLastPara="1" rIns="91425" wrap="square" tIns="91425">
            <a:noAutofit/>
          </a:bodyPr>
          <a:lstStyle/>
          <a:p>
            <a:pPr indent="-336550" lvl="0" marL="457200" rtl="0" algn="ctr">
              <a:spcBef>
                <a:spcPts val="0"/>
              </a:spcBef>
              <a:spcAft>
                <a:spcPts val="0"/>
              </a:spcAft>
              <a:buSzPts val="1700"/>
              <a:buFont typeface="Helvetica Neue"/>
              <a:buChar char="●"/>
            </a:pPr>
            <a:r>
              <a:rPr lang="en-GB" sz="1700">
                <a:latin typeface="Helvetica Neue Light"/>
                <a:ea typeface="Helvetica Neue Light"/>
                <a:cs typeface="Helvetica Neue Light"/>
                <a:sym typeface="Helvetica Neue Light"/>
              </a:rPr>
              <a:t>Recuerden que la consigna del proyecto final se entrega recién ¡</a:t>
            </a:r>
            <a:r>
              <a:rPr lang="en-GB" sz="1700">
                <a:latin typeface="Helvetica Neue Light"/>
                <a:ea typeface="Helvetica Neue Light"/>
                <a:cs typeface="Helvetica Neue Light"/>
                <a:sym typeface="Helvetica Neue Light"/>
              </a:rPr>
              <a:t>en la clase Nº </a:t>
            </a:r>
            <a:r>
              <a:rPr lang="en-GB" sz="1700">
                <a:latin typeface="Helvetica Neue Light"/>
                <a:ea typeface="Helvetica Neue Light"/>
                <a:cs typeface="Helvetica Neue Light"/>
                <a:sym typeface="Helvetica Neue Light"/>
              </a:rPr>
              <a:t>16! 🙌 </a:t>
            </a:r>
            <a:r>
              <a:rPr b="1" lang="en-GB" sz="1700">
                <a:latin typeface="Helvetica Neue"/>
                <a:ea typeface="Helvetica Neue"/>
                <a:cs typeface="Helvetica Neue"/>
                <a:sym typeface="Helvetica Neue"/>
              </a:rPr>
              <a:t>Y tendrán hasta 20 días para resolverlo y subirlo.</a:t>
            </a:r>
            <a:endParaRPr b="1" sz="1700">
              <a:latin typeface="Helvetica Neue"/>
              <a:ea typeface="Helvetica Neue"/>
              <a:cs typeface="Helvetica Neue"/>
              <a:sym typeface="Helvetica Neue"/>
            </a:endParaRPr>
          </a:p>
        </p:txBody>
      </p:sp>
      <p:pic>
        <p:nvPicPr>
          <p:cNvPr id="727" name="Google Shape;727;p101"/>
          <p:cNvPicPr preferRelativeResize="0"/>
          <p:nvPr/>
        </p:nvPicPr>
        <p:blipFill>
          <a:blip r:embed="rId3">
            <a:alphaModFix/>
          </a:blip>
          <a:stretch>
            <a:fillRect/>
          </a:stretch>
        </p:blipFill>
        <p:spPr>
          <a:xfrm>
            <a:off x="0" y="1607812"/>
            <a:ext cx="3628850" cy="1808300"/>
          </a:xfrm>
          <a:prstGeom prst="rect">
            <a:avLst/>
          </a:prstGeom>
          <a:noFill/>
          <a:ln>
            <a:noFill/>
          </a:ln>
        </p:spPr>
      </p:pic>
      <p:grpSp>
        <p:nvGrpSpPr>
          <p:cNvPr id="728" name="Google Shape;728;p101"/>
          <p:cNvGrpSpPr/>
          <p:nvPr/>
        </p:nvGrpSpPr>
        <p:grpSpPr>
          <a:xfrm>
            <a:off x="0" y="4137650"/>
            <a:ext cx="1646700" cy="1005850"/>
            <a:chOff x="0" y="4137650"/>
            <a:chExt cx="1646700" cy="1005850"/>
          </a:xfrm>
        </p:grpSpPr>
        <p:cxnSp>
          <p:nvCxnSpPr>
            <p:cNvPr id="729" name="Google Shape;729;p101"/>
            <p:cNvCxnSpPr/>
            <p:nvPr/>
          </p:nvCxnSpPr>
          <p:spPr>
            <a:xfrm rot="10800000">
              <a:off x="1228025" y="4151150"/>
              <a:ext cx="0" cy="976800"/>
            </a:xfrm>
            <a:prstGeom prst="straightConnector1">
              <a:avLst/>
            </a:prstGeom>
            <a:noFill/>
            <a:ln cap="flat" cmpd="sng" w="19050">
              <a:solidFill>
                <a:srgbClr val="000000"/>
              </a:solidFill>
              <a:prstDash val="solid"/>
              <a:round/>
              <a:headEnd len="med" w="med" type="none"/>
              <a:tailEnd len="med" w="med" type="none"/>
            </a:ln>
          </p:spPr>
        </p:cxnSp>
        <p:cxnSp>
          <p:nvCxnSpPr>
            <p:cNvPr id="730" name="Google Shape;730;p101"/>
            <p:cNvCxnSpPr/>
            <p:nvPr/>
          </p:nvCxnSpPr>
          <p:spPr>
            <a:xfrm>
              <a:off x="0" y="4851300"/>
              <a:ext cx="1646700" cy="0"/>
            </a:xfrm>
            <a:prstGeom prst="straightConnector1">
              <a:avLst/>
            </a:prstGeom>
            <a:noFill/>
            <a:ln cap="flat" cmpd="sng" w="19050">
              <a:solidFill>
                <a:srgbClr val="000000"/>
              </a:solidFill>
              <a:prstDash val="solid"/>
              <a:round/>
              <a:headEnd len="med" w="med" type="none"/>
              <a:tailEnd len="med" w="med" type="none"/>
            </a:ln>
          </p:spPr>
        </p:cxnSp>
        <p:cxnSp>
          <p:nvCxnSpPr>
            <p:cNvPr id="731" name="Google Shape;731;p101"/>
            <p:cNvCxnSpPr/>
            <p:nvPr/>
          </p:nvCxnSpPr>
          <p:spPr>
            <a:xfrm rot="10800000">
              <a:off x="269025" y="4137650"/>
              <a:ext cx="0" cy="990300"/>
            </a:xfrm>
            <a:prstGeom prst="straightConnector1">
              <a:avLst/>
            </a:prstGeom>
            <a:noFill/>
            <a:ln cap="flat" cmpd="sng" w="19050">
              <a:solidFill>
                <a:srgbClr val="000000"/>
              </a:solidFill>
              <a:prstDash val="solid"/>
              <a:round/>
              <a:headEnd len="med" w="med" type="none"/>
              <a:tailEnd len="med" w="med" type="none"/>
            </a:ln>
          </p:spPr>
        </p:cxnSp>
        <p:cxnSp>
          <p:nvCxnSpPr>
            <p:cNvPr id="732" name="Google Shape;732;p101"/>
            <p:cNvCxnSpPr/>
            <p:nvPr/>
          </p:nvCxnSpPr>
          <p:spPr>
            <a:xfrm rot="10800000">
              <a:off x="593925" y="4164600"/>
              <a:ext cx="0" cy="978900"/>
            </a:xfrm>
            <a:prstGeom prst="straightConnector1">
              <a:avLst/>
            </a:prstGeom>
            <a:noFill/>
            <a:ln cap="flat" cmpd="sng" w="19050">
              <a:solidFill>
                <a:srgbClr val="000000"/>
              </a:solidFill>
              <a:prstDash val="solid"/>
              <a:round/>
              <a:headEnd len="med" w="med" type="none"/>
              <a:tailEnd len="med" w="med" type="none"/>
            </a:ln>
          </p:spPr>
        </p:cxnSp>
        <p:cxnSp>
          <p:nvCxnSpPr>
            <p:cNvPr id="733" name="Google Shape;733;p101"/>
            <p:cNvCxnSpPr/>
            <p:nvPr/>
          </p:nvCxnSpPr>
          <p:spPr>
            <a:xfrm rot="10800000">
              <a:off x="934500" y="4177800"/>
              <a:ext cx="0" cy="965700"/>
            </a:xfrm>
            <a:prstGeom prst="straightConnector1">
              <a:avLst/>
            </a:prstGeom>
            <a:noFill/>
            <a:ln cap="flat" cmpd="sng" w="19050">
              <a:solidFill>
                <a:srgbClr val="000000"/>
              </a:solidFill>
              <a:prstDash val="solid"/>
              <a:round/>
              <a:headEnd len="med" w="med" type="none"/>
              <a:tailEnd len="med" w="med" type="none"/>
            </a:ln>
          </p:spPr>
        </p:cxnSp>
      </p:grpSp>
      <p:grpSp>
        <p:nvGrpSpPr>
          <p:cNvPr id="734" name="Google Shape;734;p101"/>
          <p:cNvGrpSpPr/>
          <p:nvPr/>
        </p:nvGrpSpPr>
        <p:grpSpPr>
          <a:xfrm>
            <a:off x="7514556" y="80050"/>
            <a:ext cx="1554485" cy="1005870"/>
            <a:chOff x="7497300" y="-4725"/>
            <a:chExt cx="1646700" cy="1110600"/>
          </a:xfrm>
        </p:grpSpPr>
        <p:pic>
          <p:nvPicPr>
            <p:cNvPr id="735" name="Google Shape;735;p101"/>
            <p:cNvPicPr preferRelativeResize="0"/>
            <p:nvPr/>
          </p:nvPicPr>
          <p:blipFill rotWithShape="1">
            <a:blip r:embed="rId4">
              <a:alphaModFix/>
            </a:blip>
            <a:srcRect b="17584" l="17287" r="20574" t="25138"/>
            <a:stretch/>
          </p:blipFill>
          <p:spPr>
            <a:xfrm>
              <a:off x="7497300" y="-4725"/>
              <a:ext cx="1646700" cy="1110600"/>
            </a:xfrm>
            <a:prstGeom prst="rect">
              <a:avLst/>
            </a:prstGeom>
            <a:noFill/>
            <a:ln>
              <a:noFill/>
            </a:ln>
          </p:spPr>
        </p:pic>
        <p:pic>
          <p:nvPicPr>
            <p:cNvPr id="736" name="Google Shape;736;p101"/>
            <p:cNvPicPr preferRelativeResize="0"/>
            <p:nvPr/>
          </p:nvPicPr>
          <p:blipFill>
            <a:blip r:embed="rId5">
              <a:alphaModFix/>
            </a:blip>
            <a:stretch>
              <a:fillRect/>
            </a:stretch>
          </p:blipFill>
          <p:spPr>
            <a:xfrm>
              <a:off x="7940167" y="218576"/>
              <a:ext cx="848016" cy="827315"/>
            </a:xfrm>
            <a:prstGeom prst="rect">
              <a:avLst/>
            </a:prstGeom>
            <a:noFill/>
            <a:ln>
              <a:noFill/>
            </a:ln>
          </p:spPr>
        </p:pic>
      </p:grpSp>
      <p:pic>
        <p:nvPicPr>
          <p:cNvPr id="737" name="Google Shape;737;p101"/>
          <p:cNvPicPr preferRelativeResize="0"/>
          <p:nvPr/>
        </p:nvPicPr>
        <p:blipFill>
          <a:blip r:embed="rId6">
            <a:alphaModFix/>
          </a:blip>
          <a:stretch>
            <a:fillRect/>
          </a:stretch>
        </p:blipFill>
        <p:spPr>
          <a:xfrm>
            <a:off x="1489150" y="2068863"/>
            <a:ext cx="886200" cy="8862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02"/>
          <p:cNvSpPr txBox="1"/>
          <p:nvPr/>
        </p:nvSpPr>
        <p:spPr>
          <a:xfrm>
            <a:off x="1420175" y="152075"/>
            <a:ext cx="6696000" cy="13083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i="1" lang="en-GB" sz="4500">
                <a:solidFill>
                  <a:schemeClr val="dk1"/>
                </a:solidFill>
                <a:latin typeface="Anton"/>
                <a:ea typeface="Anton"/>
                <a:cs typeface="Anton"/>
                <a:sym typeface="Anton"/>
              </a:rPr>
              <a:t>ÚLTIMOS PASOS HACIA EL PF</a:t>
            </a:r>
            <a:endParaRPr i="1" sz="4500">
              <a:solidFill>
                <a:schemeClr val="dk1"/>
              </a:solidFill>
              <a:latin typeface="Anton"/>
              <a:ea typeface="Anton"/>
              <a:cs typeface="Anton"/>
              <a:sym typeface="Anton"/>
            </a:endParaRPr>
          </a:p>
          <a:p>
            <a:pPr indent="0" lvl="0" marL="0" rtl="0" algn="ctr">
              <a:lnSpc>
                <a:spcPct val="115000"/>
              </a:lnSpc>
              <a:spcBef>
                <a:spcPts val="0"/>
              </a:spcBef>
              <a:spcAft>
                <a:spcPts val="0"/>
              </a:spcAft>
              <a:buNone/>
            </a:pPr>
            <a:r>
              <a:rPr i="1" lang="en-GB" sz="2800">
                <a:solidFill>
                  <a:schemeClr val="dk1"/>
                </a:solidFill>
                <a:latin typeface="Helvetica Neue Light"/>
                <a:ea typeface="Helvetica Neue Light"/>
                <a:cs typeface="Helvetica Neue Light"/>
                <a:sym typeface="Helvetica Neue Light"/>
              </a:rPr>
              <a:t>Incluiremos…</a:t>
            </a:r>
            <a:endParaRPr i="1" sz="2800">
              <a:solidFill>
                <a:schemeClr val="dk1"/>
              </a:solidFill>
              <a:latin typeface="Helvetica Neue Light"/>
              <a:ea typeface="Helvetica Neue Light"/>
              <a:cs typeface="Helvetica Neue Light"/>
              <a:sym typeface="Helvetica Neue Light"/>
            </a:endParaRPr>
          </a:p>
        </p:txBody>
      </p:sp>
      <p:sp>
        <p:nvSpPr>
          <p:cNvPr id="743" name="Google Shape;743;p102"/>
          <p:cNvSpPr txBox="1"/>
          <p:nvPr/>
        </p:nvSpPr>
        <p:spPr>
          <a:xfrm>
            <a:off x="4409975" y="1969875"/>
            <a:ext cx="4524300" cy="13011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Char char="●"/>
            </a:pPr>
            <a:r>
              <a:rPr b="1" lang="en-GB" sz="1700">
                <a:solidFill>
                  <a:schemeClr val="dk1"/>
                </a:solidFill>
                <a:latin typeface="Helvetica Neue"/>
                <a:ea typeface="Helvetica Neue"/>
                <a:cs typeface="Helvetica Neue"/>
                <a:sym typeface="Helvetica Neue"/>
              </a:rPr>
              <a:t>Optimizando el proyecto final </a:t>
            </a:r>
            <a:r>
              <a:rPr lang="en-GB" sz="1050">
                <a:solidFill>
                  <a:srgbClr val="3C4043"/>
                </a:solidFill>
                <a:highlight>
                  <a:srgbClr val="FFFFFF"/>
                </a:highlight>
                <a:latin typeface="Roboto"/>
                <a:ea typeface="Roboto"/>
                <a:cs typeface="Roboto"/>
                <a:sym typeface="Roboto"/>
              </a:rPr>
              <a:t>✅</a:t>
            </a:r>
            <a:endParaRPr b="1" sz="1700">
              <a:solidFill>
                <a:srgbClr val="9E9E9E"/>
              </a:solidFill>
              <a:latin typeface="Helvetica Neue"/>
              <a:ea typeface="Helvetica Neue"/>
              <a:cs typeface="Helvetica Neue"/>
              <a:sym typeface="Helvetica Neue"/>
            </a:endParaRPr>
          </a:p>
          <a:p>
            <a:pPr indent="-336550" lvl="0" marL="457200" rtl="0" algn="l">
              <a:lnSpc>
                <a:spcPct val="150000"/>
              </a:lnSpc>
              <a:spcBef>
                <a:spcPts val="0"/>
              </a:spcBef>
              <a:spcAft>
                <a:spcPts val="0"/>
              </a:spcAft>
              <a:buClr>
                <a:schemeClr val="dk1"/>
              </a:buClr>
              <a:buSzPts val="1700"/>
              <a:buFont typeface="Helvetica Neue"/>
              <a:buChar char="●"/>
            </a:pPr>
            <a:r>
              <a:rPr b="1" lang="en-GB" sz="1700">
                <a:solidFill>
                  <a:schemeClr val="dk1"/>
                </a:solidFill>
                <a:latin typeface="Helvetica Neue"/>
                <a:ea typeface="Helvetica Neue"/>
                <a:cs typeface="Helvetica Neue"/>
                <a:sym typeface="Helvetica Neue"/>
              </a:rPr>
              <a:t>Librerías </a:t>
            </a:r>
            <a:r>
              <a:rPr lang="en-GB" sz="1050">
                <a:solidFill>
                  <a:srgbClr val="3C4043"/>
                </a:solidFill>
                <a:highlight>
                  <a:srgbClr val="FFFFFF"/>
                </a:highlight>
                <a:latin typeface="Roboto"/>
                <a:ea typeface="Roboto"/>
                <a:cs typeface="Roboto"/>
                <a:sym typeface="Roboto"/>
              </a:rPr>
              <a:t>✅</a:t>
            </a:r>
            <a:endParaRPr sz="1050">
              <a:solidFill>
                <a:srgbClr val="3C4043"/>
              </a:solidFill>
              <a:highlight>
                <a:srgbClr val="FFFFFF"/>
              </a:highlight>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Helvetica Neue"/>
              <a:buChar char="●"/>
            </a:pPr>
            <a:r>
              <a:rPr b="1" lang="en-GB" sz="1700">
                <a:solidFill>
                  <a:schemeClr val="dk1"/>
                </a:solidFill>
                <a:latin typeface="Helvetica Neue"/>
                <a:ea typeface="Helvetica Neue"/>
                <a:cs typeface="Helvetica Neue"/>
                <a:sym typeface="Helvetica Neue"/>
              </a:rPr>
              <a:t>Asincronia y promesas</a:t>
            </a:r>
            <a:r>
              <a:rPr lang="en-GB" sz="1050">
                <a:solidFill>
                  <a:srgbClr val="3C4043"/>
                </a:solidFill>
                <a:highlight>
                  <a:srgbClr val="FFFFFF"/>
                </a:highlight>
                <a:latin typeface="Roboto"/>
                <a:ea typeface="Roboto"/>
                <a:cs typeface="Roboto"/>
                <a:sym typeface="Roboto"/>
              </a:rPr>
              <a:t>✅</a:t>
            </a:r>
            <a:endParaRPr sz="1050">
              <a:solidFill>
                <a:srgbClr val="3C4043"/>
              </a:solidFill>
              <a:highlight>
                <a:srgbClr val="FFFFFF"/>
              </a:highlight>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Helvetica Neue Light"/>
              <a:buChar char="●"/>
            </a:pPr>
            <a:r>
              <a:rPr b="1" lang="en-GB" sz="1700">
                <a:solidFill>
                  <a:schemeClr val="dk1"/>
                </a:solidFill>
                <a:latin typeface="Helvetica Neue"/>
                <a:ea typeface="Helvetica Neue"/>
                <a:cs typeface="Helvetica Neue"/>
                <a:sym typeface="Helvetica Neue"/>
              </a:rPr>
              <a:t>AJAX &amp; Fetch </a:t>
            </a:r>
            <a:r>
              <a:rPr b="1" lang="en-GB" sz="1050">
                <a:solidFill>
                  <a:schemeClr val="dk1"/>
                </a:solidFill>
                <a:highlight>
                  <a:schemeClr val="lt1"/>
                </a:highlight>
                <a:latin typeface="Roboto"/>
                <a:ea typeface="Roboto"/>
                <a:cs typeface="Roboto"/>
                <a:sym typeface="Roboto"/>
              </a:rPr>
              <a:t>✅</a:t>
            </a:r>
            <a:endParaRPr b="1" sz="1700">
              <a:solidFill>
                <a:schemeClr val="dk1"/>
              </a:solidFill>
              <a:latin typeface="Helvetica Neue"/>
              <a:ea typeface="Helvetica Neue"/>
              <a:cs typeface="Helvetica Neue"/>
              <a:sym typeface="Helvetica Neue"/>
            </a:endParaRPr>
          </a:p>
          <a:p>
            <a:pPr indent="-336550" lvl="0" marL="457200" rtl="0" algn="l">
              <a:lnSpc>
                <a:spcPct val="150000"/>
              </a:lnSpc>
              <a:spcBef>
                <a:spcPts val="0"/>
              </a:spcBef>
              <a:spcAft>
                <a:spcPts val="0"/>
              </a:spcAft>
              <a:buClr>
                <a:srgbClr val="D4D4D4"/>
              </a:buClr>
              <a:buSzPts val="1700"/>
              <a:buFont typeface="Helvetica Neue Light"/>
              <a:buChar char="●"/>
            </a:pPr>
            <a:r>
              <a:rPr lang="en-GB" sz="1700">
                <a:solidFill>
                  <a:srgbClr val="D4D4D4"/>
                </a:solidFill>
                <a:latin typeface="Helvetica Neue Light"/>
                <a:ea typeface="Helvetica Neue Light"/>
                <a:cs typeface="Helvetica Neue Light"/>
                <a:sym typeface="Helvetica Neue Light"/>
              </a:rPr>
              <a:t>Frameworks + Node.JS</a:t>
            </a:r>
            <a:endParaRPr sz="1700">
              <a:solidFill>
                <a:srgbClr val="D4D4D4"/>
              </a:solidFill>
              <a:latin typeface="Helvetica Neue Light"/>
              <a:ea typeface="Helvetica Neue Light"/>
              <a:cs typeface="Helvetica Neue Light"/>
              <a:sym typeface="Helvetica Neue Light"/>
            </a:endParaRPr>
          </a:p>
        </p:txBody>
      </p:sp>
      <p:pic>
        <p:nvPicPr>
          <p:cNvPr id="744" name="Google Shape;744;p102"/>
          <p:cNvPicPr preferRelativeResize="0"/>
          <p:nvPr/>
        </p:nvPicPr>
        <p:blipFill>
          <a:blip r:embed="rId3">
            <a:alphaModFix/>
          </a:blip>
          <a:stretch>
            <a:fillRect/>
          </a:stretch>
        </p:blipFill>
        <p:spPr>
          <a:xfrm>
            <a:off x="7436776" y="3779602"/>
            <a:ext cx="294750" cy="294750"/>
          </a:xfrm>
          <a:prstGeom prst="rect">
            <a:avLst/>
          </a:prstGeom>
          <a:noFill/>
          <a:ln>
            <a:noFill/>
          </a:ln>
        </p:spPr>
      </p:pic>
      <p:pic>
        <p:nvPicPr>
          <p:cNvPr id="745" name="Google Shape;745;p102"/>
          <p:cNvPicPr preferRelativeResize="0"/>
          <p:nvPr/>
        </p:nvPicPr>
        <p:blipFill>
          <a:blip r:embed="rId4">
            <a:alphaModFix/>
          </a:blip>
          <a:stretch>
            <a:fillRect/>
          </a:stretch>
        </p:blipFill>
        <p:spPr>
          <a:xfrm>
            <a:off x="480700" y="1750976"/>
            <a:ext cx="3637775" cy="272832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103"/>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FETCH EN TU PROYECTO</a:t>
            </a:r>
            <a:endParaRPr b="0" i="1" sz="4000" u="none" cap="none" strike="noStrike">
              <a:solidFill>
                <a:srgbClr val="000000"/>
              </a:solidFill>
              <a:latin typeface="Anton"/>
              <a:ea typeface="Anton"/>
              <a:cs typeface="Anton"/>
              <a:sym typeface="Anton"/>
            </a:endParaRPr>
          </a:p>
        </p:txBody>
      </p:sp>
      <p:sp>
        <p:nvSpPr>
          <p:cNvPr id="751" name="Google Shape;751;p103"/>
          <p:cNvSpPr txBox="1"/>
          <p:nvPr/>
        </p:nvSpPr>
        <p:spPr>
          <a:xfrm>
            <a:off x="938100" y="3509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Light"/>
                <a:ea typeface="Helvetica Neue Light"/>
                <a:cs typeface="Helvetica Neue Light"/>
                <a:sym typeface="Helvetica Neue Light"/>
              </a:rPr>
              <a:t>Utiliza fetch() para cargar datos en tu aplicación de forma asincrónica.</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752" name="Google Shape;752;p10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753" name="Google Shape;753;p103"/>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754" name="Google Shape;754;p103"/>
          <p:cNvSpPr/>
          <p:nvPr/>
        </p:nvSpPr>
        <p:spPr>
          <a:xfrm>
            <a:off x="4823975" y="886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4</a:t>
            </a:r>
            <a:endParaRPr b="1">
              <a:solidFill>
                <a:srgbClr val="FFFFFF"/>
              </a:solidFill>
              <a:latin typeface="Helvetica Neue"/>
              <a:ea typeface="Helvetica Neue"/>
              <a:cs typeface="Helvetica Neue"/>
              <a:sym typeface="Helvetica Neue"/>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pic>
        <p:nvPicPr>
          <p:cNvPr id="759" name="Google Shape;759;p10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760" name="Google Shape;760;p104"/>
          <p:cNvGraphicFramePr/>
          <p:nvPr/>
        </p:nvGraphicFramePr>
        <p:xfrm>
          <a:off x="153263" y="344100"/>
          <a:ext cx="3000000" cy="3000000"/>
        </p:xfrm>
        <a:graphic>
          <a:graphicData uri="http://schemas.openxmlformats.org/drawingml/2006/table">
            <a:tbl>
              <a:tblPr>
                <a:noFill/>
                <a:tableStyleId>{FDAB934E-F2BA-424A-9CE6-9E51203ECA4C}</a:tableStyleId>
              </a:tblPr>
              <a:tblGrid>
                <a:gridCol w="2945825"/>
                <a:gridCol w="3822275"/>
                <a:gridCol w="2069375"/>
              </a:tblGrid>
              <a:tr h="734725">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400">
                          <a:solidFill>
                            <a:schemeClr val="dk1"/>
                          </a:solidFill>
                          <a:latin typeface="Anton"/>
                          <a:ea typeface="Anton"/>
                          <a:cs typeface="Anton"/>
                          <a:sym typeface="Anton"/>
                        </a:rPr>
                        <a:t>AJAX EN TU PROYECTO</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5350">
                <a:tc gridSpan="2">
                  <a:txBody>
                    <a:bodyPr/>
                    <a:lstStyle/>
                    <a:p>
                      <a:pPr indent="0" lvl="0" marL="0" marR="0" rtl="0" algn="l">
                        <a:lnSpc>
                          <a:spcPct val="100000"/>
                        </a:lnSpc>
                        <a:spcBef>
                          <a:spcPts val="0"/>
                        </a:spcBef>
                        <a:spcAft>
                          <a:spcPts val="0"/>
                        </a:spcAft>
                        <a:buClr>
                          <a:srgbClr val="000000"/>
                        </a:buClr>
                        <a:buSzPts val="1600"/>
                        <a:buFont typeface="Arial"/>
                        <a:buNone/>
                      </a:pPr>
                      <a:r>
                        <a:rPr b="1" lang="en-GB" u="none" cap="none" strike="noStrike">
                          <a:latin typeface="Helvetica Neue"/>
                          <a:ea typeface="Helvetica Neue"/>
                          <a:cs typeface="Helvetica Neue"/>
                          <a:sym typeface="Helvetica Neue"/>
                        </a:rPr>
                        <a:t>Formato: </a:t>
                      </a:r>
                      <a:r>
                        <a:rPr lang="en-GB">
                          <a:solidFill>
                            <a:schemeClr val="dk1"/>
                          </a:solidFill>
                          <a:latin typeface="Helvetica Neue Light"/>
                          <a:ea typeface="Helvetica Neue Light"/>
                          <a:cs typeface="Helvetica Neue Light"/>
                          <a:sym typeface="Helvetica Neue Light"/>
                        </a:rPr>
                        <a:t>Página HTML y  código fuente en JavaScript. Debe identificar el apellido del alumno/a en el nombre de archivo comprimido por “claseApellido”</a:t>
                      </a:r>
                      <a:endParaRPr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marR="0" rtl="0" algn="l">
                        <a:lnSpc>
                          <a:spcPct val="100000"/>
                        </a:lnSpc>
                        <a:spcBef>
                          <a:spcPts val="0"/>
                        </a:spcBef>
                        <a:spcAft>
                          <a:spcPts val="0"/>
                        </a:spcAft>
                        <a:buClr>
                          <a:srgbClr val="000000"/>
                        </a:buClr>
                        <a:buSzPts val="200"/>
                        <a:buFont typeface="Arial"/>
                        <a:buNone/>
                      </a:pPr>
                      <a:r>
                        <a:rPr b="1" lang="en-GB" u="none" cap="none" strike="noStrike"/>
                        <a:t>&gt;&gt;</a:t>
                      </a:r>
                      <a:r>
                        <a:rPr b="1" lang="en-GB" u="none" cap="none" strike="noStrike">
                          <a:solidFill>
                            <a:srgbClr val="4D5156"/>
                          </a:solidFill>
                        </a:rPr>
                        <a:t> </a:t>
                      </a:r>
                      <a:r>
                        <a:rPr b="1" lang="en-GB" u="none" cap="none" strike="noStrike">
                          <a:latin typeface="Helvetica Neue"/>
                          <a:ea typeface="Helvetica Neue"/>
                          <a:cs typeface="Helvetica Neue"/>
                          <a:sym typeface="Helvetica Neue"/>
                        </a:rPr>
                        <a:t>Consigna:</a:t>
                      </a:r>
                      <a:r>
                        <a:rPr lang="en-GB" u="none" cap="none" strike="noStrike">
                          <a:latin typeface="Helvetica Neue Light"/>
                          <a:ea typeface="Helvetica Neue Light"/>
                          <a:cs typeface="Helvetica Neue Light"/>
                          <a:sym typeface="Helvetica Neue Light"/>
                        </a:rPr>
                        <a:t> </a:t>
                      </a:r>
                      <a:r>
                        <a:rPr lang="en-GB">
                          <a:solidFill>
                            <a:schemeClr val="dk1"/>
                          </a:solidFill>
                          <a:latin typeface="Helvetica Neue Light"/>
                          <a:ea typeface="Helvetica Neue Light"/>
                          <a:cs typeface="Helvetica Neue Light"/>
                          <a:sym typeface="Helvetica Neue Light"/>
                        </a:rPr>
                        <a:t>Utiliza fetch() para cargar datos en tu aplicación de forma asincrónica.</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00000"/>
                        </a:lnSpc>
                        <a:spcBef>
                          <a:spcPts val="0"/>
                        </a:spcBef>
                        <a:spcAft>
                          <a:spcPts val="0"/>
                        </a:spcAft>
                        <a:buClr>
                          <a:schemeClr val="dk1"/>
                        </a:buClr>
                        <a:buSzPts val="1400"/>
                        <a:buFont typeface="Helvetica Neue"/>
                        <a:buChar char="-"/>
                      </a:pPr>
                      <a:r>
                        <a:rPr lang="en-GB">
                          <a:solidFill>
                            <a:schemeClr val="dk1"/>
                          </a:solidFill>
                          <a:latin typeface="Helvetica Neue Light"/>
                          <a:ea typeface="Helvetica Neue Light"/>
                          <a:cs typeface="Helvetica Neue Light"/>
                          <a:sym typeface="Helvetica Neue Light"/>
                        </a:rPr>
                        <a:t>Puedes consumir una API que ofrezca recursos relevantes para tu app</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200"/>
                        <a:buFont typeface="Arial"/>
                        <a:buNone/>
                      </a:pPr>
                      <a:r>
                        <a:rPr lang="en-GB">
                          <a:solidFill>
                            <a:schemeClr val="dk1"/>
                          </a:solidFill>
                          <a:latin typeface="Helvetica Neue Light"/>
                          <a:ea typeface="Helvetica Neue Light"/>
                          <a:cs typeface="Helvetica Neue Light"/>
                          <a:sym typeface="Helvetica Neue Light"/>
                        </a:rPr>
                        <a:t>O bien,</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00000"/>
                        </a:lnSpc>
                        <a:spcBef>
                          <a:spcPts val="0"/>
                        </a:spcBef>
                        <a:spcAft>
                          <a:spcPts val="0"/>
                        </a:spcAft>
                        <a:buClr>
                          <a:schemeClr val="dk1"/>
                        </a:buClr>
                        <a:buSzPts val="1400"/>
                        <a:buFont typeface="Helvetica Neue"/>
                        <a:buChar char="-"/>
                      </a:pPr>
                      <a:r>
                        <a:rPr lang="en-GB">
                          <a:solidFill>
                            <a:schemeClr val="dk1"/>
                          </a:solidFill>
                          <a:latin typeface="Helvetica Neue Light"/>
                          <a:ea typeface="Helvetica Neue Light"/>
                          <a:cs typeface="Helvetica Neue Light"/>
                          <a:sym typeface="Helvetica Neue Light"/>
                        </a:rPr>
                        <a:t>Crea un archivo .JSON y carga los datos de tu app usando fetch y una ruta relativa.</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200"/>
                        <a:buFont typeface="Arial"/>
                        <a:buNone/>
                      </a:pPr>
                      <a:r>
                        <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700"/>
                        <a:buFont typeface="Arial"/>
                        <a:buNone/>
                      </a:pPr>
                      <a:r>
                        <a:rPr b="1" lang="en-GB" u="none" cap="none" strike="noStrike"/>
                        <a:t>&gt;&gt;</a:t>
                      </a:r>
                      <a:r>
                        <a:rPr b="1" lang="en-GB" u="none" cap="none" strike="noStrike">
                          <a:solidFill>
                            <a:schemeClr val="dk1"/>
                          </a:solidFill>
                          <a:latin typeface="Helvetica Neue"/>
                          <a:ea typeface="Helvetica Neue"/>
                          <a:cs typeface="Helvetica Neue"/>
                          <a:sym typeface="Helvetica Neue"/>
                        </a:rPr>
                        <a:t>Aspectos a incluir en el entregable:</a:t>
                      </a:r>
                      <a:endParaRPr b="1" u="none" cap="none" strike="noStrike">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700"/>
                        <a:buFont typeface="Arial"/>
                        <a:buNone/>
                      </a:pPr>
                      <a:r>
                        <a:rPr lang="en-GB">
                          <a:solidFill>
                            <a:schemeClr val="dk1"/>
                          </a:solidFill>
                          <a:latin typeface="Helvetica Neue Light"/>
                          <a:ea typeface="Helvetica Neue Light"/>
                          <a:cs typeface="Helvetica Neue Light"/>
                          <a:sym typeface="Helvetica Neue Light"/>
                        </a:rPr>
                        <a:t>Archivo HTML y Archivo JS, referenciado en el HTML por etiqueta &lt;script src="js/miarchivo.js"&gt;&lt;/script&gt;, que incluya la definición de un algoritmo en JavaScript que realice peticiones http usando fetch.</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None/>
                      </a:pPr>
                      <a:r>
                        <a:rPr b="1" lang="en-GB" u="none" cap="none" strike="noStrike"/>
                        <a:t>&gt;&gt;Ejemplo:</a:t>
                      </a:r>
                      <a:endParaRPr b="1" u="none" cap="none" strike="noStrike"/>
                    </a:p>
                    <a:p>
                      <a:pPr indent="-317500" lvl="0" marL="457200" rtl="0" algn="l">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Escribir los datos de tus productos en venta en un archivo .json y cargarlo en el inicio usando fetch()</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Si tengo una app sobre películas y series, armar mi catálogo consultando una API que envíe datos sobre ésto.</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Si trabajo con un formulario, al hacer submit puedo hacer una petición POST a alguna API de emails para enviar correos (ej, </a:t>
                      </a:r>
                      <a:r>
                        <a:rPr lang="en-GB" u="sng">
                          <a:solidFill>
                            <a:schemeClr val="hlink"/>
                          </a:solidFill>
                          <a:latin typeface="Helvetica Neue Light"/>
                          <a:ea typeface="Helvetica Neue Light"/>
                          <a:cs typeface="Helvetica Neue Light"/>
                          <a:sym typeface="Helvetica Neue Light"/>
                          <a:hlinkClick r:id="rId4"/>
                        </a:rPr>
                        <a:t>Email JS</a:t>
                      </a:r>
                      <a:r>
                        <a:rPr lang="en-GB">
                          <a:solidFill>
                            <a:schemeClr val="dk1"/>
                          </a:solidFill>
                          <a:latin typeface="Helvetica Neue Light"/>
                          <a:ea typeface="Helvetica Neue Light"/>
                          <a:cs typeface="Helvetica Neue Light"/>
                          <a:sym typeface="Helvetica Neue Light"/>
                        </a:rPr>
                        <a:t>)</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None/>
                      </a:pPr>
                      <a:r>
                        <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761" name="Google Shape;761;p104"/>
          <p:cNvPicPr preferRelativeResize="0"/>
          <p:nvPr/>
        </p:nvPicPr>
        <p:blipFill rotWithShape="1">
          <a:blip r:embed="rId5">
            <a:alphaModFix/>
          </a:blip>
          <a:srcRect b="0" l="0" r="0" t="0"/>
          <a:stretch/>
        </p:blipFill>
        <p:spPr>
          <a:xfrm>
            <a:off x="7173537" y="1259000"/>
            <a:ext cx="1634174" cy="63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90" name="Shape 190"/>
        <p:cNvGrpSpPr/>
        <p:nvPr/>
      </p:nvGrpSpPr>
      <p:grpSpPr>
        <a:xfrm>
          <a:off x="0" y="0"/>
          <a:ext cx="0" cy="0"/>
          <a:chOff x="0" y="0"/>
          <a:chExt cx="0" cy="0"/>
        </a:xfrm>
      </p:grpSpPr>
      <p:sp>
        <p:nvSpPr>
          <p:cNvPr id="191" name="Google Shape;191;p33"/>
          <p:cNvSpPr txBox="1"/>
          <p:nvPr/>
        </p:nvSpPr>
        <p:spPr>
          <a:xfrm>
            <a:off x="809550" y="1679275"/>
            <a:ext cx="7524900" cy="1087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HERRAMIENTAS DE LA CLASE</a:t>
            </a:r>
            <a:endParaRPr i="1" sz="4000">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rPr i="1" lang="en-GB" sz="1500">
                <a:latin typeface="Helvetica Neue"/>
                <a:ea typeface="Helvetica Neue"/>
                <a:cs typeface="Helvetica Neue"/>
                <a:sym typeface="Helvetica Neue"/>
              </a:rPr>
              <a:t>Les compartimos algunos recursos para acompañar la clase</a:t>
            </a:r>
            <a:endParaRPr sz="1800">
              <a:latin typeface="Helvetica Neue Light"/>
              <a:ea typeface="Helvetica Neue Light"/>
              <a:cs typeface="Helvetica Neue Light"/>
              <a:sym typeface="Helvetica Neue Light"/>
            </a:endParaRPr>
          </a:p>
        </p:txBody>
      </p:sp>
      <p:pic>
        <p:nvPicPr>
          <p:cNvPr id="192" name="Google Shape;192;p33"/>
          <p:cNvPicPr preferRelativeResize="0"/>
          <p:nvPr/>
        </p:nvPicPr>
        <p:blipFill rotWithShape="1">
          <a:blip r:embed="rId3">
            <a:alphaModFix/>
          </a:blip>
          <a:srcRect b="0" l="0" r="0" t="0"/>
          <a:stretch/>
        </p:blipFill>
        <p:spPr>
          <a:xfrm>
            <a:off x="7748400" y="4727300"/>
            <a:ext cx="1186526" cy="330675"/>
          </a:xfrm>
          <a:prstGeom prst="rect">
            <a:avLst/>
          </a:prstGeom>
          <a:noFill/>
          <a:ln>
            <a:noFill/>
          </a:ln>
        </p:spPr>
      </p:pic>
      <p:pic>
        <p:nvPicPr>
          <p:cNvPr id="193" name="Google Shape;193;p33"/>
          <p:cNvPicPr preferRelativeResize="0"/>
          <p:nvPr/>
        </p:nvPicPr>
        <p:blipFill rotWithShape="1">
          <a:blip r:embed="rId4">
            <a:alphaModFix/>
          </a:blip>
          <a:srcRect b="0" l="0" r="0" t="0"/>
          <a:stretch/>
        </p:blipFill>
        <p:spPr>
          <a:xfrm>
            <a:off x="3978738" y="492750"/>
            <a:ext cx="1186525" cy="1186525"/>
          </a:xfrm>
          <a:prstGeom prst="rect">
            <a:avLst/>
          </a:prstGeom>
          <a:noFill/>
          <a:ln>
            <a:noFill/>
          </a:ln>
        </p:spPr>
      </p:pic>
      <p:sp>
        <p:nvSpPr>
          <p:cNvPr id="194" name="Google Shape;194;p33"/>
          <p:cNvSpPr txBox="1"/>
          <p:nvPr/>
        </p:nvSpPr>
        <p:spPr>
          <a:xfrm>
            <a:off x="2668050" y="2927625"/>
            <a:ext cx="3807900" cy="12930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Guión de clase Nº 15  </a:t>
            </a:r>
            <a:r>
              <a:rPr lang="en-GB" sz="1800" u="sng">
                <a:solidFill>
                  <a:schemeClr val="hlink"/>
                </a:solidFill>
                <a:latin typeface="Helvetica Neue Light"/>
                <a:ea typeface="Helvetica Neue Light"/>
                <a:cs typeface="Helvetica Neue Light"/>
                <a:sym typeface="Helvetica Neue Light"/>
                <a:hlinkClick r:id="rId5"/>
              </a:rPr>
              <a:t>aquí</a:t>
            </a:r>
            <a:r>
              <a:rPr lang="en-GB"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Booklet de Javascript </a:t>
            </a:r>
            <a:r>
              <a:rPr lang="en-GB" sz="1800" u="sng">
                <a:solidFill>
                  <a:schemeClr val="accent5"/>
                </a:solidFill>
                <a:latin typeface="Helvetica Neue Light"/>
                <a:ea typeface="Helvetica Neue Light"/>
                <a:cs typeface="Helvetica Neue Light"/>
                <a:sym typeface="Helvetica Neue Light"/>
                <a:hlinkClick r:id="rId6">
                  <a:extLst>
                    <a:ext uri="{A12FA001-AC4F-418D-AE19-62706E023703}">
                      <ahyp:hlinkClr val="tx"/>
                    </a:ext>
                  </a:extLst>
                </a:hlinkClick>
              </a:rPr>
              <a:t>aquí</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FAQs de Javascript </a:t>
            </a:r>
            <a:r>
              <a:rPr lang="en-GB" sz="1800" u="sng">
                <a:solidFill>
                  <a:schemeClr val="accent5"/>
                </a:solidFill>
                <a:latin typeface="Helvetica Neue Light"/>
                <a:ea typeface="Helvetica Neue Light"/>
                <a:cs typeface="Helvetica Neue Light"/>
                <a:sym typeface="Helvetica Neue Light"/>
                <a:hlinkClick r:id="rId7">
                  <a:extLst>
                    <a:ext uri="{A12FA001-AC4F-418D-AE19-62706E023703}">
                      <ahyp:hlinkClr val="tx"/>
                    </a:ext>
                  </a:extLst>
                </a:hlinkClick>
              </a:rPr>
              <a:t>aquí</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5" name="Shape 765"/>
        <p:cNvGrpSpPr/>
        <p:nvPr/>
      </p:nvGrpSpPr>
      <p:grpSpPr>
        <a:xfrm>
          <a:off x="0" y="0"/>
          <a:ext cx="0" cy="0"/>
          <a:chOff x="0" y="0"/>
          <a:chExt cx="0" cy="0"/>
        </a:xfrm>
      </p:grpSpPr>
      <p:sp>
        <p:nvSpPr>
          <p:cNvPr id="766" name="Google Shape;766;p105"/>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767" name="Google Shape;767;p105"/>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06"/>
          <p:cNvSpPr txBox="1"/>
          <p:nvPr/>
        </p:nvSpPr>
        <p:spPr>
          <a:xfrm>
            <a:off x="1229400" y="1214325"/>
            <a:ext cx="7241700" cy="3627900"/>
          </a:xfrm>
          <a:prstGeom prst="rect">
            <a:avLst/>
          </a:prstGeom>
          <a:noFill/>
          <a:ln>
            <a:noFill/>
          </a:ln>
        </p:spPr>
        <p:txBody>
          <a:bodyPr anchorCtr="0" anchor="ctr" bIns="91425" lIns="91425" spcFirstLastPara="1" rIns="91425" wrap="square" tIns="91425">
            <a:noAutofit/>
          </a:bodyPr>
          <a:lstStyle/>
          <a:p>
            <a:pPr indent="-24300" lvl="0" marL="1890000" rtl="0" algn="l">
              <a:lnSpc>
                <a:spcPct val="115000"/>
              </a:lnSpc>
              <a:spcBef>
                <a:spcPts val="0"/>
              </a:spcBef>
              <a:spcAft>
                <a:spcPts val="0"/>
              </a:spcAft>
              <a:buClr>
                <a:srgbClr val="3CEFAB"/>
              </a:buClr>
              <a:buSzPts val="1800"/>
              <a:buChar char="●"/>
            </a:pPr>
            <a:r>
              <a:rPr lang="en-GB" sz="1800">
                <a:solidFill>
                  <a:schemeClr val="dk1"/>
                </a:solidFill>
                <a:latin typeface="Helvetica Neue Light"/>
                <a:ea typeface="Helvetica Neue Light"/>
                <a:cs typeface="Helvetica Neue Light"/>
                <a:sym typeface="Helvetica Neue Light"/>
              </a:rPr>
              <a:t>Asincronismo | </a:t>
            </a:r>
            <a:br>
              <a:rPr lang="en-GB" sz="1800">
                <a:solidFill>
                  <a:schemeClr val="dk1"/>
                </a:solidFill>
                <a:latin typeface="Helvetica Neue Light"/>
                <a:ea typeface="Helvetica Neue Light"/>
                <a:cs typeface="Helvetica Neue Light"/>
                <a:sym typeface="Helvetica Neue Light"/>
              </a:rPr>
            </a:br>
            <a:r>
              <a:rPr b="1" i="1" lang="en-GB" sz="1800" u="sng">
                <a:solidFill>
                  <a:schemeClr val="hlink"/>
                </a:solidFill>
                <a:latin typeface="Helvetica Neue"/>
                <a:ea typeface="Helvetica Neue"/>
                <a:cs typeface="Helvetica Neue"/>
                <a:sym typeface="Helvetica Neue"/>
                <a:hlinkClick r:id="rId3"/>
              </a:rPr>
              <a:t>Los apuntes de Majo (Página 32)</a:t>
            </a:r>
            <a:endParaRPr sz="1800">
              <a:solidFill>
                <a:schemeClr val="dk1"/>
              </a:solidFill>
              <a:latin typeface="Helvetica Neue Light"/>
              <a:ea typeface="Helvetica Neue Light"/>
              <a:cs typeface="Helvetica Neue Light"/>
              <a:sym typeface="Helvetica Neue Light"/>
            </a:endParaRPr>
          </a:p>
          <a:p>
            <a:pPr indent="-24300" lvl="0" marL="1890000" marR="0" rtl="0" algn="l">
              <a:lnSpc>
                <a:spcPct val="100000"/>
              </a:lnSpc>
              <a:spcBef>
                <a:spcPts val="1000"/>
              </a:spcBef>
              <a:spcAft>
                <a:spcPts val="0"/>
              </a:spcAft>
              <a:buClr>
                <a:srgbClr val="3CEFAB"/>
              </a:buClr>
              <a:buSzPts val="1800"/>
              <a:buChar char="●"/>
            </a:pPr>
            <a:r>
              <a:rPr lang="en-GB" sz="1800">
                <a:solidFill>
                  <a:schemeClr val="dk1"/>
                </a:solidFill>
                <a:latin typeface="Helvetica Neue Light"/>
                <a:ea typeface="Helvetica Neue Light"/>
                <a:cs typeface="Helvetica Neue Light"/>
                <a:sym typeface="Helvetica Neue Light"/>
              </a:rPr>
              <a:t>AJAX | </a:t>
            </a:r>
            <a:br>
              <a:rPr lang="en-GB" sz="1800">
                <a:solidFill>
                  <a:schemeClr val="dk1"/>
                </a:solidFill>
                <a:latin typeface="Helvetica Neue Light"/>
                <a:ea typeface="Helvetica Neue Light"/>
                <a:cs typeface="Helvetica Neue Light"/>
                <a:sym typeface="Helvetica Neue Light"/>
              </a:rPr>
            </a:br>
            <a:r>
              <a:rPr b="1" i="1" lang="en-GB" sz="1800" u="sng">
                <a:solidFill>
                  <a:schemeClr val="hlink"/>
                </a:solidFill>
                <a:latin typeface="Helvetica Neue"/>
                <a:ea typeface="Helvetica Neue"/>
                <a:cs typeface="Helvetica Neue"/>
                <a:sym typeface="Helvetica Neue"/>
                <a:hlinkClick r:id="rId4"/>
              </a:rPr>
              <a:t>¿Qué es AJAX?</a:t>
            </a:r>
            <a:endParaRPr sz="1800">
              <a:solidFill>
                <a:schemeClr val="dk1"/>
              </a:solidFill>
              <a:latin typeface="Helvetica Neue Light"/>
              <a:ea typeface="Helvetica Neue Light"/>
              <a:cs typeface="Helvetica Neue Light"/>
              <a:sym typeface="Helvetica Neue Light"/>
            </a:endParaRPr>
          </a:p>
          <a:p>
            <a:pPr indent="-24300" lvl="0" marL="1890000" rtl="0" algn="l">
              <a:spcBef>
                <a:spcPts val="1000"/>
              </a:spcBef>
              <a:spcAft>
                <a:spcPts val="0"/>
              </a:spcAft>
              <a:buClr>
                <a:srgbClr val="3CEFAB"/>
              </a:buClr>
              <a:buSzPts val="1800"/>
              <a:buChar char="●"/>
            </a:pPr>
            <a:r>
              <a:rPr lang="en-GB" sz="1800">
                <a:solidFill>
                  <a:schemeClr val="dk1"/>
                </a:solidFill>
                <a:latin typeface="Helvetica Neue Light"/>
                <a:ea typeface="Helvetica Neue Light"/>
                <a:cs typeface="Helvetica Neue Light"/>
                <a:sym typeface="Helvetica Neue Light"/>
              </a:rPr>
              <a:t>Herramienta REST API | </a:t>
            </a:r>
            <a:br>
              <a:rPr lang="en-GB" sz="1800">
                <a:solidFill>
                  <a:schemeClr val="dk1"/>
                </a:solidFill>
                <a:latin typeface="Helvetica Neue Light"/>
                <a:ea typeface="Helvetica Neue Light"/>
                <a:cs typeface="Helvetica Neue Light"/>
                <a:sym typeface="Helvetica Neue Light"/>
              </a:rPr>
            </a:br>
            <a:r>
              <a:rPr b="1" i="1" lang="en-GB" sz="1800" u="sng">
                <a:solidFill>
                  <a:schemeClr val="hlink"/>
                </a:solidFill>
                <a:latin typeface="Helvetica Neue"/>
                <a:ea typeface="Helvetica Neue"/>
                <a:cs typeface="Helvetica Neue"/>
                <a:sym typeface="Helvetica Neue"/>
                <a:hlinkClick r:id="rId5"/>
              </a:rPr>
              <a:t>REST API JSONPLACEHOLDER</a:t>
            </a:r>
            <a:endParaRPr sz="1800">
              <a:solidFill>
                <a:schemeClr val="dk1"/>
              </a:solidFill>
              <a:latin typeface="Helvetica Neue Light"/>
              <a:ea typeface="Helvetica Neue Light"/>
              <a:cs typeface="Helvetica Neue Light"/>
              <a:sym typeface="Helvetica Neue Light"/>
            </a:endParaRPr>
          </a:p>
          <a:p>
            <a:pPr indent="-24300" lvl="0" marL="1890000" rtl="0" algn="l">
              <a:spcBef>
                <a:spcPts val="1000"/>
              </a:spcBef>
              <a:spcAft>
                <a:spcPts val="0"/>
              </a:spcAft>
              <a:buClr>
                <a:srgbClr val="3CEFAB"/>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Plugin Visual Code</a:t>
            </a:r>
            <a:endParaRPr sz="1800">
              <a:solidFill>
                <a:schemeClr val="dk1"/>
              </a:solidFill>
              <a:latin typeface="Helvetica Neue Light"/>
              <a:ea typeface="Helvetica Neue Light"/>
              <a:cs typeface="Helvetica Neue Light"/>
              <a:sym typeface="Helvetica Neue Light"/>
            </a:endParaRPr>
          </a:p>
          <a:p>
            <a:pPr indent="0" lvl="0" marL="457200" rtl="0" algn="l">
              <a:spcBef>
                <a:spcPts val="1000"/>
              </a:spcBef>
              <a:spcAft>
                <a:spcPts val="1000"/>
              </a:spcAft>
              <a:buNone/>
            </a:pPr>
            <a:r>
              <a:rPr lang="en-GB" sz="1800">
                <a:solidFill>
                  <a:schemeClr val="dk1"/>
                </a:solidFill>
                <a:latin typeface="Helvetica Neue Light"/>
                <a:ea typeface="Helvetica Neue Light"/>
                <a:cs typeface="Helvetica Neue Light"/>
                <a:sym typeface="Helvetica Neue Light"/>
              </a:rPr>
              <a:t>			</a:t>
            </a:r>
            <a:r>
              <a:rPr b="1" lang="en-GB" sz="1800" u="sng">
                <a:solidFill>
                  <a:schemeClr val="hlink"/>
                </a:solidFill>
                <a:latin typeface="Helvetica Neue"/>
                <a:ea typeface="Helvetica Neue"/>
                <a:cs typeface="Helvetica Neue"/>
                <a:sym typeface="Helvetica Neue"/>
                <a:hlinkClick r:id="rId6"/>
              </a:rPr>
              <a:t>Live Server</a:t>
            </a:r>
            <a:endParaRPr b="1" sz="1800">
              <a:solidFill>
                <a:schemeClr val="dk1"/>
              </a:solidFill>
              <a:latin typeface="Helvetica Neue"/>
              <a:ea typeface="Helvetica Neue"/>
              <a:cs typeface="Helvetica Neue"/>
              <a:sym typeface="Helvetica Neue"/>
            </a:endParaRPr>
          </a:p>
        </p:txBody>
      </p:sp>
      <p:pic>
        <p:nvPicPr>
          <p:cNvPr id="773" name="Google Shape;773;p106"/>
          <p:cNvPicPr preferRelativeResize="0"/>
          <p:nvPr/>
        </p:nvPicPr>
        <p:blipFill>
          <a:blip r:embed="rId7">
            <a:alphaModFix/>
          </a:blip>
          <a:stretch>
            <a:fillRect/>
          </a:stretch>
        </p:blipFill>
        <p:spPr>
          <a:xfrm>
            <a:off x="7567925" y="4659625"/>
            <a:ext cx="1186526" cy="330675"/>
          </a:xfrm>
          <a:prstGeom prst="rect">
            <a:avLst/>
          </a:prstGeom>
          <a:noFill/>
          <a:ln>
            <a:noFill/>
          </a:ln>
        </p:spPr>
      </p:pic>
      <p:pic>
        <p:nvPicPr>
          <p:cNvPr id="774" name="Google Shape;774;p106"/>
          <p:cNvPicPr preferRelativeResize="0"/>
          <p:nvPr/>
        </p:nvPicPr>
        <p:blipFill rotWithShape="1">
          <a:blip r:embed="rId8">
            <a:alphaModFix/>
          </a:blip>
          <a:srcRect b="0" l="0" r="0" t="0"/>
          <a:stretch/>
        </p:blipFill>
        <p:spPr>
          <a:xfrm>
            <a:off x="7411525" y="127700"/>
            <a:ext cx="1634174" cy="639850"/>
          </a:xfrm>
          <a:prstGeom prst="rect">
            <a:avLst/>
          </a:prstGeom>
          <a:noFill/>
          <a:ln>
            <a:noFill/>
          </a:ln>
        </p:spPr>
      </p:pic>
      <p:sp>
        <p:nvSpPr>
          <p:cNvPr id="775" name="Google Shape;775;p106"/>
          <p:cNvSpPr/>
          <p:nvPr/>
        </p:nvSpPr>
        <p:spPr>
          <a:xfrm>
            <a:off x="1145200" y="364125"/>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06"/>
          <p:cNvSpPr txBox="1"/>
          <p:nvPr/>
        </p:nvSpPr>
        <p:spPr>
          <a:xfrm>
            <a:off x="2455275" y="279825"/>
            <a:ext cx="5892000" cy="93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latin typeface="Anton"/>
                <a:ea typeface="Anton"/>
                <a:cs typeface="Anton"/>
                <a:sym typeface="Anton"/>
              </a:rPr>
              <a:t>RECURSOS:</a:t>
            </a:r>
            <a:endParaRPr i="1" sz="4000">
              <a:latin typeface="Anton"/>
              <a:ea typeface="Anton"/>
              <a:cs typeface="Anton"/>
              <a:sym typeface="Anton"/>
            </a:endParaRPr>
          </a:p>
        </p:txBody>
      </p:sp>
      <p:pic>
        <p:nvPicPr>
          <p:cNvPr id="777" name="Google Shape;777;p106"/>
          <p:cNvPicPr preferRelativeResize="0"/>
          <p:nvPr/>
        </p:nvPicPr>
        <p:blipFill>
          <a:blip r:embed="rId9">
            <a:alphaModFix/>
          </a:blip>
          <a:stretch>
            <a:fillRect/>
          </a:stretch>
        </p:blipFill>
        <p:spPr>
          <a:xfrm>
            <a:off x="1408034" y="593440"/>
            <a:ext cx="545131" cy="545131"/>
          </a:xfrm>
          <a:prstGeom prst="rect">
            <a:avLst/>
          </a:prstGeom>
          <a:noFill/>
          <a:ln>
            <a:noFill/>
          </a:ln>
        </p:spPr>
      </p:pic>
      <p:sp>
        <p:nvSpPr>
          <p:cNvPr id="778" name="Google Shape;778;p106"/>
          <p:cNvSpPr txBox="1"/>
          <p:nvPr/>
        </p:nvSpPr>
        <p:spPr>
          <a:xfrm>
            <a:off x="882725" y="4795013"/>
            <a:ext cx="6764700" cy="639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a:solidFill>
                  <a:schemeClr val="dk1"/>
                </a:solidFill>
                <a:highlight>
                  <a:schemeClr val="lt1"/>
                </a:highlight>
                <a:latin typeface="Helvetica Neue Light"/>
                <a:ea typeface="Helvetica Neue Light"/>
                <a:cs typeface="Helvetica Neue Light"/>
                <a:sym typeface="Helvetica Neue Light"/>
              </a:rPr>
              <a:t>Disponible en </a:t>
            </a:r>
            <a:r>
              <a:rPr lang="en-GB" u="sng">
                <a:solidFill>
                  <a:schemeClr val="hlink"/>
                </a:solidFill>
                <a:highlight>
                  <a:schemeClr val="lt1"/>
                </a:highlight>
                <a:latin typeface="Helvetica Neue Light"/>
                <a:ea typeface="Helvetica Neue Light"/>
                <a:cs typeface="Helvetica Neue Light"/>
                <a:sym typeface="Helvetica Neue Light"/>
                <a:hlinkClick r:id="rId10"/>
              </a:rPr>
              <a:t>nuestro repositorio</a:t>
            </a:r>
            <a:r>
              <a:rPr lang="en-GB">
                <a:solidFill>
                  <a:schemeClr val="dk1"/>
                </a:solidFill>
                <a:highlight>
                  <a:schemeClr val="lt1"/>
                </a:highlight>
                <a:latin typeface="Helvetica Neue Light"/>
                <a:ea typeface="Helvetica Neue Light"/>
                <a:cs typeface="Helvetica Neue Light"/>
                <a:sym typeface="Helvetica Neue Light"/>
              </a:rPr>
              <a:t>.</a:t>
            </a:r>
            <a:endParaRPr>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2" name="Shape 782"/>
        <p:cNvGrpSpPr/>
        <p:nvPr/>
      </p:nvGrpSpPr>
      <p:grpSpPr>
        <a:xfrm>
          <a:off x="0" y="0"/>
          <a:ext cx="0" cy="0"/>
          <a:chOff x="0" y="0"/>
          <a:chExt cx="0" cy="0"/>
        </a:xfrm>
      </p:grpSpPr>
      <p:sp>
        <p:nvSpPr>
          <p:cNvPr id="783" name="Google Shape;783;p107"/>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n-GB"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784" name="Google Shape;784;p107"/>
          <p:cNvSpPr txBox="1"/>
          <p:nvPr/>
        </p:nvSpPr>
        <p:spPr>
          <a:xfrm>
            <a:off x="2180400" y="2623175"/>
            <a:ext cx="47832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n-GB"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200"/>
              <a:buFont typeface="Arial"/>
              <a:buNone/>
            </a:pPr>
            <a:r>
              <a:rPr b="0" i="0" lang="en-GB" sz="2200" u="none" cap="none" strike="noStrike">
                <a:solidFill>
                  <a:srgbClr val="E0FF00"/>
                </a:solidFill>
                <a:latin typeface="Helvetica Neue Light"/>
                <a:ea typeface="Helvetica Neue Light"/>
                <a:cs typeface="Helvetica Neue Light"/>
                <a:sym typeface="Helvetica Neue Light"/>
              </a:rPr>
              <a:t>- Concepto de AJAX.</a:t>
            </a:r>
            <a:endParaRPr sz="2200">
              <a:solidFill>
                <a:srgbClr val="E0FF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200"/>
              <a:buFont typeface="Arial"/>
              <a:buNone/>
            </a:pPr>
            <a:r>
              <a:rPr lang="en-GB" sz="2200">
                <a:solidFill>
                  <a:srgbClr val="E0FF00"/>
                </a:solidFill>
                <a:latin typeface="Helvetica Neue Light"/>
                <a:ea typeface="Helvetica Neue Light"/>
                <a:cs typeface="Helvetica Neue Light"/>
                <a:sym typeface="Helvetica Neue Light"/>
              </a:rPr>
              <a:t>- </a:t>
            </a:r>
            <a:r>
              <a:rPr b="0" i="0" lang="en-GB" sz="2200" u="none" cap="none" strike="noStrike">
                <a:solidFill>
                  <a:srgbClr val="E0FF00"/>
                </a:solidFill>
                <a:latin typeface="Helvetica Neue Light"/>
                <a:ea typeface="Helvetica Neue Light"/>
                <a:cs typeface="Helvetica Neue Light"/>
                <a:sym typeface="Helvetica Neue Light"/>
              </a:rPr>
              <a:t>Ejemplo de llamadas AJAX.</a:t>
            </a:r>
            <a:endParaRPr sz="2200">
              <a:solidFill>
                <a:srgbClr val="E0FF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200"/>
              <a:buFont typeface="Arial"/>
              <a:buNone/>
            </a:pPr>
            <a:r>
              <a:rPr lang="en-GB" sz="2200">
                <a:solidFill>
                  <a:srgbClr val="E0FF00"/>
                </a:solidFill>
                <a:latin typeface="Helvetica Neue Light"/>
                <a:ea typeface="Helvetica Neue Light"/>
                <a:cs typeface="Helvetica Neue Light"/>
                <a:sym typeface="Helvetica Neue Light"/>
              </a:rPr>
              <a:t>- </a:t>
            </a:r>
            <a:r>
              <a:rPr b="0" i="0" lang="en-GB" sz="2200" u="none" cap="none" strike="noStrike">
                <a:solidFill>
                  <a:srgbClr val="E0FF00"/>
                </a:solidFill>
                <a:latin typeface="Helvetica Neue Light"/>
                <a:ea typeface="Helvetica Neue Light"/>
                <a:cs typeface="Helvetica Neue Light"/>
                <a:sym typeface="Helvetica Neue Light"/>
              </a:rPr>
              <a:t>Concepto de APIs</a:t>
            </a:r>
            <a:r>
              <a:rPr lang="en-GB" sz="2200">
                <a:solidFill>
                  <a:srgbClr val="E0FF00"/>
                </a:solidFill>
                <a:latin typeface="Helvetica Neue Light"/>
                <a:ea typeface="Helvetica Neue Light"/>
                <a:cs typeface="Helvetica Neue Light"/>
                <a:sym typeface="Helvetica Neue Light"/>
              </a:rPr>
              <a:t>.</a:t>
            </a:r>
            <a:endParaRPr sz="2200">
              <a:solidFill>
                <a:srgbClr val="E0FF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200"/>
              <a:buFont typeface="Arial"/>
              <a:buNone/>
            </a:pPr>
            <a:r>
              <a:rPr lang="en-GB" sz="2200">
                <a:solidFill>
                  <a:srgbClr val="E0FF00"/>
                </a:solidFill>
                <a:latin typeface="Helvetica Neue Light"/>
                <a:ea typeface="Helvetica Neue Light"/>
                <a:cs typeface="Helvetica Neue Light"/>
                <a:sym typeface="Helvetica Neue Light"/>
              </a:rPr>
              <a:t>- FETCH</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8" name="Shape 788"/>
        <p:cNvGrpSpPr/>
        <p:nvPr/>
      </p:nvGrpSpPr>
      <p:grpSpPr>
        <a:xfrm>
          <a:off x="0" y="0"/>
          <a:ext cx="0" cy="0"/>
          <a:chOff x="0" y="0"/>
          <a:chExt cx="0" cy="0"/>
        </a:xfrm>
      </p:grpSpPr>
      <p:sp>
        <p:nvSpPr>
          <p:cNvPr id="789" name="Google Shape;789;p108"/>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790" name="Google Shape;790;p108"/>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p34"/>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AJAX</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