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Anton"/>
      <p:regular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Didact Gothic"/>
      <p:regular r:id="rId64"/>
    </p:embeddedFont>
    <p:embeddedFont>
      <p:font typeface="Helvetica Neue"/>
      <p:regular r:id="rId65"/>
      <p:bold r:id="rId66"/>
      <p:italic r:id="rId67"/>
      <p:boldItalic r:id="rId68"/>
    </p:embeddedFont>
    <p:embeddedFont>
      <p:font typeface="Helvetica Neue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4EE41D-1C36-41C9-8AC2-9AB9D351EFA5}">
  <a:tblStyle styleId="{284EE41D-1C36-41C9-8AC2-9AB9D351E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C52BAC-9753-43A1-8F6B-60B6B0DEB41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font" Target="fonts/HelveticaNeueLight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HelveticaNeueLight-italic.fntdata"/><Relationship Id="rId70" Type="http://schemas.openxmlformats.org/officeDocument/2006/relationships/font" Target="fonts/HelveticaNeueLight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3.xml"/><Relationship Id="rId64" Type="http://schemas.openxmlformats.org/officeDocument/2006/relationships/font" Target="fonts/DidactGothic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5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4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7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-italic.fntdata"/><Relationship Id="rId60" Type="http://schemas.openxmlformats.org/officeDocument/2006/relationships/font" Target="fonts/Lat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HelveticaNeueLight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Anton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bold.fntdata"/><Relationship Id="rId12" Type="http://schemas.openxmlformats.org/officeDocument/2006/relationships/slide" Target="slides/slide5.xml"/><Relationship Id="rId56" Type="http://schemas.openxmlformats.org/officeDocument/2006/relationships/font" Target="fonts/Roboto-regular.fntdata"/><Relationship Id="rId15" Type="http://schemas.openxmlformats.org/officeDocument/2006/relationships/slide" Target="slides/slide8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7.xml"/><Relationship Id="rId58" Type="http://schemas.openxmlformats.org/officeDocument/2006/relationships/font" Target="fonts/Robo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615115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a861511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b90aee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b90aee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149c7b75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a149c7b75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834f21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834f21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eee22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eee22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9eee221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9eee221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3834f21d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3834f21d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3834f21d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3834f21d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9eee221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9eee221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3834f21d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3834f21d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49c7b7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a149c7b7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b90aee0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b90aee0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3834f21d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3834f21d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3834f21d2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3834f21d2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3834f21d2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3834f21d2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b90aee0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fb90aee0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00FF"/>
                </a:highlight>
              </a:rPr>
              <a:t>Profe:</a:t>
            </a:r>
            <a:r>
              <a:rPr lang="en-GB" sz="1400">
                <a:solidFill>
                  <a:schemeClr val="dk1"/>
                </a:solidFill>
              </a:rPr>
              <a:t> Invitar a que si algunx alumnx quiere, puede compartir su pantalla y ejercitar lo visto entre todos desde ahí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3834f21d2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3834f21d2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49c7b75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a149c7b75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00FF"/>
                </a:highlight>
              </a:rPr>
              <a:t>Profe:</a:t>
            </a:r>
            <a:r>
              <a:rPr lang="en-GB" sz="1400">
                <a:solidFill>
                  <a:schemeClr val="dk1"/>
                </a:solidFill>
              </a:rPr>
              <a:t> Invitar a que si algunx alumnx quiere, puede compartir su pantalla y ejercitar lo visto entre todos desde ahí</a:t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a135f6c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aa135f6c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149c7b75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a149c7b75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3834f21d2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3834f21d2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149c7b75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149c7b75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3834f21d2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3834f21d2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70169b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70169b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3834f21d2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3834f21d2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70169b9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70169b9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3834f21d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3834f21d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149c7b75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a149c7b75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a20e291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a20e291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89D2"/>
                </a:highlight>
              </a:rPr>
              <a:t>IMPORTANTE</a:t>
            </a:r>
            <a:r>
              <a:rPr lang="en-GB">
                <a:solidFill>
                  <a:schemeClr val="dk1"/>
                </a:solidFill>
              </a:rPr>
              <a:t>: Si los/as estudiantes no cuentan con los recursos para realizar la actividad, el/la tutora deberá compartir pantalla y realizar el ejercicio en vivo.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149c7b75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a149c7b75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149c7b75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a149c7b75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004ad7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004ad7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ab65f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fab65f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004ad7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004ad7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004ad7b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004ad7b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49c7b75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a149c7b75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c75a9f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b5c75a9f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5c75a9f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5c75a9f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149c7b75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a149c7b75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a149c7b75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a149c7b75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e01ac3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be01ac3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f693b6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f693b6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149c7b75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a149c7b75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f693b66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9f693b66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f355f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f355f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eb29cc8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eeb29c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48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3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png"/><Relationship Id="rId7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29.gif"/><Relationship Id="rId5" Type="http://schemas.openxmlformats.org/officeDocument/2006/relationships/image" Target="../media/image28.gif"/><Relationship Id="rId6" Type="http://schemas.openxmlformats.org/officeDocument/2006/relationships/image" Target="../media/image36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10.png"/><Relationship Id="rId13" Type="http://schemas.openxmlformats.org/officeDocument/2006/relationships/hyperlink" Target="https://www.notion.so/coderhouse/Repositorio-de-Contenidos-ba8d3057a1e34049944ee4ba3a575999" TargetMode="External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2.jpg&amp;w=1200&amp;q=75" TargetMode="External"/><Relationship Id="rId9" Type="http://schemas.openxmlformats.org/officeDocument/2006/relationships/hyperlink" Target="https://developer.mozilla.org/es/docs/Web/JavaScript/Referencia/Sentencias/switch" TargetMode="External"/><Relationship Id="rId5" Type="http://schemas.openxmlformats.org/officeDocument/2006/relationships/hyperlink" Target="https://teloexplicocongatitos.com/_next/image?url=https%3A%2F%2Fdoomvault.nyc3.digitaloceanspaces.com%2Ftlecg%2Fbig%2Fprog03.jpg&amp;w=1200&amp;q=75" TargetMode="External"/><Relationship Id="rId6" Type="http://schemas.openxmlformats.org/officeDocument/2006/relationships/hyperlink" Target="https://teloexplicocongatitos.com/_next/image?url=https%3A%2F%2Fdoomvault.nyc3.digitaloceanspaces.com%2Ftlecg%2Fbig%2Fprog04.jpg&amp;w=1200&amp;q=75" TargetMode="External"/><Relationship Id="rId7" Type="http://schemas.openxmlformats.org/officeDocument/2006/relationships/hyperlink" Target="http://silentteacher.toxicode.fr/hourofcode" TargetMode="External"/><Relationship Id="rId8" Type="http://schemas.openxmlformats.org/officeDocument/2006/relationships/hyperlink" Target="https://developer.mozilla.org/es/docs/Web/JavaScript/Referencia/Sentencias/if...els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docs.google.com/document/d/1jQdW3_Rk6Wepz21qYjtgJwflpS6Z1iAZf0O1fm4CNgI/edit?usp=sharing" TargetMode="External"/><Relationship Id="rId6" Type="http://schemas.openxmlformats.org/officeDocument/2006/relationships/hyperlink" Target="https://forms.gle/wDeqcoN73KasKdwv9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7" name="Google Shape;147;p39"/>
          <p:cNvSpPr/>
          <p:nvPr/>
        </p:nvSpPr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350" y="3213538"/>
            <a:ext cx="892100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/>
        </p:nvSpPr>
        <p:spPr>
          <a:xfrm>
            <a:off x="1445725" y="7698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EMPEZAMOS...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413" y="1672775"/>
            <a:ext cx="4602615" cy="25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CONDICIONALES EN 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/>
        </p:nvSpPr>
        <p:spPr>
          <a:xfrm>
            <a:off x="4386100" y="1488472"/>
            <a:ext cx="37401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en programación hablamos de condicionales, hablamos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estructura sintáctica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 para tomar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decisión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&lt;condición&gt; entonces &lt;operación&gt;</a:t>
            </a:r>
            <a:endParaRPr i="1"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50"/>
          <p:cNvSpPr txBox="1"/>
          <p:nvPr/>
        </p:nvSpPr>
        <p:spPr>
          <a:xfrm>
            <a:off x="3867700" y="76512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CONDICIONALES: DEFINICIÓN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/>
          <p:cNvPicPr preferRelativeResize="0"/>
          <p:nvPr/>
        </p:nvPicPr>
        <p:blipFill rotWithShape="1">
          <a:blip r:embed="rId4">
            <a:alphaModFix/>
          </a:blip>
          <a:srcRect b="189" l="0" r="0" t="199"/>
          <a:stretch/>
        </p:blipFill>
        <p:spPr>
          <a:xfrm>
            <a:off x="124050" y="0"/>
            <a:ext cx="3420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/>
        </p:nvSpPr>
        <p:spPr>
          <a:xfrm>
            <a:off x="831650" y="1354100"/>
            <a:ext cx="79227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 todas las instrucciones que escribimos se ejecutan en </a:t>
            </a:r>
            <a:r>
              <a:rPr i="1"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línea recta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una sentencia después de la otra.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del control de flujos es marcar puntos en nuestra aplicación donde, a partir de alguna evaluación, nuestro programa pueda tomar varios caminos posibles de acción.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51"/>
          <p:cNvSpPr txBox="1"/>
          <p:nvPr/>
        </p:nvSpPr>
        <p:spPr>
          <a:xfrm>
            <a:off x="1634650" y="3650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CONTROL DE FLUJOS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5" name="Google Shape;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925" y="1771100"/>
            <a:ext cx="22479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3325313"/>
            <a:ext cx="23050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/>
        </p:nvSpPr>
        <p:spPr>
          <a:xfrm>
            <a:off x="1038900" y="1557000"/>
            <a:ext cx="70662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generar estos controles empezamos a trabajar con los valores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Estos pueden tomar dos valores posibles, </a:t>
            </a:r>
            <a:r>
              <a:rPr b="1" lang="en-GB" sz="20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lang="en-GB" sz="20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verdadero o falso.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Así, para que nuestro programa tome un camino u otro le vamos a decir que resuelva alguna evaluación/comparación.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 verdadera (true) tomará un camino, y si es falsa (false) tomará otro.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52"/>
          <p:cNvSpPr txBox="1"/>
          <p:nvPr/>
        </p:nvSpPr>
        <p:spPr>
          <a:xfrm>
            <a:off x="1659425" y="38977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VALORES BOOLEANOS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4" name="Google Shape;2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/>
        </p:nvSpPr>
        <p:spPr>
          <a:xfrm>
            <a:off x="1038900" y="1557000"/>
            <a:ext cx="70662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más utilizada en la mayoría de los lenguajes, y por ende también en JS, es la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</a:t>
            </a:r>
            <a:r>
              <a:rPr i="1"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endParaRPr i="1" sz="20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53"/>
          <p:cNvSpPr txBox="1"/>
          <p:nvPr/>
        </p:nvSpPr>
        <p:spPr>
          <a:xfrm>
            <a:off x="2803800" y="462950"/>
            <a:ext cx="3536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3"/>
          <p:cNvSpPr txBox="1"/>
          <p:nvPr/>
        </p:nvSpPr>
        <p:spPr>
          <a:xfrm>
            <a:off x="1321050" y="2576600"/>
            <a:ext cx="6501900" cy="2000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si - condicion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bloque de código a ejecutar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/>
        </p:nvSpPr>
        <p:spPr>
          <a:xfrm>
            <a:off x="1114750" y="1345400"/>
            <a:ext cx="7066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se ejecutan todas las instrucciones que se encuentran dentro de 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 la condición no se cumple (es decir, si su valor es </a:t>
            </a:r>
            <a:r>
              <a:rPr b="1" lang="en-GB" sz="1500">
                <a:solidFill>
                  <a:srgbClr val="D19A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no se ejecuta ninguna instrucción contenida en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r>
              <a:rPr lang="en-GB" sz="1500">
                <a:solidFill>
                  <a:srgbClr val="56B6C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...</a:t>
            </a:r>
            <a:r>
              <a:rPr lang="en-GB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programa continúa ejecutando el resto de instrucciones del script.</a:t>
            </a:r>
            <a:endParaRPr i="1"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8" name="Google Shape;308;p54"/>
          <p:cNvSpPr txBox="1"/>
          <p:nvPr/>
        </p:nvSpPr>
        <p:spPr>
          <a:xfrm>
            <a:off x="1624200" y="4277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4"/>
          <p:cNvSpPr txBox="1"/>
          <p:nvPr/>
        </p:nvSpPr>
        <p:spPr>
          <a:xfrm>
            <a:off x="1396900" y="3284250"/>
            <a:ext cx="6501900" cy="1167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8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8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/>
        </p:nvSpPr>
        <p:spPr>
          <a:xfrm>
            <a:off x="963950" y="2615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COMPARACIÓN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5"/>
          <p:cNvSpPr txBox="1"/>
          <p:nvPr/>
        </p:nvSpPr>
        <p:spPr>
          <a:xfrm>
            <a:off x="671450" y="1308050"/>
            <a:ext cx="79602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utilizamos operadores </a:t>
            </a:r>
            <a:r>
              <a:rPr i="1"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matemáticos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dos valores numéricos, éstos resuelven un nuevo tipo de valor numérico que es el resultado de la operación. Cuando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comparamos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valores a través de un operador de comparación, ésta operación siempre se resuelve en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 la comparación es verdadera o falsa.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primer operador de comparación es el operador de equivalencia == </a:t>
            </a:r>
            <a:endParaRPr b="1" sz="2000"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/>
        </p:nvSpPr>
        <p:spPr>
          <a:xfrm>
            <a:off x="1781850" y="337925"/>
            <a:ext cx="5580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6"/>
          <p:cNvSpPr txBox="1"/>
          <p:nvPr/>
        </p:nvSpPr>
        <p:spPr>
          <a:xfrm>
            <a:off x="183525" y="1433700"/>
            <a:ext cx="5167800" cy="227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es igual a 6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5415000" y="1327025"/>
            <a:ext cx="372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ejemplo, las comparaciones se realizan entre el valor de la variable </a:t>
            </a:r>
            <a:r>
              <a:rPr b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unNumero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un valor numérico.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primer condicional, como los dos valores coinciden, la igualdad se cumple, y por lo tanto la condición es cierta; su valor es </a:t>
            </a:r>
            <a:r>
              <a:rPr b="1" i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se ejecutan las instrucciones contenidas en el bloque del if.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/>
        </p:nvSpPr>
        <p:spPr>
          <a:xfrm>
            <a:off x="1000625" y="21780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7"/>
          <p:cNvSpPr txBox="1"/>
          <p:nvPr/>
        </p:nvSpPr>
        <p:spPr>
          <a:xfrm>
            <a:off x="5007750" y="1357075"/>
            <a:ext cx="41361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el segundo caso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unNumero 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no es igual a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su valor es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ejecutan las instrucciones contenidas en el bloque del if.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57"/>
          <p:cNvSpPr txBox="1"/>
          <p:nvPr/>
        </p:nvSpPr>
        <p:spPr>
          <a:xfrm>
            <a:off x="0" y="1395525"/>
            <a:ext cx="5084100" cy="227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es igual a 6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" name="Google Shape;154;p40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55" name="Google Shape;15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/>
        </p:nvSpPr>
        <p:spPr>
          <a:xfrm>
            <a:off x="1000625" y="217800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CONDICIONALES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9" name="Google Shape;3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8"/>
          <p:cNvSpPr txBox="1"/>
          <p:nvPr/>
        </p:nvSpPr>
        <p:spPr>
          <a:xfrm>
            <a:off x="5007900" y="1395525"/>
            <a:ext cx="41361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comparación del ejemplo suele ser el origen de muchos errores de programación, </a:t>
            </a:r>
            <a:r>
              <a:rPr lang="en-GB" sz="1700">
                <a:solidFill>
                  <a:schemeClr val="dk1"/>
                </a:solidFill>
                <a:highlight>
                  <a:srgbClr val="FF79C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confundir los operadores == y =.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comparaciones siempre se realizan con el operador ==, ya que el operador = sirve para asignar valores.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58"/>
          <p:cNvSpPr txBox="1"/>
          <p:nvPr/>
        </p:nvSpPr>
        <p:spPr>
          <a:xfrm>
            <a:off x="0" y="1395525"/>
            <a:ext cx="5084100" cy="227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solidFill>
                <a:srgbClr val="BD93F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5) comparamos si unNumero es igual a 5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(unNumero == 6) comparamos si unNumero es igual a 6</a:t>
            </a:r>
            <a:endParaRPr sz="12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(unNumero </a:t>
            </a:r>
            <a:r>
              <a:rPr lang="en-GB" sz="12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vas a ver este mensaje</a:t>
            </a:r>
            <a:r>
              <a:rPr lang="en-GB" sz="12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/>
        </p:nvSpPr>
        <p:spPr>
          <a:xfrm>
            <a:off x="1671825" y="152628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IF...ELSE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778500" y="955300"/>
            <a:ext cx="75870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ocasiones, las decisiones que se deben realizar no son del tipo </a:t>
            </a:r>
            <a:r>
              <a:rPr i="1"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«</a:t>
            </a:r>
            <a:r>
              <a:rPr i="1"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se cumple la condición, hazlo; si no se cumple, no hagas nada»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Normalmente las condiciones suelen ser del tipo </a:t>
            </a:r>
            <a:r>
              <a:rPr b="1" i="1"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«</a:t>
            </a:r>
            <a:r>
              <a:rPr b="1" i="1"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se cumple esta condición, hazlo; si no se cumple, haz esto otro»</a:t>
            </a: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1"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1304550" y="2317425"/>
            <a:ext cx="6534900" cy="23853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unColor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Con (unColor == "Rojo") comparamos si unColor es igual "Rojo"</a:t>
            </a:r>
            <a:endParaRPr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(unColor 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es 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//La instrucción se interpreta cuando unColor NO es "Rojo"</a:t>
            </a:r>
            <a:endParaRPr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color NO es Rojo</a:t>
            </a:r>
            <a:r>
              <a:rPr lang="en-GB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75" y="4812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/>
        </p:nvSpPr>
        <p:spPr>
          <a:xfrm>
            <a:off x="999250" y="26297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DE IF...ELSE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5" name="Google Shape;3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0"/>
          <p:cNvSpPr txBox="1"/>
          <p:nvPr/>
        </p:nvSpPr>
        <p:spPr>
          <a:xfrm>
            <a:off x="744400" y="1555450"/>
            <a:ext cx="7884900" cy="2800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(nombreUsuario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 ingresaste el nombre de usuario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 de usuario ingresado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nombreUsuario);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/>
        </p:nvSpPr>
        <p:spPr>
          <a:xfrm>
            <a:off x="746775" y="247075"/>
            <a:ext cx="7153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ANIDADAS IF..ELSE IF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458375" y="1064600"/>
            <a:ext cx="5730000" cy="38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100.5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20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50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(precio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menor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precio es mayor que 100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VARIABLES BOOLEAN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/>
        </p:nvSpPr>
        <p:spPr>
          <a:xfrm>
            <a:off x="1671825" y="303702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TRUE o FALSE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5" name="Google Shape;375;p63"/>
          <p:cNvSpPr txBox="1"/>
          <p:nvPr/>
        </p:nvSpPr>
        <p:spPr>
          <a:xfrm>
            <a:off x="1067125" y="1099598"/>
            <a:ext cx="7066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booleanas son las que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tienen dos 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true or false. Pueden recibir el valor a partir de una evaluación booleana sobre otras variables: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63"/>
          <p:cNvSpPr txBox="1"/>
          <p:nvPr/>
        </p:nvSpPr>
        <p:spPr>
          <a:xfrm>
            <a:off x="1539025" y="2353475"/>
            <a:ext cx="6122400" cy="236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numero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esMayor5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GB" sz="160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su valor sera true</a:t>
            </a:r>
            <a:endParaRPr sz="1600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(esValida) 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Es boolean true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525" y="47183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3" name="Google Shape;38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/>
        </p:nvSpPr>
        <p:spPr>
          <a:xfrm>
            <a:off x="1671825" y="53310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7"/>
          <p:cNvSpPr txBox="1"/>
          <p:nvPr/>
        </p:nvSpPr>
        <p:spPr>
          <a:xfrm>
            <a:off x="1067125" y="1591726"/>
            <a:ext cx="70662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JavaScript, disponemos de los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lógicos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habituales en lenguajes de programación como son: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igual, es distinto, menor, menor o igual, mayor, mayor o igual, and (y), or (o) y not (no). 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se basa en símbolos, como veremos a continuación.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Cabe destacar que hay que prestar atención a no confundir ‘==’ con ‘=’ porque implican distintas cosas.</a:t>
            </a:r>
            <a:b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142" y="0"/>
            <a:ext cx="1976075" cy="11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 DE FLUJOS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1" name="Google Shape;161;p4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41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1738950" y="121828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OPERADORES EN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8" name="Google Shape;4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142" y="0"/>
            <a:ext cx="1976075" cy="111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68"/>
          <p:cNvGraphicFramePr/>
          <p:nvPr/>
        </p:nvGraphicFramePr>
        <p:xfrm>
          <a:off x="1533725" y="10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{284EE41D-1C36-41C9-8AC2-9AB9D351EFA5}</a:tableStyleId>
              </a:tblPr>
              <a:tblGrid>
                <a:gridCol w="2413000"/>
                <a:gridCol w="2413000"/>
                <a:gridCol w="1454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OPERADORES LÓGICOS Y RELACIONALES</a:t>
                      </a:r>
                      <a:endParaRPr sz="120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DESCRIPCIÓN</a:t>
                      </a:r>
                      <a:endParaRPr sz="120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EJEMPLO</a:t>
                      </a:r>
                      <a:endParaRPr sz="120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D45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igual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==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===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estrictamente igual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===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distinto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!=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!==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 estrictamente distinto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!=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&lt;, &lt;=, &gt;, &gt;=</a:t>
                      </a:r>
                      <a:endParaRPr baseline="-25000"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Menor, menor o igual, mayor, mayor o igual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&lt;=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&amp;&amp;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and (y)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&amp;&amp;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||</a:t>
                      </a:r>
                      <a:endParaRPr sz="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or (o)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||</a:t>
                      </a: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 not (no)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!a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/>
        </p:nvSpPr>
        <p:spPr>
          <a:xfrm>
            <a:off x="397800" y="178075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CONDICIONES COMPUESTAS CON </a:t>
            </a:r>
            <a:r>
              <a:rPr i="1" lang="en-GB" sz="4200">
                <a:latin typeface="Anton"/>
                <a:ea typeface="Anton"/>
                <a:cs typeface="Anton"/>
                <a:sym typeface="Anton"/>
              </a:rPr>
              <a:t>&amp;&amp;</a:t>
            </a:r>
            <a:endParaRPr i="1" sz="42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6" name="Google Shape;416;p69"/>
          <p:cNvSpPr txBox="1"/>
          <p:nvPr/>
        </p:nvSpPr>
        <p:spPr>
          <a:xfrm>
            <a:off x="1118100" y="1922725"/>
            <a:ext cx="6907800" cy="286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apellidoIngresado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apellido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(apellidoIngresado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Nombre: 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Apellido: 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apellidoIngresado); 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3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3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3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3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3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GB" sz="15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or: Ingresar nombre y apellido</a:t>
            </a:r>
            <a:r>
              <a:rPr lang="en-GB" sz="15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7" name="Google Shape;4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9"/>
          <p:cNvSpPr txBox="1"/>
          <p:nvPr/>
        </p:nvSpPr>
        <p:spPr>
          <a:xfrm>
            <a:off x="0" y="1061725"/>
            <a:ext cx="9144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 una combinación de operadores &amp;&amp; (AND)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todas las comparaciones sean verdaderas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/>
        </p:nvSpPr>
        <p:spPr>
          <a:xfrm>
            <a:off x="397800" y="340700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CONDICIONES COMPUESTA CON  </a:t>
            </a:r>
            <a:r>
              <a:rPr lang="en-GB" sz="4500">
                <a:latin typeface="Anton"/>
                <a:ea typeface="Anton"/>
                <a:cs typeface="Anton"/>
                <a:sym typeface="Anton"/>
              </a:rPr>
              <a:t>||</a:t>
            </a:r>
            <a:endParaRPr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4" name="Google Shape;424;p70"/>
          <p:cNvSpPr txBox="1"/>
          <p:nvPr/>
        </p:nvSpPr>
        <p:spPr>
          <a:xfrm>
            <a:off x="619950" y="2297500"/>
            <a:ext cx="8004600" cy="259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El nombre ingresado NO ES Ana</a:t>
            </a:r>
            <a:r>
              <a:rPr lang="en-GB" sz="16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5" name="Google Shape;4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70"/>
          <p:cNvSpPr txBox="1"/>
          <p:nvPr/>
        </p:nvSpPr>
        <p:spPr>
          <a:xfrm>
            <a:off x="0" y="1188575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utilizar || (OR),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será requisito que al menos una de las comparaciones sea verdadera para que la condición compuesta sea verdadera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/>
        </p:nvSpPr>
        <p:spPr>
          <a:xfrm>
            <a:off x="397800" y="231025"/>
            <a:ext cx="834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37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1"/>
          <p:cNvSpPr txBox="1"/>
          <p:nvPr/>
        </p:nvSpPr>
        <p:spPr>
          <a:xfrm>
            <a:off x="1298400" y="2182125"/>
            <a:ext cx="6547200" cy="183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nombreIngresado  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Ingresar nombre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((nombreIngresado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))){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Hola Ema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00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0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Error: Ingresar nombre valido</a:t>
            </a:r>
            <a:r>
              <a:rPr lang="en-GB" sz="1000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71"/>
          <p:cNvSpPr txBox="1"/>
          <p:nvPr/>
        </p:nvSpPr>
        <p:spPr>
          <a:xfrm>
            <a:off x="1019400" y="1220125"/>
            <a:ext cx="7105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</a:t>
            </a: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posible combinar || (OR) 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&amp;&amp; (AND) </a:t>
            </a: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comparaciones cada vez más complejas. </a:t>
            </a:r>
            <a:endParaRPr i="1"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/>
        </p:nvSpPr>
        <p:spPr>
          <a:xfrm>
            <a:off x="0" y="280775"/>
            <a:ext cx="942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latin typeface="Anton"/>
                <a:ea typeface="Anton"/>
                <a:cs typeface="Anton"/>
                <a:sym typeface="Anton"/>
              </a:rPr>
              <a:t>COMBINACIÓN DE OPERADORES </a:t>
            </a:r>
            <a:r>
              <a:rPr lang="en-GB" sz="4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&amp;&amp;</a:t>
            </a:r>
            <a:r>
              <a:rPr i="1" lang="en-GB" sz="4200">
                <a:latin typeface="Anton"/>
                <a:ea typeface="Anton"/>
                <a:cs typeface="Anton"/>
                <a:sym typeface="Anton"/>
              </a:rPr>
              <a:t> y  </a:t>
            </a:r>
            <a:r>
              <a:rPr lang="en-GB" sz="3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||</a:t>
            </a:r>
            <a:endParaRPr i="1" sz="3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0" name="Google Shape;4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2"/>
          <p:cNvSpPr txBox="1"/>
          <p:nvPr/>
        </p:nvSpPr>
        <p:spPr>
          <a:xfrm>
            <a:off x="215675" y="1453350"/>
            <a:ext cx="88188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que las expresiones lógicas son evaluadas de izquierda a derecha, </a:t>
            </a:r>
            <a:r>
              <a:rPr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necesario agrupar las operaciones para asegurar que se cumplan como uno lo desea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cambio de agrupación con los paréntesis produce resultados diferentes.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n-GB" sz="16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lo mismo:</a:t>
            </a:r>
            <a:endParaRPr b="1" sz="1600">
              <a:solidFill>
                <a:schemeClr val="dk1"/>
              </a:solidFill>
              <a:highlight>
                <a:srgbClr val="FF79C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((nombreIngresado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chemeClr val="accen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(nombreIngresado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chemeClr val="accen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rgbClr val="F8F8F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79C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que:</a:t>
            </a:r>
            <a:endParaRPr b="1" sz="1600">
              <a:solidFill>
                <a:schemeClr val="dk1"/>
              </a:solidFill>
              <a:highlight>
                <a:srgbClr val="FF79C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72"/>
          <p:cNvSpPr txBox="1"/>
          <p:nvPr/>
        </p:nvSpPr>
        <p:spPr>
          <a:xfrm>
            <a:off x="142475" y="3428300"/>
            <a:ext cx="896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99999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chemeClr val="accen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chemeClr val="accen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(nombreIngresado </a:t>
            </a:r>
            <a:r>
              <a:rPr lang="en-GB">
                <a:solidFill>
                  <a:srgbClr val="FF79C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1FA8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ema</a:t>
            </a:r>
            <a:r>
              <a:rPr lang="en-GB">
                <a:solidFill>
                  <a:srgbClr val="E9F28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>
                <a:solidFill>
                  <a:srgbClr val="F8F8F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)){</a:t>
            </a:r>
            <a:endParaRPr sz="1700">
              <a:solidFill>
                <a:schemeClr val="dk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 txBox="1"/>
          <p:nvPr/>
        </p:nvSpPr>
        <p:spPr>
          <a:xfrm>
            <a:off x="1780900" y="1201500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¡HANDS 0N!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8" name="Google Shape;44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138" y="2128125"/>
            <a:ext cx="2698030" cy="2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4"/>
          <p:cNvSpPr txBox="1"/>
          <p:nvPr/>
        </p:nvSpPr>
        <p:spPr>
          <a:xfrm>
            <a:off x="852188" y="14799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ACTIVIDAD EN CLASE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¡Llevemos lo visto hasta el momento a la acción!</a:t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Les proponemos que en salas de zoom lideradas por su tutor/a puedan realizar la siguiente actividad.</a:t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estimado 25/30 minutos</a:t>
            </a:r>
            <a:endParaRPr b="1" i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5" name="Google Shape;45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5"/>
          <p:cNvSpPr txBox="1"/>
          <p:nvPr/>
        </p:nvSpPr>
        <p:spPr>
          <a:xfrm>
            <a:off x="479100" y="1929925"/>
            <a:ext cx="8135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CON UN CONDICIONAL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1" name="Google Shape;461;p75"/>
          <p:cNvSpPr txBox="1"/>
          <p:nvPr/>
        </p:nvSpPr>
        <p:spPr>
          <a:xfrm>
            <a:off x="504450" y="3716125"/>
            <a:ext cx="81351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algoritmo que solicite al usuario uno o más valores ingresados por prompt(), compare las entradas y, en función de ciertas condiciones, muestre un resultado.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 25/30 minutos.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2" name="Google Shape;46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625" y="2260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5"/>
          <p:cNvSpPr/>
          <p:nvPr/>
        </p:nvSpPr>
        <p:spPr>
          <a:xfrm>
            <a:off x="4996175" y="226050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76"/>
          <p:cNvGraphicFramePr/>
          <p:nvPr/>
        </p:nvGraphicFramePr>
        <p:xfrm>
          <a:off x="153263" y="20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{16C52BAC-9753-43A1-8F6B-60B6B0DEB412}</a:tableStyleId>
              </a:tblPr>
              <a:tblGrid>
                <a:gridCol w="2945825"/>
                <a:gridCol w="3822275"/>
                <a:gridCol w="2069375"/>
              </a:tblGrid>
              <a:tr h="672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CON UN CONDICIONAL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89D2"/>
                    </a:solidFill>
                  </a:tcPr>
                </a:tc>
                <a:tc hMerge="1"/>
                <a:tc hMerge="1"/>
              </a:tr>
              <a:tr h="1502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 en archivo .js vinculado al html.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Tener en cuenta que los valores obtenidos por prompt() son string, si se busca operar con números hay que parsearlos antes y si van a usar cadenas recordar tener cuidado con mayúsculas y minúsculas en las comparaciones de igualdad. (Ej. “Hola” y “HOLA” no son iguales)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251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 un algoritmo que solicite al usuario uno o más valores ingresados por prompt(), compare las entradas y, en función de ciertas condiciones, muestre por consola o alert() el resultado según los valores ingresados y las condiciones cumplidas.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instrucciones condicionales.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&gt;&gt;Ejemplo:</a:t>
                      </a:r>
                      <a:endParaRPr b="1" u="none" cap="none" strike="noStrike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si es mayor a 1000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y si es igual a "Hola" mostrar un alerta por consola.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 y evaluar si está entre 10 y 50. En caso positivo mostrar un alert.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70" name="Google Shape;47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0" y="1045275"/>
            <a:ext cx="875150" cy="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7"/>
          <p:cNvSpPr txBox="1"/>
          <p:nvPr/>
        </p:nvSpPr>
        <p:spPr>
          <a:xfrm>
            <a:off x="780612" y="639900"/>
            <a:ext cx="75828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PREPARÁNDONOS PARA EL DESAFÍO ENTREGABLE Nº 1</a:t>
            </a:r>
            <a:endParaRPr i="1" sz="3000">
              <a:solidFill>
                <a:srgbClr val="E0FF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4 finaliza el primer módulo y se entregarán las consignas del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desafío entregable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curso. El mismo, incluirá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temas vistos en las clases 1, 2, 3 y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4.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7" name="Google Shape;4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88" y="2757549"/>
            <a:ext cx="3145225" cy="183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/>
        </p:nvSpPr>
        <p:spPr>
          <a:xfrm>
            <a:off x="4835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lenguaje de programación que se utiliza principalmente para aportar dinamismo a los sitios web.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espacio reservado en la memoria que, como su nombre indica, puede cambiar de contenido a lo largo de la ejecución de un programa. Podemos almacenar un número, un texto, un listado de números, etcétera.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es un conjunto de procedimientos o funciones que se necesitan para realizar cierta operación o acción.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9" name="Google Shape;1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2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42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42"/>
          <p:cNvSpPr txBox="1"/>
          <p:nvPr/>
        </p:nvSpPr>
        <p:spPr>
          <a:xfrm>
            <a:off x="4498900" y="270850"/>
            <a:ext cx="4472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agrupar expresiones lógicas. Las expresiones lógicas son todas aquellas expresiones que obtienen como resultado verdadero o falso. Los operadores lógicos son aquellos que hacen de nexo de este tipo de expresiones.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se refiere a escribir una sentencia junto a una subsiguiente dentro de la misma estructura sintáctica. Es decir, que no hay un salto de línea en el medio.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Parsear: 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palabra devengada del inglés "parse". Refiere en programación, a una actividad que consiste en el análisis de texto para determinar si cumple o no reglas o patrones y en base a esto tomar alguna determinación.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un script es una secuencia de instrucciones que realizan una o más tareas.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8"/>
          <p:cNvSpPr txBox="1"/>
          <p:nvPr/>
        </p:nvSpPr>
        <p:spPr>
          <a:xfrm>
            <a:off x="174575" y="214875"/>
            <a:ext cx="4042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8"/>
          <p:cNvSpPr txBox="1"/>
          <p:nvPr/>
        </p:nvSpPr>
        <p:spPr>
          <a:xfrm>
            <a:off x="3542550" y="1333738"/>
            <a:ext cx="5211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entregable se compone de temas vistos hasta el momento, más otros que verán durante el </a:t>
            </a:r>
            <a:r>
              <a:rPr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 completo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💪.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recomendamos ir avanzando con los "Hands On" y "Desafíos Complementarios"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✨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78"/>
          <p:cNvSpPr txBox="1"/>
          <p:nvPr/>
        </p:nvSpPr>
        <p:spPr>
          <a:xfrm>
            <a:off x="3488825" y="3523527"/>
            <a:ext cx="52119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Recuerden que recién la consigna del desafío se entrega ¡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Nº 4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! 🙌 </a:t>
            </a:r>
            <a:r>
              <a:rPr b="1" lang="en-GB" sz="1700">
                <a:latin typeface="Helvetica Neue"/>
                <a:ea typeface="Helvetica Neue"/>
                <a:cs typeface="Helvetica Neue"/>
                <a:sym typeface="Helvetica Neue"/>
              </a:rPr>
              <a:t>Y tendrán hasta 7 días para resolver el desafío y subirlo.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6" name="Google Shape;48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7812"/>
            <a:ext cx="3628850" cy="18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78"/>
          <p:cNvGrpSpPr/>
          <p:nvPr/>
        </p:nvGrpSpPr>
        <p:grpSpPr>
          <a:xfrm>
            <a:off x="0" y="4137650"/>
            <a:ext cx="1646700" cy="1005850"/>
            <a:chOff x="0" y="4137650"/>
            <a:chExt cx="1646700" cy="1005850"/>
          </a:xfrm>
        </p:grpSpPr>
        <p:cxnSp>
          <p:nvCxnSpPr>
            <p:cNvPr id="488" name="Google Shape;488;p78"/>
            <p:cNvCxnSpPr/>
            <p:nvPr/>
          </p:nvCxnSpPr>
          <p:spPr>
            <a:xfrm rot="10800000">
              <a:off x="1228025" y="4151150"/>
              <a:ext cx="0" cy="97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78"/>
            <p:cNvCxnSpPr/>
            <p:nvPr/>
          </p:nvCxnSpPr>
          <p:spPr>
            <a:xfrm>
              <a:off x="0" y="4851300"/>
              <a:ext cx="16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78"/>
            <p:cNvCxnSpPr/>
            <p:nvPr/>
          </p:nvCxnSpPr>
          <p:spPr>
            <a:xfrm rot="10800000">
              <a:off x="269025" y="4137650"/>
              <a:ext cx="0" cy="99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78"/>
            <p:cNvCxnSpPr/>
            <p:nvPr/>
          </p:nvCxnSpPr>
          <p:spPr>
            <a:xfrm rot="10800000">
              <a:off x="593925" y="4164600"/>
              <a:ext cx="0" cy="97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78"/>
            <p:cNvCxnSpPr/>
            <p:nvPr/>
          </p:nvCxnSpPr>
          <p:spPr>
            <a:xfrm rot="10800000">
              <a:off x="934500" y="4177800"/>
              <a:ext cx="0" cy="96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3" name="Google Shape;493;p78"/>
          <p:cNvCxnSpPr/>
          <p:nvPr/>
        </p:nvCxnSpPr>
        <p:spPr>
          <a:xfrm>
            <a:off x="0" y="4648350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4" name="Google Shape;494;p78"/>
          <p:cNvGrpSpPr/>
          <p:nvPr/>
        </p:nvGrpSpPr>
        <p:grpSpPr>
          <a:xfrm>
            <a:off x="7514556" y="80050"/>
            <a:ext cx="1554485" cy="1005870"/>
            <a:chOff x="7497300" y="-4725"/>
            <a:chExt cx="1646700" cy="1110600"/>
          </a:xfrm>
        </p:grpSpPr>
        <p:pic>
          <p:nvPicPr>
            <p:cNvPr id="495" name="Google Shape;495;p78"/>
            <p:cNvPicPr preferRelativeResize="0"/>
            <p:nvPr/>
          </p:nvPicPr>
          <p:blipFill rotWithShape="1">
            <a:blip r:embed="rId5">
              <a:alphaModFix/>
            </a:blip>
            <a:srcRect b="17584" l="17287" r="20574" t="25138"/>
            <a:stretch/>
          </p:blipFill>
          <p:spPr>
            <a:xfrm>
              <a:off x="7497300" y="-4725"/>
              <a:ext cx="1646700" cy="11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7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40167" y="218576"/>
              <a:ext cx="848016" cy="827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7" name="Google Shape;497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9150" y="2068863"/>
            <a:ext cx="886200" cy="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9"/>
          <p:cNvSpPr txBox="1"/>
          <p:nvPr/>
        </p:nvSpPr>
        <p:spPr>
          <a:xfrm>
            <a:off x="1420175" y="152075"/>
            <a:ext cx="66960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DESAFÍO ENTREGABLE N° 1</a:t>
            </a:r>
            <a:endParaRPr i="1" sz="4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Compuesto por…</a:t>
            </a:r>
            <a:endParaRPr i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79"/>
          <p:cNvSpPr txBox="1"/>
          <p:nvPr/>
        </p:nvSpPr>
        <p:spPr>
          <a:xfrm>
            <a:off x="4410061" y="1813800"/>
            <a:ext cx="44568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lphaLcParenR"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un algoritmo con un condicional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algoritmo utilizando un ciclo</a:t>
            </a:r>
            <a:endParaRPr sz="20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Armar un simulador interactivo, la estructura final de tu proyecto integrador</a:t>
            </a:r>
            <a:endParaRPr sz="20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5" name="Google Shape;50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077" y="2223250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776" y="2964527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900" y="2023051"/>
            <a:ext cx="3639253" cy="21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651" y="3993152"/>
            <a:ext cx="294750" cy="2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14" name="Google Shape;51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1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2"/>
          <p:cNvSpPr txBox="1"/>
          <p:nvPr/>
        </p:nvSpPr>
        <p:spPr>
          <a:xfrm>
            <a:off x="458100" y="1074800"/>
            <a:ext cx="8150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Conversión de tipos de datos, operadores y sentencias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9 a 16).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y condicionales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Te lo explico con gatitos Operadores.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 Operadores Lógicos.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Te lo explico con gatitos Condicionales.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 interactiva sobre operaciones con JavaScript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Silent teacher.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Documentación IF ELSE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SWITCH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6" name="Google Shape;526;p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2"/>
          <p:cNvSpPr/>
          <p:nvPr/>
        </p:nvSpPr>
        <p:spPr>
          <a:xfrm>
            <a:off x="1145200" y="1355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2"/>
          <p:cNvSpPr txBox="1"/>
          <p:nvPr/>
        </p:nvSpPr>
        <p:spPr>
          <a:xfrm>
            <a:off x="2424750" y="127700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0" name="Google Shape;530;p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8034" y="3648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82"/>
          <p:cNvSpPr txBox="1"/>
          <p:nvPr/>
        </p:nvSpPr>
        <p:spPr>
          <a:xfrm>
            <a:off x="7303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3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7" name="Google Shape;537;p83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if, else y sus variantes.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boolean.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lógicas: 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AND, OR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NOT y combinaciones.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43" name="Google Shape;54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9" name="Google Shape;54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qué es un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condicional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cómo nos permite tomar decisiones.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cómo JavaScript evalúa un valor como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verdadero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falso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operadores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lógicos de comparación y comprender su aplicación en condicionales.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8" name="Google Shape;1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3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0" name="Google Shape;18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624275" y="199300"/>
            <a:ext cx="710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MAPA DE CONCEPTOS CLASE </a:t>
            </a: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2</a:t>
            </a:r>
            <a:endParaRPr i="1" sz="2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2" name="Google Shape;1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5"/>
          <p:cNvSpPr/>
          <p:nvPr/>
        </p:nvSpPr>
        <p:spPr>
          <a:xfrm>
            <a:off x="624275" y="21418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boolean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45"/>
          <p:cNvSpPr/>
          <p:nvPr/>
        </p:nvSpPr>
        <p:spPr>
          <a:xfrm>
            <a:off x="3743100" y="1090350"/>
            <a:ext cx="1657800" cy="556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45"/>
          <p:cNvSpPr/>
          <p:nvPr/>
        </p:nvSpPr>
        <p:spPr>
          <a:xfrm>
            <a:off x="628025" y="10672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 en JavaScript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627800" y="321645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 de comparación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" name="Google Shape;197;p45"/>
          <p:cNvCxnSpPr>
            <a:endCxn id="195" idx="2"/>
          </p:cNvCxnSpPr>
          <p:nvPr/>
        </p:nvCxnSpPr>
        <p:spPr>
          <a:xfrm flipH="1" rot="10800000">
            <a:off x="1346975" y="1669653"/>
            <a:ext cx="7500" cy="472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8" name="Google Shape;198;p45"/>
          <p:cNvSpPr/>
          <p:nvPr/>
        </p:nvSpPr>
        <p:spPr>
          <a:xfrm>
            <a:off x="3039275" y="2305375"/>
            <a:ext cx="17154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falsos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45"/>
          <p:cNvCxnSpPr>
            <a:stCxn id="195" idx="3"/>
          </p:cNvCxnSpPr>
          <p:nvPr/>
        </p:nvCxnSpPr>
        <p:spPr>
          <a:xfrm flipH="1" rot="10800000">
            <a:off x="2080925" y="1361853"/>
            <a:ext cx="1652100" cy="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45"/>
          <p:cNvCxnSpPr>
            <a:stCxn id="193" idx="3"/>
            <a:endCxn id="201" idx="1"/>
          </p:cNvCxnSpPr>
          <p:nvPr/>
        </p:nvCxnSpPr>
        <p:spPr>
          <a:xfrm>
            <a:off x="2077175" y="2443050"/>
            <a:ext cx="962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" name="Google Shape;202;p45"/>
          <p:cNvSpPr/>
          <p:nvPr/>
        </p:nvSpPr>
        <p:spPr>
          <a:xfrm>
            <a:off x="3039274" y="1913538"/>
            <a:ext cx="1715400" cy="280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verdaderos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3" name="Google Shape;203;p45"/>
          <p:cNvCxnSpPr>
            <a:stCxn id="193" idx="3"/>
            <a:endCxn id="202" idx="1"/>
          </p:cNvCxnSpPr>
          <p:nvPr/>
        </p:nvCxnSpPr>
        <p:spPr>
          <a:xfrm flipH="1" rot="10800000">
            <a:off x="2077175" y="2053950"/>
            <a:ext cx="962100" cy="38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" name="Google Shape;204;p45"/>
          <p:cNvCxnSpPr/>
          <p:nvPr/>
        </p:nvCxnSpPr>
        <p:spPr>
          <a:xfrm>
            <a:off x="2089093" y="3507078"/>
            <a:ext cx="732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5" name="Google Shape;205;p45"/>
          <p:cNvCxnSpPr/>
          <p:nvPr/>
        </p:nvCxnSpPr>
        <p:spPr>
          <a:xfrm>
            <a:off x="2089099" y="3507088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45"/>
          <p:cNvSpPr/>
          <p:nvPr/>
        </p:nvSpPr>
        <p:spPr>
          <a:xfrm>
            <a:off x="2825750" y="3366688"/>
            <a:ext cx="8991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2825750" y="3755813"/>
            <a:ext cx="8991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208;p45"/>
          <p:cNvCxnSpPr/>
          <p:nvPr/>
        </p:nvCxnSpPr>
        <p:spPr>
          <a:xfrm>
            <a:off x="2089099" y="3507088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9" name="Google Shape;209;p45"/>
          <p:cNvCxnSpPr>
            <a:stCxn id="196" idx="3"/>
          </p:cNvCxnSpPr>
          <p:nvPr/>
        </p:nvCxnSpPr>
        <p:spPr>
          <a:xfrm>
            <a:off x="2080700" y="3517650"/>
            <a:ext cx="7431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0" name="Google Shape;210;p45"/>
          <p:cNvSpPr/>
          <p:nvPr/>
        </p:nvSpPr>
        <p:spPr>
          <a:xfrm>
            <a:off x="2825750" y="4122713"/>
            <a:ext cx="8991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1" name="Google Shape;211;p45"/>
          <p:cNvCxnSpPr>
            <a:stCxn id="196" idx="3"/>
          </p:cNvCxnSpPr>
          <p:nvPr/>
        </p:nvCxnSpPr>
        <p:spPr>
          <a:xfrm>
            <a:off x="2080700" y="3517650"/>
            <a:ext cx="7446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" name="Google Shape;212;p45"/>
          <p:cNvSpPr/>
          <p:nvPr/>
        </p:nvSpPr>
        <p:spPr>
          <a:xfrm>
            <a:off x="6176873" y="1364302"/>
            <a:ext cx="962100" cy="224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 else if,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45"/>
          <p:cNvCxnSpPr/>
          <p:nvPr/>
        </p:nvCxnSpPr>
        <p:spPr>
          <a:xfrm>
            <a:off x="5410975" y="1474454"/>
            <a:ext cx="765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14" name="Google Shape;214;p45"/>
          <p:cNvSpPr/>
          <p:nvPr/>
        </p:nvSpPr>
        <p:spPr>
          <a:xfrm>
            <a:off x="6176872" y="1050775"/>
            <a:ext cx="962100" cy="224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if… else,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5" name="Google Shape;215;p45"/>
          <p:cNvCxnSpPr>
            <a:endCxn id="214" idx="1"/>
          </p:cNvCxnSpPr>
          <p:nvPr/>
        </p:nvCxnSpPr>
        <p:spPr>
          <a:xfrm flipH="1" rot="10800000">
            <a:off x="5410972" y="1163125"/>
            <a:ext cx="765900" cy="31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" name="Google Shape;216;p45"/>
          <p:cNvCxnSpPr/>
          <p:nvPr/>
        </p:nvCxnSpPr>
        <p:spPr>
          <a:xfrm flipH="1" rot="10800000">
            <a:off x="1350725" y="2744253"/>
            <a:ext cx="7500" cy="472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7" name="Google Shape;217;p45"/>
          <p:cNvCxnSpPr/>
          <p:nvPr/>
        </p:nvCxnSpPr>
        <p:spPr>
          <a:xfrm rot="10800000">
            <a:off x="3728607" y="3523103"/>
            <a:ext cx="732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18" name="Google Shape;218;p45"/>
          <p:cNvCxnSpPr/>
          <p:nvPr/>
        </p:nvCxnSpPr>
        <p:spPr>
          <a:xfrm flipH="1">
            <a:off x="3728601" y="3523113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" name="Google Shape;219;p45"/>
          <p:cNvCxnSpPr/>
          <p:nvPr/>
        </p:nvCxnSpPr>
        <p:spPr>
          <a:xfrm flipH="1">
            <a:off x="3728601" y="3523113"/>
            <a:ext cx="7329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45"/>
          <p:cNvCxnSpPr/>
          <p:nvPr/>
        </p:nvCxnSpPr>
        <p:spPr>
          <a:xfrm flipH="1">
            <a:off x="3726800" y="3533675"/>
            <a:ext cx="7431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1" name="Google Shape;221;p45"/>
          <p:cNvCxnSpPr/>
          <p:nvPr/>
        </p:nvCxnSpPr>
        <p:spPr>
          <a:xfrm flipH="1">
            <a:off x="3725300" y="3533675"/>
            <a:ext cx="744600" cy="57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2" name="Google Shape;222;p45"/>
          <p:cNvSpPr/>
          <p:nvPr/>
        </p:nvSpPr>
        <p:spPr>
          <a:xfrm>
            <a:off x="4471850" y="3382700"/>
            <a:ext cx="1715400" cy="280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Combinaciones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/>
        </p:nvSpPr>
        <p:spPr>
          <a:xfrm>
            <a:off x="394100" y="18352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925" y="478095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/>
          <p:nvPr/>
        </p:nvSpPr>
        <p:spPr>
          <a:xfrm>
            <a:off x="5735304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MÓDULO 2</a:t>
            </a:r>
            <a:endParaRPr sz="18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OBJETOS &amp; ARRAYS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1" name="Google Shape;231;p46"/>
          <p:cNvSpPr/>
          <p:nvPr/>
        </p:nvSpPr>
        <p:spPr>
          <a:xfrm>
            <a:off x="102988" y="1103364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0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NIVELACIÓN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46"/>
          <p:cNvSpPr txBox="1"/>
          <p:nvPr/>
        </p:nvSpPr>
        <p:spPr>
          <a:xfrm>
            <a:off x="960025" y="2092250"/>
            <a:ext cx="941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nton"/>
                <a:ea typeface="Anton"/>
                <a:cs typeface="Anton"/>
                <a:sym typeface="Anton"/>
              </a:rPr>
              <a:t>SET UP</a:t>
            </a:r>
            <a:endParaRPr sz="1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3047192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1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CONCEPTOS BÁSICOS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529250" y="2039450"/>
            <a:ext cx="23118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1 -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6"/>
          <p:cNvSpPr txBox="1"/>
          <p:nvPr/>
        </p:nvSpPr>
        <p:spPr>
          <a:xfrm>
            <a:off x="352825" y="2000775"/>
            <a:ext cx="2311800" cy="24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6"/>
          <p:cNvSpPr txBox="1"/>
          <p:nvPr/>
        </p:nvSpPr>
        <p:spPr>
          <a:xfrm>
            <a:off x="957650" y="2034700"/>
            <a:ext cx="1258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7" name="Google Shape;237;p46"/>
          <p:cNvGrpSpPr/>
          <p:nvPr/>
        </p:nvGrpSpPr>
        <p:grpSpPr>
          <a:xfrm>
            <a:off x="3352850" y="1835172"/>
            <a:ext cx="2488375" cy="2784145"/>
            <a:chOff x="3352850" y="1996688"/>
            <a:chExt cx="2488375" cy="2570059"/>
          </a:xfrm>
        </p:grpSpPr>
        <p:sp>
          <p:nvSpPr>
            <p:cNvPr id="238" name="Google Shape;238;p46"/>
            <p:cNvSpPr txBox="1"/>
            <p:nvPr/>
          </p:nvSpPr>
          <p:spPr>
            <a:xfrm>
              <a:off x="3394125" y="1996688"/>
              <a:ext cx="2447100" cy="248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6"/>
            <p:cNvSpPr txBox="1"/>
            <p:nvPr/>
          </p:nvSpPr>
          <p:spPr>
            <a:xfrm>
              <a:off x="3352850" y="2083047"/>
              <a:ext cx="2311800" cy="2483700"/>
            </a:xfrm>
            <a:prstGeom prst="rect">
              <a:avLst/>
            </a:prstGeom>
            <a:solidFill>
              <a:srgbClr val="99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46"/>
          <p:cNvSpPr txBox="1"/>
          <p:nvPr/>
        </p:nvSpPr>
        <p:spPr>
          <a:xfrm>
            <a:off x="3367575" y="3226300"/>
            <a:ext cx="2247000" cy="6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3 </a:t>
            </a: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E ITERACIONES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6249750" y="18731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/>
        </p:nvSpPr>
        <p:spPr>
          <a:xfrm>
            <a:off x="6249750" y="2038788"/>
            <a:ext cx="2311800" cy="26412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6"/>
          <p:cNvSpPr txBox="1"/>
          <p:nvPr/>
        </p:nvSpPr>
        <p:spPr>
          <a:xfrm>
            <a:off x="6201900" y="3571200"/>
            <a:ext cx="23331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7 -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ORDEN SUPERIOR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1ra pre-entrega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6249750" y="2726500"/>
            <a:ext cx="2333100" cy="80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6 -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352975" y="2034600"/>
            <a:ext cx="2311800" cy="2404500"/>
          </a:xfrm>
          <a:prstGeom prst="rect">
            <a:avLst/>
          </a:prstGeom>
          <a:solidFill>
            <a:srgbClr val="99999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0 - </a:t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JAVASCRIPT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1278913" y="514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MÓDULOS DE TRABAJO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3352850" y="3907350"/>
            <a:ext cx="2247000" cy="6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4 -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entregable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3364800" y="1929300"/>
            <a:ext cx="2247000" cy="66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1 - 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CONCEPTOS GENERALES: SINTAXIS Y VARIABLES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6249750" y="2043950"/>
            <a:ext cx="2333100" cy="66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5 -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3376701" y="2610350"/>
            <a:ext cx="2247000" cy="603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CLASE 2 - </a:t>
            </a:r>
            <a:endParaRPr sz="1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2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2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