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5" r:id="rId4"/>
    <p:sldMasterId id="2147483696" r:id="rId5"/>
    <p:sldMasterId id="2147483697" r:id="rId6"/>
    <p:sldMasterId id="2147483698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</p:sldIdLst>
  <p:sldSz cy="5143500" cx="9144000"/>
  <p:notesSz cx="6858000" cy="9144000"/>
  <p:embeddedFontLst>
    <p:embeddedFont>
      <p:font typeface="Anton"/>
      <p:regular r:id="rId57"/>
    </p:embeddedFont>
    <p:embeddedFont>
      <p:font typeface="Roboto"/>
      <p:regular r:id="rId58"/>
      <p:bold r:id="rId59"/>
      <p:italic r:id="rId60"/>
      <p:boldItalic r:id="rId61"/>
    </p:embeddedFont>
    <p:embeddedFont>
      <p:font typeface="Lato"/>
      <p:regular r:id="rId62"/>
      <p:bold r:id="rId63"/>
      <p:italic r:id="rId64"/>
      <p:boldItalic r:id="rId65"/>
    </p:embeddedFont>
    <p:embeddedFont>
      <p:font typeface="Lato Light"/>
      <p:regular r:id="rId66"/>
      <p:bold r:id="rId67"/>
      <p:italic r:id="rId68"/>
      <p:boldItalic r:id="rId69"/>
    </p:embeddedFont>
    <p:embeddedFont>
      <p:font typeface="Didact Gothic"/>
      <p:regular r:id="rId70"/>
    </p:embeddedFont>
    <p:embeddedFont>
      <p:font typeface="Helvetica Neue"/>
      <p:regular r:id="rId71"/>
      <p:bold r:id="rId72"/>
      <p:italic r:id="rId73"/>
      <p:boldItalic r:id="rId74"/>
    </p:embeddedFont>
    <p:embeddedFont>
      <p:font typeface="Helvetica Neue Light"/>
      <p:regular r:id="rId75"/>
      <p:bold r:id="rId76"/>
      <p:italic r:id="rId77"/>
      <p:boldItalic r:id="rId7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09D94E-3165-4278-BD15-02C3605EA92D}">
  <a:tblStyle styleId="{8D09D94E-3165-4278-BD15-02C3605EA92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73" Type="http://schemas.openxmlformats.org/officeDocument/2006/relationships/font" Target="fonts/HelveticaNeue-italic.fntdata"/><Relationship Id="rId72" Type="http://schemas.openxmlformats.org/officeDocument/2006/relationships/font" Target="fonts/HelveticaNeue-bold.fntdata"/><Relationship Id="rId31" Type="http://schemas.openxmlformats.org/officeDocument/2006/relationships/slide" Target="slides/slide23.xml"/><Relationship Id="rId75" Type="http://schemas.openxmlformats.org/officeDocument/2006/relationships/font" Target="fonts/HelveticaNeueLight-regular.fntdata"/><Relationship Id="rId30" Type="http://schemas.openxmlformats.org/officeDocument/2006/relationships/slide" Target="slides/slide22.xml"/><Relationship Id="rId74" Type="http://schemas.openxmlformats.org/officeDocument/2006/relationships/font" Target="fonts/HelveticaNeue-boldItalic.fntdata"/><Relationship Id="rId33" Type="http://schemas.openxmlformats.org/officeDocument/2006/relationships/slide" Target="slides/slide25.xml"/><Relationship Id="rId77" Type="http://schemas.openxmlformats.org/officeDocument/2006/relationships/font" Target="fonts/HelveticaNeueLight-italic.fntdata"/><Relationship Id="rId32" Type="http://schemas.openxmlformats.org/officeDocument/2006/relationships/slide" Target="slides/slide24.xml"/><Relationship Id="rId76" Type="http://schemas.openxmlformats.org/officeDocument/2006/relationships/font" Target="fonts/HelveticaNeueLight-bold.fntdata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78" Type="http://schemas.openxmlformats.org/officeDocument/2006/relationships/font" Target="fonts/HelveticaNeueLight-boldItalic.fntdata"/><Relationship Id="rId71" Type="http://schemas.openxmlformats.org/officeDocument/2006/relationships/font" Target="fonts/HelveticaNeue-regular.fntdata"/><Relationship Id="rId70" Type="http://schemas.openxmlformats.org/officeDocument/2006/relationships/font" Target="fonts/DidactGothic-regular.fntdata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font" Target="fonts/Lato-regular.fntdata"/><Relationship Id="rId61" Type="http://schemas.openxmlformats.org/officeDocument/2006/relationships/font" Target="fonts/Roboto-boldItalic.fntdata"/><Relationship Id="rId20" Type="http://schemas.openxmlformats.org/officeDocument/2006/relationships/slide" Target="slides/slide12.xml"/><Relationship Id="rId64" Type="http://schemas.openxmlformats.org/officeDocument/2006/relationships/font" Target="fonts/Lato-italic.fntdata"/><Relationship Id="rId63" Type="http://schemas.openxmlformats.org/officeDocument/2006/relationships/font" Target="fonts/Lato-bold.fntdata"/><Relationship Id="rId22" Type="http://schemas.openxmlformats.org/officeDocument/2006/relationships/slide" Target="slides/slide14.xml"/><Relationship Id="rId66" Type="http://schemas.openxmlformats.org/officeDocument/2006/relationships/font" Target="fonts/LatoLight-regular.fntdata"/><Relationship Id="rId21" Type="http://schemas.openxmlformats.org/officeDocument/2006/relationships/slide" Target="slides/slide13.xml"/><Relationship Id="rId65" Type="http://schemas.openxmlformats.org/officeDocument/2006/relationships/font" Target="fonts/Lato-boldItalic.fntdata"/><Relationship Id="rId24" Type="http://schemas.openxmlformats.org/officeDocument/2006/relationships/slide" Target="slides/slide16.xml"/><Relationship Id="rId68" Type="http://schemas.openxmlformats.org/officeDocument/2006/relationships/font" Target="fonts/LatoLight-italic.fntdata"/><Relationship Id="rId23" Type="http://schemas.openxmlformats.org/officeDocument/2006/relationships/slide" Target="slides/slide15.xml"/><Relationship Id="rId67" Type="http://schemas.openxmlformats.org/officeDocument/2006/relationships/font" Target="fonts/LatoLight-bold.fntdata"/><Relationship Id="rId60" Type="http://schemas.openxmlformats.org/officeDocument/2006/relationships/font" Target="fonts/Roboto-italic.fntdata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69" Type="http://schemas.openxmlformats.org/officeDocument/2006/relationships/font" Target="fonts/LatoLight-boldItalic.fntdata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slide" Target="slides/slide47.xml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57" Type="http://schemas.openxmlformats.org/officeDocument/2006/relationships/font" Target="fonts/Anton-regular.fntdata"/><Relationship Id="rId12" Type="http://schemas.openxmlformats.org/officeDocument/2006/relationships/slide" Target="slides/slide4.xml"/><Relationship Id="rId56" Type="http://schemas.openxmlformats.org/officeDocument/2006/relationships/slide" Target="slides/slide48.xml"/><Relationship Id="rId15" Type="http://schemas.openxmlformats.org/officeDocument/2006/relationships/slide" Target="slides/slide7.xml"/><Relationship Id="rId59" Type="http://schemas.openxmlformats.org/officeDocument/2006/relationships/font" Target="fonts/Roboto-bold.fntdata"/><Relationship Id="rId14" Type="http://schemas.openxmlformats.org/officeDocument/2006/relationships/slide" Target="slides/slide6.xml"/><Relationship Id="rId58" Type="http://schemas.openxmlformats.org/officeDocument/2006/relationships/font" Target="fonts/Roboto-regular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9a0857dc6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a9a0857dc6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Colocar todas las clases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f88593c3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f88593c3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b7af9560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b7af9560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3834f21d2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3834f21d2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2c32326f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72c32326f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a40b015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10a40b015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b7af95607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b7af95607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b7af95607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b7af95607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b7af95607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b7af95607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b7af95607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b7af95607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b7af95607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b7af95607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9a0857dc6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a9a0857dc6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7af95607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7af95607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b7af95607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b7af95607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2e788b9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b2e788b9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a9a0857dc6_1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a9a0857dc6_1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7fdfb37d7a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7fdfb37d7a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b5a63e774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b5a63e774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Pensar casos útiles de aplicación y mostrar ejemplos en el editor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7fdfb37d7a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7fdfb37d7a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0a40b015a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g10a40b015a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b7af95607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b7af95607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Pensar casos útiles de aplicación y mostrar ejemplos en el editor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b7af95607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b7af95607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Pensar casos útiles de aplicación y mostrar ejemplos en el editor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9a0857dc6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a9a0857dc6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Obligatoria siempre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b7af9560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gb7af9560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módulos más importantes de la clase, donde se introducen conceptos que se ven en varios slides. No hay que usarla para todos los módulos.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7fdfb37d7a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7fdfb37d7a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7fdfb37d7a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7fdfb37d7a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b7af95607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b7af95607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9a0857dc6_1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ga9a0857dc6_1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e32fd4f49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gae32fd4f4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f88593c32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f88593c32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dk1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Momento de la clase </a:t>
            </a:r>
            <a:r>
              <a:rPr b="1" lang="en-GB" u="sng">
                <a:solidFill>
                  <a:schemeClr val="dk1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(Opcional</a:t>
            </a:r>
            <a:r>
              <a:rPr lang="en-GB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puede servir de repaso o luego de un desafío genérico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AutoNum type="arabicParenR"/>
            </a:pPr>
            <a:r>
              <a:rPr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Consultar a los/as estudiantes si están teniendo dificultades para avanzar con alguna parte en el código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AutoNum type="arabicParenR"/>
            </a:pPr>
            <a:r>
              <a:rPr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Preguntar a los/as estudiantes que hayan contestado afirmativamente si quieren compartir pantalla para guiarlo colaborativamente en la resolución del conflicto. 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clase (Profesor/a a cargo, tutores/as, coordinador/a y </a:t>
            </a: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estudiantes</a:t>
            </a:r>
            <a:r>
              <a:rPr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leerá el código del/a compañero/a en busca del error que está ocasionando el defecto.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AutoNum type="arabicParenR"/>
            </a:pPr>
            <a:r>
              <a:rPr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Solicitar a los/as estudiantes que propongan soluciones para arreglar el error 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0a1d8c8e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0a1d8c8e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0a27af03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0a27af03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0a1d8c8d7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0a1d8c8d7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a40b0153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a40b0153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a9a0857dc6_1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3" name="Google Shape;533;ga9a0857dc6_1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0a1d8c8d7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g10a1d8c8d7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0a1d8c8d7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g10a1d8c8d7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ba7e25463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gba7e25463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Obligatoria. Se sugiere ubicar al finalizar la explicación de algún tema, para abrir formalmente el espacio de preguntas y ordenar la interacción.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ba7e25463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gba7e25463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ACTIVIDAD “PARA PENSAR” (Optativa)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Duración estimada:</a:t>
            </a:r>
            <a:r>
              <a:rPr lang="en-GB" sz="1400">
                <a:solidFill>
                  <a:schemeClr val="dk1"/>
                </a:solidFill>
              </a:rPr>
              <a:t> 5/10 minutos (de tarea)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Formato: </a:t>
            </a:r>
            <a:r>
              <a:rPr lang="en-GB" sz="1400">
                <a:solidFill>
                  <a:schemeClr val="dk1"/>
                </a:solidFill>
              </a:rPr>
              <a:t>Google Forms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Compartir el enlace del quizz correspondiente a la CLASE 1 de la carpeta “Quizzes”.</a:t>
            </a:r>
            <a:r>
              <a:rPr b="1" lang="en-GB" sz="1400">
                <a:solidFill>
                  <a:schemeClr val="dk1"/>
                </a:solidFill>
              </a:rPr>
              <a:t> Aclarar que es optativo. </a:t>
            </a:r>
            <a:endParaRPr b="1"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ba7e25463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ba7e25463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que los estudiantes puedan explorar en sus casas los recursos vistos en clase: artículos, herramientas, websites, videos.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a9a0857dc6_1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7" name="Google Shape;577;ga9a0857dc6_1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 En caso de cerrar con el “mapa de conceptos” se puede dejar solo “muchas gracias”. Completar el resumen con palabras claves de lo visto.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a9a0857dc6_1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3" name="Google Shape;583;ga9a0857dc6_1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ba5284eb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9" name="Google Shape;589;gba5284eb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Todas las clases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9a0857dc6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a9a0857dc6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a40b0153c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a40b0153c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8184d67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08184d67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ae32fd4f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ae32fd4f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eb9da81f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eeb9da81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7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2" name="Google Shape;102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3" name="Google Shape;10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" name="Google Shape;10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5" name="Google Shape;11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1" name="Google Shape;121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2" name="Google Shape;12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5" name="Google Shape;12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34" name="Google Shape;13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7" name="Google Shape;137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7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6" name="Google Shape;15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4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4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4" name="Google Shape;16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4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8" name="Google Shape;16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1" name="Google Shape;17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5" name="Google Shape;175;p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6" name="Google Shape;176;p4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80" name="Google Shape;18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" name="Google Shape;183;p4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3">
  <p:cSld name="TITLE_AND_BODY_3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9" name="Google Shape;189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4" name="Google Shape;14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" name="Google Shape;14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21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hyperlink" Target="https://plataforma.coderhouse.com/video-tutoriales" TargetMode="External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7.png"/><Relationship Id="rId4" Type="http://schemas.openxmlformats.org/officeDocument/2006/relationships/image" Target="../media/image30.png"/><Relationship Id="rId5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37.gif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Relationship Id="rId4" Type="http://schemas.openxmlformats.org/officeDocument/2006/relationships/image" Target="../media/image27.gif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Relationship Id="rId4" Type="http://schemas.openxmlformats.org/officeDocument/2006/relationships/image" Target="../media/image25.gif"/><Relationship Id="rId5" Type="http://schemas.openxmlformats.org/officeDocument/2006/relationships/image" Target="../media/image41.gif"/><Relationship Id="rId6" Type="http://schemas.openxmlformats.org/officeDocument/2006/relationships/image" Target="../media/image22.png"/><Relationship Id="rId7" Type="http://schemas.openxmlformats.org/officeDocument/2006/relationships/image" Target="../media/image5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Relationship Id="rId4" Type="http://schemas.openxmlformats.org/officeDocument/2006/relationships/image" Target="../media/image43.gif"/><Relationship Id="rId5" Type="http://schemas.openxmlformats.org/officeDocument/2006/relationships/image" Target="../media/image39.gif"/><Relationship Id="rId6" Type="http://schemas.openxmlformats.org/officeDocument/2006/relationships/image" Target="../media/image2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png"/><Relationship Id="rId4" Type="http://schemas.openxmlformats.org/officeDocument/2006/relationships/image" Target="../media/image3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0.png"/><Relationship Id="rId4" Type="http://schemas.openxmlformats.org/officeDocument/2006/relationships/image" Target="../media/image5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0.png"/><Relationship Id="rId4" Type="http://schemas.openxmlformats.org/officeDocument/2006/relationships/image" Target="../media/image32.png"/></Relationships>
</file>

<file path=ppt/slides/_rels/slide4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hyperlink" Target="https://developer.mozilla.org/es/docs/Web/JavaScript/Referencia/Sentencias/while" TargetMode="External"/><Relationship Id="rId13" Type="http://schemas.openxmlformats.org/officeDocument/2006/relationships/image" Target="../media/image45.png"/><Relationship Id="rId1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drive.google.com/file/d/11Qd_2a9YfHq7Yt4IGLXwWRs6OFpSu-6o/view" TargetMode="External"/><Relationship Id="rId4" Type="http://schemas.openxmlformats.org/officeDocument/2006/relationships/hyperlink" Target="https://teloexplicocongatitos.com/_next/image?url=https%3A%2F%2Fdoomvault.nyc3.digitaloceanspaces.com%2Ftlecg%2Fbig%2Fprog05.jpg&amp;w=1200&amp;q=75" TargetMode="External"/><Relationship Id="rId9" Type="http://schemas.openxmlformats.org/officeDocument/2006/relationships/hyperlink" Target="https://developer.mozilla.org/es/docs/Web/JavaScript/Referencia/Sentencias/for" TargetMode="External"/><Relationship Id="rId14" Type="http://schemas.openxmlformats.org/officeDocument/2006/relationships/hyperlink" Target="https://www.notion.so/coderhouse/Repositorio-de-Contenidos-ba8d3057a1e34049944ee4ba3a575999" TargetMode="External"/><Relationship Id="rId5" Type="http://schemas.openxmlformats.org/officeDocument/2006/relationships/hyperlink" Target="https://teloexplicocongatitos.com/_next/image?url=https%3A%2F%2Fdoomvault.nyc3.digitaloceanspaces.com%2Ftlecg%2Fbig%2Fprog06.jpg&amp;w=1200&amp;q=75" TargetMode="External"/><Relationship Id="rId6" Type="http://schemas.openxmlformats.org/officeDocument/2006/relationships/hyperlink" Target="https://drive.google.com/file/d/11Qd_2a9YfHq7Yt4IGLXwWRs6OFpSu-6o/view" TargetMode="External"/><Relationship Id="rId7" Type="http://schemas.openxmlformats.org/officeDocument/2006/relationships/hyperlink" Target="https://teloexplicocongatitos.com/_next/image?url=https%3A%2F%2Fdoomvault.nyc3.digitaloceanspaces.com%2Ftlecg%2Fbig%2Fprog07.jpg&amp;w=1200&amp;q=75" TargetMode="External"/><Relationship Id="rId8" Type="http://schemas.openxmlformats.org/officeDocument/2006/relationships/hyperlink" Target="https://teloexplicocongatitos.com/_next/image?url=https%3A%2F%2Fdoomvault.nyc3.digitaloceanspaces.com%2Ftlecg%2Fbig%2Fprog08.jpg&amp;w=1200&amp;q=75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.png"/><Relationship Id="rId4" Type="http://schemas.openxmlformats.org/officeDocument/2006/relationships/image" Target="../media/image4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31.png"/><Relationship Id="rId5" Type="http://schemas.openxmlformats.org/officeDocument/2006/relationships/hyperlink" Target="https://docs.google.com/document/d/1GaxU0aQGjETYavHFGYIMninzoNlkZrK6yVbu-rQ-p_Q/edit" TargetMode="External"/><Relationship Id="rId6" Type="http://schemas.openxmlformats.org/officeDocument/2006/relationships/hyperlink" Target="https://forms.gle/xfK6SSgbK9Z6Mxi3A" TargetMode="External"/><Relationship Id="rId7" Type="http://schemas.openxmlformats.org/officeDocument/2006/relationships/hyperlink" Target="https://drive.google.com/drive/folders/1jIH9-1B7r39bzu1td2P1Nc1a-eDInnzD?usp=sharing" TargetMode="External"/><Relationship Id="rId8" Type="http://schemas.openxmlformats.org/officeDocument/2006/relationships/hyperlink" Target="https://docs.google.com/document/d/1aJ5X0ZnK_auCcBxw2rP-QxiyzDMJosejr6Otx3jThzM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2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6" name="Google Shape;19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1"/>
          <p:cNvSpPr txBox="1"/>
          <p:nvPr/>
        </p:nvSpPr>
        <p:spPr>
          <a:xfrm>
            <a:off x="1398000" y="841675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EMPEZAMOS...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8" name="Google Shape;298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7550" y="1754875"/>
            <a:ext cx="4487200" cy="25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2"/>
          <p:cNvSpPr txBox="1"/>
          <p:nvPr/>
        </p:nvSpPr>
        <p:spPr>
          <a:xfrm>
            <a:off x="1398000" y="16561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CICLOS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3"/>
          <p:cNvSpPr txBox="1"/>
          <p:nvPr/>
        </p:nvSpPr>
        <p:spPr>
          <a:xfrm>
            <a:off x="4603150" y="1031300"/>
            <a:ext cx="42204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ciclos,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conocidos como bucles o iteraciones </a:t>
            </a:r>
            <a:r>
              <a:rPr b="1"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son un medio rápido y sencillo p</a:t>
            </a:r>
            <a:r>
              <a:rPr b="1"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ara hacer algo repetidamente.</a:t>
            </a:r>
            <a:endParaRPr b="1" sz="2000">
              <a:solidFill>
                <a:schemeClr val="dk1"/>
              </a:solidFill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tenemos que hacer alguna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operación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más de una vez en el programa, de forma consecutiva,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usaremos las estructuras de bucles de JavaScript:  </a:t>
            </a:r>
            <a:r>
              <a:rPr b="1" lang="en-GB" sz="2000">
                <a:solidFill>
                  <a:srgbClr val="FF79C6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1" lang="en-GB" sz="2000">
                <a:solidFill>
                  <a:srgbClr val="FF79C6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while </a:t>
            </a:r>
            <a:r>
              <a:rPr b="1" lang="en-GB" sz="2000"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rPr b="1" lang="en-GB" sz="2000">
                <a:solidFill>
                  <a:srgbClr val="8215BC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-GB" sz="2000">
                <a:solidFill>
                  <a:srgbClr val="FF79C6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do...while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0" name="Google Shape;310;p63"/>
          <p:cNvSpPr txBox="1"/>
          <p:nvPr/>
        </p:nvSpPr>
        <p:spPr>
          <a:xfrm>
            <a:off x="5197300" y="290600"/>
            <a:ext cx="30321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CICLOS EN JAVASCRIPT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1" name="Google Shape;31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31550"/>
            <a:ext cx="4282566" cy="52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4"/>
          <p:cNvSpPr txBox="1"/>
          <p:nvPr/>
        </p:nvSpPr>
        <p:spPr>
          <a:xfrm>
            <a:off x="2661600" y="562800"/>
            <a:ext cx="38208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TIPOS DE BUCLES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8" name="Google Shape;318;p64"/>
          <p:cNvSpPr txBox="1"/>
          <p:nvPr/>
        </p:nvSpPr>
        <p:spPr>
          <a:xfrm>
            <a:off x="1067125" y="1738300"/>
            <a:ext cx="7066200" cy="26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"/>
              <a:buChar char="●"/>
            </a:pPr>
            <a:r>
              <a:rPr b="1" i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CICLOS POR CONTEO</a:t>
            </a:r>
            <a:endParaRPr b="1" i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Repiten un bloque de código un número de veces específica. Estructura </a:t>
            </a:r>
            <a:r>
              <a:rPr b="1" lang="en-GB" sz="2000">
                <a:solidFill>
                  <a:srgbClr val="8215BC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</a:t>
            </a:r>
            <a:r>
              <a:rPr lang="en-GB" sz="2000">
                <a:solidFill>
                  <a:srgbClr val="8215BC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2000">
              <a:solidFill>
                <a:srgbClr val="8215BC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8215BC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"/>
              <a:buChar char="●"/>
            </a:pPr>
            <a:r>
              <a:rPr b="1" i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CICLOS CONDICIONALES</a:t>
            </a:r>
            <a:endParaRPr b="1" i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Repiten un bloque de código mientras la condición evaluada es verdadera. Estructuras </a:t>
            </a:r>
            <a:r>
              <a:rPr b="1" lang="en-GB" sz="2000">
                <a:solidFill>
                  <a:srgbClr val="8215BC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while </a:t>
            </a:r>
            <a:r>
              <a:rPr lang="en-GB" sz="2000"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</a:t>
            </a:r>
            <a:r>
              <a:rPr lang="en-GB" sz="2000">
                <a:solidFill>
                  <a:srgbClr val="8215BC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lang="en-GB" sz="2000">
                <a:solidFill>
                  <a:srgbClr val="8215BC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do...while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9" name="Google Shape;31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6600" y="601463"/>
            <a:ext cx="1823550" cy="9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5"/>
          <p:cNvSpPr txBox="1"/>
          <p:nvPr/>
        </p:nvSpPr>
        <p:spPr>
          <a:xfrm>
            <a:off x="1713750" y="2128125"/>
            <a:ext cx="5716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FOR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6" name="Google Shape;326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6"/>
          <p:cNvSpPr txBox="1"/>
          <p:nvPr/>
        </p:nvSpPr>
        <p:spPr>
          <a:xfrm>
            <a:off x="2319075" y="278200"/>
            <a:ext cx="4371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ESTRUCTURA FOR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2" name="Google Shape;33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66"/>
          <p:cNvSpPr txBox="1"/>
          <p:nvPr/>
        </p:nvSpPr>
        <p:spPr>
          <a:xfrm>
            <a:off x="1265625" y="1267301"/>
            <a:ext cx="6478500" cy="129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(desde;</a:t>
            </a:r>
            <a:r>
              <a:rPr lang="en-GB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hasta;</a:t>
            </a:r>
            <a:r>
              <a:rPr lang="en-GB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actualización)</a:t>
            </a:r>
            <a:r>
              <a:rPr lang="en-GB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… </a:t>
            </a:r>
            <a:r>
              <a:rPr i="1" lang="en-GB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//lo que se escriba </a:t>
            </a:r>
            <a:r>
              <a:rPr i="1" lang="en-GB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acá</a:t>
            </a:r>
            <a:r>
              <a:rPr i="1" lang="en-GB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 se ejecutará mientras dure el ciclo</a:t>
            </a:r>
            <a:endParaRPr i="1">
              <a:solidFill>
                <a:srgbClr val="5C637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Google Shape;334;p66"/>
          <p:cNvSpPr txBox="1"/>
          <p:nvPr/>
        </p:nvSpPr>
        <p:spPr>
          <a:xfrm>
            <a:off x="328275" y="2612200"/>
            <a:ext cx="83532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"</a:t>
            </a:r>
            <a:r>
              <a:rPr b="1" lang="en-GB" sz="2000">
                <a:solidFill>
                  <a:srgbClr val="EF89D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desde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" es la zona en la que se establecen los valores iniciales de las variables que controlan el ciclo.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"</a:t>
            </a:r>
            <a:r>
              <a:rPr b="1" lang="en-GB" sz="2000">
                <a:solidFill>
                  <a:srgbClr val="EF89D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hasta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" es el único elemento que decide si se repite o se detiene el ciclo.</a:t>
            </a:r>
            <a:b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"</a:t>
            </a:r>
            <a:r>
              <a:rPr b="1" lang="en-GB" sz="2000">
                <a:solidFill>
                  <a:srgbClr val="EF89D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actualización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" es el nuevo valor que se asigna después de cada repetición a las variables que controlan la repetición.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35" name="Google Shape;335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798" y="278200"/>
            <a:ext cx="1631600" cy="8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7"/>
          <p:cNvSpPr txBox="1"/>
          <p:nvPr/>
        </p:nvSpPr>
        <p:spPr>
          <a:xfrm>
            <a:off x="988725" y="316125"/>
            <a:ext cx="7375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EJEMPLO PRÁCTICO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41" name="Google Shape;34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67"/>
          <p:cNvSpPr txBox="1"/>
          <p:nvPr/>
        </p:nvSpPr>
        <p:spPr>
          <a:xfrm>
            <a:off x="2416550" y="1714600"/>
            <a:ext cx="4107300" cy="120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(i);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" name="Google Shape;343;p67"/>
          <p:cNvSpPr txBox="1"/>
          <p:nvPr/>
        </p:nvSpPr>
        <p:spPr>
          <a:xfrm>
            <a:off x="1038900" y="1181206"/>
            <a:ext cx="7066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el siguiente ejemplo utilizamos un </a:t>
            </a:r>
            <a:r>
              <a:rPr b="1" lang="en-GB" sz="2000">
                <a:solidFill>
                  <a:srgbClr val="EF89D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</a:t>
            </a:r>
            <a:r>
              <a:rPr lang="en-GB" sz="2000">
                <a:solidFill>
                  <a:srgbClr val="EF89D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contar de 0 a 9.</a:t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4" name="Google Shape;344;p67"/>
          <p:cNvSpPr txBox="1"/>
          <p:nvPr/>
        </p:nvSpPr>
        <p:spPr>
          <a:xfrm>
            <a:off x="1038900" y="3100681"/>
            <a:ext cx="7066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Ahora usamos </a:t>
            </a:r>
            <a:r>
              <a:rPr b="1" lang="en-GB" sz="2000">
                <a:solidFill>
                  <a:srgbClr val="EF89D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</a:t>
            </a:r>
            <a:r>
              <a:rPr lang="en-GB" sz="2000">
                <a:solidFill>
                  <a:srgbClr val="EF89D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contar de 1 a 10.</a:t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5" name="Google Shape;345;p67"/>
          <p:cNvSpPr txBox="1"/>
          <p:nvPr/>
        </p:nvSpPr>
        <p:spPr>
          <a:xfrm>
            <a:off x="2319750" y="3634075"/>
            <a:ext cx="4504500" cy="120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(i);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46" name="Google Shape;346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798" y="278200"/>
            <a:ext cx="1631600" cy="8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8"/>
          <p:cNvSpPr txBox="1"/>
          <p:nvPr/>
        </p:nvSpPr>
        <p:spPr>
          <a:xfrm>
            <a:off x="988725" y="316125"/>
            <a:ext cx="7375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EJEMPLO APLICADO FOR (1): TABLAS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52" name="Google Shape;35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68"/>
          <p:cNvSpPr txBox="1"/>
          <p:nvPr/>
        </p:nvSpPr>
        <p:spPr>
          <a:xfrm>
            <a:off x="178800" y="1809275"/>
            <a:ext cx="8786400" cy="2766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Solicitamos un valor al usuario</a:t>
            </a:r>
            <a:endParaRPr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ingresarNumero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Ingresar Numero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En cada repetición, calculamos el número ingresado x el número de repetición (i)</a:t>
            </a:r>
            <a:endParaRPr sz="13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resultado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ingresarNumero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i 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(ingresarNumero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resultado);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6272A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4" name="Google Shape;354;p68"/>
          <p:cNvSpPr txBox="1"/>
          <p:nvPr/>
        </p:nvSpPr>
        <p:spPr>
          <a:xfrm>
            <a:off x="1038900" y="1181206"/>
            <a:ext cx="7066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Algoritmo para calcular la tabla de multiplicar de un número.</a:t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9"/>
          <p:cNvSpPr txBox="1"/>
          <p:nvPr/>
        </p:nvSpPr>
        <p:spPr>
          <a:xfrm>
            <a:off x="988725" y="316125"/>
            <a:ext cx="7375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EJEMPLO APLICADO FOR (2): TURNOS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0" name="Google Shape;36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69"/>
          <p:cNvSpPr txBox="1"/>
          <p:nvPr/>
        </p:nvSpPr>
        <p:spPr>
          <a:xfrm>
            <a:off x="178800" y="1809275"/>
            <a:ext cx="8786400" cy="2766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En cada repetición solicitamos un nombre.</a:t>
            </a:r>
            <a:endParaRPr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ingresarNombre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Ingresar nombre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Informamos el turno asignado usando el número de repetición (i).</a:t>
            </a:r>
            <a:endParaRPr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 Turno  N°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 Nombre: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ingresarNombre);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6272A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2" name="Google Shape;362;p69"/>
          <p:cNvSpPr txBox="1"/>
          <p:nvPr/>
        </p:nvSpPr>
        <p:spPr>
          <a:xfrm>
            <a:off x="1038900" y="1181206"/>
            <a:ext cx="7066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Algoritmo para dar turno del 1 al 20 a los nombres ingresados</a:t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70"/>
          <p:cNvSpPr txBox="1"/>
          <p:nvPr/>
        </p:nvSpPr>
        <p:spPr>
          <a:xfrm>
            <a:off x="503075" y="968626"/>
            <a:ext cx="8308500" cy="15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veces, cuando escribimos una estructura </a:t>
            </a:r>
            <a:r>
              <a:rPr b="1" lang="en-GB" sz="1900">
                <a:solidFill>
                  <a:srgbClr val="EF89D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</a:t>
            </a:r>
            <a:r>
              <a:rPr lang="en-GB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</a:t>
            </a:r>
            <a:r>
              <a:rPr lang="en-GB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necesitamos que bajo cierta condición el ciclo se interrumpa. Para eso se utiliza la</a:t>
            </a:r>
            <a:r>
              <a:rPr b="1" lang="en-GB" sz="19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-GB" sz="1900">
                <a:solidFill>
                  <a:schemeClr val="dk1"/>
                </a:solidFill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sentencia break</a:t>
            </a:r>
            <a:r>
              <a:rPr lang="en-GB" sz="1900">
                <a:solidFill>
                  <a:schemeClr val="dk1"/>
                </a:solidFill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900">
              <a:solidFill>
                <a:schemeClr val="dk1"/>
              </a:solidFill>
              <a:highlight>
                <a:schemeClr val="accent6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escribir esa línea dentro de un ciclo </a:t>
            </a:r>
            <a:r>
              <a:rPr b="1" lang="en-GB" sz="1900">
                <a:solidFill>
                  <a:srgbClr val="EF89D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</a:t>
            </a:r>
            <a:r>
              <a:rPr lang="en-GB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el mismo se interrumpirá como si hubiera finalizado.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8" name="Google Shape;368;p70"/>
          <p:cNvSpPr txBox="1"/>
          <p:nvPr/>
        </p:nvSpPr>
        <p:spPr>
          <a:xfrm>
            <a:off x="1671825" y="294372"/>
            <a:ext cx="56661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SENTENCIA BREAK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9" name="Google Shape;369;p70"/>
          <p:cNvSpPr txBox="1"/>
          <p:nvPr/>
        </p:nvSpPr>
        <p:spPr>
          <a:xfrm>
            <a:off x="1503525" y="2441225"/>
            <a:ext cx="6837600" cy="248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//Si la variable i es igual 5 interrumpo el for. </a:t>
            </a:r>
            <a:endParaRPr sz="12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(i);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70" name="Google Shape;37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8500" y="474457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3"/>
          <p:cNvSpPr txBox="1"/>
          <p:nvPr/>
        </p:nvSpPr>
        <p:spPr>
          <a:xfrm>
            <a:off x="1453850" y="1843275"/>
            <a:ext cx="59022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¿DUDAS DEL ON-BOARDING?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03" name="Google Shape;203;p53"/>
          <p:cNvSpPr/>
          <p:nvPr/>
        </p:nvSpPr>
        <p:spPr>
          <a:xfrm>
            <a:off x="3436038" y="2829200"/>
            <a:ext cx="2271900" cy="567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sng" cap="none" strike="noStrike">
                <a:solidFill>
                  <a:schemeClr val="hlink"/>
                </a:solidFill>
                <a:latin typeface="Anton"/>
                <a:ea typeface="Anton"/>
                <a:cs typeface="Anton"/>
                <a:sym typeface="Anton"/>
                <a:hlinkClick r:id="rId4"/>
              </a:rPr>
              <a:t>MIRALO AQUI</a:t>
            </a:r>
            <a:endParaRPr b="0" i="0" sz="1800" u="none" cap="none" strike="noStrike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204" name="Google Shape;204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5950" y="1281238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1"/>
          <p:cNvSpPr txBox="1"/>
          <p:nvPr/>
        </p:nvSpPr>
        <p:spPr>
          <a:xfrm>
            <a:off x="446000" y="1196491"/>
            <a:ext cx="8308500" cy="19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veces, cuando escribimos una estructura </a:t>
            </a:r>
            <a:r>
              <a:rPr b="1" lang="en-GB" sz="2000">
                <a:solidFill>
                  <a:srgbClr val="EF89D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necesitamos que bajo cierta condición, el ciclo saltee esa repetición y siga con la próxima. Para eso se utiliza la </a:t>
            </a:r>
            <a:r>
              <a:rPr b="1" lang="en-GB" sz="2000">
                <a:solidFill>
                  <a:schemeClr val="dk1"/>
                </a:solidFill>
                <a:highlight>
                  <a:srgbClr val="EEFF4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sentencia continue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6" name="Google Shape;376;p71"/>
          <p:cNvSpPr txBox="1"/>
          <p:nvPr/>
        </p:nvSpPr>
        <p:spPr>
          <a:xfrm>
            <a:off x="1671825" y="294364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SENTENCIA CONTINUE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7" name="Google Shape;377;p71"/>
          <p:cNvSpPr txBox="1"/>
          <p:nvPr/>
        </p:nvSpPr>
        <p:spPr>
          <a:xfrm>
            <a:off x="657550" y="2509725"/>
            <a:ext cx="7849500" cy="2480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//Si la variable i es 5, no se interpreta la repetición</a:t>
            </a:r>
            <a:endParaRPr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(i);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78" name="Google Shape;37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2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¡VAMOS A PRACTICAR LO VISTO!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84" name="Google Shape;384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75" y="228143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3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GB" sz="6000" u="none" cap="none" strike="noStrike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☕ </a:t>
            </a:r>
            <a:endParaRPr b="0" i="0" sz="6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en-GB" sz="6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6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4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WHILE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5"/>
          <p:cNvSpPr txBox="1"/>
          <p:nvPr/>
        </p:nvSpPr>
        <p:spPr>
          <a:xfrm>
            <a:off x="1671825" y="440427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WHILE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01" name="Google Shape;401;p75"/>
          <p:cNvSpPr txBox="1"/>
          <p:nvPr/>
        </p:nvSpPr>
        <p:spPr>
          <a:xfrm>
            <a:off x="1088150" y="1309725"/>
            <a:ext cx="70662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estructura </a:t>
            </a:r>
            <a:r>
              <a:rPr b="1" lang="en-GB" sz="2000">
                <a:solidFill>
                  <a:srgbClr val="FF79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while</a:t>
            </a:r>
            <a:r>
              <a:rPr b="1" lang="en-GB" sz="1300">
                <a:solidFill>
                  <a:srgbClr val="FF79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crear bucles que se ejecutan 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cero o más veces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dependiendo de la condición indicada.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funcionamiento del bucle </a:t>
            </a:r>
            <a:r>
              <a:rPr b="1" lang="en-GB" sz="2000">
                <a:solidFill>
                  <a:srgbClr val="FF79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while</a:t>
            </a:r>
            <a:r>
              <a:rPr lang="en-GB" sz="2000">
                <a:solidFill>
                  <a:srgbClr val="FF79C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resume en: </a:t>
            </a:r>
            <a:r>
              <a:rPr b="1" i="1"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mientras se cumpla la condición indicada, repite las instrucciones incluidas dentro del bucle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E8E7E3"/>
              </a:solidFill>
              <a:highlight>
                <a:srgbClr val="9900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02" name="Google Shape;40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0650" y="474975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8150" y="-4300"/>
            <a:ext cx="1665850" cy="154432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76"/>
          <p:cNvSpPr txBox="1"/>
          <p:nvPr/>
        </p:nvSpPr>
        <p:spPr>
          <a:xfrm>
            <a:off x="1671825" y="440427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WHILE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09" name="Google Shape;409;p76"/>
          <p:cNvSpPr txBox="1"/>
          <p:nvPr/>
        </p:nvSpPr>
        <p:spPr>
          <a:xfrm>
            <a:off x="1427625" y="2936063"/>
            <a:ext cx="6154500" cy="1490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repetir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(repetir){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Al infinito y...¡Más allá!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0" name="Google Shape;410;p76"/>
          <p:cNvSpPr txBox="1"/>
          <p:nvPr/>
        </p:nvSpPr>
        <p:spPr>
          <a:xfrm>
            <a:off x="1088150" y="1429525"/>
            <a:ext cx="7066200" cy="12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Cuando usamos </a:t>
            </a:r>
            <a:r>
              <a:rPr b="1" lang="en-GB" sz="2000">
                <a:solidFill>
                  <a:srgbClr val="EF89D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while</a:t>
            </a:r>
            <a:r>
              <a:rPr i="1"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asumimos que en algún momento la repetición va a finalizar; si la comparación no se realiza adecuadamente podemos generar el llamado “</a:t>
            </a:r>
            <a:r>
              <a:rPr lang="en-GB" sz="2000">
                <a:solidFill>
                  <a:schemeClr val="dk1"/>
                </a:solidFill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bucle infinito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”:</a:t>
            </a:r>
            <a:endParaRPr i="1" sz="2400">
              <a:highlight>
                <a:schemeClr val="accent6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11" name="Google Shape;411;p76"/>
          <p:cNvPicPr preferRelativeResize="0"/>
          <p:nvPr/>
        </p:nvPicPr>
        <p:blipFill rotWithShape="1">
          <a:blip r:embed="rId4">
            <a:alphaModFix/>
          </a:blip>
          <a:srcRect b="54914" l="0" r="2685" t="0"/>
          <a:stretch/>
        </p:blipFill>
        <p:spPr>
          <a:xfrm>
            <a:off x="4533125" y="3200200"/>
            <a:ext cx="3930300" cy="330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12" name="Google Shape;412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0650" y="474975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77"/>
          <p:cNvSpPr txBox="1"/>
          <p:nvPr/>
        </p:nvSpPr>
        <p:spPr>
          <a:xfrm>
            <a:off x="643950" y="1612325"/>
            <a:ext cx="8060400" cy="2571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entrada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Ingresar un dato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//Repetimos con While hasta que el usuario ingresa "ESC"</a:t>
            </a:r>
            <a:endParaRPr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(entrada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){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El usuario ingresó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entrada);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//Volvemos a solicitar un dato. En la </a:t>
            </a:r>
            <a:r>
              <a:rPr lang="en-GB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próxima</a:t>
            </a:r>
            <a:r>
              <a:rPr lang="en-GB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iteración se </a:t>
            </a:r>
            <a:r>
              <a:rPr lang="en-GB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evalúa</a:t>
            </a:r>
            <a:r>
              <a:rPr lang="en-GB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si no es ESC.</a:t>
            </a:r>
            <a:endParaRPr sz="12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entrada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Ingresar otro dato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9" name="Google Shape;419;p77"/>
          <p:cNvSpPr txBox="1"/>
          <p:nvPr/>
        </p:nvSpPr>
        <p:spPr>
          <a:xfrm>
            <a:off x="986550" y="147825"/>
            <a:ext cx="7375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EJEMPLO APLICADO WHILE: ESC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20" name="Google Shape;420;p77"/>
          <p:cNvSpPr txBox="1"/>
          <p:nvPr/>
        </p:nvSpPr>
        <p:spPr>
          <a:xfrm>
            <a:off x="546950" y="1065500"/>
            <a:ext cx="850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Algoritmo que solicita una entrada al usuario hasta que ingresa “ESC”</a:t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8"/>
          <p:cNvSpPr txBox="1"/>
          <p:nvPr/>
        </p:nvSpPr>
        <p:spPr>
          <a:xfrm>
            <a:off x="1713750" y="2128125"/>
            <a:ext cx="5716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DO…WHILE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26" name="Google Shape;426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9"/>
          <p:cNvSpPr txBox="1"/>
          <p:nvPr/>
        </p:nvSpPr>
        <p:spPr>
          <a:xfrm>
            <a:off x="1671825" y="440427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DO...W</a:t>
            </a: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HILE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32" name="Google Shape;432;p79"/>
          <p:cNvSpPr txBox="1"/>
          <p:nvPr/>
        </p:nvSpPr>
        <p:spPr>
          <a:xfrm>
            <a:off x="1088150" y="1309725"/>
            <a:ext cx="70662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estructura </a:t>
            </a:r>
            <a:r>
              <a:rPr b="1" lang="en-GB" sz="2000">
                <a:solidFill>
                  <a:srgbClr val="EF89D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do...</a:t>
            </a:r>
            <a:r>
              <a:rPr b="1" lang="en-GB" sz="2000">
                <a:solidFill>
                  <a:srgbClr val="EF89D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while</a:t>
            </a:r>
            <a:r>
              <a:rPr b="1" i="1" lang="en-GB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crear bucles que se ejecutan 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o más veces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dependiendo de la condición indicada.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diferencia de while, </a:t>
            </a:r>
            <a:r>
              <a:rPr b="1"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garantiza que el bloque de </a:t>
            </a:r>
            <a:r>
              <a:rPr b="1"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código</a:t>
            </a:r>
            <a:r>
              <a:rPr b="1"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se interpreta al menos una vez, porque la condición se </a:t>
            </a:r>
            <a:r>
              <a:rPr b="1"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evalúa</a:t>
            </a:r>
            <a:r>
              <a:rPr b="1"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al final.</a:t>
            </a:r>
            <a:endParaRPr b="1" sz="2000">
              <a:solidFill>
                <a:schemeClr val="dk1"/>
              </a:solidFill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E8E7E3"/>
              </a:solidFill>
              <a:highlight>
                <a:srgbClr val="9900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3" name="Google Shape;433;p79"/>
          <p:cNvSpPr txBox="1"/>
          <p:nvPr/>
        </p:nvSpPr>
        <p:spPr>
          <a:xfrm>
            <a:off x="1427625" y="3259650"/>
            <a:ext cx="6154500" cy="1490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repetir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¡Solo una vez!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(repetir)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34" name="Google Shape;434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0650" y="474975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0"/>
          <p:cNvSpPr txBox="1"/>
          <p:nvPr/>
        </p:nvSpPr>
        <p:spPr>
          <a:xfrm>
            <a:off x="724525" y="1675450"/>
            <a:ext cx="8060400" cy="261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numero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//Repetimos con do...while mientras el usuario ingresa un n°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numero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Ingresar Número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(numero);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//Si el parseo no resulta un número se interrumpe el bucle.   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(numero));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0" name="Google Shape;440;p80"/>
          <p:cNvSpPr txBox="1"/>
          <p:nvPr/>
        </p:nvSpPr>
        <p:spPr>
          <a:xfrm>
            <a:off x="1067125" y="147825"/>
            <a:ext cx="7375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EJEMPLO APLICADO DO...WHILE: N°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41" name="Google Shape;441;p80"/>
          <p:cNvSpPr txBox="1"/>
          <p:nvPr/>
        </p:nvSpPr>
        <p:spPr>
          <a:xfrm>
            <a:off x="499975" y="1078925"/>
            <a:ext cx="850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Algoritmo que solicita una entrada y se detiene cuando </a:t>
            </a:r>
            <a:r>
              <a:rPr lang="en-GB" sz="2000">
                <a:solidFill>
                  <a:schemeClr val="dk1"/>
                </a:solidFill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un 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número</a:t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42" name="Google Shape;44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4"/>
          <p:cNvSpPr txBox="1"/>
          <p:nvPr/>
        </p:nvSpPr>
        <p:spPr>
          <a:xfrm>
            <a:off x="2022750" y="2009038"/>
            <a:ext cx="5035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CICLOS/ITERACIONES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10" name="Google Shape;210;p54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54"/>
          <p:cNvSpPr txBox="1"/>
          <p:nvPr/>
        </p:nvSpPr>
        <p:spPr>
          <a:xfrm>
            <a:off x="1631850" y="1643300"/>
            <a:ext cx="58803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0</a:t>
            </a:r>
            <a:r>
              <a:rPr b="1" lang="en-GB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1" i="0" lang="en-GB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b="0" i="0" lang="en-GB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JAVASCRIPT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81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SWITCH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82"/>
          <p:cNvSpPr txBox="1"/>
          <p:nvPr/>
        </p:nvSpPr>
        <p:spPr>
          <a:xfrm>
            <a:off x="3433800" y="413575"/>
            <a:ext cx="2276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SWITCH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53" name="Google Shape;453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82"/>
          <p:cNvSpPr txBox="1"/>
          <p:nvPr/>
        </p:nvSpPr>
        <p:spPr>
          <a:xfrm>
            <a:off x="1067125" y="1499050"/>
            <a:ext cx="72591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estructura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b="1" lang="en-GB" sz="2000">
                <a:solidFill>
                  <a:srgbClr val="EF89D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switch</a:t>
            </a:r>
            <a:r>
              <a:rPr lang="en-GB" sz="2000">
                <a:solidFill>
                  <a:srgbClr val="EF89D2"/>
                </a:solidFill>
                <a:highlight>
                  <a:schemeClr val="lt1"/>
                </a:highlight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está especialmente diseñada para manejar de forma sencilla </a:t>
            </a:r>
            <a:r>
              <a:rPr b="1"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múltiples condiciones sobre la misma variable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técnicamente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 podría resolver con un </a:t>
            </a:r>
            <a:r>
              <a:rPr b="1" lang="en-GB" sz="2000">
                <a:solidFill>
                  <a:srgbClr val="EF89D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pero el uso de </a:t>
            </a:r>
            <a:r>
              <a:rPr b="1" lang="en-GB" sz="2000">
                <a:solidFill>
                  <a:srgbClr val="EF89D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switch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más ordenado).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Su definición formal puede parecer confusa, pero veamos un ejemplo para entender su simpleza.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83"/>
          <p:cNvSpPr txBox="1"/>
          <p:nvPr/>
        </p:nvSpPr>
        <p:spPr>
          <a:xfrm>
            <a:off x="3131550" y="171875"/>
            <a:ext cx="2880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SWITCH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60" name="Google Shape;460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83"/>
          <p:cNvSpPr txBox="1"/>
          <p:nvPr/>
        </p:nvSpPr>
        <p:spPr>
          <a:xfrm>
            <a:off x="360000" y="1033177"/>
            <a:ext cx="2070900" cy="3829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-GB" sz="13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(numero)</a:t>
            </a: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30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300">
              <a:solidFill>
                <a:srgbClr val="56B6C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3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GB" sz="13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30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300">
              <a:solidFill>
                <a:srgbClr val="56B6C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3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GB" sz="13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30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300">
              <a:solidFill>
                <a:srgbClr val="56B6C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3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GB" sz="13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30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300">
              <a:solidFill>
                <a:srgbClr val="56B6C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3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GB" sz="13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2" name="Google Shape;462;p83"/>
          <p:cNvSpPr txBox="1"/>
          <p:nvPr/>
        </p:nvSpPr>
        <p:spPr>
          <a:xfrm>
            <a:off x="2430900" y="1160977"/>
            <a:ext cx="63852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Cada condición se evalúa y, si se cumple, se ejecuta lo que esté indicado dentro de cada </a:t>
            </a:r>
            <a:r>
              <a:rPr b="1" i="1"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case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b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Normalmente, después de las instrucciones de cada case se incluye la sentencia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-GB" sz="1600">
                <a:solidFill>
                  <a:srgbClr val="EF89D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break</a:t>
            </a:r>
            <a:r>
              <a:rPr lang="en-GB" sz="1600">
                <a:solidFill>
                  <a:srgbClr val="EF89D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terminar la ejecución del </a:t>
            </a:r>
            <a:r>
              <a:rPr b="1" lang="en-GB" sz="1600">
                <a:solidFill>
                  <a:srgbClr val="EF89D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switch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aunque no es obligatorio.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6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¿Qué sucede si ningún valor de la variable del</a:t>
            </a:r>
            <a:r>
              <a:rPr i="1" lang="en-GB" sz="16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switch </a:t>
            </a:r>
            <a:r>
              <a:rPr i="1" lang="en-GB" sz="16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coincide con los valores definidos en los</a:t>
            </a:r>
            <a:r>
              <a:rPr b="1" i="1" lang="en-GB" sz="16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case</a:t>
            </a:r>
            <a:r>
              <a:rPr i="1" lang="en-GB" sz="16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? </a:t>
            </a:r>
            <a:endParaRPr i="1" sz="1600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este caso, se utiliza el valor</a:t>
            </a: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-GB" sz="1600">
                <a:solidFill>
                  <a:srgbClr val="EF89D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default</a:t>
            </a:r>
            <a:r>
              <a:rPr lang="en-GB" sz="1600">
                <a:solidFill>
                  <a:srgbClr val="EF89D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indicar las instrucciones que se ejecutan cuando ninguna condición anterior se cumplió.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4"/>
          <p:cNvSpPr txBox="1"/>
          <p:nvPr/>
        </p:nvSpPr>
        <p:spPr>
          <a:xfrm>
            <a:off x="9375" y="5675"/>
            <a:ext cx="5271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entrada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Ingresar un nombre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//Repetimos hasta que se ingresa "ESC"</a:t>
            </a:r>
            <a:endParaRPr sz="145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(entrada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){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(entrada) {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ANA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45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HOLA ANA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JUAN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45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HOLA JUAN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45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¿QUIÉN SOS?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entrada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Ingresar un nombre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8" name="Google Shape;468;p84"/>
          <p:cNvSpPr txBox="1"/>
          <p:nvPr/>
        </p:nvSpPr>
        <p:spPr>
          <a:xfrm>
            <a:off x="5280375" y="264425"/>
            <a:ext cx="3905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800">
                <a:latin typeface="Anton"/>
                <a:ea typeface="Anton"/>
                <a:cs typeface="Anton"/>
                <a:sym typeface="Anton"/>
              </a:rPr>
              <a:t>EJEMPLO APLICADO</a:t>
            </a:r>
            <a:endParaRPr i="1" sz="28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800">
                <a:latin typeface="Anton"/>
                <a:ea typeface="Anton"/>
                <a:cs typeface="Anton"/>
                <a:sym typeface="Anton"/>
              </a:rPr>
              <a:t>WHILE Y SWITCH: </a:t>
            </a:r>
            <a:endParaRPr i="1" sz="28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800">
                <a:latin typeface="Anton"/>
                <a:ea typeface="Anton"/>
                <a:cs typeface="Anton"/>
                <a:sym typeface="Anton"/>
              </a:rPr>
              <a:t>ENTRADAS</a:t>
            </a:r>
            <a:endParaRPr i="1" sz="28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69" name="Google Shape;469;p84"/>
          <p:cNvSpPr txBox="1"/>
          <p:nvPr/>
        </p:nvSpPr>
        <p:spPr>
          <a:xfrm>
            <a:off x="5463900" y="1872550"/>
            <a:ext cx="3680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Algoritmo</a:t>
            </a:r>
            <a:r>
              <a:rPr lang="en-GB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hace la </a:t>
            </a:r>
            <a:r>
              <a:rPr lang="en-GB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operación</a:t>
            </a:r>
            <a:r>
              <a:rPr lang="en-GB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según</a:t>
            </a:r>
            <a:r>
              <a:rPr lang="en-GB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la entrada, pero ignora la ejecución de bloque si la entrada es en “ESC”.</a:t>
            </a:r>
            <a:endParaRPr i="1" sz="1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70" name="Google Shape;470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85"/>
          <p:cNvSpPr txBox="1"/>
          <p:nvPr/>
        </p:nvSpPr>
        <p:spPr>
          <a:xfrm>
            <a:off x="852150" y="2209325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76" name="Google Shape;476;p85"/>
          <p:cNvSpPr txBox="1"/>
          <p:nvPr/>
        </p:nvSpPr>
        <p:spPr>
          <a:xfrm>
            <a:off x="2000950" y="692000"/>
            <a:ext cx="530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¡LO MÁS IMPORTANTE!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77" name="Google Shape;477;p85"/>
          <p:cNvSpPr txBox="1"/>
          <p:nvPr/>
        </p:nvSpPr>
        <p:spPr>
          <a:xfrm>
            <a:off x="1130675" y="2069825"/>
            <a:ext cx="7257900" cy="24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Todas los temas que vimos (y los que vamos a ver), se pueden (y deben) combinar entre sí.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De forma que dentro de una función, pueda existir un haya un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condicional,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con un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for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a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dentro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, y dentro de ese for, un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while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...así la combinación es infinita.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¡Ahí es cuando la programación JavaScript empieza a volverse interesante!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78" name="Google Shape;478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85"/>
          <p:cNvPicPr preferRelativeResize="0"/>
          <p:nvPr/>
        </p:nvPicPr>
        <p:blipFill rotWithShape="1">
          <a:blip r:embed="rId4">
            <a:alphaModFix/>
          </a:blip>
          <a:srcRect b="22157" l="22928" r="24181" t="21027"/>
          <a:stretch/>
        </p:blipFill>
        <p:spPr>
          <a:xfrm>
            <a:off x="7764600" y="0"/>
            <a:ext cx="1379392" cy="11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86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¡VAMOS A PRACTICAR LO VISTO!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85" name="Google Shape;485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75" y="228143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87"/>
          <p:cNvSpPr txBox="1"/>
          <p:nvPr/>
        </p:nvSpPr>
        <p:spPr>
          <a:xfrm>
            <a:off x="597750" y="1919925"/>
            <a:ext cx="79485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#FindTheBug</a:t>
            </a:r>
            <a:br>
              <a:rPr i="1" lang="en-GB" sz="4000">
                <a:latin typeface="Anton"/>
                <a:ea typeface="Anton"/>
                <a:cs typeface="Anton"/>
                <a:sym typeface="Anton"/>
              </a:rPr>
            </a:br>
            <a:r>
              <a:rPr i="1" lang="en-GB">
                <a:latin typeface="Anton"/>
                <a:ea typeface="Anton"/>
                <a:cs typeface="Anton"/>
                <a:sym typeface="Anton"/>
              </a:rPr>
              <a:t>Encuentra el error</a:t>
            </a:r>
            <a:endParaRPr b="0" i="1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Analizaremos el código para asegurarnos que corre bien. </a:t>
            </a:r>
            <a:b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Si encontramos errores, ¡los solucionaremos! 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br>
              <a:rPr b="1" i="0" lang="en-GB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GB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TIEMPO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ESTIMADO</a:t>
            </a:r>
            <a:r>
              <a:rPr b="1" i="0" lang="en-GB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5/10</a:t>
            </a:r>
            <a:r>
              <a:rPr b="1" i="0" lang="en-GB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MIN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2" name="Google Shape;492;p87"/>
          <p:cNvSpPr/>
          <p:nvPr/>
        </p:nvSpPr>
        <p:spPr>
          <a:xfrm>
            <a:off x="4048799" y="745000"/>
            <a:ext cx="1046400" cy="1003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493" name="Google Shape;493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701" y="908301"/>
            <a:ext cx="676600" cy="6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8"/>
          <p:cNvSpPr txBox="1"/>
          <p:nvPr/>
        </p:nvSpPr>
        <p:spPr>
          <a:xfrm>
            <a:off x="780612" y="639900"/>
            <a:ext cx="7582800" cy="30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PREPARÁNDONOS PARA EL DESAFÍO ENTREGABLE Nº 1</a:t>
            </a:r>
            <a:endParaRPr i="1" sz="3000">
              <a:solidFill>
                <a:srgbClr val="E0FF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la clase 4 finaliza el primer módulo y se entregarán las consignas del </a:t>
            </a:r>
            <a:r>
              <a:rPr b="1" i="1" lang="en-GB" sz="2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primer desafío entregable</a:t>
            </a:r>
            <a:r>
              <a:rPr i="1" lang="en-GB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del curso. El mismo, incluirá</a:t>
            </a:r>
            <a:r>
              <a:rPr i="1" lang="en-GB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temas vistos en las clases 1, 2, 3 y</a:t>
            </a:r>
            <a:r>
              <a:rPr i="1" lang="en-GB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4.</a:t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99" name="Google Shape;499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9388" y="2757549"/>
            <a:ext cx="3145225" cy="1838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Google Shape;50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89"/>
          <p:cNvSpPr txBox="1"/>
          <p:nvPr/>
        </p:nvSpPr>
        <p:spPr>
          <a:xfrm>
            <a:off x="174575" y="214875"/>
            <a:ext cx="4042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89"/>
          <p:cNvSpPr txBox="1"/>
          <p:nvPr/>
        </p:nvSpPr>
        <p:spPr>
          <a:xfrm>
            <a:off x="3542550" y="1333738"/>
            <a:ext cx="52119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●"/>
            </a:pPr>
            <a:r>
              <a:rPr lang="en-GB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entregable se compone de temas vistos hasta el momento, más otros que verán durante el </a:t>
            </a:r>
            <a:r>
              <a:rPr lang="en-GB" sz="17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módulo completo</a:t>
            </a:r>
            <a:r>
              <a:rPr lang="en-GB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💪.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●"/>
            </a:pPr>
            <a:r>
              <a:rPr lang="en-GB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 recomendamos ir avanzando con los "Hands On" y "Desafíos Complementarios"</a:t>
            </a: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✨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07" name="Google Shape;507;p89"/>
          <p:cNvSpPr txBox="1"/>
          <p:nvPr/>
        </p:nvSpPr>
        <p:spPr>
          <a:xfrm>
            <a:off x="3488825" y="3523527"/>
            <a:ext cx="52119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ctr"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●"/>
            </a:pPr>
            <a:r>
              <a:rPr lang="en-GB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Recuerden que recién la consigna del desafío se entrega ¡</a:t>
            </a:r>
            <a:r>
              <a:rPr lang="en-GB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en la clase Nº 4</a:t>
            </a:r>
            <a:r>
              <a:rPr lang="en-GB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! 🙌 </a:t>
            </a:r>
            <a:r>
              <a:rPr b="1" lang="en-GB" sz="1700">
                <a:latin typeface="Helvetica Neue"/>
                <a:ea typeface="Helvetica Neue"/>
                <a:cs typeface="Helvetica Neue"/>
                <a:sym typeface="Helvetica Neue"/>
              </a:rPr>
              <a:t>Y tendrán hasta 7 días para resolver el desafío y subirlo.</a:t>
            </a:r>
            <a:endParaRPr b="1" sz="1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08" name="Google Shape;508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07812"/>
            <a:ext cx="3628850" cy="1808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9" name="Google Shape;509;p89"/>
          <p:cNvGrpSpPr/>
          <p:nvPr/>
        </p:nvGrpSpPr>
        <p:grpSpPr>
          <a:xfrm>
            <a:off x="0" y="4137650"/>
            <a:ext cx="1646700" cy="1005850"/>
            <a:chOff x="0" y="4137650"/>
            <a:chExt cx="1646700" cy="1005850"/>
          </a:xfrm>
        </p:grpSpPr>
        <p:cxnSp>
          <p:nvCxnSpPr>
            <p:cNvPr id="510" name="Google Shape;510;p89"/>
            <p:cNvCxnSpPr/>
            <p:nvPr/>
          </p:nvCxnSpPr>
          <p:spPr>
            <a:xfrm rot="10800000">
              <a:off x="1228025" y="4151150"/>
              <a:ext cx="0" cy="97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89"/>
            <p:cNvCxnSpPr/>
            <p:nvPr/>
          </p:nvCxnSpPr>
          <p:spPr>
            <a:xfrm>
              <a:off x="0" y="4851300"/>
              <a:ext cx="16467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89"/>
            <p:cNvCxnSpPr/>
            <p:nvPr/>
          </p:nvCxnSpPr>
          <p:spPr>
            <a:xfrm rot="10800000">
              <a:off x="269025" y="4137650"/>
              <a:ext cx="0" cy="99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89"/>
            <p:cNvCxnSpPr/>
            <p:nvPr/>
          </p:nvCxnSpPr>
          <p:spPr>
            <a:xfrm rot="10800000">
              <a:off x="593925" y="4164600"/>
              <a:ext cx="0" cy="97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4" name="Google Shape;514;p89"/>
            <p:cNvCxnSpPr/>
            <p:nvPr/>
          </p:nvCxnSpPr>
          <p:spPr>
            <a:xfrm rot="10800000">
              <a:off x="934500" y="4177800"/>
              <a:ext cx="0" cy="965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15" name="Google Shape;515;p89"/>
          <p:cNvCxnSpPr/>
          <p:nvPr/>
        </p:nvCxnSpPr>
        <p:spPr>
          <a:xfrm>
            <a:off x="0" y="4648350"/>
            <a:ext cx="1646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6" name="Google Shape;516;p89"/>
          <p:cNvGrpSpPr/>
          <p:nvPr/>
        </p:nvGrpSpPr>
        <p:grpSpPr>
          <a:xfrm>
            <a:off x="7514556" y="80050"/>
            <a:ext cx="1554485" cy="1005870"/>
            <a:chOff x="7497300" y="-4725"/>
            <a:chExt cx="1646700" cy="1110600"/>
          </a:xfrm>
        </p:grpSpPr>
        <p:pic>
          <p:nvPicPr>
            <p:cNvPr id="517" name="Google Shape;517;p89"/>
            <p:cNvPicPr preferRelativeResize="0"/>
            <p:nvPr/>
          </p:nvPicPr>
          <p:blipFill rotWithShape="1">
            <a:blip r:embed="rId5">
              <a:alphaModFix/>
            </a:blip>
            <a:srcRect b="17584" l="17287" r="20574" t="25138"/>
            <a:stretch/>
          </p:blipFill>
          <p:spPr>
            <a:xfrm>
              <a:off x="7497300" y="-4725"/>
              <a:ext cx="1646700" cy="111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8" name="Google Shape;518;p8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940167" y="218576"/>
              <a:ext cx="848016" cy="82731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19" name="Google Shape;519;p8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89150" y="2068863"/>
            <a:ext cx="886200" cy="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90"/>
          <p:cNvSpPr txBox="1"/>
          <p:nvPr/>
        </p:nvSpPr>
        <p:spPr>
          <a:xfrm>
            <a:off x="1420175" y="152075"/>
            <a:ext cx="6696000" cy="14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DESAFÍO ENTREGABLE N° 1</a:t>
            </a:r>
            <a:endParaRPr i="1" sz="45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Compuesto por…</a:t>
            </a:r>
            <a:endParaRPr i="1"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6" name="Google Shape;526;p90"/>
          <p:cNvSpPr txBox="1"/>
          <p:nvPr/>
        </p:nvSpPr>
        <p:spPr>
          <a:xfrm>
            <a:off x="4385736" y="1761875"/>
            <a:ext cx="4456800" cy="25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AutoNum type="alphaLcParenR"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Crear un algoritmo con un condicional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AutoNum type="alphaLcParenR"/>
            </a:pPr>
            <a:r>
              <a:rPr b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Crear un algoritmo utilizando un ciclo</a:t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9E9E9E"/>
              </a:buClr>
              <a:buSzPts val="2000"/>
              <a:buFont typeface="Helvetica Neue Light"/>
              <a:buAutoNum type="alphaLcParenR"/>
            </a:pPr>
            <a:r>
              <a:rPr lang="en-GB" sz="2000">
                <a:solidFill>
                  <a:srgbClr val="9E9E9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Armar un simulador interactivo, la estructura final de tu proyecto integrador</a:t>
            </a:r>
            <a:endParaRPr sz="2000">
              <a:solidFill>
                <a:srgbClr val="9E9E9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27" name="Google Shape;527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7877" y="2159150"/>
            <a:ext cx="294750" cy="29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250" y="1971126"/>
            <a:ext cx="3639253" cy="21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40326" y="3941227"/>
            <a:ext cx="294750" cy="29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3127" y="2912600"/>
            <a:ext cx="294750" cy="29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5"/>
          <p:cNvSpPr txBox="1"/>
          <p:nvPr/>
        </p:nvSpPr>
        <p:spPr>
          <a:xfrm>
            <a:off x="3979775" y="1134750"/>
            <a:ext cx="49503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Comprender 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qué es un </a:t>
            </a:r>
            <a:r>
              <a:rPr b="1" lang="en-GB" sz="1800">
                <a:latin typeface="Helvetica Neue"/>
                <a:ea typeface="Helvetica Neue"/>
                <a:cs typeface="Helvetica Neue"/>
                <a:sym typeface="Helvetica Neue"/>
              </a:rPr>
              <a:t>ciclo 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o </a:t>
            </a:r>
            <a:r>
              <a:rPr b="1" lang="en-GB" sz="1800">
                <a:latin typeface="Helvetica Neue"/>
                <a:ea typeface="Helvetica Neue"/>
                <a:cs typeface="Helvetica Neue"/>
                <a:sym typeface="Helvetica Neue"/>
              </a:rPr>
              <a:t>bucle 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y cómo nos permite repetir operaciones similares fácilmente.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Conocer qué </a:t>
            </a:r>
            <a:r>
              <a:rPr b="1" lang="en-GB" sz="1800">
                <a:latin typeface="Helvetica Neue"/>
                <a:ea typeface="Helvetica Neue"/>
                <a:cs typeface="Helvetica Neue"/>
                <a:sym typeface="Helvetica Neue"/>
              </a:rPr>
              <a:t>tipos de ciclos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podemos emplear y cuáles son sus diferencias.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Analizar cómo combinar </a:t>
            </a:r>
            <a:r>
              <a:rPr b="1" lang="en-GB" sz="1800">
                <a:latin typeface="Helvetica Neue"/>
                <a:ea typeface="Helvetica Neue"/>
                <a:cs typeface="Helvetica Neue"/>
                <a:sym typeface="Helvetica Neue"/>
              </a:rPr>
              <a:t>operadores lógicos, ciclos 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b="1" lang="en-GB" sz="1800">
                <a:latin typeface="Helvetica Neue"/>
                <a:ea typeface="Helvetica Neue"/>
                <a:cs typeface="Helvetica Neue"/>
                <a:sym typeface="Helvetica Neue"/>
              </a:rPr>
              <a:t>funciones 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para resolver cada problema.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7" name="Google Shape;21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55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GB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9" name="Google Shape;219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7E3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1"/>
          <p:cNvSpPr txBox="1"/>
          <p:nvPr/>
        </p:nvSpPr>
        <p:spPr>
          <a:xfrm>
            <a:off x="1443000" y="226067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CREAR UN ALGORITMO UTILIZANDO UN CICLO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36" name="Google Shape;536;p91"/>
          <p:cNvSpPr txBox="1"/>
          <p:nvPr/>
        </p:nvSpPr>
        <p:spPr>
          <a:xfrm>
            <a:off x="938100" y="3881300"/>
            <a:ext cx="72678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Tomando como base los ejemplos 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anteriores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la estructura </a:t>
            </a:r>
            <a:r>
              <a:rPr b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while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b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do...while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crear un algoritmo que repita un bloque de instrucciones.</a:t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37" name="Google Shape;537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8675" y="766800"/>
            <a:ext cx="1286650" cy="1289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3" name="Google Shape;543;p92"/>
          <p:cNvGraphicFramePr/>
          <p:nvPr/>
        </p:nvGraphicFramePr>
        <p:xfrm>
          <a:off x="153263" y="34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{8D09D94E-3165-4278-BD15-02C3605EA92D}</a:tableStyleId>
              </a:tblPr>
              <a:tblGrid>
                <a:gridCol w="2945825"/>
                <a:gridCol w="3822275"/>
                <a:gridCol w="2069375"/>
              </a:tblGrid>
              <a:tr h="7347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CREAR UN ALGORITMO UTILIZANDO UN CICLO</a:t>
                      </a:r>
                      <a:endParaRPr i="1" sz="24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 hMerge="1"/>
                <a:tc hMerge="1"/>
              </a:tr>
              <a:tr h="8253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Página HTML y </a:t>
                      </a: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código fuente en JavaScript. Debe identificar el apellido del alumno/a en el nombre de archivo comprimido por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highlight>
                            <a:srgbClr val="CCCCCC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“claseApellido”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 </a:t>
                      </a:r>
                      <a:endParaRPr sz="16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n-GB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Usamos la instrucción </a:t>
                      </a:r>
                      <a:r>
                        <a:rPr b="1"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 </a:t>
                      </a:r>
                      <a:r>
                        <a:rPr lang="en-GB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para repetir un número fijo de veces. Mientras que usamos </a:t>
                      </a:r>
                      <a:r>
                        <a:rPr b="1"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while </a:t>
                      </a:r>
                      <a:r>
                        <a:rPr lang="en-GB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cuando queremos repetir algo hasta que se deje de cumplir una condición.</a:t>
                      </a:r>
                      <a:endParaRPr sz="16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4117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br>
                        <a:rPr b="1" lang="en-GB" sz="200" u="none" cap="none" strike="noStrike">
                          <a:solidFill>
                            <a:srgbClr val="4D5156"/>
                          </a:solidFill>
                        </a:rPr>
                      </a:br>
                      <a:r>
                        <a:rPr b="1" lang="en-GB" sz="1600" u="none" cap="none" strike="noStrike"/>
                        <a:t>&gt;&gt;</a:t>
                      </a:r>
                      <a:r>
                        <a:rPr b="1" lang="en-GB" sz="1600" u="none" cap="none" strike="noStrike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sz="16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r>
                        <a:rPr lang="en-GB" sz="16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Tomando como base los ejemplos anteriores de la estructura </a:t>
                      </a: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 </a:t>
                      </a: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while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, crear un algoritmo que repita un bloque de instrucciones. En cada repetición es necesario efectuar una operación o comparación para obtener una salida por alerta o consola.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600" u="none" cap="none" strike="noStrike"/>
                        <a:t>&gt;&gt;</a:t>
                      </a:r>
                      <a:r>
                        <a:rPr b="1" lang="en-GB" sz="16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Aspectos a incluir en el entregable: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Archivo HTML y Archivo JS, referenciado en el HTML por etiqueta &lt;script src="js/miarchivo.js"&gt;&lt;/script&gt;, que incluya la definición de un algoritmo en JavaScript que emplee bucles e instrucciones condicionales.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544" name="Google Shape;544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275" y="1535750"/>
            <a:ext cx="1634175" cy="6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0" name="Google Shape;550;p93"/>
          <p:cNvGraphicFramePr/>
          <p:nvPr/>
        </p:nvGraphicFramePr>
        <p:xfrm>
          <a:off x="153263" y="34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{8D09D94E-3165-4278-BD15-02C3605EA92D}</a:tableStyleId>
              </a:tblPr>
              <a:tblGrid>
                <a:gridCol w="2945825"/>
                <a:gridCol w="3822275"/>
                <a:gridCol w="2069375"/>
              </a:tblGrid>
              <a:tr h="7347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CREAR UN ALGORITMO UTILIZANDO UN CICLO</a:t>
                      </a:r>
                      <a:endParaRPr i="1" sz="24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 hMerge="1"/>
                <a:tc hMerge="1"/>
              </a:tr>
              <a:tr h="24117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br>
                        <a:rPr b="1" lang="en-GB" sz="200" u="none" cap="none" strike="noStrike">
                          <a:solidFill>
                            <a:srgbClr val="4D5156"/>
                          </a:solidFill>
                        </a:rPr>
                      </a:br>
                      <a:r>
                        <a:rPr b="1" lang="en-GB" sz="1700" u="none" cap="none" strike="noStrike"/>
                        <a:t>&gt;&gt;Ejemplo:</a:t>
                      </a:r>
                      <a:endParaRPr b="1" sz="17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t/>
                      </a:r>
                      <a:endParaRPr b="1" sz="1700"/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Char char="-"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Pedir número mediante prompt y sumarle otro número en cada repetición,realizando una salida por cada resultado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Char char="-"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Pedir un texto mediante prompt, concatenar un valor en cada repetición, realizando una salida por cada resultado, hasta que se ingresa “ESC”.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Char char="-"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Pedir un número por prompt, repetir la salida del mensaje “Hola” la cantidad de veces ingresada.</a:t>
                      </a:r>
                      <a:endParaRPr b="1"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551" name="Google Shape;551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94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557" name="Google Shape;557;p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63" y="433050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95"/>
          <p:cNvSpPr txBox="1"/>
          <p:nvPr/>
        </p:nvSpPr>
        <p:spPr>
          <a:xfrm>
            <a:off x="999025" y="1705225"/>
            <a:ext cx="71460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GB" sz="3000" u="none" cap="none" strike="noStrike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¡PARA PENSAR!</a:t>
            </a:r>
            <a:endParaRPr b="0" i="1" sz="3000" u="none" cap="none" strike="noStrike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GB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¿Te gustaría comprobar tus conocimientos de la clase?</a:t>
            </a:r>
            <a:endParaRPr b="0" i="1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 compartimos a través del chat de zoom</a:t>
            </a:r>
            <a:endParaRPr b="0" i="0" sz="1600" u="sng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el enlace a un breve quiz de tarea.</a:t>
            </a:r>
            <a:endParaRPr b="0" i="0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el profesor: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Acceder a la carpeta “Quizzes” de la camada 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Ingresar al formulario de la clase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Pulsar el botón “Invitar” 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Copiar el enlace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Compartir el enlace a los alumnos a través del chat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96"/>
          <p:cNvSpPr txBox="1"/>
          <p:nvPr/>
        </p:nvSpPr>
        <p:spPr>
          <a:xfrm>
            <a:off x="1000350" y="1680600"/>
            <a:ext cx="7754100" cy="3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1099" lvl="0" marL="189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Bucles | </a:t>
            </a:r>
            <a:b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Los apuntes de Majo (Página 17 a 19).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u="sng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 lo explico con gatitos. Bucle FOR.</a:t>
            </a:r>
            <a:endParaRPr sz="1000"/>
          </a:p>
          <a:p>
            <a:pPr indent="457200" lvl="0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Te lo explico con gatitos. Bucle WHILE.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1099" lvl="0" marL="1890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Funciones | 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Los apuntes de Majo (Página 20).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Te lo explico con gatitos. Parte 1</a:t>
            </a: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Te lo explico con gatitos. Parte 2</a:t>
            </a: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1099" lvl="0" marL="1890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Documentación | </a:t>
            </a:r>
            <a:b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Documentación FOR</a:t>
            </a: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0"/>
              </a:rPr>
              <a:t>Documentación WHILE</a:t>
            </a: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69" name="Google Shape;569;p9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9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11525" y="1277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96"/>
          <p:cNvSpPr/>
          <p:nvPr/>
        </p:nvSpPr>
        <p:spPr>
          <a:xfrm>
            <a:off x="1145200" y="364125"/>
            <a:ext cx="1070700" cy="1070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96"/>
          <p:cNvSpPr txBox="1"/>
          <p:nvPr/>
        </p:nvSpPr>
        <p:spPr>
          <a:xfrm>
            <a:off x="2455275" y="279825"/>
            <a:ext cx="5892000" cy="9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RECURSOS: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73" name="Google Shape;573;p9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08034" y="593440"/>
            <a:ext cx="545131" cy="545131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96"/>
          <p:cNvSpPr txBox="1"/>
          <p:nvPr/>
        </p:nvSpPr>
        <p:spPr>
          <a:xfrm>
            <a:off x="882725" y="4795013"/>
            <a:ext cx="6764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Disponible en </a:t>
            </a:r>
            <a:r>
              <a:rPr lang="en-GB" u="sng">
                <a:solidFill>
                  <a:schemeClr val="hlink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14"/>
              </a:rPr>
              <a:t>nuestro repositorio</a:t>
            </a: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97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n-GB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80" name="Google Shape;580;p97"/>
          <p:cNvSpPr txBox="1"/>
          <p:nvPr/>
        </p:nvSpPr>
        <p:spPr>
          <a:xfrm>
            <a:off x="2180400" y="2623175"/>
            <a:ext cx="4783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Ciclos: for, while, do while.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Operador switch.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98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586" name="Google Shape;586;p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99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92" name="Google Shape;592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6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MAPA DE CONCEPTOS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5" name="Google Shape;22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7"/>
          <p:cNvSpPr/>
          <p:nvPr/>
        </p:nvSpPr>
        <p:spPr>
          <a:xfrm>
            <a:off x="612125" y="1215950"/>
            <a:ext cx="1503000" cy="666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Ciclos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1" name="Google Shape;231;p57"/>
          <p:cNvSpPr/>
          <p:nvPr/>
        </p:nvSpPr>
        <p:spPr>
          <a:xfrm>
            <a:off x="3110250" y="1396919"/>
            <a:ext cx="1774500" cy="310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Bucles en JavaScript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32" name="Google Shape;232;p57"/>
          <p:cNvCxnSpPr>
            <a:stCxn id="230" idx="3"/>
          </p:cNvCxnSpPr>
          <p:nvPr/>
        </p:nvCxnSpPr>
        <p:spPr>
          <a:xfrm>
            <a:off x="2115125" y="1549250"/>
            <a:ext cx="995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33" name="Google Shape;233;p57"/>
          <p:cNvSpPr/>
          <p:nvPr/>
        </p:nvSpPr>
        <p:spPr>
          <a:xfrm>
            <a:off x="4925454" y="2151258"/>
            <a:ext cx="995100" cy="2712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4" name="Google Shape;234;p57"/>
          <p:cNvSpPr/>
          <p:nvPr/>
        </p:nvSpPr>
        <p:spPr>
          <a:xfrm>
            <a:off x="4925454" y="2527239"/>
            <a:ext cx="995100" cy="2712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While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5" name="Google Shape;235;p57"/>
          <p:cNvSpPr/>
          <p:nvPr/>
        </p:nvSpPr>
        <p:spPr>
          <a:xfrm>
            <a:off x="4925454" y="2881746"/>
            <a:ext cx="995100" cy="2712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Do… While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36" name="Google Shape;236;p57"/>
          <p:cNvCxnSpPr>
            <a:stCxn id="231" idx="2"/>
            <a:endCxn id="233" idx="1"/>
          </p:cNvCxnSpPr>
          <p:nvPr/>
        </p:nvCxnSpPr>
        <p:spPr>
          <a:xfrm flipH="1" rot="-5400000">
            <a:off x="4171950" y="1533269"/>
            <a:ext cx="579000" cy="927900"/>
          </a:xfrm>
          <a:prstGeom prst="bentConnector2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37" name="Google Shape;237;p57"/>
          <p:cNvCxnSpPr>
            <a:stCxn id="231" idx="2"/>
            <a:endCxn id="235" idx="1"/>
          </p:cNvCxnSpPr>
          <p:nvPr/>
        </p:nvCxnSpPr>
        <p:spPr>
          <a:xfrm flipH="1" rot="-5400000">
            <a:off x="3806700" y="1898519"/>
            <a:ext cx="1309500" cy="927900"/>
          </a:xfrm>
          <a:prstGeom prst="bentConnector2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38" name="Google Shape;238;p57"/>
          <p:cNvCxnSpPr>
            <a:stCxn id="231" idx="2"/>
            <a:endCxn id="234" idx="1"/>
          </p:cNvCxnSpPr>
          <p:nvPr/>
        </p:nvCxnSpPr>
        <p:spPr>
          <a:xfrm flipH="1" rot="-5400000">
            <a:off x="3983850" y="1721369"/>
            <a:ext cx="955200" cy="927900"/>
          </a:xfrm>
          <a:prstGeom prst="bentConnector2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39" name="Google Shape;239;p57"/>
          <p:cNvSpPr/>
          <p:nvPr/>
        </p:nvSpPr>
        <p:spPr>
          <a:xfrm>
            <a:off x="6712931" y="2195333"/>
            <a:ext cx="1774500" cy="2487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Sentencia continue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40" name="Google Shape;240;p57"/>
          <p:cNvCxnSpPr/>
          <p:nvPr/>
        </p:nvCxnSpPr>
        <p:spPr>
          <a:xfrm>
            <a:off x="5920666" y="2317236"/>
            <a:ext cx="792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41" name="Google Shape;241;p57"/>
          <p:cNvSpPr/>
          <p:nvPr/>
        </p:nvSpPr>
        <p:spPr>
          <a:xfrm>
            <a:off x="6712930" y="1848361"/>
            <a:ext cx="1774500" cy="2487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Sentencia break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42" name="Google Shape;242;p57"/>
          <p:cNvCxnSpPr>
            <a:endCxn id="241" idx="1"/>
          </p:cNvCxnSpPr>
          <p:nvPr/>
        </p:nvCxnSpPr>
        <p:spPr>
          <a:xfrm flipH="1" rot="10800000">
            <a:off x="5920630" y="1972711"/>
            <a:ext cx="792300" cy="344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43" name="Google Shape;243;p57"/>
          <p:cNvCxnSpPr/>
          <p:nvPr/>
        </p:nvCxnSpPr>
        <p:spPr>
          <a:xfrm flipH="1">
            <a:off x="3110225" y="3319575"/>
            <a:ext cx="5425800" cy="3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44" name="Google Shape;244;p57"/>
          <p:cNvSpPr/>
          <p:nvPr/>
        </p:nvSpPr>
        <p:spPr>
          <a:xfrm>
            <a:off x="5071634" y="3554038"/>
            <a:ext cx="1503000" cy="666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Estructura Switch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" name="Google Shape;245;p57"/>
          <p:cNvSpPr txBox="1"/>
          <p:nvPr/>
        </p:nvSpPr>
        <p:spPr>
          <a:xfrm>
            <a:off x="624275" y="199300"/>
            <a:ext cx="71052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MAPA DE CONCEPTOS CLASE </a:t>
            </a:r>
            <a:r>
              <a:rPr i="1" lang="en-GB" sz="2000">
                <a:latin typeface="Anton"/>
                <a:ea typeface="Anton"/>
                <a:cs typeface="Anton"/>
                <a:sym typeface="Anton"/>
              </a:rPr>
              <a:t>3</a:t>
            </a:r>
            <a:endParaRPr i="1" sz="2000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6" name="Google Shape;246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8"/>
          <p:cNvSpPr txBox="1"/>
          <p:nvPr/>
        </p:nvSpPr>
        <p:spPr>
          <a:xfrm>
            <a:off x="394100" y="1835200"/>
            <a:ext cx="2447100" cy="248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6925" y="478095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58"/>
          <p:cNvSpPr/>
          <p:nvPr/>
        </p:nvSpPr>
        <p:spPr>
          <a:xfrm>
            <a:off x="5735304" y="1103150"/>
            <a:ext cx="3305700" cy="669000"/>
          </a:xfrm>
          <a:prstGeom prst="chevron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MÓDULO 2</a:t>
            </a:r>
            <a:endParaRPr sz="18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OBJETOS &amp; ARRAYS</a:t>
            </a:r>
            <a:endParaRPr sz="18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5" name="Google Shape;255;p58"/>
          <p:cNvSpPr/>
          <p:nvPr/>
        </p:nvSpPr>
        <p:spPr>
          <a:xfrm>
            <a:off x="102988" y="1103364"/>
            <a:ext cx="3546900" cy="6690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MÓDULO 0</a:t>
            </a:r>
            <a:endParaRPr sz="18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NIVELACIÓN</a:t>
            </a:r>
            <a:endParaRPr sz="18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6" name="Google Shape;256;p58"/>
          <p:cNvSpPr txBox="1"/>
          <p:nvPr/>
        </p:nvSpPr>
        <p:spPr>
          <a:xfrm>
            <a:off x="960025" y="2092250"/>
            <a:ext cx="9417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Anton"/>
                <a:ea typeface="Anton"/>
                <a:cs typeface="Anton"/>
                <a:sym typeface="Anton"/>
              </a:rPr>
              <a:t>SET UP</a:t>
            </a:r>
            <a:endParaRPr sz="1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7" name="Google Shape;257;p58"/>
          <p:cNvSpPr/>
          <p:nvPr/>
        </p:nvSpPr>
        <p:spPr>
          <a:xfrm>
            <a:off x="3047192" y="1103150"/>
            <a:ext cx="3305700" cy="669000"/>
          </a:xfrm>
          <a:prstGeom prst="chevron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MÓDULO 1</a:t>
            </a:r>
            <a:endParaRPr sz="18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CONCEPTOS BÁSICOS</a:t>
            </a:r>
            <a:endParaRPr sz="18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8" name="Google Shape;258;p58"/>
          <p:cNvSpPr txBox="1"/>
          <p:nvPr/>
        </p:nvSpPr>
        <p:spPr>
          <a:xfrm>
            <a:off x="529250" y="2039450"/>
            <a:ext cx="23118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CLASE 1 -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58"/>
          <p:cNvSpPr txBox="1"/>
          <p:nvPr/>
        </p:nvSpPr>
        <p:spPr>
          <a:xfrm>
            <a:off x="352825" y="2000775"/>
            <a:ext cx="2311800" cy="2404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58"/>
          <p:cNvSpPr txBox="1"/>
          <p:nvPr/>
        </p:nvSpPr>
        <p:spPr>
          <a:xfrm>
            <a:off x="957650" y="2034700"/>
            <a:ext cx="12582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61" name="Google Shape;261;p58"/>
          <p:cNvGrpSpPr/>
          <p:nvPr/>
        </p:nvGrpSpPr>
        <p:grpSpPr>
          <a:xfrm>
            <a:off x="3352850" y="1835172"/>
            <a:ext cx="2488375" cy="2784145"/>
            <a:chOff x="3352850" y="1996688"/>
            <a:chExt cx="2488375" cy="2570059"/>
          </a:xfrm>
        </p:grpSpPr>
        <p:sp>
          <p:nvSpPr>
            <p:cNvPr id="262" name="Google Shape;262;p58"/>
            <p:cNvSpPr txBox="1"/>
            <p:nvPr/>
          </p:nvSpPr>
          <p:spPr>
            <a:xfrm>
              <a:off x="3394125" y="1996688"/>
              <a:ext cx="2447100" cy="248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8"/>
            <p:cNvSpPr txBox="1"/>
            <p:nvPr/>
          </p:nvSpPr>
          <p:spPr>
            <a:xfrm>
              <a:off x="3352850" y="2083047"/>
              <a:ext cx="2311800" cy="2483700"/>
            </a:xfrm>
            <a:prstGeom prst="rect">
              <a:avLst/>
            </a:prstGeom>
            <a:solidFill>
              <a:srgbClr val="999999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58"/>
          <p:cNvSpPr txBox="1"/>
          <p:nvPr/>
        </p:nvSpPr>
        <p:spPr>
          <a:xfrm>
            <a:off x="3367575" y="3226300"/>
            <a:ext cx="2247000" cy="6690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CLASE 3 -</a:t>
            </a:r>
            <a:endParaRPr sz="12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CICLOS E ITERACIONES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5" name="Google Shape;265;p58"/>
          <p:cNvSpPr txBox="1"/>
          <p:nvPr/>
        </p:nvSpPr>
        <p:spPr>
          <a:xfrm>
            <a:off x="6249750" y="1873100"/>
            <a:ext cx="2447100" cy="248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58"/>
          <p:cNvSpPr txBox="1"/>
          <p:nvPr/>
        </p:nvSpPr>
        <p:spPr>
          <a:xfrm>
            <a:off x="6249750" y="2038788"/>
            <a:ext cx="2311800" cy="2641200"/>
          </a:xfrm>
          <a:prstGeom prst="rect">
            <a:avLst/>
          </a:prstGeom>
          <a:solidFill>
            <a:srgbClr val="99999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58"/>
          <p:cNvSpPr txBox="1"/>
          <p:nvPr/>
        </p:nvSpPr>
        <p:spPr>
          <a:xfrm>
            <a:off x="6201900" y="3571200"/>
            <a:ext cx="23331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Anton"/>
                <a:ea typeface="Anton"/>
                <a:cs typeface="Anton"/>
                <a:sym typeface="Anton"/>
              </a:rPr>
              <a:t>CLASE 7 - </a:t>
            </a:r>
            <a:endParaRPr sz="12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FUNCIONES DE ORDEN SUPERIOR</a:t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●"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1ra pre-entrega</a:t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8" name="Google Shape;268;p58"/>
          <p:cNvSpPr txBox="1"/>
          <p:nvPr/>
        </p:nvSpPr>
        <p:spPr>
          <a:xfrm>
            <a:off x="6249750" y="2726500"/>
            <a:ext cx="2333100" cy="807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Anton"/>
                <a:ea typeface="Anton"/>
                <a:cs typeface="Anton"/>
                <a:sym typeface="Anton"/>
              </a:rPr>
              <a:t>CLASE 6 - </a:t>
            </a:r>
            <a:endParaRPr sz="12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ARRAYS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9" name="Google Shape;269;p58"/>
          <p:cNvSpPr txBox="1"/>
          <p:nvPr/>
        </p:nvSpPr>
        <p:spPr>
          <a:xfrm>
            <a:off x="352975" y="2034600"/>
            <a:ext cx="2311800" cy="2404500"/>
          </a:xfrm>
          <a:prstGeom prst="rect">
            <a:avLst/>
          </a:prstGeom>
          <a:solidFill>
            <a:srgbClr val="999999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CLASE 0 - </a:t>
            </a:r>
            <a:endParaRPr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INTRODUCCIÓN A JAVASCRIPT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0" name="Google Shape;270;p58"/>
          <p:cNvSpPr txBox="1"/>
          <p:nvPr/>
        </p:nvSpPr>
        <p:spPr>
          <a:xfrm>
            <a:off x="1278913" y="51475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MÓDULOS DE TRABAJO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71" name="Google Shape;271;p58"/>
          <p:cNvSpPr txBox="1"/>
          <p:nvPr/>
        </p:nvSpPr>
        <p:spPr>
          <a:xfrm>
            <a:off x="3352850" y="3907350"/>
            <a:ext cx="2247000" cy="66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Anton"/>
                <a:ea typeface="Anton"/>
                <a:cs typeface="Anton"/>
                <a:sym typeface="Anton"/>
              </a:rPr>
              <a:t>CLASE 4 - </a:t>
            </a:r>
            <a:endParaRPr sz="12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FUNCIONES</a:t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●"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Desafío entregable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2" name="Google Shape;272;p58"/>
          <p:cNvSpPr txBox="1"/>
          <p:nvPr/>
        </p:nvSpPr>
        <p:spPr>
          <a:xfrm>
            <a:off x="3364800" y="1929300"/>
            <a:ext cx="2247000" cy="669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CLASE 1 - </a:t>
            </a:r>
            <a:endParaRPr sz="12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CONCEPTOS GENERALES: SINTAXIS Y VARIABLES</a:t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3" name="Google Shape;273;p58"/>
          <p:cNvSpPr txBox="1"/>
          <p:nvPr/>
        </p:nvSpPr>
        <p:spPr>
          <a:xfrm>
            <a:off x="6249750" y="2043950"/>
            <a:ext cx="2333100" cy="669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Anton"/>
                <a:ea typeface="Anton"/>
                <a:cs typeface="Anton"/>
                <a:sym typeface="Anton"/>
              </a:rPr>
              <a:t>CLASE 5 - </a:t>
            </a:r>
            <a:endParaRPr sz="12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OBJETOS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4" name="Google Shape;274;p58"/>
          <p:cNvSpPr txBox="1"/>
          <p:nvPr/>
        </p:nvSpPr>
        <p:spPr>
          <a:xfrm>
            <a:off x="3376701" y="2610350"/>
            <a:ext cx="2247000" cy="60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CLASE 2 - </a:t>
            </a:r>
            <a:endParaRPr sz="12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 DE FLUJOS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9"/>
          <p:cNvSpPr txBox="1"/>
          <p:nvPr/>
        </p:nvSpPr>
        <p:spPr>
          <a:xfrm>
            <a:off x="483500" y="1237775"/>
            <a:ext cx="42906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Condicionales: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cuando en programación hablamos de condicionales, hablamos de una estructura sintáctica que sirve para tomar una decisión a partir de una condición.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0" name="Google Shape;280;p59"/>
          <p:cNvSpPr txBox="1"/>
          <p:nvPr/>
        </p:nvSpPr>
        <p:spPr>
          <a:xfrm>
            <a:off x="196487" y="129075"/>
            <a:ext cx="8423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GLOSARIO: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n-GB" sz="2000">
                <a:latin typeface="Anton"/>
                <a:ea typeface="Anton"/>
                <a:cs typeface="Anton"/>
                <a:sym typeface="Anton"/>
              </a:rPr>
              <a:t>Clase 2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1" name="Google Shape;281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59"/>
          <p:cNvSpPr txBox="1"/>
          <p:nvPr/>
        </p:nvSpPr>
        <p:spPr>
          <a:xfrm>
            <a:off x="4572000" y="13901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3" name="Google Shape;283;p59"/>
          <p:cNvSpPr txBox="1"/>
          <p:nvPr/>
        </p:nvSpPr>
        <p:spPr>
          <a:xfrm>
            <a:off x="4572000" y="12377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4" name="Google Shape;284;p59"/>
          <p:cNvSpPr txBox="1"/>
          <p:nvPr/>
        </p:nvSpPr>
        <p:spPr>
          <a:xfrm>
            <a:off x="4694675" y="12377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Estructura IF: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la más utilizada en la mayoría de los lenguajes. Si la condición se cumple (es decir, si su valor es true) se ejecutan todas las instrucciones que se encuentran dentro de {...}. Si la condición no se cumple (es decir, si su valor es false) no se ejecuta ninguna instrucción contenida en {...} y el programa continúa ejecutando el resto de instrucciones del script.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IF...ELSE: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ocasiones, las decisiones que se deben realizar no son del tipo "si se cumple la condición, hazlo; si no se cumple, no hagas nada". Normalmente las condiciones suelen ser del tipo "si se cumple esta condición, hazlo; si no se cumple, haz esto otro".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0"/>
          <p:cNvSpPr txBox="1"/>
          <p:nvPr/>
        </p:nvSpPr>
        <p:spPr>
          <a:xfrm>
            <a:off x="809550" y="1679275"/>
            <a:ext cx="75249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HERRAMIENTAS DE LA CLASE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1500">
                <a:latin typeface="Helvetica Neue"/>
                <a:ea typeface="Helvetica Neue"/>
                <a:cs typeface="Helvetica Neue"/>
                <a:sym typeface="Helvetica Neue"/>
              </a:rPr>
              <a:t>Les compartimos algunos recursos para acompañar la clase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90" name="Google Shape;29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8400" y="4727300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38" y="492750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60"/>
          <p:cNvSpPr txBox="1"/>
          <p:nvPr/>
        </p:nvSpPr>
        <p:spPr>
          <a:xfrm>
            <a:off x="2668050" y="2927625"/>
            <a:ext cx="38079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Guión de clase Nº 3  </a:t>
            </a:r>
            <a:r>
              <a:rPr lang="en-GB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aquí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Quizz de clase Nº 3  </a:t>
            </a:r>
            <a:r>
              <a:rPr lang="en-GB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6"/>
              </a:rPr>
              <a:t>aquí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Booklet de Javascript </a:t>
            </a:r>
            <a:r>
              <a:rPr lang="en-GB" sz="1800" u="sng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aquí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FAQs de Javascript </a:t>
            </a:r>
            <a:r>
              <a:rPr lang="en-GB" sz="1800" u="sng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aquí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