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Anton"/>
      <p:regular r:id="rId14"/>
    </p:embeddedFont>
    <p:embeddedFont>
      <p:font typeface="Helvetica Neue"/>
      <p:regular r:id="rId15"/>
      <p:bold r:id="rId16"/>
      <p:italic r:id="rId17"/>
      <p:boldItalic r:id="rId18"/>
    </p:embeddedFont>
    <p:embeddedFont>
      <p:font typeface="Helvetica Neue Light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Light-bold.fntdata"/><Relationship Id="rId11" Type="http://schemas.openxmlformats.org/officeDocument/2006/relationships/slide" Target="slides/slide5.xml"/><Relationship Id="rId22" Type="http://schemas.openxmlformats.org/officeDocument/2006/relationships/font" Target="fonts/HelveticaNeueLight-boldItalic.fntdata"/><Relationship Id="rId10" Type="http://schemas.openxmlformats.org/officeDocument/2006/relationships/slide" Target="slides/slide4.xml"/><Relationship Id="rId21" Type="http://schemas.openxmlformats.org/officeDocument/2006/relationships/font" Target="fonts/HelveticaNeueLight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HelveticaNeue-regular.fntdata"/><Relationship Id="rId14" Type="http://schemas.openxmlformats.org/officeDocument/2006/relationships/font" Target="fonts/Anton-regular.fntdata"/><Relationship Id="rId17" Type="http://schemas.openxmlformats.org/officeDocument/2006/relationships/font" Target="fonts/HelveticaNeue-italic.fntdata"/><Relationship Id="rId16" Type="http://schemas.openxmlformats.org/officeDocument/2006/relationships/font" Target="fonts/HelveticaNeue-bold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HelveticaNeueLight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HelveticaNeue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8e67312f5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d8e67312f5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>
                <a:solidFill>
                  <a:schemeClr val="dk1"/>
                </a:solidFill>
              </a:rPr>
              <a:t>Usar para desafíos entregables. Editar el número con el número de desafío correspondiente..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8e67312f5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d8e67312f5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8e67312f5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8e67312f5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8e67312f5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d8e67312f5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8e67312f5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8e67312f5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d8e67312f5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d8e67312f5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>
                <a:solidFill>
                  <a:schemeClr val="dk1"/>
                </a:solidFill>
              </a:rPr>
              <a:t>Usar para desafíos entregables. Editar el número con el número de desafío correspondiente..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/>
        </p:nvSpPr>
        <p:spPr>
          <a:xfrm>
            <a:off x="1443000" y="2520825"/>
            <a:ext cx="625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s-419" sz="4000">
                <a:latin typeface="Anton"/>
                <a:ea typeface="Anton"/>
                <a:cs typeface="Anton"/>
                <a:sym typeface="Anton"/>
              </a:rPr>
              <a:t>INTERACTUAR CON HTML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00" name="Google Shape;100;p25"/>
          <p:cNvSpPr txBox="1"/>
          <p:nvPr/>
        </p:nvSpPr>
        <p:spPr>
          <a:xfrm>
            <a:off x="938100" y="3509925"/>
            <a:ext cx="72678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Con lo que vimos sobre DOM, ahora puedes sumarlo a tu proyecto, para interactuar entre los elementos HTML y JS.</a:t>
            </a:r>
            <a:endParaRPr b="0" i="0" sz="14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01" name="Google Shape;10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886224"/>
            <a:ext cx="1379450" cy="1379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5"/>
          <p:cNvSpPr/>
          <p:nvPr/>
        </p:nvSpPr>
        <p:spPr>
          <a:xfrm>
            <a:off x="4879825" y="886225"/>
            <a:ext cx="381900" cy="381900"/>
          </a:xfrm>
          <a:prstGeom prst="ellipse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s-419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</a:t>
            </a:r>
            <a:endParaRPr b="1" i="0" sz="1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/>
          <p:nvPr/>
        </p:nvSpPr>
        <p:spPr>
          <a:xfrm>
            <a:off x="1282650" y="358350"/>
            <a:ext cx="6578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s-419" sz="4000">
                <a:latin typeface="Anton"/>
                <a:ea typeface="Anton"/>
                <a:cs typeface="Anton"/>
                <a:sym typeface="Anton"/>
              </a:rPr>
              <a:t>index.html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09" name="Google Shape;10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0713" y="1549425"/>
            <a:ext cx="5362575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 txBox="1"/>
          <p:nvPr/>
        </p:nvSpPr>
        <p:spPr>
          <a:xfrm>
            <a:off x="1282650" y="129750"/>
            <a:ext cx="6578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s-419" sz="4000">
                <a:latin typeface="Anton"/>
                <a:ea typeface="Anton"/>
                <a:cs typeface="Anton"/>
                <a:sym typeface="Anton"/>
              </a:rPr>
              <a:t>script.js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15" name="Google Shape;11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5788" y="966450"/>
            <a:ext cx="4452429" cy="349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7"/>
          <p:cNvSpPr txBox="1"/>
          <p:nvPr/>
        </p:nvSpPr>
        <p:spPr>
          <a:xfrm>
            <a:off x="641400" y="4611175"/>
            <a:ext cx="7861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419" sz="1500"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Dado que el código no entraba en una sola captura, fue separado en varios recortes.</a:t>
            </a:r>
            <a:endParaRPr sz="1500"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8"/>
          <p:cNvSpPr txBox="1"/>
          <p:nvPr/>
        </p:nvSpPr>
        <p:spPr>
          <a:xfrm>
            <a:off x="1282650" y="205950"/>
            <a:ext cx="6578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s-419" sz="4000">
                <a:latin typeface="Anton"/>
                <a:ea typeface="Anton"/>
                <a:cs typeface="Anton"/>
                <a:sym typeface="Anton"/>
              </a:rPr>
              <a:t>script.js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22" name="Google Shape;122;p28"/>
          <p:cNvSpPr txBox="1"/>
          <p:nvPr/>
        </p:nvSpPr>
        <p:spPr>
          <a:xfrm>
            <a:off x="641400" y="4611175"/>
            <a:ext cx="7861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419" sz="1500"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Dado que el código no entraba en una sola captura, fue separado en varios recortes.</a:t>
            </a:r>
            <a:endParaRPr sz="1500"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23" name="Google Shape;12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0925" y="1195050"/>
            <a:ext cx="4280101" cy="311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9"/>
          <p:cNvSpPr txBox="1"/>
          <p:nvPr/>
        </p:nvSpPr>
        <p:spPr>
          <a:xfrm>
            <a:off x="641400" y="4611175"/>
            <a:ext cx="7861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419" sz="1500"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Dado que el código no entraba en una sola captura, fue separado en varios recortes.</a:t>
            </a:r>
            <a:endParaRPr sz="1500"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29" name="Google Shape;129;p29"/>
          <p:cNvSpPr txBox="1"/>
          <p:nvPr/>
        </p:nvSpPr>
        <p:spPr>
          <a:xfrm>
            <a:off x="1282650" y="205950"/>
            <a:ext cx="6578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s-419" sz="4000">
                <a:latin typeface="Anton"/>
                <a:ea typeface="Anton"/>
                <a:cs typeface="Anton"/>
                <a:sym typeface="Anton"/>
              </a:rPr>
              <a:t>script.js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30" name="Google Shape;13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0175" y="1607725"/>
            <a:ext cx="6343650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0"/>
          <p:cNvSpPr txBox="1"/>
          <p:nvPr/>
        </p:nvSpPr>
        <p:spPr>
          <a:xfrm>
            <a:off x="1282650" y="205950"/>
            <a:ext cx="6578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s-419" sz="4000">
                <a:latin typeface="Anton"/>
                <a:ea typeface="Anton"/>
                <a:cs typeface="Anton"/>
                <a:sym typeface="Anton"/>
              </a:rPr>
              <a:t>styles.css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36" name="Google Shape;13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7950" y="1644925"/>
            <a:ext cx="3581400" cy="12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/>
          <p:nvPr/>
        </p:nvSpPr>
        <p:spPr>
          <a:xfrm>
            <a:off x="1443000" y="572825"/>
            <a:ext cx="625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s-419" sz="4000">
                <a:latin typeface="Anton"/>
                <a:ea typeface="Anton"/>
                <a:cs typeface="Anton"/>
                <a:sym typeface="Anton"/>
              </a:rPr>
              <a:t>OBSERVACIÓN DEL TUTOR EN RELACIÓN AL DESAFÍO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42" name="Google Shape;142;p31"/>
          <p:cNvSpPr txBox="1"/>
          <p:nvPr/>
        </p:nvSpPr>
        <p:spPr>
          <a:xfrm>
            <a:off x="938100" y="3105150"/>
            <a:ext cx="72678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-419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“¡Excelente desafío!”</a:t>
            </a:r>
            <a:endParaRPr i="1"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43" name="Google Shape;14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