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  <p:sldMasterId id="2147483693" r:id="rId6"/>
    <p:sldMasterId id="2147483694" r:id="rId7"/>
    <p:sldMasterId id="2147483695" r:id="rId8"/>
    <p:sldMasterId id="2147483696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</p:sldIdLst>
  <p:sldSz cy="5143500" cx="9144000"/>
  <p:notesSz cx="6858000" cy="9144000"/>
  <p:embeddedFontLst>
    <p:embeddedFont>
      <p:font typeface="Anton"/>
      <p:regular r:id="rId85"/>
    </p:embeddedFont>
    <p:embeddedFont>
      <p:font typeface="Lato"/>
      <p:regular r:id="rId86"/>
      <p:bold r:id="rId87"/>
      <p:italic r:id="rId88"/>
      <p:boldItalic r:id="rId89"/>
    </p:embeddedFont>
    <p:embeddedFont>
      <p:font typeface="Helvetica Neue"/>
      <p:regular r:id="rId90"/>
      <p:bold r:id="rId91"/>
      <p:italic r:id="rId92"/>
      <p:boldItalic r:id="rId93"/>
    </p:embeddedFont>
    <p:embeddedFont>
      <p:font typeface="Helvetica Neue Light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B04BA3-6B4A-42FD-95DA-24E6FF263247}">
  <a:tblStyle styleId="{6FB04BA3-6B4A-42FD-95DA-24E6FF2632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95" Type="http://schemas.openxmlformats.org/officeDocument/2006/relationships/font" Target="fonts/HelveticaNeueLight-bold.fntdata"/><Relationship Id="rId94" Type="http://schemas.openxmlformats.org/officeDocument/2006/relationships/font" Target="fonts/HelveticaNeueLight-regular.fntdata"/><Relationship Id="rId97" Type="http://schemas.openxmlformats.org/officeDocument/2006/relationships/font" Target="fonts/HelveticaNeueLight-boldItalic.fntdata"/><Relationship Id="rId96" Type="http://schemas.openxmlformats.org/officeDocument/2006/relationships/font" Target="fonts/HelveticaNeueLight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91" Type="http://schemas.openxmlformats.org/officeDocument/2006/relationships/font" Target="fonts/HelveticaNeue-bold.fntdata"/><Relationship Id="rId90" Type="http://schemas.openxmlformats.org/officeDocument/2006/relationships/font" Target="fonts/HelveticaNeue-regular.fntdata"/><Relationship Id="rId93" Type="http://schemas.openxmlformats.org/officeDocument/2006/relationships/font" Target="fonts/HelveticaNeue-boldItalic.fntdata"/><Relationship Id="rId92" Type="http://schemas.openxmlformats.org/officeDocument/2006/relationships/font" Target="fonts/HelveticaNeue-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84" Type="http://schemas.openxmlformats.org/officeDocument/2006/relationships/slide" Target="slides/slide74.xml"/><Relationship Id="rId83" Type="http://schemas.openxmlformats.org/officeDocument/2006/relationships/slide" Target="slides/slide73.xml"/><Relationship Id="rId86" Type="http://schemas.openxmlformats.org/officeDocument/2006/relationships/font" Target="fonts/Lato-regular.fntdata"/><Relationship Id="rId85" Type="http://schemas.openxmlformats.org/officeDocument/2006/relationships/font" Target="fonts/Anton-regular.fntdata"/><Relationship Id="rId88" Type="http://schemas.openxmlformats.org/officeDocument/2006/relationships/font" Target="fonts/Lato-italic.fntdata"/><Relationship Id="rId87" Type="http://schemas.openxmlformats.org/officeDocument/2006/relationships/font" Target="fonts/Lato-bold.fntdata"/><Relationship Id="rId89" Type="http://schemas.openxmlformats.org/officeDocument/2006/relationships/font" Target="fonts/Lato-boldItalic.fntdata"/><Relationship Id="rId80" Type="http://schemas.openxmlformats.org/officeDocument/2006/relationships/slide" Target="slides/slide70.xml"/><Relationship Id="rId82" Type="http://schemas.openxmlformats.org/officeDocument/2006/relationships/slide" Target="slides/slide72.xml"/><Relationship Id="rId81" Type="http://schemas.openxmlformats.org/officeDocument/2006/relationships/slide" Target="slides/slide71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3.xml"/><Relationship Id="rId72" Type="http://schemas.openxmlformats.org/officeDocument/2006/relationships/slide" Target="slides/slide62.xml"/><Relationship Id="rId75" Type="http://schemas.openxmlformats.org/officeDocument/2006/relationships/slide" Target="slides/slide65.xml"/><Relationship Id="rId74" Type="http://schemas.openxmlformats.org/officeDocument/2006/relationships/slide" Target="slides/slide64.xml"/><Relationship Id="rId77" Type="http://schemas.openxmlformats.org/officeDocument/2006/relationships/slide" Target="slides/slide67.xml"/><Relationship Id="rId76" Type="http://schemas.openxmlformats.org/officeDocument/2006/relationships/slide" Target="slides/slide66.xml"/><Relationship Id="rId79" Type="http://schemas.openxmlformats.org/officeDocument/2006/relationships/slide" Target="slides/slide69.xml"/><Relationship Id="rId78" Type="http://schemas.openxmlformats.org/officeDocument/2006/relationships/slide" Target="slides/slide68.xml"/><Relationship Id="rId71" Type="http://schemas.openxmlformats.org/officeDocument/2006/relationships/slide" Target="slides/slide61.xml"/><Relationship Id="rId70" Type="http://schemas.openxmlformats.org/officeDocument/2006/relationships/slide" Target="slides/slide60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6" Type="http://schemas.openxmlformats.org/officeDocument/2006/relationships/slide" Target="slides/slide56.xml"/><Relationship Id="rId65" Type="http://schemas.openxmlformats.org/officeDocument/2006/relationships/slide" Target="slides/slide55.xml"/><Relationship Id="rId68" Type="http://schemas.openxmlformats.org/officeDocument/2006/relationships/slide" Target="slides/slide58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69" Type="http://schemas.openxmlformats.org/officeDocument/2006/relationships/slide" Target="slides/slide5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9" Type="http://schemas.openxmlformats.org/officeDocument/2006/relationships/slide" Target="slides/slide49.xml"/><Relationship Id="rId58" Type="http://schemas.openxmlformats.org/officeDocument/2006/relationships/slide" Target="slides/slide4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c/CoderHouse" TargetMode="External"/><Relationship Id="rId3" Type="http://schemas.openxmlformats.org/officeDocument/2006/relationships/hyperlink" Target="https://open.spotify.com/show/6Z4gbxrzelqVU3syDH3JzI" TargetMode="Externa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Actividad - Modela tu orden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Duración: 20 minutos.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Objetivos: Creación de un json que contenga la estructura dada para generar una orden de compra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Modalidad de agrupamiento: sería ideal dividir la clase en break-out rooms, donde los tutores tengan su sala con sus alumnos a cargo para realizar este desafío. El/La tutor/a deberá explicar nuevamente el desafío, encargándose de dar los tips básicos para orientar cómo encarar este desafío. A los 10 minutos, tendrá que preguntar si alguien tuvo algún problema para hacerlo. A los 15, lo ideal sería que él/ella mismo/a se encargue de resolverlo.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Observaciones/notas: 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dbe3559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edbe3559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dbe3559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edbe3559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No va, es para guiar el uso del template.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las subsiguientes slides de challenges genéricos.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043bf4566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g1043bf456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043bf4566d_1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g1043bf4566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d3df60f6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gd3df60f6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3df60f6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gd3df60f6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Portada de Coder Tips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recursos creados por CoderHouse.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Se puede vincular contenido de:</a:t>
            </a:r>
            <a:br>
              <a:rPr lang="es-419">
                <a:solidFill>
                  <a:schemeClr val="dk1"/>
                </a:solidFill>
              </a:rPr>
            </a:br>
            <a:r>
              <a:rPr lang="es-419">
                <a:solidFill>
                  <a:schemeClr val="dk1"/>
                </a:solidFill>
              </a:rPr>
              <a:t> Canal de YouTube de Coder: </a:t>
            </a:r>
            <a:r>
              <a:rPr lang="es-419" u="sng">
                <a:solidFill>
                  <a:schemeClr val="hlink"/>
                </a:solidFill>
                <a:hlinkClick r:id="rId2"/>
              </a:rPr>
              <a:t>https://www.youtube.com/c/CoderHouse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 Canal de Spotify de Coder: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https://open.spotify.com/show/6Z4gbxrzelqVU3syDH3JzI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Sólo la última clase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texto. Si no alcanza, no sobrecargar, usar otra con el mismo título para indicar que continúa el mismo módulo.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0" name="Google Shape;17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4" name="Google Shape;174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9" name="Google Shape;17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2" name="Google Shape;182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5.png"/><Relationship Id="rId4" Type="http://schemas.openxmlformats.org/officeDocument/2006/relationships/image" Target="../media/image40.png"/><Relationship Id="rId5" Type="http://schemas.openxmlformats.org/officeDocument/2006/relationships/hyperlink" Target="https://docs.google.com/document/d/1UmO08MS9ITyyv8ZCsu1YDZGeCeFbN3yyrbxaoQYeD_I/edit?usp=sharing" TargetMode="External"/><Relationship Id="rId6" Type="http://schemas.openxmlformats.org/officeDocument/2006/relationships/image" Target="../media/image3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5.png"/><Relationship Id="rId4" Type="http://schemas.openxmlformats.org/officeDocument/2006/relationships/image" Target="../media/image40.png"/><Relationship Id="rId5" Type="http://schemas.openxmlformats.org/officeDocument/2006/relationships/hyperlink" Target="https://docs.google.com/document/d/1UmO08MS9ITyyv8ZCsu1YDZGeCeFbN3yyrbxaoQYeD_I/edit?usp=sharing" TargetMode="External"/><Relationship Id="rId6" Type="http://schemas.openxmlformats.org/officeDocument/2006/relationships/image" Target="../media/image3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hyperlink" Target="https://docs.google.com/document/d/1YS0NXIV_mB3GI4HE-DtXNN1WORPXTSOHjNNmAqgfGBI/edit?usp=sharing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9.png"/><Relationship Id="rId4" Type="http://schemas.openxmlformats.org/officeDocument/2006/relationships/image" Target="../media/image43.gif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png"/><Relationship Id="rId4" Type="http://schemas.openxmlformats.org/officeDocument/2006/relationships/hyperlink" Target="https://plataforma.coderhouse.com/continua-tu-carrera?utm_campaign=upselling&amp;utm_medium=sidebar&amp;utm_source=platfor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www.youtube.com/watch?v=plC9WbIMJCk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41.png"/><Relationship Id="rId6" Type="http://schemas.openxmlformats.org/officeDocument/2006/relationships/image" Target="../media/image3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0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sng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FIREBASE  &amp;  OPTIMIZACION DE CODIGO</a:t>
            </a:r>
            <a:endParaRPr b="0" i="1" sz="3600" u="sng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1" name="Google Shape;191;p50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50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7.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REACT JS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9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ALMACENANDO EN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FIRESTORE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/>
        </p:nvSpPr>
        <p:spPr>
          <a:xfrm>
            <a:off x="407100" y="1007600"/>
            <a:ext cx="57762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Firestore tiene ciertos límites en cuanto a cómo organizamos </a:t>
            </a:r>
            <a:r>
              <a:rPr b="0" i="0" lang="es-419" sz="2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información. Veamos los distintos aspectos, para hacerlo de manera eficiente.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8" name="Google Shape;2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60"/>
          <p:cNvSpPr txBox="1"/>
          <p:nvPr/>
        </p:nvSpPr>
        <p:spPr>
          <a:xfrm>
            <a:off x="326975" y="334975"/>
            <a:ext cx="3984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FIRESTORE Y EL ALMACENAMIENTO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8025" y="1176513"/>
            <a:ext cx="2753875" cy="2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1"/>
          <p:cNvSpPr txBox="1"/>
          <p:nvPr/>
        </p:nvSpPr>
        <p:spPr>
          <a:xfrm>
            <a:off x="1507725" y="2077200"/>
            <a:ext cx="5619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ORGANIZACIÓN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6" name="Google Shape;2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1125" y="1778744"/>
            <a:ext cx="1358650" cy="1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2"/>
          <p:cNvSpPr txBox="1"/>
          <p:nvPr/>
        </p:nvSpPr>
        <p:spPr>
          <a:xfrm>
            <a:off x="390725" y="1190025"/>
            <a:ext cx="39705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Firestore, el almacenamiento es de tipo no estructurado/noSQL: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Arial"/>
              <a:buChar char="●"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hay tablas.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Arial"/>
              <a:buChar char="●"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hay filas/records.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3" name="Google Shape;29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2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5" name="Google Shape;29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4975" y="1307050"/>
            <a:ext cx="4354050" cy="28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2"/>
          <p:cNvSpPr/>
          <p:nvPr/>
        </p:nvSpPr>
        <p:spPr>
          <a:xfrm>
            <a:off x="5532225" y="1807100"/>
            <a:ext cx="2577600" cy="20529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3"/>
          <p:cNvSpPr txBox="1"/>
          <p:nvPr/>
        </p:nvSpPr>
        <p:spPr>
          <a:xfrm>
            <a:off x="407100" y="1294500"/>
            <a:ext cx="36759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firestore hay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documentos.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Tienen pares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key/value.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Estos key value pueden tener ciertos tipos de datos.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Tienen un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límite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1MB.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3" name="Google Shape;30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63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DOCUMENTOS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5" name="Google Shape;30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3975" y="1294501"/>
            <a:ext cx="5140024" cy="25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4"/>
          <p:cNvSpPr txBox="1"/>
          <p:nvPr/>
        </p:nvSpPr>
        <p:spPr>
          <a:xfrm>
            <a:off x="4832125" y="1548150"/>
            <a:ext cx="3675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documentos pueden ser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complejos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anidados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pueden contener arrays, fechas (timestamps), números, y otros objetos (maps)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2" name="Google Shape;31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287688"/>
            <a:ext cx="4756199" cy="256811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4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Juega y experimenta con el editor online y descubre más datos!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6" name="Google Shape;316;p64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DOCUMENTOS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5"/>
          <p:cNvSpPr txBox="1"/>
          <p:nvPr/>
        </p:nvSpPr>
        <p:spPr>
          <a:xfrm>
            <a:off x="407100" y="1294500"/>
            <a:ext cx="3675900" cy="29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contenedores de documentos.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documentos se agrupan obligatoriamente dentro de ellas.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mismos documentos pueden tener colecciones dentro.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2" name="Google Shape;32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4975" y="1437188"/>
            <a:ext cx="4756199" cy="256811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5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Borrar un documento no elimina sus sub-colecciones ¡debes hacerlo manualmente!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65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COLECCIONES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6"/>
          <p:cNvSpPr txBox="1"/>
          <p:nvPr/>
        </p:nvSpPr>
        <p:spPr>
          <a:xfrm>
            <a:off x="5238450" y="1294500"/>
            <a:ext cx="35160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bien tienen máximo de 1MB, esto puede ser bastante para registros de texto, y aparte podemos definir hasta 100 niveles de sub-colecciones.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384026"/>
            <a:ext cx="5140024" cy="2554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66"/>
          <p:cNvSpPr/>
          <p:nvPr/>
        </p:nvSpPr>
        <p:spPr>
          <a:xfrm>
            <a:off x="1813325" y="1676475"/>
            <a:ext cx="1334400" cy="3648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permite multiplicar exponencialmente el tamaño bruto de un documento.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7" name="Google Shape;337;p66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COLECCIONES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/>
        </p:nvSpPr>
        <p:spPr>
          <a:xfrm>
            <a:off x="1507725" y="2077200"/>
            <a:ext cx="5619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TIPOS DE 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DATOS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3" name="Google Shape;34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1125" y="1778744"/>
            <a:ext cx="1358650" cy="13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8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Cuidado: arrays </a:t>
            </a:r>
            <a:r>
              <a:rPr b="1" i="1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pueden tener sub-arrays</a:t>
            </a: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entre sus elementos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1" name="Google Shape;351;p68"/>
          <p:cNvPicPr preferRelativeResize="0"/>
          <p:nvPr/>
        </p:nvPicPr>
        <p:blipFill rotWithShape="1">
          <a:blip r:embed="rId4">
            <a:alphaModFix/>
          </a:blip>
          <a:srcRect b="0" l="0" r="0" t="49551"/>
          <a:stretch/>
        </p:blipFill>
        <p:spPr>
          <a:xfrm>
            <a:off x="5299750" y="1503538"/>
            <a:ext cx="2268175" cy="21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8"/>
          <p:cNvPicPr preferRelativeResize="0"/>
          <p:nvPr/>
        </p:nvPicPr>
        <p:blipFill rotWithShape="1">
          <a:blip r:embed="rId4">
            <a:alphaModFix/>
          </a:blip>
          <a:srcRect b="49551" l="0" r="0" t="0"/>
          <a:stretch/>
        </p:blipFill>
        <p:spPr>
          <a:xfrm>
            <a:off x="1241888" y="1503525"/>
            <a:ext cx="2268175" cy="21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8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TIPOS DE DATOS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1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Insertar y actualizar información usando Firestore.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Flujos de control.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Optimización de código.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heckout final, limpiar código y configurar readme.md.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8" name="Google Shape;19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1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0" name="Google Shape;20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9"/>
          <p:cNvSpPr txBox="1"/>
          <p:nvPr/>
        </p:nvSpPr>
        <p:spPr>
          <a:xfrm>
            <a:off x="1307400" y="2077200"/>
            <a:ext cx="6529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¡VAMOS A PRACTICAR LO VISTO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 BREAKOUT ROOMS!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0" name="Google Shape;36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9"/>
          <p:cNvSpPr txBox="1"/>
          <p:nvPr/>
        </p:nvSpPr>
        <p:spPr>
          <a:xfrm>
            <a:off x="1473750" y="3183775"/>
            <a:ext cx="61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Momento de consolidación de aprendizajes</a:t>
            </a:r>
            <a:endParaRPr b="0" i="0" sz="25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MODELA TUS ORDERS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 tu tus items del cart para modelar tu orden.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7" name="Google Shape;36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1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 PRACTICAR!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4" name="Google Shape;374;p71"/>
          <p:cNvSpPr txBox="1"/>
          <p:nvPr/>
        </p:nvSpPr>
        <p:spPr>
          <a:xfrm>
            <a:off x="938100" y="23752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 tu tus items del cart para modelar tu orden al siguiente formato: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buyer: { name, phone, email }, items: [{id, title, price}], total  }, si todavía no creaste el formulario de compra puedes usar un objeto hardcodeado de tipo { name, phone, email }. Cuentas con 30 minutos para realizar la actividad.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5" name="Google Shape;37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2"/>
          <p:cNvSpPr txBox="1"/>
          <p:nvPr/>
        </p:nvSpPr>
        <p:spPr>
          <a:xfrm>
            <a:off x="800400" y="1176525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Tienes tu CartProvider.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2" name="Google Shape;38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2"/>
          <p:cNvSpPr txBox="1"/>
          <p:nvPr/>
        </p:nvSpPr>
        <p:spPr>
          <a:xfrm>
            <a:off x="326975" y="334975"/>
            <a:ext cx="8427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FIRESTORE: CHECKLIST CHALLENGE 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4" name="Google Shape;38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8025" y="1176513"/>
            <a:ext cx="2753875" cy="2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2"/>
          <p:cNvSpPr/>
          <p:nvPr/>
        </p:nvSpPr>
        <p:spPr>
          <a:xfrm>
            <a:off x="326975" y="1176525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93" y="1243763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2"/>
          <p:cNvSpPr txBox="1"/>
          <p:nvPr/>
        </p:nvSpPr>
        <p:spPr>
          <a:xfrm>
            <a:off x="800400" y="2244400"/>
            <a:ext cx="4722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navegar de tu List a tu Detail.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8" name="Google Shape;388;p72"/>
          <p:cNvSpPr/>
          <p:nvPr/>
        </p:nvSpPr>
        <p:spPr>
          <a:xfrm>
            <a:off x="326975" y="2244400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93" y="2311638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2"/>
          <p:cNvSpPr txBox="1"/>
          <p:nvPr/>
        </p:nvSpPr>
        <p:spPr>
          <a:xfrm>
            <a:off x="809700" y="2811975"/>
            <a:ext cx="5085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clickear en el cart.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1" name="Google Shape;391;p72"/>
          <p:cNvSpPr/>
          <p:nvPr/>
        </p:nvSpPr>
        <p:spPr>
          <a:xfrm>
            <a:off x="336275" y="2811963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993" y="2879201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2"/>
          <p:cNvSpPr txBox="1"/>
          <p:nvPr/>
        </p:nvSpPr>
        <p:spPr>
          <a:xfrm>
            <a:off x="809688" y="1676838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agregar items a tu cart.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4" name="Google Shape;394;p72"/>
          <p:cNvSpPr/>
          <p:nvPr/>
        </p:nvSpPr>
        <p:spPr>
          <a:xfrm>
            <a:off x="336263" y="1676838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981" y="1744076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72"/>
          <p:cNvSpPr txBox="1"/>
          <p:nvPr/>
        </p:nvSpPr>
        <p:spPr>
          <a:xfrm>
            <a:off x="809700" y="3379525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Conectaste el listado y el detalle a Frebase.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7" name="Google Shape;397;p72"/>
          <p:cNvSpPr/>
          <p:nvPr/>
        </p:nvSpPr>
        <p:spPr>
          <a:xfrm>
            <a:off x="336275" y="3379525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993" y="3446763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2"/>
          <p:cNvSpPr txBox="1"/>
          <p:nvPr/>
        </p:nvSpPr>
        <p:spPr>
          <a:xfrm>
            <a:off x="809700" y="3947075"/>
            <a:ext cx="4865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¡Conectemos la compra y generemos la orden!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72"/>
          <p:cNvSpPr/>
          <p:nvPr/>
        </p:nvSpPr>
        <p:spPr>
          <a:xfrm>
            <a:off x="336275" y="4076200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993" y="4143438"/>
            <a:ext cx="250013" cy="27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3"/>
          <p:cNvSpPr txBox="1"/>
          <p:nvPr/>
        </p:nvSpPr>
        <p:spPr>
          <a:xfrm>
            <a:off x="2170650" y="1493100"/>
            <a:ext cx="48027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MODIFICANDO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Y CREANDO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4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CREACIÓN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2" name="Google Shape;41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5"/>
          <p:cNvSpPr txBox="1"/>
          <p:nvPr/>
        </p:nvSpPr>
        <p:spPr>
          <a:xfrm>
            <a:off x="5135925" y="1693200"/>
            <a:ext cx="31923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generar una referencia a la colección, y crear el objeto que queremos crear en Firestore.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8" name="Google Shape;41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5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PREPARAR DOCUMENTO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0" name="Google Shape;420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5"/>
          <p:cNvSpPr txBox="1"/>
          <p:nvPr/>
        </p:nvSpPr>
        <p:spPr>
          <a:xfrm>
            <a:off x="219100" y="4539650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creación es bastante sencilla, utiliza el método  &lt;collection&gt;.add(&lt;object&gt;)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2" name="Google Shape;422;p75"/>
          <p:cNvPicPr preferRelativeResize="0"/>
          <p:nvPr/>
        </p:nvPicPr>
        <p:blipFill rotWithShape="1">
          <a:blip r:embed="rId5">
            <a:alphaModFix/>
          </a:blip>
          <a:srcRect b="9008" l="0" r="0" t="0"/>
          <a:stretch/>
        </p:blipFill>
        <p:spPr>
          <a:xfrm>
            <a:off x="113375" y="1640400"/>
            <a:ext cx="4945100" cy="18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6"/>
          <p:cNvSpPr txBox="1"/>
          <p:nvPr/>
        </p:nvSpPr>
        <p:spPr>
          <a:xfrm>
            <a:off x="620975" y="959513"/>
            <a:ext cx="74244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necesitamos agregar una fecha, podemos usar la librería timestamp de firestore agregando su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js.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8" name="Google Shape;42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6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FORMATO DE FECHAS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0" name="Google Shape;43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76"/>
          <p:cNvSpPr txBox="1"/>
          <p:nvPr/>
        </p:nvSpPr>
        <p:spPr>
          <a:xfrm>
            <a:off x="219100" y="4419700"/>
            <a:ext cx="3823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Firestore almacena nano y micro segundos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2" name="Google Shape;432;p76"/>
          <p:cNvPicPr preferRelativeResize="0"/>
          <p:nvPr/>
        </p:nvPicPr>
        <p:blipFill rotWithShape="1">
          <a:blip r:embed="rId5">
            <a:alphaModFix/>
          </a:blip>
          <a:srcRect b="9008" l="0" r="0" t="0"/>
          <a:stretch/>
        </p:blipFill>
        <p:spPr>
          <a:xfrm>
            <a:off x="790350" y="2395263"/>
            <a:ext cx="4945100" cy="18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6350" y="1974063"/>
            <a:ext cx="4202400" cy="6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/>
        </p:nvSpPr>
        <p:spPr>
          <a:xfrm>
            <a:off x="4999725" y="1089162"/>
            <a:ext cx="31923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esa  colección devuelve una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promise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Si todo sale bien 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devolverá 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auto-generado del del nuevo documento, de otro modo pasará por el flow de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9" name="Google Shape;43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77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CREAR DOCUMENTO</a:t>
            </a:r>
            <a:endParaRPr b="1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1" name="Google Shape;44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7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creación es bastante sencilla, utiliza el método  &lt;collection&gt;.</a:t>
            </a:r>
            <a:r>
              <a:rPr b="1" i="1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(&lt;object&gt;)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3" name="Google Shape;443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13" y="1595163"/>
            <a:ext cx="4694925" cy="195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8"/>
          <p:cNvSpPr txBox="1"/>
          <p:nvPr/>
        </p:nvSpPr>
        <p:spPr>
          <a:xfrm>
            <a:off x="326975" y="334975"/>
            <a:ext cx="4098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VERIFICA TU CREACIÓN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0" name="Google Shape;45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8"/>
          <p:cNvSpPr txBox="1"/>
          <p:nvPr/>
        </p:nvSpPr>
        <p:spPr>
          <a:xfrm>
            <a:off x="219100" y="4539650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Firestore crea el id por nosotros si utilizamos el método add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2" name="Google Shape;452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390000"/>
            <a:ext cx="5257029" cy="257186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78"/>
          <p:cNvSpPr txBox="1"/>
          <p:nvPr/>
        </p:nvSpPr>
        <p:spPr>
          <a:xfrm>
            <a:off x="5340825" y="1732650"/>
            <a:ext cx="31923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¡Verifica en la consola que se haya creado!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2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s-419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Firebase: </a:t>
            </a:r>
            <a:r>
              <a:rPr b="0" i="0" lang="es-419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 servicio provisto por Google para satisfacer las distintas necesidades que puede tener una aplicación y su ciclo de desarrollo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52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GLOSARIO: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7" name="Google Shape;20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9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ACTUALIZANDO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UN DOCUMENTO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9" name="Google Shape;45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/>
        </p:nvSpPr>
        <p:spPr>
          <a:xfrm>
            <a:off x="4999775" y="1168063"/>
            <a:ext cx="31923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Puedo darle únicamente los campos que quiero actualizar. Firestore combinará este nuevo campo y dejará lo que haya habido previamente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5" name="Google Shape;46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80"/>
          <p:cNvSpPr txBox="1"/>
          <p:nvPr/>
        </p:nvSpPr>
        <p:spPr>
          <a:xfrm>
            <a:off x="326975" y="334975"/>
            <a:ext cx="4672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ACTUALIZAR UN DOCUMENTO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7" name="Google Shape;467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50" y="0"/>
            <a:ext cx="1439651" cy="14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80"/>
          <p:cNvSpPr txBox="1"/>
          <p:nvPr/>
        </p:nvSpPr>
        <p:spPr>
          <a:xfrm>
            <a:off x="386700" y="4539663"/>
            <a:ext cx="6662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actualizarStock</a:t>
            </a: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promise. Ejecútala para ver el resultado de la operación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9" name="Google Shape;469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950" y="1726138"/>
            <a:ext cx="4724150" cy="16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BATCH UPDATE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(LOTES DE ESCRITURA)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5" name="Google Shape;47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2"/>
          <p:cNvSpPr txBox="1"/>
          <p:nvPr/>
        </p:nvSpPr>
        <p:spPr>
          <a:xfrm>
            <a:off x="287500" y="1110125"/>
            <a:ext cx="5363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Puedes usar una operación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batch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actualizar muchos documentos en una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misma operación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1" name="Google Shape;48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82"/>
          <p:cNvSpPr txBox="1"/>
          <p:nvPr/>
        </p:nvSpPr>
        <p:spPr>
          <a:xfrm>
            <a:off x="326975" y="334975"/>
            <a:ext cx="6188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ACTUALIZAR UN LOTE DE DOCUMENTOS</a:t>
            </a:r>
            <a:endParaRPr b="1" i="1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82"/>
          <p:cNvSpPr txBox="1"/>
          <p:nvPr/>
        </p:nvSpPr>
        <p:spPr>
          <a:xfrm>
            <a:off x="5782425" y="1445350"/>
            <a:ext cx="34047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Pasos: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 una instancia de firestore.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 un batch.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las operaciones requeridas.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commit().then()</a:t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4" name="Google Shape;48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125" y="2398800"/>
            <a:ext cx="5274150" cy="20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82"/>
          <p:cNvSpPr txBox="1"/>
          <p:nvPr/>
        </p:nvSpPr>
        <p:spPr>
          <a:xfrm>
            <a:off x="332200" y="4473100"/>
            <a:ext cx="5274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¡Recuerda que commit devuelve una promise!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3"/>
          <p:cNvSpPr txBox="1"/>
          <p:nvPr/>
        </p:nvSpPr>
        <p:spPr>
          <a:xfrm>
            <a:off x="6693875" y="1319925"/>
            <a:ext cx="2388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‘in’ es un operador que me permite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obtener un conjunto de ítems por su id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1" name="Google Shape;491;p83"/>
          <p:cNvSpPr txBox="1"/>
          <p:nvPr/>
        </p:nvSpPr>
        <p:spPr>
          <a:xfrm>
            <a:off x="377125" y="963575"/>
            <a:ext cx="6243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consultas un query puedes usar el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.ref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del snapshot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2" name="Google Shape;49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83"/>
          <p:cNvSpPr txBox="1"/>
          <p:nvPr/>
        </p:nvSpPr>
        <p:spPr>
          <a:xfrm>
            <a:off x="326975" y="334975"/>
            <a:ext cx="69021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nton"/>
                <a:ea typeface="Anton"/>
                <a:cs typeface="Anton"/>
                <a:sym typeface="Anton"/>
              </a:rPr>
              <a:t>FIRESTORE: ACTUALIZAR UN BATCH A PARTIR DE OTRO QUERY</a:t>
            </a:r>
            <a:endParaRPr b="0" i="1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4" name="Google Shape;494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975" y="1516179"/>
            <a:ext cx="6188700" cy="314343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95" name="Google Shape;495;p83"/>
          <p:cNvCxnSpPr/>
          <p:nvPr/>
        </p:nvCxnSpPr>
        <p:spPr>
          <a:xfrm flipH="1">
            <a:off x="2733950" y="1361825"/>
            <a:ext cx="1875300" cy="1990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p83"/>
          <p:cNvCxnSpPr/>
          <p:nvPr/>
        </p:nvCxnSpPr>
        <p:spPr>
          <a:xfrm flipH="1">
            <a:off x="4294775" y="1571325"/>
            <a:ext cx="2399100" cy="314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02" name="Google Shape;502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5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WORKSHOP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8" name="Google Shape;508;p85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React JS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9" name="Google Shape;509;p8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6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Colecciones (Firestore):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contenedores de documentos, los cuales se agrupan obligatoriamente dentro de ellas. Dichos documentos pueden, a su vez, tener colecciones dentro.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5" name="Google Shape;515;p86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GLOSARIO: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6" name="Google Shape;51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¡30/45 MINUTOS Y VOLVEMOS!</a:t>
            </a:r>
            <a:endParaRPr b="0" i="0" sz="21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3"/>
          <p:cNvSpPr txBox="1"/>
          <p:nvPr/>
        </p:nvSpPr>
        <p:spPr>
          <a:xfrm>
            <a:off x="2039325" y="2077200"/>
            <a:ext cx="507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MOMENTO DE EXPOSICIÓN DOCENTE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4" name="Google Shape;21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25" y="701387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9"/>
          <p:cNvSpPr txBox="1"/>
          <p:nvPr/>
        </p:nvSpPr>
        <p:spPr>
          <a:xfrm>
            <a:off x="382350" y="220100"/>
            <a:ext cx="8379300" cy="4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¡Ya estás llegando al fin de la cursada! </a:t>
            </a:r>
            <a:br>
              <a:rPr i="1" lang="es-419" sz="2900">
                <a:latin typeface="Anton"/>
                <a:ea typeface="Anton"/>
                <a:cs typeface="Anton"/>
                <a:sym typeface="Anton"/>
              </a:rPr>
            </a:b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Recordá que luego de la corrección de tu proyecto final, se notificará por Slack y email si quedaste en el TOP10</a:t>
            </a:r>
            <a:br>
              <a:rPr i="1" lang="es-419" sz="2900">
                <a:latin typeface="Anton"/>
                <a:ea typeface="Anton"/>
                <a:cs typeface="Anton"/>
                <a:sym typeface="Anton"/>
              </a:rPr>
            </a:br>
            <a:br>
              <a:rPr i="1" lang="es-419" sz="2900">
                <a:latin typeface="Anton"/>
                <a:ea typeface="Anton"/>
                <a:cs typeface="Anton"/>
                <a:sym typeface="Anton"/>
              </a:rPr>
            </a:b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No cuelgues, que tenés </a:t>
            </a:r>
            <a:r>
              <a:rPr i="1" lang="es-419" sz="2900" u="sng">
                <a:latin typeface="Anton"/>
                <a:ea typeface="Anton"/>
                <a:cs typeface="Anton"/>
                <a:sym typeface="Anton"/>
              </a:rPr>
              <a:t>hasta 2 semanas</a:t>
            </a:r>
            <a:r>
              <a:rPr i="1" lang="es-419" sz="2900">
                <a:latin typeface="Anton"/>
                <a:ea typeface="Anton"/>
                <a:cs typeface="Anton"/>
                <a:sym typeface="Anton"/>
              </a:rPr>
              <a:t> desde que te nofificamos para solicitar los beneficios. </a:t>
            </a:r>
            <a:endParaRPr b="0" i="1" sz="29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2" name="Google Shape;532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89"/>
          <p:cNvSpPr txBox="1"/>
          <p:nvPr/>
        </p:nvSpPr>
        <p:spPr>
          <a:xfrm>
            <a:off x="3072000" y="4558600"/>
            <a:ext cx="328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¡15/20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0"/>
          <p:cNvSpPr txBox="1"/>
          <p:nvPr/>
        </p:nvSpPr>
        <p:spPr>
          <a:xfrm>
            <a:off x="2170650" y="1493100"/>
            <a:ext cx="48027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OPTIMIZACIÓN  DE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CÓDIGO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/>
        </p:nvSpPr>
        <p:spPr>
          <a:xfrm>
            <a:off x="1050900" y="1100100"/>
            <a:ext cx="70422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medida que vayamos creciendo, uno de los skills que tenemos que ejercitar es la </a:t>
            </a: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optimización de código.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4" name="Google Shape;54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91"/>
          <p:cNvSpPr txBox="1"/>
          <p:nvPr/>
        </p:nvSpPr>
        <p:spPr>
          <a:xfrm>
            <a:off x="1070400" y="316425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ACTIVIDAD: OPTIMIZACIÓN Y DETECCIÓN DE OPORTUNIDADES</a:t>
            </a:r>
            <a:endParaRPr b="1" i="0" sz="22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6" name="Google Shape;546;p91"/>
          <p:cNvSpPr txBox="1"/>
          <p:nvPr/>
        </p:nvSpPr>
        <p:spPr>
          <a:xfrm>
            <a:off x="710550" y="2066600"/>
            <a:ext cx="77229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parte de nuestra labor en desarrollo deberemos: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Aislar problemas.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Encontrar patrones donde implementar la reutilización.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Simplificar código sobre-complicado.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2"/>
          <p:cNvSpPr txBox="1"/>
          <p:nvPr/>
        </p:nvSpPr>
        <p:spPr>
          <a:xfrm>
            <a:off x="1867200" y="1747450"/>
            <a:ext cx="54096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Ayuda a la escalabilidad y consistencia.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Mejora la legibilidad.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Generan code-bases más compactas.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Reduce trabajos innecesarios de cómputo.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2" name="Google Shape;552;p92"/>
          <p:cNvSpPr/>
          <p:nvPr/>
        </p:nvSpPr>
        <p:spPr>
          <a:xfrm>
            <a:off x="1136200" y="5480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92"/>
          <p:cNvSpPr txBox="1"/>
          <p:nvPr/>
        </p:nvSpPr>
        <p:spPr>
          <a:xfrm>
            <a:off x="2492050" y="588825"/>
            <a:ext cx="5923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CÓDIGO OPTIMIZADO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4" name="Google Shape;55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150" y="724975"/>
            <a:ext cx="716800" cy="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3"/>
          <p:cNvSpPr txBox="1"/>
          <p:nvPr/>
        </p:nvSpPr>
        <p:spPr>
          <a:xfrm>
            <a:off x="365875" y="1430225"/>
            <a:ext cx="49518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medida que vayamos creciendo, uno de los skills que tendremos que ejercitar es la </a:t>
            </a: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optimización de código.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1" name="Google Shape;56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93"/>
          <p:cNvPicPr preferRelativeResize="0"/>
          <p:nvPr/>
        </p:nvPicPr>
        <p:blipFill rotWithShape="1">
          <a:blip r:embed="rId4">
            <a:alphaModFix/>
          </a:blip>
          <a:srcRect b="0" l="21030" r="24289" t="0"/>
          <a:stretch/>
        </p:blipFill>
        <p:spPr>
          <a:xfrm>
            <a:off x="5869300" y="1359175"/>
            <a:ext cx="2755985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93"/>
          <p:cNvSpPr txBox="1"/>
          <p:nvPr/>
        </p:nvSpPr>
        <p:spPr>
          <a:xfrm>
            <a:off x="1070400" y="316425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ACTIVIDAD: OPTIMIZACIÓN Y DETECCIÓN DE OPORTUNIDADES</a:t>
            </a:r>
            <a:endParaRPr b="1" i="0" sz="22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4"/>
          <p:cNvSpPr txBox="1"/>
          <p:nvPr/>
        </p:nvSpPr>
        <p:spPr>
          <a:xfrm>
            <a:off x="606700" y="1341700"/>
            <a:ext cx="44559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Eso es necesario para poder implementar principios: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Arial"/>
              <a:buChar char="●"/>
            </a:pP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KISS</a:t>
            </a: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/ Mantente simple.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Arial"/>
              <a:buChar char="●"/>
            </a:pP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DRY</a:t>
            </a: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/ No te repitas.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Arial"/>
              <a:buChar char="●"/>
            </a:pP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YAGNI </a:t>
            </a: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/ No lo necesitarás.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9" name="Google Shape;569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94"/>
          <p:cNvSpPr txBox="1"/>
          <p:nvPr/>
        </p:nvSpPr>
        <p:spPr>
          <a:xfrm>
            <a:off x="1070400" y="335000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PRINCIPIOS DE OPTIMIZACIÓN</a:t>
            </a:r>
            <a:endParaRPr b="1" i="1" sz="22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1" name="Google Shape;571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5850" y="1518888"/>
            <a:ext cx="3967350" cy="2404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94"/>
          <p:cNvCxnSpPr/>
          <p:nvPr/>
        </p:nvCxnSpPr>
        <p:spPr>
          <a:xfrm>
            <a:off x="7875450" y="1785325"/>
            <a:ext cx="4515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5"/>
          <p:cNvSpPr txBox="1"/>
          <p:nvPr/>
        </p:nvSpPr>
        <p:spPr>
          <a:xfrm>
            <a:off x="618425" y="990300"/>
            <a:ext cx="38439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tentación de </a:t>
            </a: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complejizar.</a:t>
            </a:r>
            <a:endParaRPr b="1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empezar una pieza, escribe los objetivos mínimos que tu código debe cumplir, y cada tanto valida si has comenzado a hacer </a:t>
            </a: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más de lo que te planteaste originalmente,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tu código hace más.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8" name="Google Shape;57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95"/>
          <p:cNvSpPr txBox="1"/>
          <p:nvPr/>
        </p:nvSpPr>
        <p:spPr>
          <a:xfrm>
            <a:off x="1070400" y="334975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2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K.I.S.S.</a:t>
            </a:r>
            <a:endParaRPr b="1" i="1" sz="25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0" name="Google Shape;580;p95"/>
          <p:cNvPicPr preferRelativeResize="0"/>
          <p:nvPr/>
        </p:nvPicPr>
        <p:blipFill rotWithShape="1">
          <a:blip r:embed="rId4">
            <a:alphaModFix/>
          </a:blip>
          <a:srcRect b="76271" l="0" r="0" t="0"/>
          <a:stretch/>
        </p:blipFill>
        <p:spPr>
          <a:xfrm>
            <a:off x="4572000" y="2286449"/>
            <a:ext cx="3967350" cy="5706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81" name="Google Shape;581;p95"/>
          <p:cNvCxnSpPr/>
          <p:nvPr/>
        </p:nvCxnSpPr>
        <p:spPr>
          <a:xfrm>
            <a:off x="7781500" y="2548650"/>
            <a:ext cx="4515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6"/>
          <p:cNvSpPr txBox="1"/>
          <p:nvPr/>
        </p:nvSpPr>
        <p:spPr>
          <a:xfrm>
            <a:off x="618425" y="990300"/>
            <a:ext cx="38439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tentación de </a:t>
            </a: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features para necesidades inexistentes.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un foco en el usuario, y en la tarea que tiene que lograr, te puede ayudar a mantenerte en línea.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7" name="Google Shape;58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96"/>
          <p:cNvSpPr txBox="1"/>
          <p:nvPr/>
        </p:nvSpPr>
        <p:spPr>
          <a:xfrm>
            <a:off x="1070400" y="353500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2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Y.A.G.N.I.</a:t>
            </a:r>
            <a:endParaRPr b="1" i="1" sz="25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9" name="Google Shape;589;p96"/>
          <p:cNvPicPr preferRelativeResize="0"/>
          <p:nvPr/>
        </p:nvPicPr>
        <p:blipFill rotWithShape="1">
          <a:blip r:embed="rId4">
            <a:alphaModFix/>
          </a:blip>
          <a:srcRect b="38776" l="0" r="0" t="33875"/>
          <a:stretch/>
        </p:blipFill>
        <p:spPr>
          <a:xfrm>
            <a:off x="4572000" y="2242926"/>
            <a:ext cx="3967350" cy="65762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7"/>
          <p:cNvSpPr txBox="1"/>
          <p:nvPr/>
        </p:nvSpPr>
        <p:spPr>
          <a:xfrm>
            <a:off x="618425" y="990300"/>
            <a:ext cx="38439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dificultad de identificar patrones fomentará </a:t>
            </a: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existencia de estructuras de código repetido.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419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te ves copiando/pegando, y después modificando pequeñas cosas de cada copy/paste, probablemente puedas reutilizar algunos bloques de código.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5" name="Google Shape;595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97"/>
          <p:cNvSpPr txBox="1"/>
          <p:nvPr/>
        </p:nvSpPr>
        <p:spPr>
          <a:xfrm>
            <a:off x="1070400" y="334975"/>
            <a:ext cx="7003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2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D.R.Y.</a:t>
            </a:r>
            <a:endParaRPr b="1" i="1" sz="25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7" name="Google Shape;597;p97"/>
          <p:cNvPicPr preferRelativeResize="0"/>
          <p:nvPr/>
        </p:nvPicPr>
        <p:blipFill rotWithShape="1">
          <a:blip r:embed="rId4">
            <a:alphaModFix/>
          </a:blip>
          <a:srcRect b="0" l="0" r="0" t="73467"/>
          <a:stretch/>
        </p:blipFill>
        <p:spPr>
          <a:xfrm>
            <a:off x="4572000" y="2252737"/>
            <a:ext cx="3967350" cy="638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OPTIMIZA EL CÓDIGO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te presenta un código con al menos 8 oportunidades de mejora: encuéntralas y corrígelas/impleméntalas.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03" name="Google Shape;603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/>
          <p:nvPr/>
        </p:nvSpPr>
        <p:spPr>
          <a:xfrm>
            <a:off x="2170650" y="1493100"/>
            <a:ext cx="48027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FIREBASE ESCRITURA DE DATOS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9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 PRACTICAR!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0" name="Google Shape;610;p99"/>
          <p:cNvSpPr txBox="1"/>
          <p:nvPr/>
        </p:nvSpPr>
        <p:spPr>
          <a:xfrm>
            <a:off x="938100" y="23752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te presenta un código con al menos 8 oportunidades de mejora: encuéntralas y corrígelas/impleméntalas. Podrás encontrar la pieza de código a trabajar y las instrucciones adicionales en el manual de desafíos. Cuentas con 45 minutos para realizar la actividad.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11" name="Google Shape;611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0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RESOLUCIÓN DE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ACTIVIDAD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8" name="Google Shape;61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1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PREPARA TU PROYECTO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2"/>
          <p:cNvSpPr txBox="1"/>
          <p:nvPr/>
        </p:nvSpPr>
        <p:spPr>
          <a:xfrm>
            <a:off x="1507725" y="2077200"/>
            <a:ext cx="5619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DOCUMENTAR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9" name="Google Shape;62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3"/>
          <p:cNvSpPr txBox="1"/>
          <p:nvPr/>
        </p:nvSpPr>
        <p:spPr>
          <a:xfrm>
            <a:off x="407100" y="1007600"/>
            <a:ext cx="54087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los proyectos crecen, esto involucra tareas colaborativas, para lo cual es conveniente crear </a:t>
            </a:r>
            <a:r>
              <a:rPr b="1" i="0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docs.</a:t>
            </a:r>
            <a:r>
              <a:rPr b="0" i="0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Markdown</a:t>
            </a:r>
            <a:r>
              <a:rPr b="0" i="0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sintaxis abierta, cómoda y suficiente para lograrlo. Se incluye un archivo </a:t>
            </a:r>
            <a:r>
              <a:rPr b="1" i="0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readme.md</a:t>
            </a:r>
            <a:r>
              <a:rPr b="0" i="0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la carpeta principal del proyecto.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5" name="Google Shape;635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103"/>
          <p:cNvSpPr txBox="1"/>
          <p:nvPr/>
        </p:nvSpPr>
        <p:spPr>
          <a:xfrm>
            <a:off x="2580000" y="334975"/>
            <a:ext cx="3984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MARKDOWN LANGUAGE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7" name="Google Shape;637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3305" y="1757950"/>
            <a:ext cx="2646501" cy="16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4"/>
          <p:cNvSpPr txBox="1"/>
          <p:nvPr/>
        </p:nvSpPr>
        <p:spPr>
          <a:xfrm>
            <a:off x="906150" y="1775250"/>
            <a:ext cx="73317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Ayudan a establecer convenciones, patrones y reglas de colaboración.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Permiten a los colaboradores entender algunos objetivos centrales de las motivaciones del proyecto.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Proporcionan recursos mínimos suficientes para levantar el proyecto, sin necesidad de acceder a documentación extra.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son librerías, reportan la última versión estable o experimental.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104"/>
          <p:cNvSpPr/>
          <p:nvPr/>
        </p:nvSpPr>
        <p:spPr>
          <a:xfrm>
            <a:off x="1136200" y="5480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04"/>
          <p:cNvSpPr txBox="1"/>
          <p:nvPr/>
        </p:nvSpPr>
        <p:spPr>
          <a:xfrm>
            <a:off x="2492050" y="588825"/>
            <a:ext cx="5923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PROYECTOS BIEN DOCUMENTADOS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5" name="Google Shape;645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150" y="724975"/>
            <a:ext cx="716800" cy="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CREA TU MARKDOWN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no existe, agrega un archivo markdown de README.md.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2" name="Google Shape;652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6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 PRACTICAR!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59" name="Google Shape;659;p106"/>
          <p:cNvSpPr txBox="1"/>
          <p:nvPr/>
        </p:nvSpPr>
        <p:spPr>
          <a:xfrm>
            <a:off x="938100" y="23752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no existe, agrega un archivo markdown de README.md. Usa un editor de markdown para explicar tu proyecto y tus decisiones. Cuentas con 10 minutos para realizar la actividad.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60" name="Google Shape;660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7"/>
          <p:cNvSpPr txBox="1"/>
          <p:nvPr/>
        </p:nvSpPr>
        <p:spPr>
          <a:xfrm>
            <a:off x="1507725" y="2077200"/>
            <a:ext cx="56199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CHECKLIST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7" name="Google Shape;667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8"/>
          <p:cNvSpPr txBox="1"/>
          <p:nvPr/>
        </p:nvSpPr>
        <p:spPr>
          <a:xfrm>
            <a:off x="1029000" y="1176525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Cerrar una versión funcional.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73" name="Google Shape;673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108"/>
          <p:cNvSpPr txBox="1"/>
          <p:nvPr/>
        </p:nvSpPr>
        <p:spPr>
          <a:xfrm>
            <a:off x="358200" y="279375"/>
            <a:ext cx="8427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nton"/>
                <a:ea typeface="Anton"/>
                <a:cs typeface="Anton"/>
                <a:sym typeface="Anton"/>
              </a:rPr>
              <a:t>CHECKLIST PARA LA ENTREGA</a:t>
            </a:r>
            <a:endParaRPr b="1" i="1" sz="22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108"/>
          <p:cNvSpPr/>
          <p:nvPr/>
        </p:nvSpPr>
        <p:spPr>
          <a:xfrm>
            <a:off x="555575" y="1176525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93" y="1243763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08"/>
          <p:cNvSpPr txBox="1"/>
          <p:nvPr/>
        </p:nvSpPr>
        <p:spPr>
          <a:xfrm>
            <a:off x="1029000" y="2168200"/>
            <a:ext cx="5970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Configura tus .env y evita subir información sensible.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8" name="Google Shape;678;p108"/>
          <p:cNvSpPr/>
          <p:nvPr/>
        </p:nvSpPr>
        <p:spPr>
          <a:xfrm>
            <a:off x="555575" y="2168200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9" name="Google Shape;679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93" y="2235438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108"/>
          <p:cNvSpPr txBox="1"/>
          <p:nvPr/>
        </p:nvSpPr>
        <p:spPr>
          <a:xfrm>
            <a:off x="1038288" y="1676838"/>
            <a:ext cx="5382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Limpia tu proyecto y verifica tus convenciones.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1" name="Google Shape;681;p108"/>
          <p:cNvSpPr/>
          <p:nvPr/>
        </p:nvSpPr>
        <p:spPr>
          <a:xfrm>
            <a:off x="564863" y="1676838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581" y="1744076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108"/>
          <p:cNvSpPr txBox="1"/>
          <p:nvPr/>
        </p:nvSpPr>
        <p:spPr>
          <a:xfrm>
            <a:off x="1029000" y="3129775"/>
            <a:ext cx="4865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Subir avances al remoto de GitHub.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4" name="Google Shape;684;p108"/>
          <p:cNvSpPr/>
          <p:nvPr/>
        </p:nvSpPr>
        <p:spPr>
          <a:xfrm>
            <a:off x="555575" y="3129775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5" name="Google Shape;685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93" y="3197013"/>
            <a:ext cx="250013" cy="2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08"/>
          <p:cNvSpPr txBox="1"/>
          <p:nvPr/>
        </p:nvSpPr>
        <p:spPr>
          <a:xfrm>
            <a:off x="1029000" y="2639188"/>
            <a:ext cx="79668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</a:t>
            </a:r>
            <a:r>
              <a:rPr b="1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readme.md</a:t>
            </a:r>
            <a:r>
              <a:rPr b="0" i="0" lang="es-419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markdown para presentación de proyecto.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7" name="Google Shape;687;p108"/>
          <p:cNvSpPr/>
          <p:nvPr/>
        </p:nvSpPr>
        <p:spPr>
          <a:xfrm>
            <a:off x="555575" y="2661213"/>
            <a:ext cx="373500" cy="4068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8" name="Google Shape;688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93" y="2728451"/>
            <a:ext cx="250013" cy="27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RECAPITULACIÓN DE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ARQUITECTURAS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5" name="Google Shape;22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0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REVISA Y SUBE TU TRABAJO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Revisa, confirma y sube tus cambios a GitHub.</a:t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4" name="Google Shape;694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0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¡RECTA FINAL!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1" name="Google Shape;701;p110"/>
          <p:cNvSpPr txBox="1"/>
          <p:nvPr/>
        </p:nvSpPr>
        <p:spPr>
          <a:xfrm>
            <a:off x="938100" y="23752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Revisa, confirma y sube tus cambios a GitHub. Puedes aprovechar este tiempo para hacer tus últimas consultas. Cuentas con 30 minutos para realizar la actividad.</a:t>
            </a:r>
            <a:endParaRPr b="0" i="0" sz="22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02" name="Google Shape;702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111"/>
          <p:cNvSpPr txBox="1"/>
          <p:nvPr/>
        </p:nvSpPr>
        <p:spPr>
          <a:xfrm>
            <a:off x="218425" y="20772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0" name="Google Shape;710;p111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subir a la plataforma el link a tu app de e-commerce completamente funcional.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11" name="Google Shape;711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2"/>
          <p:cNvSpPr txBox="1"/>
          <p:nvPr>
            <p:ph type="ctrTitle"/>
          </p:nvPr>
        </p:nvSpPr>
        <p:spPr>
          <a:xfrm>
            <a:off x="2417500" y="564350"/>
            <a:ext cx="4487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-419" sz="37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PROYECTO FINAL</a:t>
            </a:r>
            <a:endParaRPr b="1" i="1" sz="3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17" name="Google Shape;717;p112"/>
          <p:cNvSpPr txBox="1"/>
          <p:nvPr/>
        </p:nvSpPr>
        <p:spPr>
          <a:xfrm>
            <a:off x="893225" y="1512275"/>
            <a:ext cx="74496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i="0" lang="es-419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debe subir a la plataforma. 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no hacerlo hoy, tendrás </a:t>
            </a:r>
            <a:r>
              <a:rPr i="1"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19 </a:t>
            </a:r>
            <a:r>
              <a:rPr b="0" i="1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días a partir de la finalización del curso para cargarlo en la plataforma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pasados esos días el 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boton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entrega se inhabilitará.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objetivo es que puedas utilizar 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Proyecto Final como parte de 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 portfolio personal 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finalizado el curso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18" name="Google Shape;718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3"/>
          <p:cNvSpPr txBox="1"/>
          <p:nvPr/>
        </p:nvSpPr>
        <p:spPr>
          <a:xfrm>
            <a:off x="739600" y="2070250"/>
            <a:ext cx="74397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Llegó el momento de e</a:t>
            </a: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ntregar</a:t>
            </a:r>
            <a:r>
              <a:rPr b="0" i="0" lang="es-419" sz="2000" u="none" cap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front end de una tienda online con carrito de compras, utilizando los componentes React y Firebase como servidor en la nube. </a:t>
            </a: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Donde la </a:t>
            </a:r>
            <a:r>
              <a:rPr b="0" i="0" lang="es-419" sz="2000" u="none" cap="none" strike="noStrike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experiencia de usuario sea amigable con actualizaciones visuales instantáneas y código escalable.</a:t>
            </a:r>
            <a:endParaRPr b="0" i="0" sz="2000" u="none" cap="none" strike="noStrike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5" name="Google Shape;725;p113"/>
          <p:cNvSpPr txBox="1"/>
          <p:nvPr>
            <p:ph type="ctrTitle"/>
          </p:nvPr>
        </p:nvSpPr>
        <p:spPr>
          <a:xfrm>
            <a:off x="1635300" y="933825"/>
            <a:ext cx="58734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CREA TU PROPIA TIENDA ECOMMERCE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6" name="Google Shape;726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0750" y="2224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113"/>
          <p:cNvSpPr txBox="1"/>
          <p:nvPr/>
        </p:nvSpPr>
        <p:spPr>
          <a:xfrm>
            <a:off x="0" y="4624863"/>
            <a:ext cx="34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Rúbrica a tener en cuenta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29" name="Google Shape;729;p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7200" y="4624863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4"/>
          <p:cNvSpPr txBox="1"/>
          <p:nvPr/>
        </p:nvSpPr>
        <p:spPr>
          <a:xfrm>
            <a:off x="852150" y="1327575"/>
            <a:ext cx="74397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Componentes que debes incluir son:</a:t>
            </a:r>
            <a:endParaRPr sz="2000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Navbar</a:t>
            </a:r>
            <a:endParaRPr sz="2000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Catálogo</a:t>
            </a:r>
            <a:endParaRPr sz="2000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Detalle del Producto</a:t>
            </a:r>
            <a:endParaRPr sz="2000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CartContext</a:t>
            </a:r>
            <a:endParaRPr sz="2000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CartWidget</a:t>
            </a:r>
            <a:endParaRPr sz="2000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AutoNum type="arabicPeriod"/>
            </a:pPr>
            <a:r>
              <a:rPr lang="es-419" sz="20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Formulario de Compra</a:t>
            </a:r>
            <a:endParaRPr sz="2000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5" name="Google Shape;735;p114"/>
          <p:cNvSpPr txBox="1"/>
          <p:nvPr>
            <p:ph type="ctrTitle"/>
          </p:nvPr>
        </p:nvSpPr>
        <p:spPr>
          <a:xfrm>
            <a:off x="1635300" y="602775"/>
            <a:ext cx="58734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CREA TU PROPIA TIENDA ECOMMERCE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36" name="Google Shape;736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0750" y="2224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14"/>
          <p:cNvSpPr txBox="1"/>
          <p:nvPr/>
        </p:nvSpPr>
        <p:spPr>
          <a:xfrm>
            <a:off x="0" y="4624863"/>
            <a:ext cx="34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Rúbrica a tener en cuenta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9" name="Google Shape;739;p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7200" y="4624863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1185025"/>
            <a:ext cx="1634174" cy="63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6" name="Google Shape;746;p115"/>
          <p:cNvGraphicFramePr/>
          <p:nvPr/>
        </p:nvGraphicFramePr>
        <p:xfrm>
          <a:off x="153263" y="51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{6FB04BA3-6B4A-42FD-95DA-24E6FF263247}</a:tableStyleId>
              </a:tblPr>
              <a:tblGrid>
                <a:gridCol w="2945825"/>
                <a:gridCol w="3822275"/>
                <a:gridCol w="2069375"/>
              </a:tblGrid>
              <a:tr h="5897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s-419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E-COMMERCE PROJECT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807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link al repositorio del proyecto en Github + GIF con navegación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121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7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&gt;&gt;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 entrega deberá cumplir con los requisitos explicitados en la </a:t>
                      </a:r>
                      <a:r>
                        <a:rPr b="1" lang="es-419" sz="1600" u="sng" cap="none" strike="noStrike">
                          <a:solidFill>
                            <a:schemeClr val="hlink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5"/>
                        </a:rPr>
                        <a:t>user story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que encontrarás en el documento del Proyecto Final en la carpeta de la camada.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&gt;&gt; El repositorio debe ser público.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&gt;&gt; Sube un archivo GIF con el recorrido completo de una compra. El proyecto de github debe contener la documentación en formato markdown (readme.md)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747" name="Google Shape;747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118502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16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53" name="Google Shape;753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7"/>
          <p:cNvSpPr txBox="1"/>
          <p:nvPr/>
        </p:nvSpPr>
        <p:spPr>
          <a:xfrm>
            <a:off x="1260150" y="450163"/>
            <a:ext cx="6623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¡DESCUENTO EXCLUSIVO!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59" name="Google Shape;759;p117"/>
          <p:cNvSpPr/>
          <p:nvPr/>
        </p:nvSpPr>
        <p:spPr>
          <a:xfrm>
            <a:off x="3436038" y="4125438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action="ppaction://hlinkshowjump?jump=nextslide"/>
              </a:rPr>
              <a:t>Quiero saber más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60" name="Google Shape;760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375" y="1420184"/>
            <a:ext cx="3524260" cy="2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8"/>
          <p:cNvSpPr txBox="1"/>
          <p:nvPr/>
        </p:nvSpPr>
        <p:spPr>
          <a:xfrm>
            <a:off x="545550" y="1175400"/>
            <a:ext cx="8052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¡Completa tu carrera y potencia tu desarrollo profesional! </a:t>
            </a:r>
            <a:endParaRPr i="1"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Ingresando el cupón </a:t>
            </a:r>
            <a:r>
              <a:rPr b="1" i="1" lang="es-419" sz="24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CONTINUATUCARRERA</a:t>
            </a:r>
            <a:r>
              <a:rPr i="1" lang="es-419" sz="24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tendrás un descuento para inscribirte en el próximo nivel. Puedes acceder directamente desde la plataforma, entrando en la sección </a:t>
            </a:r>
            <a:r>
              <a:rPr i="1" lang="es-419" sz="24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"Cursos y Carreras"</a:t>
            </a: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4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6"/>
          <p:cNvSpPr txBox="1"/>
          <p:nvPr/>
        </p:nvSpPr>
        <p:spPr>
          <a:xfrm>
            <a:off x="407100" y="527425"/>
            <a:ext cx="37665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venimos de los desarrollos </a:t>
            </a:r>
            <a:r>
              <a:rPr b="1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clásicos,</a:t>
            </a:r>
            <a:r>
              <a:rPr b="0" i="0" lang="es-419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tenemos una arquitectura que es la más conocida. Puede estar vinculada a un patrón como el siguiente:</a:t>
            </a:r>
            <a:endParaRPr b="1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56"/>
          <p:cNvSpPr txBox="1"/>
          <p:nvPr/>
        </p:nvSpPr>
        <p:spPr>
          <a:xfrm>
            <a:off x="4635825" y="880175"/>
            <a:ext cx="1186500" cy="4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SPA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56"/>
          <p:cNvSpPr txBox="1"/>
          <p:nvPr/>
        </p:nvSpPr>
        <p:spPr>
          <a:xfrm>
            <a:off x="4655325" y="1915500"/>
            <a:ext cx="1147500" cy="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56"/>
          <p:cNvCxnSpPr>
            <a:stCxn id="232" idx="2"/>
            <a:endCxn id="233" idx="0"/>
          </p:cNvCxnSpPr>
          <p:nvPr/>
        </p:nvCxnSpPr>
        <p:spPr>
          <a:xfrm>
            <a:off x="5229075" y="1304075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56"/>
          <p:cNvSpPr txBox="1"/>
          <p:nvPr/>
        </p:nvSpPr>
        <p:spPr>
          <a:xfrm>
            <a:off x="4635825" y="3034000"/>
            <a:ext cx="1186500" cy="5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36" name="Google Shape;236;p56"/>
          <p:cNvCxnSpPr>
            <a:stCxn id="233" idx="2"/>
            <a:endCxn id="235" idx="0"/>
          </p:cNvCxnSpPr>
          <p:nvPr/>
        </p:nvCxnSpPr>
        <p:spPr>
          <a:xfrm>
            <a:off x="5229075" y="2363400"/>
            <a:ext cx="0" cy="67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56"/>
          <p:cNvSpPr txBox="1"/>
          <p:nvPr/>
        </p:nvSpPr>
        <p:spPr>
          <a:xfrm>
            <a:off x="7331250" y="880175"/>
            <a:ext cx="1186500" cy="4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Browser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56"/>
          <p:cNvSpPr txBox="1"/>
          <p:nvPr/>
        </p:nvSpPr>
        <p:spPr>
          <a:xfrm>
            <a:off x="7350750" y="1915500"/>
            <a:ext cx="1147500" cy="4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39" name="Google Shape;239;p56"/>
          <p:cNvCxnSpPr>
            <a:stCxn id="237" idx="2"/>
            <a:endCxn id="238" idx="0"/>
          </p:cNvCxnSpPr>
          <p:nvPr/>
        </p:nvCxnSpPr>
        <p:spPr>
          <a:xfrm>
            <a:off x="7924500" y="1304075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56"/>
          <p:cNvSpPr txBox="1"/>
          <p:nvPr/>
        </p:nvSpPr>
        <p:spPr>
          <a:xfrm>
            <a:off x="7331250" y="3034000"/>
            <a:ext cx="1186500" cy="5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SQL, noSQL, etc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41" name="Google Shape;241;p56"/>
          <p:cNvCxnSpPr>
            <a:stCxn id="238" idx="2"/>
            <a:endCxn id="240" idx="0"/>
          </p:cNvCxnSpPr>
          <p:nvPr/>
        </p:nvCxnSpPr>
        <p:spPr>
          <a:xfrm>
            <a:off x="7924500" y="2363400"/>
            <a:ext cx="0" cy="67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56"/>
          <p:cNvSpPr txBox="1"/>
          <p:nvPr/>
        </p:nvSpPr>
        <p:spPr>
          <a:xfrm>
            <a:off x="5983538" y="880175"/>
            <a:ext cx="1186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 en el 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56"/>
          <p:cNvSpPr txBox="1"/>
          <p:nvPr/>
        </p:nvSpPr>
        <p:spPr>
          <a:xfrm>
            <a:off x="5893237" y="1927500"/>
            <a:ext cx="1367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provista por el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56"/>
          <p:cNvSpPr txBox="1"/>
          <p:nvPr/>
        </p:nvSpPr>
        <p:spPr>
          <a:xfrm>
            <a:off x="5893250" y="3034000"/>
            <a:ext cx="1367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 y guarda vía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5" name="Google Shape;245;p56"/>
          <p:cNvSpPr txBox="1"/>
          <p:nvPr/>
        </p:nvSpPr>
        <p:spPr>
          <a:xfrm>
            <a:off x="4276875" y="1376100"/>
            <a:ext cx="952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consume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56"/>
          <p:cNvSpPr txBox="1"/>
          <p:nvPr/>
        </p:nvSpPr>
        <p:spPr>
          <a:xfrm>
            <a:off x="4063275" y="2530725"/>
            <a:ext cx="1242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llegar a 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/>
        </p:nvSpPr>
        <p:spPr>
          <a:xfrm>
            <a:off x="1310675" y="2758325"/>
            <a:ext cx="6718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TE INVITAMOS A QUE COMPLEMENTES LA CLASE CON LOS SIGUIENTES CODERTIPS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71" name="Google Shape;771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25" y="11859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0"/>
          <p:cNvSpPr txBox="1"/>
          <p:nvPr/>
        </p:nvSpPr>
        <p:spPr>
          <a:xfrm>
            <a:off x="541200" y="2404700"/>
            <a:ext cx="80616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hacer después de un curso en Coderhouse? | </a:t>
            </a:r>
            <a:r>
              <a:rPr b="1" i="1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CODERHOUSE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| 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sng" cap="none" strike="noStrike">
                <a:solidFill>
                  <a:srgbClr val="058DC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https://www.youtube.com/watch?v=plC9WbIMJCk</a:t>
            </a:r>
            <a:endParaRPr b="0" i="0" sz="1800" u="none" cap="none" strike="noStrike">
              <a:solidFill>
                <a:srgbClr val="058DC7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78" name="Google Shape;778;p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20"/>
          <p:cNvSpPr/>
          <p:nvPr/>
        </p:nvSpPr>
        <p:spPr>
          <a:xfrm>
            <a:off x="1221525" y="10165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20"/>
          <p:cNvSpPr txBox="1"/>
          <p:nvPr/>
        </p:nvSpPr>
        <p:spPr>
          <a:xfrm>
            <a:off x="2577375" y="1209575"/>
            <a:ext cx="4776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VIDEOS Y PODCASTS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81" name="Google Shape;781;p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4234" y="1279240"/>
            <a:ext cx="545131" cy="54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1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7937" y="12527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21"/>
          <p:cNvSpPr txBox="1"/>
          <p:nvPr/>
        </p:nvSpPr>
        <p:spPr>
          <a:xfrm>
            <a:off x="1956450" y="2623175"/>
            <a:ext cx="5231100" cy="20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Sourcetree.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Markdown.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8" name="Google Shape;788;p121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22"/>
          <p:cNvSpPr txBox="1"/>
          <p:nvPr/>
        </p:nvSpPr>
        <p:spPr>
          <a:xfrm>
            <a:off x="811650" y="2409500"/>
            <a:ext cx="7520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794" name="Google Shape;794;p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/>
        </p:nvSpPr>
        <p:spPr>
          <a:xfrm>
            <a:off x="2054250" y="1640238"/>
            <a:ext cx="50355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¡GRACIAS POR ESTUDIAR CON NOSOTROS!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0" name="Google Shape;800;p12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7"/>
          <p:cNvSpPr txBox="1"/>
          <p:nvPr/>
        </p:nvSpPr>
        <p:spPr>
          <a:xfrm>
            <a:off x="1737150" y="3972575"/>
            <a:ext cx="5669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api decide quién accede, implementa su modelo de seguridad y determina la respuesta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3" name="Google Shape;25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1800" y="493050"/>
            <a:ext cx="5420402" cy="326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8"/>
          <p:cNvSpPr txBox="1"/>
          <p:nvPr/>
        </p:nvSpPr>
        <p:spPr>
          <a:xfrm>
            <a:off x="2743200" y="799975"/>
            <a:ext cx="1186500" cy="4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SPA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60" name="Google Shape;260;p58"/>
          <p:cNvCxnSpPr>
            <a:stCxn id="259" idx="2"/>
            <a:endCxn id="261" idx="0"/>
          </p:cNvCxnSpPr>
          <p:nvPr/>
        </p:nvCxnSpPr>
        <p:spPr>
          <a:xfrm flipH="1">
            <a:off x="3335250" y="1223875"/>
            <a:ext cx="1200" cy="131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58"/>
          <p:cNvSpPr txBox="1"/>
          <p:nvPr/>
        </p:nvSpPr>
        <p:spPr>
          <a:xfrm>
            <a:off x="2518875" y="2543450"/>
            <a:ext cx="1632600" cy="90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Firebase services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58"/>
          <p:cNvSpPr txBox="1"/>
          <p:nvPr/>
        </p:nvSpPr>
        <p:spPr>
          <a:xfrm>
            <a:off x="5438625" y="799975"/>
            <a:ext cx="1186500" cy="4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58"/>
          <p:cNvSpPr txBox="1"/>
          <p:nvPr/>
        </p:nvSpPr>
        <p:spPr>
          <a:xfrm>
            <a:off x="5438625" y="2747150"/>
            <a:ext cx="1186500" cy="63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Firestore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58"/>
          <p:cNvSpPr txBox="1"/>
          <p:nvPr/>
        </p:nvSpPr>
        <p:spPr>
          <a:xfrm>
            <a:off x="4090913" y="799975"/>
            <a:ext cx="1186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 en el 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5" name="Google Shape;265;p58"/>
          <p:cNvSpPr txBox="1"/>
          <p:nvPr/>
        </p:nvSpPr>
        <p:spPr>
          <a:xfrm>
            <a:off x="4000625" y="2784050"/>
            <a:ext cx="1367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 y guarda vía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66" name="Google Shape;266;p58"/>
          <p:cNvCxnSpPr>
            <a:stCxn id="262" idx="2"/>
            <a:endCxn id="263" idx="0"/>
          </p:cNvCxnSpPr>
          <p:nvPr/>
        </p:nvCxnSpPr>
        <p:spPr>
          <a:xfrm>
            <a:off x="6031875" y="1223875"/>
            <a:ext cx="0" cy="152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58"/>
          <p:cNvSpPr txBox="1"/>
          <p:nvPr/>
        </p:nvSpPr>
        <p:spPr>
          <a:xfrm>
            <a:off x="1222025" y="3811238"/>
            <a:ext cx="69243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419" sz="1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Firestore decide quién accede mediante mecanismos propios y filtros de seguridad</a:t>
            </a:r>
            <a:endParaRPr b="0" i="1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