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9c9faeb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9c9faeb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9c9faeb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9c9faeb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9c9faeb4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9c9faeb4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9c9faeb4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9c9faeb4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LoRa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a:t>Fedir, Richard, Jian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What is LoRa</a:t>
            </a:r>
            <a:endParaRPr/>
          </a:p>
        </p:txBody>
      </p:sp>
      <p:sp>
        <p:nvSpPr>
          <p:cNvPr id="61" name="Google Shape;61;p14"/>
          <p:cNvSpPr txBox="1"/>
          <p:nvPr>
            <p:ph idx="1" type="body"/>
          </p:nvPr>
        </p:nvSpPr>
        <p:spPr>
          <a:xfrm>
            <a:off x="311700" y="1152475"/>
            <a:ext cx="50223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zh-CN" sz="1200">
                <a:solidFill>
                  <a:srgbClr val="0D0D0D"/>
                </a:solidFill>
                <a:highlight>
                  <a:srgbClr val="FFFFFF"/>
                </a:highlight>
              </a:rPr>
              <a:t>LoRa, short for Long Range, is a wireless communication technology designed for long-range, low-power communication between IoT (Internet of Things) devices. It operates on unlicensed radio frequencies and is characterized by its long-range capabilities, low power consumption, and ability to penetrate obstacles.</a:t>
            </a:r>
            <a:endParaRPr/>
          </a:p>
        </p:txBody>
      </p:sp>
      <p:pic>
        <p:nvPicPr>
          <p:cNvPr id="62" name="Google Shape;62;p14" title="File:Dessin fonctionnement LoRaWAN (1).png - Wikimedia Commons"/>
          <p:cNvPicPr preferRelativeResize="0"/>
          <p:nvPr/>
        </p:nvPicPr>
        <p:blipFill>
          <a:blip r:embed="rId3">
            <a:alphaModFix/>
          </a:blip>
          <a:stretch>
            <a:fillRect/>
          </a:stretch>
        </p:blipFill>
        <p:spPr>
          <a:xfrm>
            <a:off x="5486400" y="1170125"/>
            <a:ext cx="3505200" cy="262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a:t>
            </a:r>
            <a:r>
              <a:rPr lang="zh-CN"/>
              <a:t>haracteristics of LoRa</a:t>
            </a:r>
            <a:endParaRPr/>
          </a:p>
        </p:txBody>
      </p:sp>
      <p:sp>
        <p:nvSpPr>
          <p:cNvPr id="68" name="Google Shape;68;p15"/>
          <p:cNvSpPr txBox="1"/>
          <p:nvPr>
            <p:ph idx="1" type="body"/>
          </p:nvPr>
        </p:nvSpPr>
        <p:spPr>
          <a:xfrm>
            <a:off x="311700" y="1152475"/>
            <a:ext cx="6963900" cy="34164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0D0D0D"/>
              </a:buClr>
              <a:buSzPts val="1200"/>
              <a:buAutoNum type="arabicPeriod"/>
            </a:pPr>
            <a:r>
              <a:rPr lang="zh-CN" sz="1200">
                <a:solidFill>
                  <a:srgbClr val="0D0D0D"/>
                </a:solidFill>
                <a:highlight>
                  <a:srgbClr val="FFFFFF"/>
                </a:highlight>
              </a:rPr>
              <a:t>Long Range: LoRa can provide communication over distances of several kilometers in urban environments and even tens of kilometers in rural areas, depending on the line-of-sight conditions and terrain.</a:t>
            </a:r>
            <a:endParaRPr sz="1200">
              <a:solidFill>
                <a:srgbClr val="0D0D0D"/>
              </a:solidFill>
              <a:highlight>
                <a:srgbClr val="FFFFFF"/>
              </a:highlight>
            </a:endParaRPr>
          </a:p>
          <a:p>
            <a:pPr indent="0" lvl="0" marL="457200" rtl="0" algn="just">
              <a:spcBef>
                <a:spcPts val="0"/>
              </a:spcBef>
              <a:spcAft>
                <a:spcPts val="0"/>
              </a:spcAft>
              <a:buNone/>
            </a:pPr>
            <a:r>
              <a:t/>
            </a:r>
            <a:endParaRPr sz="1200">
              <a:solidFill>
                <a:srgbClr val="0D0D0D"/>
              </a:solidFill>
              <a:highlight>
                <a:srgbClr val="FFFFFF"/>
              </a:highlight>
            </a:endParaRPr>
          </a:p>
          <a:p>
            <a:pPr indent="-304800" lvl="0" marL="457200" rtl="0" algn="just">
              <a:spcBef>
                <a:spcPts val="0"/>
              </a:spcBef>
              <a:spcAft>
                <a:spcPts val="0"/>
              </a:spcAft>
              <a:buClr>
                <a:srgbClr val="0D0D0D"/>
              </a:buClr>
              <a:buSzPts val="1200"/>
              <a:buAutoNum type="arabicPeriod"/>
            </a:pPr>
            <a:r>
              <a:rPr lang="zh-CN" sz="1200">
                <a:solidFill>
                  <a:srgbClr val="0D0D0D"/>
                </a:solidFill>
                <a:highlight>
                  <a:srgbClr val="FFFFFF"/>
                </a:highlight>
              </a:rPr>
              <a:t>Low Power Consumption: LoRa devices are designed to operate on battery power for extended periods, making them suitable for IoT applications where power efficiency is crucial.</a:t>
            </a:r>
            <a:endParaRPr sz="1200">
              <a:solidFill>
                <a:srgbClr val="0D0D0D"/>
              </a:solidFill>
              <a:highlight>
                <a:srgbClr val="FFFFFF"/>
              </a:highlight>
            </a:endParaRPr>
          </a:p>
          <a:p>
            <a:pPr indent="0" lvl="0" marL="457200" rtl="0" algn="just">
              <a:spcBef>
                <a:spcPts val="0"/>
              </a:spcBef>
              <a:spcAft>
                <a:spcPts val="0"/>
              </a:spcAft>
              <a:buNone/>
            </a:pPr>
            <a:r>
              <a:t/>
            </a:r>
            <a:endParaRPr sz="1200">
              <a:solidFill>
                <a:srgbClr val="0D0D0D"/>
              </a:solidFill>
              <a:highlight>
                <a:srgbClr val="FFFFFF"/>
              </a:highlight>
            </a:endParaRPr>
          </a:p>
          <a:p>
            <a:pPr indent="-304800" lvl="0" marL="457200" rtl="0" algn="just">
              <a:spcBef>
                <a:spcPts val="0"/>
              </a:spcBef>
              <a:spcAft>
                <a:spcPts val="0"/>
              </a:spcAft>
              <a:buClr>
                <a:srgbClr val="0D0D0D"/>
              </a:buClr>
              <a:buSzPts val="1200"/>
              <a:buAutoNum type="arabicPeriod"/>
            </a:pPr>
            <a:r>
              <a:rPr lang="zh-CN" sz="1200">
                <a:solidFill>
                  <a:srgbClr val="0D0D0D"/>
                </a:solidFill>
                <a:highlight>
                  <a:srgbClr val="FFFFFF"/>
                </a:highlight>
              </a:rPr>
              <a:t>Low Data Rates: LoRa supports relatively low data rates compared to other wireless technologies like Wi-Fi or cellular. This trade-off enables longer-range communication while conserving battery life.</a:t>
            </a:r>
            <a:endParaRPr sz="1200">
              <a:solidFill>
                <a:srgbClr val="0D0D0D"/>
              </a:solidFill>
              <a:highlight>
                <a:srgbClr val="FFFFFF"/>
              </a:highlight>
            </a:endParaRPr>
          </a:p>
          <a:p>
            <a:pPr indent="0" lvl="0" marL="0" rtl="0" algn="just">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Comparison between LoRa and ESP8266</a:t>
            </a:r>
            <a:endParaRPr/>
          </a:p>
        </p:txBody>
      </p:sp>
      <p:sp>
        <p:nvSpPr>
          <p:cNvPr id="74" name="Google Shape;74;p16"/>
          <p:cNvSpPr txBox="1"/>
          <p:nvPr>
            <p:ph idx="1" type="body"/>
          </p:nvPr>
        </p:nvSpPr>
        <p:spPr>
          <a:xfrm>
            <a:off x="311700" y="1152475"/>
            <a:ext cx="7754100" cy="34164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rgbClr val="0D0D0D"/>
              </a:buClr>
              <a:buSzPts val="1200"/>
              <a:buAutoNum type="arabicPeriod"/>
            </a:pPr>
            <a:r>
              <a:rPr lang="zh-CN" sz="1200">
                <a:solidFill>
                  <a:srgbClr val="0D0D0D"/>
                </a:solidFill>
                <a:highlight>
                  <a:srgbClr val="FFFFFF"/>
                </a:highlight>
              </a:rPr>
              <a:t>Range:</a:t>
            </a:r>
            <a:endParaRPr sz="1200">
              <a:solidFill>
                <a:srgbClr val="0D0D0D"/>
              </a:solidFill>
              <a:highlight>
                <a:srgbClr val="FFFFFF"/>
              </a:highlight>
            </a:endParaRPr>
          </a:p>
          <a:p>
            <a:pPr indent="-304800" lvl="1" marL="914400" rtl="0" algn="just">
              <a:spcBef>
                <a:spcPts val="0"/>
              </a:spcBef>
              <a:spcAft>
                <a:spcPts val="0"/>
              </a:spcAft>
              <a:buClr>
                <a:srgbClr val="0D0D0D"/>
              </a:buClr>
              <a:buSzPts val="1200"/>
              <a:buChar char="●"/>
            </a:pPr>
            <a:r>
              <a:rPr lang="zh-CN" sz="1200">
                <a:solidFill>
                  <a:srgbClr val="0D0D0D"/>
                </a:solidFill>
                <a:highlight>
                  <a:srgbClr val="FFFFFF"/>
                </a:highlight>
              </a:rPr>
              <a:t>LoRa: LoRa technology provides long-range communication, typically several kilometers in urban environments and even tens of kilometers in rural areas, with line-of-sight conditions.</a:t>
            </a:r>
            <a:endParaRPr sz="1200">
              <a:solidFill>
                <a:srgbClr val="0D0D0D"/>
              </a:solidFill>
              <a:highlight>
                <a:srgbClr val="FFFFFF"/>
              </a:highlight>
            </a:endParaRPr>
          </a:p>
          <a:p>
            <a:pPr indent="-304800" lvl="1" marL="914400" rtl="0" algn="just">
              <a:spcBef>
                <a:spcPts val="0"/>
              </a:spcBef>
              <a:spcAft>
                <a:spcPts val="0"/>
              </a:spcAft>
              <a:buClr>
                <a:srgbClr val="0D0D0D"/>
              </a:buClr>
              <a:buSzPts val="1200"/>
              <a:buChar char="●"/>
            </a:pPr>
            <a:r>
              <a:rPr lang="zh-CN" sz="1200">
                <a:solidFill>
                  <a:srgbClr val="0D0D0D"/>
                </a:solidFill>
                <a:highlight>
                  <a:srgbClr val="FFFFFF"/>
                </a:highlight>
              </a:rPr>
              <a:t>ESP8266: ESP8266 provides local area network (LAN) connectivity through Wi-Fi, typically limited to indoor or local outdoor environments within the range of a Wi-Fi router.</a:t>
            </a:r>
            <a:endParaRPr sz="1200">
              <a:solidFill>
                <a:srgbClr val="0D0D0D"/>
              </a:solidFill>
              <a:highlight>
                <a:srgbClr val="FFFFFF"/>
              </a:highlight>
            </a:endParaRPr>
          </a:p>
          <a:p>
            <a:pPr indent="-304800" lvl="0" marL="457200" rtl="0" algn="just">
              <a:spcBef>
                <a:spcPts val="0"/>
              </a:spcBef>
              <a:spcAft>
                <a:spcPts val="0"/>
              </a:spcAft>
              <a:buClr>
                <a:srgbClr val="0D0D0D"/>
              </a:buClr>
              <a:buSzPts val="1200"/>
              <a:buAutoNum type="arabicPeriod"/>
            </a:pPr>
            <a:r>
              <a:rPr lang="zh-CN" sz="1200">
                <a:solidFill>
                  <a:srgbClr val="0D0D0D"/>
                </a:solidFill>
                <a:highlight>
                  <a:srgbClr val="FFFFFF"/>
                </a:highlight>
              </a:rPr>
              <a:t>Data Rates:</a:t>
            </a:r>
            <a:endParaRPr sz="1200">
              <a:solidFill>
                <a:srgbClr val="0D0D0D"/>
              </a:solidFill>
              <a:highlight>
                <a:srgbClr val="FFFFFF"/>
              </a:highlight>
            </a:endParaRPr>
          </a:p>
          <a:p>
            <a:pPr indent="-304800" lvl="1" marL="914400" rtl="0" algn="just">
              <a:spcBef>
                <a:spcPts val="0"/>
              </a:spcBef>
              <a:spcAft>
                <a:spcPts val="0"/>
              </a:spcAft>
              <a:buClr>
                <a:srgbClr val="0D0D0D"/>
              </a:buClr>
              <a:buSzPts val="1200"/>
              <a:buChar char="●"/>
            </a:pPr>
            <a:r>
              <a:rPr lang="zh-CN" sz="1200">
                <a:solidFill>
                  <a:srgbClr val="0D0D0D"/>
                </a:solidFill>
                <a:highlight>
                  <a:srgbClr val="FFFFFF"/>
                </a:highlight>
              </a:rPr>
              <a:t>LoRa: LoRa supports relatively low data rates compared to other wireless technologies like Wi-Fi or cellular. This trade-off enables longer-range communication while conserving battery life.</a:t>
            </a:r>
            <a:endParaRPr sz="1200">
              <a:solidFill>
                <a:srgbClr val="0D0D0D"/>
              </a:solidFill>
              <a:highlight>
                <a:srgbClr val="FFFFFF"/>
              </a:highlight>
            </a:endParaRPr>
          </a:p>
          <a:p>
            <a:pPr indent="-304800" lvl="1" marL="914400" rtl="0" algn="just">
              <a:spcBef>
                <a:spcPts val="0"/>
              </a:spcBef>
              <a:spcAft>
                <a:spcPts val="0"/>
              </a:spcAft>
              <a:buClr>
                <a:srgbClr val="0D0D0D"/>
              </a:buClr>
              <a:buSzPts val="1200"/>
              <a:buChar char="●"/>
            </a:pPr>
            <a:r>
              <a:rPr lang="zh-CN" sz="1200">
                <a:solidFill>
                  <a:srgbClr val="0D0D0D"/>
                </a:solidFill>
                <a:highlight>
                  <a:srgbClr val="FFFFFF"/>
                </a:highlight>
              </a:rPr>
              <a:t>ESP8266: ESP8266 supports higher data rates compared to LoRa, making it suitable for applications requiring higher throughput or real-time communication over Wi-Fi networks.</a:t>
            </a:r>
            <a:endParaRPr sz="1200">
              <a:solidFill>
                <a:srgbClr val="0D0D0D"/>
              </a:solidFill>
              <a:highlight>
                <a:srgbClr val="FFFFFF"/>
              </a:highlight>
            </a:endParaRPr>
          </a:p>
          <a:p>
            <a:pPr indent="-304800" lvl="0" marL="457200" rtl="0" algn="just">
              <a:spcBef>
                <a:spcPts val="0"/>
              </a:spcBef>
              <a:spcAft>
                <a:spcPts val="0"/>
              </a:spcAft>
              <a:buClr>
                <a:srgbClr val="0D0D0D"/>
              </a:buClr>
              <a:buSzPts val="1200"/>
              <a:buAutoNum type="arabicPeriod"/>
            </a:pPr>
            <a:r>
              <a:rPr lang="zh-CN" sz="1200">
                <a:solidFill>
                  <a:srgbClr val="0D0D0D"/>
                </a:solidFill>
                <a:highlight>
                  <a:srgbClr val="FFFFFF"/>
                </a:highlight>
              </a:rPr>
              <a:t>Use Cases:</a:t>
            </a:r>
            <a:endParaRPr sz="1200">
              <a:solidFill>
                <a:srgbClr val="0D0D0D"/>
              </a:solidFill>
              <a:highlight>
                <a:srgbClr val="FFFFFF"/>
              </a:highlight>
            </a:endParaRPr>
          </a:p>
          <a:p>
            <a:pPr indent="-304800" lvl="1" marL="914400" rtl="0" algn="just">
              <a:spcBef>
                <a:spcPts val="0"/>
              </a:spcBef>
              <a:spcAft>
                <a:spcPts val="0"/>
              </a:spcAft>
              <a:buClr>
                <a:srgbClr val="0D0D0D"/>
              </a:buClr>
              <a:buSzPts val="1200"/>
              <a:buChar char="●"/>
            </a:pPr>
            <a:r>
              <a:rPr lang="zh-CN" sz="1200">
                <a:solidFill>
                  <a:srgbClr val="0D0D0D"/>
                </a:solidFill>
                <a:highlight>
                  <a:srgbClr val="FFFFFF"/>
                </a:highlight>
              </a:rPr>
              <a:t>LoRa: LoRa is commonly used in IoT applications where long-range communication is required, such as smart cities, agriculture, environmental monitoring, and asset tracking.</a:t>
            </a:r>
            <a:endParaRPr sz="1200">
              <a:solidFill>
                <a:srgbClr val="0D0D0D"/>
              </a:solidFill>
              <a:highlight>
                <a:srgbClr val="FFFFFF"/>
              </a:highlight>
            </a:endParaRPr>
          </a:p>
          <a:p>
            <a:pPr indent="-304800" lvl="1" marL="914400" rtl="0" algn="just">
              <a:spcBef>
                <a:spcPts val="0"/>
              </a:spcBef>
              <a:spcAft>
                <a:spcPts val="0"/>
              </a:spcAft>
              <a:buClr>
                <a:srgbClr val="0D0D0D"/>
              </a:buClr>
              <a:buSzPts val="1200"/>
              <a:buChar char="●"/>
            </a:pPr>
            <a:r>
              <a:rPr lang="zh-CN" sz="1200">
                <a:solidFill>
                  <a:srgbClr val="0D0D0D"/>
                </a:solidFill>
                <a:highlight>
                  <a:srgbClr val="FFFFFF"/>
                </a:highlight>
              </a:rPr>
              <a:t>ESP8266: ESP8266 is widely used in IoT projects for connecting devices to Wi-Fi networks and the internet. It is used in applications such as home automation, smart devices, IoT sensors, and Wi-Fi-enabled gadgets.</a:t>
            </a:r>
            <a:endParaRPr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U</a:t>
            </a:r>
            <a:r>
              <a:rPr lang="zh-CN"/>
              <a:t>sage Scenario</a:t>
            </a:r>
            <a:endParaRPr/>
          </a:p>
        </p:txBody>
      </p:sp>
      <p:sp>
        <p:nvSpPr>
          <p:cNvPr id="80" name="Google Shape;80;p17"/>
          <p:cNvSpPr txBox="1"/>
          <p:nvPr>
            <p:ph idx="1" type="body"/>
          </p:nvPr>
        </p:nvSpPr>
        <p:spPr>
          <a:xfrm>
            <a:off x="311700" y="1152475"/>
            <a:ext cx="6427200" cy="34164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0D0D0D"/>
              </a:buClr>
              <a:buSzPts val="1200"/>
              <a:buAutoNum type="arabicPeriod"/>
            </a:pPr>
            <a:r>
              <a:rPr lang="zh-CN" sz="1200">
                <a:solidFill>
                  <a:srgbClr val="0D0D0D"/>
                </a:solidFill>
                <a:highlight>
                  <a:srgbClr val="FFFFFF"/>
                </a:highlight>
              </a:rPr>
              <a:t>Smart Cities: LoRa is used in smart city projects for applications such as smart street lighting, waste management, parking management, environmental monitoring, and public safety systems. Its long-range capabilities make it ideal for connecting sensors and devices spread across a wide area.</a:t>
            </a:r>
            <a:endParaRPr sz="1200">
              <a:solidFill>
                <a:srgbClr val="0D0D0D"/>
              </a:solidFill>
              <a:highlight>
                <a:srgbClr val="FFFFFF"/>
              </a:highlight>
            </a:endParaRPr>
          </a:p>
          <a:p>
            <a:pPr indent="0" lvl="0" marL="457200" rtl="0" algn="just">
              <a:spcBef>
                <a:spcPts val="0"/>
              </a:spcBef>
              <a:spcAft>
                <a:spcPts val="0"/>
              </a:spcAft>
              <a:buNone/>
            </a:pPr>
            <a:r>
              <a:t/>
            </a:r>
            <a:endParaRPr sz="1200">
              <a:solidFill>
                <a:srgbClr val="0D0D0D"/>
              </a:solidFill>
              <a:highlight>
                <a:srgbClr val="FFFFFF"/>
              </a:highlight>
            </a:endParaRPr>
          </a:p>
          <a:p>
            <a:pPr indent="-304800" lvl="0" marL="457200" rtl="0" algn="just">
              <a:spcBef>
                <a:spcPts val="0"/>
              </a:spcBef>
              <a:spcAft>
                <a:spcPts val="0"/>
              </a:spcAft>
              <a:buClr>
                <a:srgbClr val="0D0D0D"/>
              </a:buClr>
              <a:buSzPts val="1200"/>
              <a:buAutoNum type="arabicPeriod"/>
            </a:pPr>
            <a:r>
              <a:rPr lang="zh-CN" sz="1200">
                <a:solidFill>
                  <a:srgbClr val="0D0D0D"/>
                </a:solidFill>
                <a:highlight>
                  <a:srgbClr val="FFFFFF"/>
                </a:highlight>
              </a:rPr>
              <a:t>Agriculture: In agriculture, LoRa is used for remote monitoring of soil moisture levels, temperature, humidity, and other environmental parameters. It enables farmers to optimize irrigation, manage crops more efficiently, and reduce water consumption.</a:t>
            </a:r>
            <a:endParaRPr sz="1200">
              <a:solidFill>
                <a:srgbClr val="0D0D0D"/>
              </a:solidFill>
              <a:highlight>
                <a:srgbClr val="FFFFFF"/>
              </a:highlight>
            </a:endParaRPr>
          </a:p>
          <a:p>
            <a:pPr indent="0" lvl="0" marL="457200" rtl="0" algn="just">
              <a:spcBef>
                <a:spcPts val="0"/>
              </a:spcBef>
              <a:spcAft>
                <a:spcPts val="0"/>
              </a:spcAft>
              <a:buNone/>
            </a:pPr>
            <a:r>
              <a:t/>
            </a:r>
            <a:endParaRPr sz="1200">
              <a:solidFill>
                <a:srgbClr val="0D0D0D"/>
              </a:solidFill>
              <a:highlight>
                <a:srgbClr val="FFFFFF"/>
              </a:highlight>
            </a:endParaRPr>
          </a:p>
          <a:p>
            <a:pPr indent="-304800" lvl="0" marL="457200" rtl="0" algn="just">
              <a:spcBef>
                <a:spcPts val="0"/>
              </a:spcBef>
              <a:spcAft>
                <a:spcPts val="0"/>
              </a:spcAft>
              <a:buClr>
                <a:srgbClr val="0D0D0D"/>
              </a:buClr>
              <a:buSzPts val="1200"/>
              <a:buAutoNum type="arabicPeriod"/>
            </a:pPr>
            <a:r>
              <a:rPr lang="zh-CN" sz="1200">
                <a:solidFill>
                  <a:srgbClr val="0D0D0D"/>
                </a:solidFill>
                <a:highlight>
                  <a:srgbClr val="FFFFFF"/>
                </a:highlight>
              </a:rPr>
              <a:t>Healthcare: In healthcare, LoRa technology is used for remote patient monitoring, asset tracking in hospitals, and tracking medical equipment. It enables healthcare providers to collect patient data and monitor the condition of medical devices in real time.</a:t>
            </a:r>
            <a:endParaRPr sz="1200">
              <a:solidFill>
                <a:srgbClr val="0D0D0D"/>
              </a:solidFill>
              <a:highlight>
                <a:srgbClr val="FFFFFF"/>
              </a:highlight>
            </a:endParaRPr>
          </a:p>
          <a:p>
            <a:pPr indent="0" lvl="0" marL="457200" rtl="0" algn="l">
              <a:spcBef>
                <a:spcPts val="0"/>
              </a:spcBef>
              <a:spcAft>
                <a:spcPts val="0"/>
              </a:spcAft>
              <a:buNone/>
            </a:pPr>
            <a:r>
              <a:t/>
            </a:r>
            <a:endParaRPr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