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atrick Hand"/>
      <p:regular r:id="rId27"/>
    </p:embeddedFont>
    <p:embeddedFont>
      <p:font typeface="Patrick Hand SC"/>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atrickHandSC-regular.fntdata"/><Relationship Id="rId27" Type="http://schemas.openxmlformats.org/officeDocument/2006/relationships/font" Target="fonts/PatrickHa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insider.com/why-is-college-so-expensive-2018-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Tuition matters, overall trend, comparison of increase in costs vs inflation, actual overall cost plotted adjusted for inflation, breakdown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5c123ebb0_1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5c123ebb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even adjusted for inflation, total costs are rising, pretty consistently, over time. Some interesting ideas to consider: does this mean Harvard consider the real value of its education to improve each year? Do you, as students and faculty, feel like the experience improves this much each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5c1edb09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5c1edb0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 median income in U.S.</a:t>
            </a:r>
            <a:endParaRPr/>
          </a:p>
          <a:p>
            <a:pPr indent="0" lvl="0" marL="0" rtl="0" algn="l">
              <a:spcBef>
                <a:spcPts val="0"/>
              </a:spcBef>
              <a:spcAft>
                <a:spcPts val="0"/>
              </a:spcAft>
              <a:buNone/>
            </a:pPr>
            <a:r>
              <a:rPr lang="en"/>
              <a:t>Red line: linear regression on last five years to predict median income in 2020 (according to 2019 price level)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5c1edb09a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5c1edb0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looks like the COA started to exceed the median income of workers in the U.S. circa 2010. Interestingly enough, Harvard College expanded its investment in undergraduate financial aid by $10 million in 2011, providing students with $166 million in need-based scholarships! Beginning in fall 2012, financial aid was also increased for low-income students by raising the income level under which parents pay nothing towards cost of attendance to $65,000.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5c1edb09a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5c1edb09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5c123ebb0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c123ebb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c1edb09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c1edb09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fees = student activity fee + health fee</a:t>
            </a:r>
            <a:endParaRPr/>
          </a:p>
          <a:p>
            <a:pPr indent="0" lvl="0" marL="0" rtl="0" algn="l">
              <a:spcBef>
                <a:spcPts val="0"/>
              </a:spcBef>
              <a:spcAft>
                <a:spcPts val="0"/>
              </a:spcAft>
              <a:buNone/>
            </a:pPr>
            <a:r>
              <a:rPr lang="en"/>
              <a:t>Possible explanation for drop in 2008-09: Obama administration and new health policies?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5c1edb09a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5c1edb09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sudden drops in the percentage of total cost of attendance accounted for by additional fees — this is because the health fee for students was decreased from 2008-09 and 2012-13. In the past five years, the percentage sits somewhere relatively close to 6%.</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5c1edb09a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5c1edb09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a:t>
            </a:r>
            <a:r>
              <a:rPr lang="en"/>
              <a:t> steady increase in base tuition since the year 1985, but how much of this increase can be attributed to inflation?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5c1edb09a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5c1edb09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inflation does not significantly affect the increase in base tuition.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5c1edb09a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c1edb09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Cool looking graph!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in a general sense, when people talk about Tuition, we think of the total cost of attendance, not just the money we pay for classroom instruction and whatnot. Indeed, one might think of the Harvard education as inclusive of the entire experience, beyond  simply classes. Then, it makes sense to analyze the data on what we pay for the entire experience.</a:t>
            </a:r>
            <a:endParaRPr/>
          </a:p>
          <a:p>
            <a:pPr indent="0" lvl="0" marL="0" rtl="0" algn="l">
              <a:spcBef>
                <a:spcPts val="0"/>
              </a:spcBef>
              <a:spcAft>
                <a:spcPts val="0"/>
              </a:spcAft>
              <a:buNone/>
            </a:pPr>
            <a:r>
              <a:rPr lang="en"/>
              <a:t>Can think of education as a service. Then, what we pay is how much the education is worth to us. Or, at least, this is what University thinks its worth to us: we choose whether or not it is worth that much to us. Since we’re here right now, it’s obvious which choice we made.</a:t>
            </a:r>
            <a:endParaRPr/>
          </a:p>
          <a:p>
            <a:pPr indent="0" lvl="0" marL="0" rtl="0" algn="l">
              <a:spcBef>
                <a:spcPts val="0"/>
              </a:spcBef>
              <a:spcAft>
                <a:spcPts val="0"/>
              </a:spcAft>
              <a:buNone/>
            </a:pPr>
            <a:r>
              <a:rPr lang="en"/>
              <a:t>Can think of tuition as a large source of the University’s revenue. See here that this makes up a nontrivial proportion of the university’s annual income. This chart was taken from the most recent Harvard financial report, published less than 2 weeks ago.</a:t>
            </a:r>
            <a:endParaRPr/>
          </a:p>
          <a:p>
            <a:pPr indent="0" lvl="0" marL="0" rtl="0" algn="l">
              <a:spcBef>
                <a:spcPts val="0"/>
              </a:spcBef>
              <a:spcAft>
                <a:spcPts val="0"/>
              </a:spcAft>
              <a:buNone/>
            </a:pPr>
            <a:r>
              <a:rPr lang="en"/>
              <a:t>Can think of as a barrier to entry. Yes, FA exists, but the sticker price is still this nominal amount, which serves as a relatively high bar as a barrier to entry, which we will see in detail more later.</a:t>
            </a:r>
            <a:endParaRPr/>
          </a:p>
          <a:p>
            <a:pPr indent="0" lvl="0" marL="0" rtl="0" algn="l">
              <a:spcBef>
                <a:spcPts val="0"/>
              </a:spcBef>
              <a:spcAft>
                <a:spcPts val="0"/>
              </a:spcAft>
              <a:buNone/>
            </a:pPr>
            <a:r>
              <a:rPr lang="en"/>
              <a:t>Some reasons that are more personal and relevant to Harvard students: it’s a lot, and it gets worse. </a:t>
            </a:r>
            <a:r>
              <a:rPr lang="en"/>
              <a:t>Now, I basically summarized our entire presentation in two succinct bullet points: it’s a lot, and it gets worse. These are two seemingly trivial statements: we all know that we pay a load of money to be here, and that we have to pay more every year, but these claims actually beg some interesting questions: why does it increase each year? Where do the increases come from? Does the Harvard experience actually improve my the a value commensurate with the increase in costs? Why is it so high to begin with? These are some of the questions that prompted us to investigate this issue in more depth.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5c123ebb0_1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5c123ebb0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5c123ebb0_1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5c123ebb0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5c123ebb0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5c123ebb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in a general sense, when people talk about Tuition, we think of the total cost of attendance, not just the money we pay for classroom instruction and whatnot. Indeed, one might think of the Harvard education as inclusive of the entire experience, beyond  simply classes. Then, it makes sense to analyze the data on what we pay for the entire experience.</a:t>
            </a:r>
            <a:endParaRPr/>
          </a:p>
          <a:p>
            <a:pPr indent="0" lvl="0" marL="0" rtl="0" algn="l">
              <a:spcBef>
                <a:spcPts val="0"/>
              </a:spcBef>
              <a:spcAft>
                <a:spcPts val="0"/>
              </a:spcAft>
              <a:buNone/>
            </a:pPr>
            <a:r>
              <a:rPr lang="en"/>
              <a:t>Can think of education as a service. Then, what we pay is how much the education is worth to us. Or, at least, this is what University thinks its worth to us: we choose whether or not it is worth that much to us. Since we’re here right now, it’s obvious which choice we made.</a:t>
            </a:r>
            <a:endParaRPr/>
          </a:p>
          <a:p>
            <a:pPr indent="0" lvl="0" marL="0" rtl="0" algn="l">
              <a:spcBef>
                <a:spcPts val="0"/>
              </a:spcBef>
              <a:spcAft>
                <a:spcPts val="0"/>
              </a:spcAft>
              <a:buNone/>
            </a:pPr>
            <a:r>
              <a:rPr lang="en"/>
              <a:t>Can think of tuition as a large source of the University’s revenue. See here that this makes up a nontrivial proportion of the university’s annual income. This chart was taken from the most recent Harvard financial report, published less than 2 weeks ago.</a:t>
            </a:r>
            <a:endParaRPr/>
          </a:p>
          <a:p>
            <a:pPr indent="0" lvl="0" marL="0" rtl="0" algn="l">
              <a:spcBef>
                <a:spcPts val="0"/>
              </a:spcBef>
              <a:spcAft>
                <a:spcPts val="0"/>
              </a:spcAft>
              <a:buNone/>
            </a:pPr>
            <a:r>
              <a:rPr lang="en"/>
              <a:t>Can think of as a barrier to entry. Yes, FA exists, but the sticker price is still this nominal amount, which serves as a relatively high bar as a barrier to entry, which we will see in detail more later.</a:t>
            </a:r>
            <a:endParaRPr/>
          </a:p>
          <a:p>
            <a:pPr indent="0" lvl="0" marL="0" rtl="0" algn="l">
              <a:spcBef>
                <a:spcPts val="0"/>
              </a:spcBef>
              <a:spcAft>
                <a:spcPts val="0"/>
              </a:spcAft>
              <a:buNone/>
            </a:pPr>
            <a:r>
              <a:rPr lang="en"/>
              <a:t>Some reasons that are more personal and relevant to Harvard students: it’s a lot, and it gets worse. Now, I basically summarized our entire presentation in two succinct bullet points: it’s a lot, and it gets worse. These are two seemingly trivial statements: we all know that we pay a load of money to be here, and that we have to pay more every year, but these claims actually beg some interesting questions: why does it increase each year? Where do the increases come from? Does the Harvard experience actually improve my the a value commensurate with the increase in costs? Why is it so high to begin with? These are some of the questions that prompted us to investigate this issue in more depth.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c123ebb0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c123ebb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in a general sense, when people talk about Tuition, we think of the total cost of attendance, not just the money we pay for classroom instruction and whatnot. Indeed, one might think of the Harvard education as inclusive of the entire experience, beyond  simply classes. Then, it makes sense to analyze the data on what we pay for the entire experience.</a:t>
            </a:r>
            <a:endParaRPr/>
          </a:p>
          <a:p>
            <a:pPr indent="0" lvl="0" marL="0" rtl="0" algn="l">
              <a:spcBef>
                <a:spcPts val="0"/>
              </a:spcBef>
              <a:spcAft>
                <a:spcPts val="0"/>
              </a:spcAft>
              <a:buNone/>
            </a:pPr>
            <a:r>
              <a:rPr lang="en"/>
              <a:t>Can think of education as a service. Then, what we pay is how much the education is worth to us. Or, at least, this is what University thinks its worth to us: we choose whether or not it is worth that much to us. Since we’re here right now, it’s obvious which choice we made.</a:t>
            </a:r>
            <a:endParaRPr/>
          </a:p>
          <a:p>
            <a:pPr indent="0" lvl="0" marL="0" rtl="0" algn="l">
              <a:spcBef>
                <a:spcPts val="0"/>
              </a:spcBef>
              <a:spcAft>
                <a:spcPts val="0"/>
              </a:spcAft>
              <a:buNone/>
            </a:pPr>
            <a:r>
              <a:rPr lang="en"/>
              <a:t>Can think of tuition as a large source of the University’s revenue. See here that this makes up a nontrivial proportion of the university’s annual income. This chart was taken from the most recent Harvard financial report, published less than 2 weeks ago.</a:t>
            </a:r>
            <a:endParaRPr/>
          </a:p>
          <a:p>
            <a:pPr indent="0" lvl="0" marL="0" rtl="0" algn="l">
              <a:spcBef>
                <a:spcPts val="0"/>
              </a:spcBef>
              <a:spcAft>
                <a:spcPts val="0"/>
              </a:spcAft>
              <a:buNone/>
            </a:pPr>
            <a:r>
              <a:rPr lang="en"/>
              <a:t>Can think of as a barrier to entry. Yes, FA exists, but the sticker price is still this nominal amount, which serves as a relatively high bar as a barrier to entry, which we will see in detail more later.</a:t>
            </a:r>
            <a:endParaRPr/>
          </a:p>
          <a:p>
            <a:pPr indent="0" lvl="0" marL="0" rtl="0" algn="l">
              <a:spcBef>
                <a:spcPts val="0"/>
              </a:spcBef>
              <a:spcAft>
                <a:spcPts val="0"/>
              </a:spcAft>
              <a:buNone/>
            </a:pPr>
            <a:r>
              <a:rPr lang="en"/>
              <a:t>Some reasons that are more personal and relevant to Harvard students: it’s a lot, and it gets worse. Now, I basically summarized our entire presentation in two succinct bullet points: it’s a lot, and it gets worse. These are two seemingly trivial statements: we all know that we pay a load of money to be here, and that we have to pay more every year, but these claims actually beg some interesting questions: why does it increase each year? Where do the increases come from? Does the Harvard experience actually improve my the a value commensurate with the increase in costs? Why is it so high to begin with? These are some of the questions that prompted us to investigate this issue in more depth.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https://www.businessinsider.com/why-is-college-so-expensive-2018-4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5c123ebb0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5c123ebb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one exception in 2000, growth of the total cost has always exceeded inflation. Indeed, the average difference, which is how much more the cost increase exceeds inflation, has been 1.9%. In other words, the REAL cost, adjusted for inflation, has increased by an average of 1.9% over the last 10 years.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540425" y="1991825"/>
            <a:ext cx="4063200" cy="11598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blank">
  <p:cSld name="BLANK">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2">
  <p:cSld name="BLANK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01" cy="5143500"/>
          </a:xfrm>
          <a:prstGeom prst="rect">
            <a:avLst/>
          </a:prstGeom>
          <a:noFill/>
          <a:ln>
            <a:noFill/>
          </a:ln>
        </p:spPr>
      </p:pic>
      <p:sp>
        <p:nvSpPr>
          <p:cNvPr id="52" name="Google Shape;52;p1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2457500" y="1583350"/>
            <a:ext cx="4229100" cy="1159800"/>
          </a:xfrm>
          <a:prstGeom prst="rect">
            <a:avLst/>
          </a:prstGeom>
        </p:spPr>
        <p:txBody>
          <a:bodyPr anchorCtr="0" anchor="b" bIns="0" lIns="0" spcFirstLastPara="1" rIns="0" wrap="square" tIns="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3" name="Google Shape;13;p3"/>
          <p:cNvSpPr txBox="1"/>
          <p:nvPr>
            <p:ph idx="1" type="subTitle"/>
          </p:nvPr>
        </p:nvSpPr>
        <p:spPr>
          <a:xfrm>
            <a:off x="2457500" y="2840054"/>
            <a:ext cx="42291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24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idx="1" type="body"/>
          </p:nvPr>
        </p:nvSpPr>
        <p:spPr>
          <a:xfrm>
            <a:off x="3135950" y="922850"/>
            <a:ext cx="2872200" cy="35883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Char char="&gt;"/>
              <a:defRPr/>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81000" lvl="3" marL="1828800" rtl="0" algn="ctr">
              <a:spcBef>
                <a:spcPts val="0"/>
              </a:spcBef>
              <a:spcAft>
                <a:spcPts val="0"/>
              </a:spcAft>
              <a:buSzPts val="2400"/>
              <a:buChar char="-"/>
              <a:defRPr/>
            </a:lvl4pPr>
            <a:lvl5pPr indent="-381000" lvl="4" marL="2286000" rtl="0" algn="ctr">
              <a:spcBef>
                <a:spcPts val="0"/>
              </a:spcBef>
              <a:spcAft>
                <a:spcPts val="0"/>
              </a:spcAft>
              <a:buSzPts val="2400"/>
              <a:buChar char="-"/>
              <a:defRPr/>
            </a:lvl5pPr>
            <a:lvl6pPr indent="-381000" lvl="5" marL="2743200" rtl="0" algn="ctr">
              <a:spcBef>
                <a:spcPts val="0"/>
              </a:spcBef>
              <a:spcAft>
                <a:spcPts val="0"/>
              </a:spcAft>
              <a:buSzPts val="2400"/>
              <a:buChar char="-"/>
              <a:defRPr/>
            </a:lvl6pPr>
            <a:lvl7pPr indent="-381000" lvl="6" marL="3200400" rtl="0" algn="ctr">
              <a:spcBef>
                <a:spcPts val="0"/>
              </a:spcBef>
              <a:spcAft>
                <a:spcPts val="0"/>
              </a:spcAft>
              <a:buSzPts val="2400"/>
              <a:buChar char="-"/>
              <a:defRPr/>
            </a:lvl7pPr>
            <a:lvl8pPr indent="-381000" lvl="7" marL="3657600" rtl="0" algn="ctr">
              <a:spcBef>
                <a:spcPts val="0"/>
              </a:spcBef>
              <a:spcAft>
                <a:spcPts val="0"/>
              </a:spcAft>
              <a:buSzPts val="2400"/>
              <a:buChar char="-"/>
              <a:defRPr/>
            </a:lvl8pPr>
            <a:lvl9pPr indent="-381000" lvl="8" marL="4114800" algn="ctr">
              <a:spcBef>
                <a:spcPts val="0"/>
              </a:spcBef>
              <a:spcAft>
                <a:spcPts val="0"/>
              </a:spcAft>
              <a:buSzPts val="2400"/>
              <a:buChar char="-"/>
              <a:defRPr/>
            </a:lvl9pPr>
          </a:lstStyle>
          <a:p/>
        </p:txBody>
      </p:sp>
      <p:sp>
        <p:nvSpPr>
          <p:cNvPr id="16" name="Google Shape;16;p4"/>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5"/>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0" name="Google Shape;20;p5"/>
          <p:cNvSpPr txBox="1"/>
          <p:nvPr>
            <p:ph idx="1" type="body"/>
          </p:nvPr>
        </p:nvSpPr>
        <p:spPr>
          <a:xfrm>
            <a:off x="1628275" y="1428825"/>
            <a:ext cx="5887500" cy="2908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gt;"/>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1" name="Google Shape;21;p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6"/>
          <p:cNvSpPr txBox="1"/>
          <p:nvPr>
            <p:ph type="title"/>
          </p:nvPr>
        </p:nvSpPr>
        <p:spPr>
          <a:xfrm>
            <a:off x="1876225" y="1420400"/>
            <a:ext cx="2345100" cy="312300"/>
          </a:xfrm>
          <a:prstGeom prst="rect">
            <a:avLst/>
          </a:prstGeom>
        </p:spPr>
        <p:txBody>
          <a:bodyPr anchorCtr="0" anchor="b" bIns="0" lIns="0" spcFirstLastPara="1" rIns="0" wrap="square" tIns="0">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24" name="Google Shape;24;p6"/>
          <p:cNvSpPr txBox="1"/>
          <p:nvPr>
            <p:ph idx="1" type="body"/>
          </p:nvPr>
        </p:nvSpPr>
        <p:spPr>
          <a:xfrm>
            <a:off x="1876225" y="1853502"/>
            <a:ext cx="2345100" cy="20385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gt;"/>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5" name="Google Shape;25;p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9" name="Google Shape;29;p7"/>
          <p:cNvSpPr txBox="1"/>
          <p:nvPr>
            <p:ph idx="1" type="body"/>
          </p:nvPr>
        </p:nvSpPr>
        <p:spPr>
          <a:xfrm>
            <a:off x="1628225" y="1428825"/>
            <a:ext cx="2721300" cy="29088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gt;"/>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7"/>
          <p:cNvSpPr txBox="1"/>
          <p:nvPr>
            <p:ph idx="2" type="body"/>
          </p:nvPr>
        </p:nvSpPr>
        <p:spPr>
          <a:xfrm>
            <a:off x="4794549" y="1428825"/>
            <a:ext cx="2721300" cy="29088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gt;"/>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8"/>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5" name="Google Shape;35;p8"/>
          <p:cNvSpPr txBox="1"/>
          <p:nvPr>
            <p:ph idx="1" type="body"/>
          </p:nvPr>
        </p:nvSpPr>
        <p:spPr>
          <a:xfrm>
            <a:off x="162827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8"/>
          <p:cNvSpPr txBox="1"/>
          <p:nvPr>
            <p:ph idx="2" type="body"/>
          </p:nvPr>
        </p:nvSpPr>
        <p:spPr>
          <a:xfrm>
            <a:off x="364672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8"/>
          <p:cNvSpPr txBox="1"/>
          <p:nvPr>
            <p:ph idx="3" type="body"/>
          </p:nvPr>
        </p:nvSpPr>
        <p:spPr>
          <a:xfrm>
            <a:off x="566517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2" name="Google Shape;42;p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0"/>
          <p:cNvSpPr txBox="1"/>
          <p:nvPr>
            <p:ph idx="1" type="body"/>
          </p:nvPr>
        </p:nvSpPr>
        <p:spPr>
          <a:xfrm>
            <a:off x="3068100" y="4101500"/>
            <a:ext cx="3007800" cy="519600"/>
          </a:xfrm>
          <a:prstGeom prst="rect">
            <a:avLst/>
          </a:prstGeom>
        </p:spPr>
        <p:txBody>
          <a:bodyPr anchorCtr="0" anchor="t" bIns="0" lIns="0" spcFirstLastPara="1" rIns="0" wrap="square" tIns="0">
            <a:noAutofit/>
          </a:bodyPr>
          <a:lstStyle>
            <a:lvl1pPr indent="-228600" lvl="0" marL="457200" algn="ctr">
              <a:spcBef>
                <a:spcPts val="360"/>
              </a:spcBef>
              <a:spcAft>
                <a:spcPts val="0"/>
              </a:spcAft>
              <a:buSzPts val="1600"/>
              <a:buNone/>
              <a:defRPr sz="1600">
                <a:solidFill>
                  <a:schemeClr val="dk2"/>
                </a:solidFill>
              </a:defRPr>
            </a:lvl1pPr>
          </a:lstStyle>
          <a:p/>
        </p:txBody>
      </p:sp>
      <p:sp>
        <p:nvSpPr>
          <p:cNvPr id="45" name="Google Shape;45;p10"/>
          <p:cNvSpPr txBox="1"/>
          <p:nvPr>
            <p:ph idx="12" type="sldNum"/>
          </p:nvPr>
        </p:nvSpPr>
        <p:spPr>
          <a:xfrm>
            <a:off x="4297650" y="4711450"/>
            <a:ext cx="548700" cy="432000"/>
          </a:xfrm>
          <a:prstGeom prst="rect">
            <a:avLst/>
          </a:prstGeom>
        </p:spPr>
        <p:txBody>
          <a:bodyPr anchorCtr="0" anchor="ctr" bIns="0" lIns="0" spcFirstLastPara="1" rIns="0" wrap="square" tIns="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8275" y="810800"/>
            <a:ext cx="5887500" cy="445500"/>
          </a:xfrm>
          <a:prstGeom prst="rect">
            <a:avLst/>
          </a:prstGeom>
          <a:noFill/>
          <a:ln>
            <a:noFill/>
          </a:ln>
        </p:spPr>
        <p:txBody>
          <a:bodyPr anchorCtr="0" anchor="b" bIns="0" lIns="0" spcFirstLastPara="1" rIns="0" wrap="square" tIns="0">
            <a:noAutofit/>
          </a:bodyPr>
          <a:lstStyle>
            <a:lvl1pPr lvl="0"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1pPr>
            <a:lvl2pPr lvl="1"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2pPr>
            <a:lvl3pPr lvl="2"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3pPr>
            <a:lvl4pPr lvl="3"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4pPr>
            <a:lvl5pPr lvl="4"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5pPr>
            <a:lvl6pPr lvl="5"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6pPr>
            <a:lvl7pPr lvl="6"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7pPr>
            <a:lvl8pPr lvl="7"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8pPr>
            <a:lvl9pPr lvl="8"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9pPr>
          </a:lstStyle>
          <a:p/>
        </p:txBody>
      </p:sp>
      <p:sp>
        <p:nvSpPr>
          <p:cNvPr id="7" name="Google Shape;7;p1"/>
          <p:cNvSpPr txBox="1"/>
          <p:nvPr>
            <p:ph idx="1" type="body"/>
          </p:nvPr>
        </p:nvSpPr>
        <p:spPr>
          <a:xfrm>
            <a:off x="1628275" y="1428825"/>
            <a:ext cx="5887500" cy="29088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chemeClr val="dk2"/>
              </a:buClr>
              <a:buSzPts val="2400"/>
              <a:buFont typeface="Patrick Hand"/>
              <a:buChar char="&gt;"/>
              <a:defRPr sz="2400">
                <a:solidFill>
                  <a:schemeClr val="dk1"/>
                </a:solidFill>
                <a:latin typeface="Patrick Hand"/>
                <a:ea typeface="Patrick Hand"/>
                <a:cs typeface="Patrick Hand"/>
                <a:sym typeface="Patrick Hand"/>
              </a:defRPr>
            </a:lvl1pPr>
            <a:lvl2pPr indent="-381000" lvl="1" marL="9144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2pPr>
            <a:lvl3pPr indent="-381000" lvl="2" marL="13716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3pPr>
            <a:lvl4pPr indent="-381000" lvl="3" marL="18288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4pPr>
            <a:lvl5pPr indent="-381000" lvl="4" marL="2286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5pPr>
            <a:lvl6pPr indent="-381000" lvl="5" marL="27432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6pPr>
            <a:lvl7pPr indent="-381000" lvl="6" marL="32004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7pPr>
            <a:lvl8pPr indent="-381000" lvl="7" marL="36576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8pPr>
            <a:lvl9pPr indent="-381000" lvl="8" marL="41148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9pPr>
          </a:lstStyle>
          <a:p/>
        </p:txBody>
      </p:sp>
      <p:sp>
        <p:nvSpPr>
          <p:cNvPr id="8" name="Google Shape;8;p1"/>
          <p:cNvSpPr txBox="1"/>
          <p:nvPr>
            <p:ph idx="12" type="sldNum"/>
          </p:nvPr>
        </p:nvSpPr>
        <p:spPr>
          <a:xfrm>
            <a:off x="4297650" y="4646800"/>
            <a:ext cx="548700" cy="496500"/>
          </a:xfrm>
          <a:prstGeom prst="rect">
            <a:avLst/>
          </a:prstGeom>
          <a:noFill/>
          <a:ln>
            <a:noFill/>
          </a:ln>
        </p:spPr>
        <p:txBody>
          <a:bodyPr anchorCtr="0" anchor="ctr" bIns="0" lIns="0" spcFirstLastPara="1" rIns="0" wrap="square" tIns="0">
            <a:noAutofit/>
          </a:bodyPr>
          <a:lstStyle>
            <a:lvl1pPr lvl="0" algn="ctr">
              <a:buNone/>
              <a:defRPr sz="1300">
                <a:solidFill>
                  <a:schemeClr val="lt1"/>
                </a:solidFill>
                <a:latin typeface="Patrick Hand"/>
                <a:ea typeface="Patrick Hand"/>
                <a:cs typeface="Patrick Hand"/>
                <a:sym typeface="Patrick Hand"/>
              </a:defRPr>
            </a:lvl1pPr>
            <a:lvl2pPr lvl="1" algn="ctr">
              <a:buNone/>
              <a:defRPr sz="1300">
                <a:solidFill>
                  <a:schemeClr val="lt1"/>
                </a:solidFill>
                <a:latin typeface="Patrick Hand"/>
                <a:ea typeface="Patrick Hand"/>
                <a:cs typeface="Patrick Hand"/>
                <a:sym typeface="Patrick Hand"/>
              </a:defRPr>
            </a:lvl2pPr>
            <a:lvl3pPr lvl="2" algn="ctr">
              <a:buNone/>
              <a:defRPr sz="1300">
                <a:solidFill>
                  <a:schemeClr val="lt1"/>
                </a:solidFill>
                <a:latin typeface="Patrick Hand"/>
                <a:ea typeface="Patrick Hand"/>
                <a:cs typeface="Patrick Hand"/>
                <a:sym typeface="Patrick Hand"/>
              </a:defRPr>
            </a:lvl3pPr>
            <a:lvl4pPr lvl="3" algn="ctr">
              <a:buNone/>
              <a:defRPr sz="1300">
                <a:solidFill>
                  <a:schemeClr val="lt1"/>
                </a:solidFill>
                <a:latin typeface="Patrick Hand"/>
                <a:ea typeface="Patrick Hand"/>
                <a:cs typeface="Patrick Hand"/>
                <a:sym typeface="Patrick Hand"/>
              </a:defRPr>
            </a:lvl4pPr>
            <a:lvl5pPr lvl="4" algn="ctr">
              <a:buNone/>
              <a:defRPr sz="1300">
                <a:solidFill>
                  <a:schemeClr val="lt1"/>
                </a:solidFill>
                <a:latin typeface="Patrick Hand"/>
                <a:ea typeface="Patrick Hand"/>
                <a:cs typeface="Patrick Hand"/>
                <a:sym typeface="Patrick Hand"/>
              </a:defRPr>
            </a:lvl5pPr>
            <a:lvl6pPr lvl="5" algn="ctr">
              <a:buNone/>
              <a:defRPr sz="1300">
                <a:solidFill>
                  <a:schemeClr val="lt1"/>
                </a:solidFill>
                <a:latin typeface="Patrick Hand"/>
                <a:ea typeface="Patrick Hand"/>
                <a:cs typeface="Patrick Hand"/>
                <a:sym typeface="Patrick Hand"/>
              </a:defRPr>
            </a:lvl6pPr>
            <a:lvl7pPr lvl="6" algn="ctr">
              <a:buNone/>
              <a:defRPr sz="1300">
                <a:solidFill>
                  <a:schemeClr val="lt1"/>
                </a:solidFill>
                <a:latin typeface="Patrick Hand"/>
                <a:ea typeface="Patrick Hand"/>
                <a:cs typeface="Patrick Hand"/>
                <a:sym typeface="Patrick Hand"/>
              </a:defRPr>
            </a:lvl7pPr>
            <a:lvl8pPr lvl="7" algn="ctr">
              <a:buNone/>
              <a:defRPr sz="1300">
                <a:solidFill>
                  <a:schemeClr val="lt1"/>
                </a:solidFill>
                <a:latin typeface="Patrick Hand"/>
                <a:ea typeface="Patrick Hand"/>
                <a:cs typeface="Patrick Hand"/>
                <a:sym typeface="Patrick Hand"/>
              </a:defRPr>
            </a:lvl8pPr>
            <a:lvl9pPr lvl="8" algn="ctr">
              <a:buNone/>
              <a:defRPr sz="1300">
                <a:solidFill>
                  <a:schemeClr val="lt1"/>
                </a:solidFill>
                <a:latin typeface="Patrick Hand"/>
                <a:ea typeface="Patrick Hand"/>
                <a:cs typeface="Patrick Hand"/>
                <a:sym typeface="Patrick Han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github.com/RichardMaS/Harvard-Tuition-Dat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4"/>
          <p:cNvSpPr txBox="1"/>
          <p:nvPr>
            <p:ph type="ctrTitle"/>
          </p:nvPr>
        </p:nvSpPr>
        <p:spPr>
          <a:xfrm>
            <a:off x="2540425" y="1534625"/>
            <a:ext cx="4063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HODP Bootcamp: </a:t>
            </a:r>
            <a:endParaRPr/>
          </a:p>
          <a:p>
            <a:pPr indent="0" lvl="0" marL="0" rtl="0" algn="ctr">
              <a:spcBef>
                <a:spcPts val="0"/>
              </a:spcBef>
              <a:spcAft>
                <a:spcPts val="0"/>
              </a:spcAft>
              <a:buNone/>
            </a:pPr>
            <a:r>
              <a:rPr lang="en"/>
              <a:t>35 Years of </a:t>
            </a:r>
            <a:r>
              <a:rPr lang="en"/>
              <a:t>Harvard Tuition (1985-2020)</a:t>
            </a:r>
            <a:endParaRPr/>
          </a:p>
        </p:txBody>
      </p:sp>
      <p:sp>
        <p:nvSpPr>
          <p:cNvPr id="58" name="Google Shape;58;p14"/>
          <p:cNvSpPr txBox="1"/>
          <p:nvPr>
            <p:ph type="ctrTitle"/>
          </p:nvPr>
        </p:nvSpPr>
        <p:spPr>
          <a:xfrm>
            <a:off x="2540425" y="3134825"/>
            <a:ext cx="4063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400"/>
              <a:t>Richard Luo and Benji Kan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068100" y="4101500"/>
            <a:ext cx="3007800" cy="519600"/>
          </a:xfrm>
          <a:prstGeom prst="rect">
            <a:avLst/>
          </a:prstGeom>
        </p:spPr>
        <p:txBody>
          <a:bodyPr anchorCtr="0" anchor="t" bIns="0" lIns="0" spcFirstLastPara="1" rIns="0" wrap="square" tIns="0">
            <a:noAutofit/>
          </a:bodyPr>
          <a:lstStyle/>
          <a:p>
            <a:pPr indent="0" lvl="0" marL="0" rtl="0" algn="ctr">
              <a:spcBef>
                <a:spcPts val="360"/>
              </a:spcBef>
              <a:spcAft>
                <a:spcPts val="0"/>
              </a:spcAft>
              <a:buNone/>
            </a:pPr>
            <a:r>
              <a:t/>
            </a:r>
            <a:endParaRPr/>
          </a:p>
        </p:txBody>
      </p:sp>
      <p:sp>
        <p:nvSpPr>
          <p:cNvPr id="122" name="Google Shape;122;p23"/>
          <p:cNvSpPr txBox="1"/>
          <p:nvPr>
            <p:ph idx="12" type="sldNum"/>
          </p:nvPr>
        </p:nvSpPr>
        <p:spPr>
          <a:xfrm>
            <a:off x="4297650" y="4711450"/>
            <a:ext cx="548700" cy="432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23" name="Google Shape;123;p23" title="Chart"/>
          <p:cNvPicPr preferRelativeResize="0"/>
          <p:nvPr/>
        </p:nvPicPr>
        <p:blipFill>
          <a:blip r:embed="rId3">
            <a:alphaModFix/>
          </a:blip>
          <a:stretch>
            <a:fillRect/>
          </a:stretch>
        </p:blipFill>
        <p:spPr>
          <a:xfrm>
            <a:off x="958500" y="91150"/>
            <a:ext cx="7226997" cy="446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29" name="Google Shape;129;p24"/>
          <p:cNvPicPr preferRelativeResize="0"/>
          <p:nvPr/>
        </p:nvPicPr>
        <p:blipFill>
          <a:blip r:embed="rId3">
            <a:alphaModFix/>
          </a:blip>
          <a:stretch>
            <a:fillRect/>
          </a:stretch>
        </p:blipFill>
        <p:spPr>
          <a:xfrm>
            <a:off x="1810175" y="762675"/>
            <a:ext cx="5523650" cy="379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5" name="Google Shape;135;p25"/>
          <p:cNvPicPr preferRelativeResize="0"/>
          <p:nvPr/>
        </p:nvPicPr>
        <p:blipFill>
          <a:blip r:embed="rId3">
            <a:alphaModFix/>
          </a:blip>
          <a:stretch>
            <a:fillRect/>
          </a:stretch>
        </p:blipFill>
        <p:spPr>
          <a:xfrm>
            <a:off x="1639125" y="702300"/>
            <a:ext cx="6608375" cy="3859500"/>
          </a:xfrm>
          <a:prstGeom prst="rect">
            <a:avLst/>
          </a:prstGeom>
          <a:noFill/>
          <a:ln>
            <a:noFill/>
          </a:ln>
        </p:spPr>
      </p:pic>
      <p:pic>
        <p:nvPicPr>
          <p:cNvPr id="136" name="Google Shape;136;p25"/>
          <p:cNvPicPr preferRelativeResize="0"/>
          <p:nvPr/>
        </p:nvPicPr>
        <p:blipFill>
          <a:blip r:embed="rId4">
            <a:alphaModFix/>
          </a:blip>
          <a:stretch>
            <a:fillRect/>
          </a:stretch>
        </p:blipFill>
        <p:spPr>
          <a:xfrm rot="10800000">
            <a:off x="5140077" y="1996501"/>
            <a:ext cx="67725" cy="67725"/>
          </a:xfrm>
          <a:prstGeom prst="rect">
            <a:avLst/>
          </a:prstGeom>
          <a:noFill/>
          <a:ln>
            <a:noFill/>
          </a:ln>
        </p:spPr>
      </p:pic>
      <p:sp>
        <p:nvSpPr>
          <p:cNvPr id="137" name="Google Shape;137;p25"/>
          <p:cNvSpPr/>
          <p:nvPr/>
        </p:nvSpPr>
        <p:spPr>
          <a:xfrm rot="-8340749">
            <a:off x="5243798" y="2399660"/>
            <a:ext cx="1255080" cy="496563"/>
          </a:xfrm>
          <a:prstGeom prst="rightArrow">
            <a:avLst>
              <a:gd fmla="val 50000" name="adj1"/>
              <a:gd fmla="val 50000" name="adj2"/>
            </a:avLst>
          </a:prstGeom>
          <a:solidFill>
            <a:srgbClr val="FF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txBox="1"/>
          <p:nvPr/>
        </p:nvSpPr>
        <p:spPr>
          <a:xfrm>
            <a:off x="6276300" y="3061625"/>
            <a:ext cx="1622700" cy="9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trick Hand"/>
                <a:ea typeface="Patrick Hand"/>
                <a:cs typeface="Patrick Hand"/>
                <a:sym typeface="Patrick Hand"/>
              </a:rPr>
              <a:t>Cost of attendance exceeds income level!</a:t>
            </a:r>
            <a:endParaRPr>
              <a:latin typeface="Patrick Hand"/>
              <a:ea typeface="Patrick Hand"/>
              <a:cs typeface="Patrick Hand"/>
              <a:sym typeface="Patrick H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44" name="Google Shape;144;p26"/>
          <p:cNvSpPr txBox="1"/>
          <p:nvPr>
            <p:ph idx="1" type="body"/>
          </p:nvPr>
        </p:nvSpPr>
        <p:spPr>
          <a:xfrm>
            <a:off x="3135950" y="1075250"/>
            <a:ext cx="2872200" cy="35883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W</a:t>
            </a:r>
            <a:r>
              <a:rPr lang="en"/>
              <a:t>hat will happen if the median income of U.S. workers drops again in the near future, further increasing the gap between the cost of attendance and how much families can afford?</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ctrTitle"/>
          </p:nvPr>
        </p:nvSpPr>
        <p:spPr>
          <a:xfrm>
            <a:off x="2457500" y="1583350"/>
            <a:ext cx="42291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2</a:t>
            </a:r>
            <a:r>
              <a:rPr lang="en"/>
              <a:t>.</a:t>
            </a:r>
            <a:endParaRPr/>
          </a:p>
          <a:p>
            <a:pPr indent="0" lvl="0" marL="0" rtl="0" algn="ctr">
              <a:spcBef>
                <a:spcPts val="0"/>
              </a:spcBef>
              <a:spcAft>
                <a:spcPts val="0"/>
              </a:spcAft>
              <a:buNone/>
            </a:pPr>
            <a:r>
              <a:rPr lang="en"/>
              <a:t>Specific Costs</a:t>
            </a:r>
            <a:endParaRPr/>
          </a:p>
        </p:txBody>
      </p:sp>
      <p:sp>
        <p:nvSpPr>
          <p:cNvPr id="150" name="Google Shape;150;p27"/>
          <p:cNvSpPr txBox="1"/>
          <p:nvPr>
            <p:ph idx="1" type="subTitle"/>
          </p:nvPr>
        </p:nvSpPr>
        <p:spPr>
          <a:xfrm>
            <a:off x="2457500" y="2840047"/>
            <a:ext cx="4229100" cy="1277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Analysis </a:t>
            </a:r>
            <a:r>
              <a:rPr lang="en"/>
              <a:t>of Specific factors </a:t>
            </a:r>
            <a:r>
              <a:rPr lang="en"/>
              <a:t>contributing</a:t>
            </a:r>
            <a:r>
              <a:rPr lang="en"/>
              <a:t> to Harvard’s Cost of Attendance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56" name="Google Shape;156;p28"/>
          <p:cNvPicPr preferRelativeResize="0"/>
          <p:nvPr/>
        </p:nvPicPr>
        <p:blipFill>
          <a:blip r:embed="rId3">
            <a:alphaModFix/>
          </a:blip>
          <a:stretch>
            <a:fillRect/>
          </a:stretch>
        </p:blipFill>
        <p:spPr>
          <a:xfrm>
            <a:off x="1793250" y="714800"/>
            <a:ext cx="5557500" cy="371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62" name="Google Shape;162;p29"/>
          <p:cNvPicPr preferRelativeResize="0"/>
          <p:nvPr/>
        </p:nvPicPr>
        <p:blipFill>
          <a:blip r:embed="rId3">
            <a:alphaModFix/>
          </a:blip>
          <a:stretch>
            <a:fillRect/>
          </a:stretch>
        </p:blipFill>
        <p:spPr>
          <a:xfrm>
            <a:off x="1840550" y="673400"/>
            <a:ext cx="5462900" cy="3796700"/>
          </a:xfrm>
          <a:prstGeom prst="rect">
            <a:avLst/>
          </a:prstGeom>
          <a:noFill/>
          <a:ln>
            <a:noFill/>
          </a:ln>
        </p:spPr>
      </p:pic>
      <p:sp>
        <p:nvSpPr>
          <p:cNvPr id="163" name="Google Shape;163;p29"/>
          <p:cNvSpPr/>
          <p:nvPr/>
        </p:nvSpPr>
        <p:spPr>
          <a:xfrm>
            <a:off x="5587750" y="2633000"/>
            <a:ext cx="229500" cy="214200"/>
          </a:xfrm>
          <a:prstGeom prst="ellipse">
            <a:avLst/>
          </a:pr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5954475" y="3657950"/>
            <a:ext cx="229500" cy="214200"/>
          </a:xfrm>
          <a:prstGeom prst="ellipse">
            <a:avLst/>
          </a:pr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70" name="Google Shape;170;p30"/>
          <p:cNvPicPr preferRelativeResize="0"/>
          <p:nvPr/>
        </p:nvPicPr>
        <p:blipFill>
          <a:blip r:embed="rId3">
            <a:alphaModFix/>
          </a:blip>
          <a:stretch>
            <a:fillRect/>
          </a:stretch>
        </p:blipFill>
        <p:spPr>
          <a:xfrm>
            <a:off x="1693738" y="639000"/>
            <a:ext cx="5756525" cy="3865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76" name="Google Shape;176;p31"/>
          <p:cNvPicPr preferRelativeResize="0"/>
          <p:nvPr/>
        </p:nvPicPr>
        <p:blipFill rotWithShape="1">
          <a:blip r:embed="rId3">
            <a:alphaModFix/>
          </a:blip>
          <a:srcRect b="0" l="0" r="33052" t="0"/>
          <a:stretch/>
        </p:blipFill>
        <p:spPr>
          <a:xfrm>
            <a:off x="1714900" y="757650"/>
            <a:ext cx="5714201" cy="3628200"/>
          </a:xfrm>
          <a:prstGeom prst="rect">
            <a:avLst/>
          </a:prstGeom>
          <a:noFill/>
          <a:ln>
            <a:noFill/>
          </a:ln>
        </p:spPr>
      </p:pic>
      <p:pic>
        <p:nvPicPr>
          <p:cNvPr id="177" name="Google Shape;177;p31"/>
          <p:cNvPicPr preferRelativeResize="0"/>
          <p:nvPr/>
        </p:nvPicPr>
        <p:blipFill rotWithShape="1">
          <a:blip r:embed="rId4">
            <a:alphaModFix/>
          </a:blip>
          <a:srcRect b="55756" l="67048" r="0" t="20540"/>
          <a:stretch/>
        </p:blipFill>
        <p:spPr>
          <a:xfrm>
            <a:off x="7026050" y="1532500"/>
            <a:ext cx="2052625" cy="627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3" name="Google Shape;183;p32"/>
          <p:cNvPicPr preferRelativeResize="0"/>
          <p:nvPr/>
        </p:nvPicPr>
        <p:blipFill>
          <a:blip r:embed="rId3">
            <a:alphaModFix/>
          </a:blip>
          <a:stretch>
            <a:fillRect/>
          </a:stretch>
        </p:blipFill>
        <p:spPr>
          <a:xfrm>
            <a:off x="1807063" y="630713"/>
            <a:ext cx="5529862" cy="388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5"/>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Why Tuition* Matters</a:t>
            </a:r>
            <a:endParaRPr/>
          </a:p>
        </p:txBody>
      </p:sp>
      <p:sp>
        <p:nvSpPr>
          <p:cNvPr id="64" name="Google Shape;64;p15"/>
          <p:cNvSpPr txBox="1"/>
          <p:nvPr>
            <p:ph idx="1" type="body"/>
          </p:nvPr>
        </p:nvSpPr>
        <p:spPr>
          <a:xfrm>
            <a:off x="1628275" y="1428825"/>
            <a:ext cx="6125400" cy="290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*For this analysis, we consider Tuition as Total Cost </a:t>
            </a:r>
            <a:endParaRPr/>
          </a:p>
          <a:p>
            <a:pPr indent="-381000" lvl="0" marL="457200" rtl="0" algn="l">
              <a:spcBef>
                <a:spcPts val="600"/>
              </a:spcBef>
              <a:spcAft>
                <a:spcPts val="0"/>
              </a:spcAft>
              <a:buSzPts val="2400"/>
              <a:buChar char="&gt;"/>
            </a:pPr>
            <a:r>
              <a:rPr lang="en"/>
              <a:t>Rough Approximation of Value for education</a:t>
            </a:r>
            <a:endParaRPr/>
          </a:p>
          <a:p>
            <a:pPr indent="-381000" lvl="0" marL="457200" rtl="0" algn="l">
              <a:spcBef>
                <a:spcPts val="0"/>
              </a:spcBef>
              <a:spcAft>
                <a:spcPts val="0"/>
              </a:spcAft>
              <a:buSzPts val="2400"/>
              <a:buChar char="&gt;"/>
            </a:pPr>
            <a:r>
              <a:rPr lang="en"/>
              <a:t>22% of University Revenue</a:t>
            </a:r>
            <a:endParaRPr/>
          </a:p>
          <a:p>
            <a:pPr indent="-381000" lvl="0" marL="457200" rtl="0" algn="l">
              <a:spcBef>
                <a:spcPts val="0"/>
              </a:spcBef>
              <a:spcAft>
                <a:spcPts val="0"/>
              </a:spcAft>
              <a:buSzPts val="2400"/>
              <a:buChar char="&gt;"/>
            </a:pPr>
            <a:r>
              <a:rPr lang="en"/>
              <a:t>Represents (nominal) barrier to entry</a:t>
            </a:r>
            <a:endParaRPr/>
          </a:p>
          <a:p>
            <a:pPr indent="-381000" lvl="0" marL="457200" rtl="0" algn="l">
              <a:spcBef>
                <a:spcPts val="0"/>
              </a:spcBef>
              <a:spcAft>
                <a:spcPts val="0"/>
              </a:spcAft>
              <a:buSzPts val="2400"/>
              <a:buChar char="&gt;"/>
            </a:pPr>
            <a:r>
              <a:rPr lang="en"/>
              <a:t>It’s </a:t>
            </a:r>
            <a:r>
              <a:rPr b="1" lang="en"/>
              <a:t>a lot</a:t>
            </a:r>
            <a:endParaRPr b="1"/>
          </a:p>
          <a:p>
            <a:pPr indent="-381000" lvl="0" marL="457200" rtl="0" algn="l">
              <a:spcBef>
                <a:spcPts val="0"/>
              </a:spcBef>
              <a:spcAft>
                <a:spcPts val="0"/>
              </a:spcAft>
              <a:buSzPts val="2400"/>
              <a:buChar char="&gt;"/>
            </a:pPr>
            <a:r>
              <a:rPr lang="en"/>
              <a:t>It gets worse (increases over time)</a:t>
            </a:r>
            <a:endParaRPr/>
          </a:p>
          <a:p>
            <a:pPr indent="0" lvl="0" marL="0" rtl="0" algn="l">
              <a:spcBef>
                <a:spcPts val="600"/>
              </a:spcBef>
              <a:spcAft>
                <a:spcPts val="0"/>
              </a:spcAft>
              <a:buNone/>
            </a:pPr>
            <a:r>
              <a:t/>
            </a:r>
            <a:endParaRPr/>
          </a:p>
        </p:txBody>
      </p:sp>
      <p:sp>
        <p:nvSpPr>
          <p:cNvPr id="65" name="Google Shape;65;p1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Key Takeaways</a:t>
            </a:r>
            <a:endParaRPr/>
          </a:p>
        </p:txBody>
      </p:sp>
      <p:sp>
        <p:nvSpPr>
          <p:cNvPr id="189" name="Google Shape;189;p33"/>
          <p:cNvSpPr txBox="1"/>
          <p:nvPr>
            <p:ph idx="1" type="body"/>
          </p:nvPr>
        </p:nvSpPr>
        <p:spPr>
          <a:xfrm>
            <a:off x="1628275" y="1428825"/>
            <a:ext cx="6125400" cy="2908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gt;"/>
            </a:pPr>
            <a:r>
              <a:rPr lang="en"/>
              <a:t>Harvard is Expen$ive</a:t>
            </a:r>
            <a:endParaRPr/>
          </a:p>
          <a:p>
            <a:pPr indent="-381000" lvl="1" marL="914400" rtl="0" algn="l">
              <a:spcBef>
                <a:spcPts val="0"/>
              </a:spcBef>
              <a:spcAft>
                <a:spcPts val="0"/>
              </a:spcAft>
              <a:buSzPts val="2400"/>
              <a:buChar char="-"/>
            </a:pPr>
            <a:r>
              <a:rPr lang="en"/>
              <a:t>Even when adjusted for inflation</a:t>
            </a:r>
            <a:endParaRPr/>
          </a:p>
          <a:p>
            <a:pPr indent="-381000" lvl="1" marL="914400" rtl="0" algn="l">
              <a:spcBef>
                <a:spcPts val="0"/>
              </a:spcBef>
              <a:spcAft>
                <a:spcPts val="0"/>
              </a:spcAft>
              <a:buSzPts val="2400"/>
              <a:buChar char="-"/>
            </a:pPr>
            <a:r>
              <a:rPr lang="en"/>
              <a:t>Especially compared to median income</a:t>
            </a:r>
            <a:endParaRPr/>
          </a:p>
          <a:p>
            <a:pPr indent="-381000" lvl="0" marL="457200" rtl="0" algn="l">
              <a:spcBef>
                <a:spcPts val="0"/>
              </a:spcBef>
              <a:spcAft>
                <a:spcPts val="0"/>
              </a:spcAft>
              <a:buSzPts val="2400"/>
              <a:buChar char="&gt;"/>
            </a:pPr>
            <a:r>
              <a:rPr lang="en"/>
              <a:t>Tuition is (possibly) responsive to domestic/global affairs </a:t>
            </a:r>
            <a:endParaRPr/>
          </a:p>
          <a:p>
            <a:pPr indent="-381000" lvl="0" marL="457200" rtl="0" algn="l">
              <a:spcBef>
                <a:spcPts val="0"/>
              </a:spcBef>
              <a:spcAft>
                <a:spcPts val="0"/>
              </a:spcAft>
              <a:buSzPts val="2400"/>
              <a:buChar char="&gt;"/>
            </a:pPr>
            <a:r>
              <a:rPr lang="en"/>
              <a:t>Harvard’s (real) cost increases annually</a:t>
            </a:r>
            <a:endParaRPr/>
          </a:p>
          <a:p>
            <a:pPr indent="-381000" lvl="1" marL="914400" rtl="0" algn="l">
              <a:spcBef>
                <a:spcPts val="0"/>
              </a:spcBef>
              <a:spcAft>
                <a:spcPts val="0"/>
              </a:spcAft>
              <a:buSzPts val="2400"/>
              <a:buChar char="-"/>
            </a:pPr>
            <a:r>
              <a:rPr lang="en"/>
              <a:t>How can you make sure its value to you increases commensurately?</a:t>
            </a:r>
            <a:endParaRPr/>
          </a:p>
        </p:txBody>
      </p:sp>
      <p:sp>
        <p:nvSpPr>
          <p:cNvPr id="190" name="Google Shape;190;p3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Future Directions</a:t>
            </a:r>
            <a:endParaRPr/>
          </a:p>
        </p:txBody>
      </p:sp>
      <p:sp>
        <p:nvSpPr>
          <p:cNvPr id="196" name="Google Shape;196;p34"/>
          <p:cNvSpPr txBox="1"/>
          <p:nvPr>
            <p:ph idx="1" type="body"/>
          </p:nvPr>
        </p:nvSpPr>
        <p:spPr>
          <a:xfrm>
            <a:off x="1323475" y="1276425"/>
            <a:ext cx="6125400" cy="2908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gt;"/>
            </a:pPr>
            <a:r>
              <a:rPr lang="en"/>
              <a:t>Look at Room+Board in context of housing market</a:t>
            </a:r>
            <a:endParaRPr/>
          </a:p>
          <a:p>
            <a:pPr indent="-381000" lvl="0" marL="457200" rtl="0" algn="l">
              <a:spcBef>
                <a:spcPts val="0"/>
              </a:spcBef>
              <a:spcAft>
                <a:spcPts val="0"/>
              </a:spcAft>
              <a:buSzPts val="2400"/>
              <a:buChar char="&gt;"/>
            </a:pPr>
            <a:r>
              <a:rPr lang="en"/>
              <a:t>Compare to Admissions Data</a:t>
            </a:r>
            <a:endParaRPr/>
          </a:p>
          <a:p>
            <a:pPr indent="-381000" lvl="0" marL="457200" rtl="0" algn="l">
              <a:spcBef>
                <a:spcPts val="0"/>
              </a:spcBef>
              <a:spcAft>
                <a:spcPts val="0"/>
              </a:spcAft>
              <a:buSzPts val="2400"/>
              <a:buChar char="&gt;"/>
            </a:pPr>
            <a:r>
              <a:rPr lang="en"/>
              <a:t>Consider relevant political/social events</a:t>
            </a:r>
            <a:endParaRPr/>
          </a:p>
          <a:p>
            <a:pPr indent="-381000" lvl="1" marL="914400" rtl="0" algn="l">
              <a:spcBef>
                <a:spcPts val="0"/>
              </a:spcBef>
              <a:spcAft>
                <a:spcPts val="0"/>
              </a:spcAft>
              <a:buSzPts val="2400"/>
              <a:buChar char="-"/>
            </a:pPr>
            <a:r>
              <a:rPr lang="en"/>
              <a:t>Nationally</a:t>
            </a:r>
            <a:endParaRPr/>
          </a:p>
          <a:p>
            <a:pPr indent="-381000" lvl="1" marL="914400" rtl="0" algn="l">
              <a:spcBef>
                <a:spcPts val="0"/>
              </a:spcBef>
              <a:spcAft>
                <a:spcPts val="0"/>
              </a:spcAft>
              <a:buSzPts val="2400"/>
              <a:buChar char="-"/>
            </a:pPr>
            <a:r>
              <a:rPr lang="en"/>
              <a:t>Harvard community</a:t>
            </a:r>
            <a:endParaRPr/>
          </a:p>
          <a:p>
            <a:pPr indent="-381000" lvl="0" marL="457200" rtl="0" algn="l">
              <a:spcBef>
                <a:spcPts val="0"/>
              </a:spcBef>
              <a:spcAft>
                <a:spcPts val="0"/>
              </a:spcAft>
              <a:buSzPts val="2400"/>
              <a:buChar char="&gt;"/>
            </a:pPr>
            <a:r>
              <a:rPr lang="en"/>
              <a:t>Compare to changes in peer </a:t>
            </a:r>
            <a:r>
              <a:rPr lang="en"/>
              <a:t>institution</a:t>
            </a:r>
            <a:r>
              <a:rPr lang="en"/>
              <a:t> tuitions</a:t>
            </a:r>
            <a:endParaRPr/>
          </a:p>
          <a:p>
            <a:pPr indent="-381000" lvl="0" marL="457200" rtl="0" algn="l">
              <a:spcBef>
                <a:spcPts val="0"/>
              </a:spcBef>
              <a:spcAft>
                <a:spcPts val="0"/>
              </a:spcAft>
              <a:buSzPts val="2400"/>
              <a:buChar char="&gt;"/>
            </a:pPr>
            <a:r>
              <a:rPr lang="en"/>
              <a:t>For more info, check out our GitHub:</a:t>
            </a:r>
            <a:endParaRPr/>
          </a:p>
          <a:p>
            <a:pPr indent="-381000" lvl="1" marL="914400" rtl="0" algn="l">
              <a:spcBef>
                <a:spcPts val="0"/>
              </a:spcBef>
              <a:spcAft>
                <a:spcPts val="0"/>
              </a:spcAft>
              <a:buSzPts val="2400"/>
              <a:buChar char="-"/>
            </a:pPr>
            <a:r>
              <a:rPr lang="en" u="sng">
                <a:solidFill>
                  <a:schemeClr val="hlink"/>
                </a:solidFill>
                <a:hlinkClick r:id="rId3"/>
              </a:rPr>
              <a:t>https://github.com/RichardMaS/Harvard-Tuition-Data </a:t>
            </a:r>
            <a:endParaRPr/>
          </a:p>
          <a:p>
            <a:pPr indent="0" lvl="0" marL="0" rtl="0" algn="l">
              <a:spcBef>
                <a:spcPts val="600"/>
              </a:spcBef>
              <a:spcAft>
                <a:spcPts val="0"/>
              </a:spcAft>
              <a:buNone/>
            </a:pPr>
            <a:r>
              <a:t/>
            </a:r>
            <a:endParaRPr/>
          </a:p>
        </p:txBody>
      </p:sp>
      <p:sp>
        <p:nvSpPr>
          <p:cNvPr id="197" name="Google Shape;197;p3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3" name="Google Shape;203;p35"/>
          <p:cNvSpPr txBox="1"/>
          <p:nvPr>
            <p:ph idx="4294967295" type="ctrTitle"/>
          </p:nvPr>
        </p:nvSpPr>
        <p:spPr>
          <a:xfrm>
            <a:off x="1918700" y="1485548"/>
            <a:ext cx="5306700" cy="68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accent6"/>
                </a:solidFill>
              </a:rPr>
              <a:t>Thanks</a:t>
            </a:r>
            <a:r>
              <a:rPr lang="en" sz="6000">
                <a:solidFill>
                  <a:schemeClr val="accent6"/>
                </a:solidFill>
              </a:rPr>
              <a:t>!</a:t>
            </a:r>
            <a:endParaRPr sz="6000">
              <a:solidFill>
                <a:schemeClr val="accent6"/>
              </a:solidFill>
            </a:endParaRPr>
          </a:p>
        </p:txBody>
      </p:sp>
      <p:sp>
        <p:nvSpPr>
          <p:cNvPr id="204" name="Google Shape;204;p35"/>
          <p:cNvSpPr txBox="1"/>
          <p:nvPr>
            <p:ph idx="4294967295" type="subTitle"/>
          </p:nvPr>
        </p:nvSpPr>
        <p:spPr>
          <a:xfrm>
            <a:off x="1918700" y="2192769"/>
            <a:ext cx="5306700" cy="1857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3600">
                <a:solidFill>
                  <a:schemeClr val="lt1"/>
                </a:solidFill>
              </a:rPr>
              <a:t>Any questions?</a:t>
            </a:r>
            <a:endParaRPr b="1" sz="3600">
              <a:solidFill>
                <a:schemeClr val="lt1"/>
              </a:solidFill>
            </a:endParaRPr>
          </a:p>
          <a:p>
            <a:pPr indent="0" lvl="0" marL="0" rtl="0" algn="ctr">
              <a:spcBef>
                <a:spcPts val="600"/>
              </a:spcBef>
              <a:spcAft>
                <a:spcPts val="0"/>
              </a:spcAft>
              <a:buNone/>
            </a:pPr>
            <a:r>
              <a:rPr lang="en">
                <a:solidFill>
                  <a:schemeClr val="lt1"/>
                </a:solidFill>
              </a:rPr>
              <a:t>richardluo@college.harvard.edu</a:t>
            </a:r>
            <a:endParaRPr>
              <a:solidFill>
                <a:schemeClr val="lt1"/>
              </a:solidFill>
            </a:endParaRPr>
          </a:p>
          <a:p>
            <a:pPr indent="0" lvl="0" marL="0" rtl="0" algn="ctr">
              <a:spcBef>
                <a:spcPts val="600"/>
              </a:spcBef>
              <a:spcAft>
                <a:spcPts val="0"/>
              </a:spcAft>
              <a:buNone/>
            </a:pPr>
            <a:r>
              <a:rPr lang="en">
                <a:solidFill>
                  <a:schemeClr val="lt1"/>
                </a:solidFill>
              </a:rPr>
              <a:t>benji_kan@college.harvard.edu</a:t>
            </a:r>
            <a:endParaRPr sz="1100">
              <a:solidFill>
                <a:schemeClr val="lt1"/>
              </a:solidFill>
              <a:latin typeface="Arial"/>
              <a:ea typeface="Arial"/>
              <a:cs typeface="Arial"/>
              <a:sym typeface="Arial"/>
            </a:endParaRPr>
          </a:p>
          <a:p>
            <a:pPr indent="0" lvl="0" marL="0" rtl="0" algn="ctr">
              <a:spcBef>
                <a:spcPts val="600"/>
              </a:spcBef>
              <a:spcAft>
                <a:spcPts val="0"/>
              </a:spcAft>
              <a:buNone/>
            </a:pPr>
            <a:r>
              <a:t/>
            </a:r>
            <a:endParaRPr>
              <a:solidFill>
                <a:schemeClr val="lt1"/>
              </a:solidFill>
            </a:endParaRPr>
          </a:p>
          <a:p>
            <a:pPr indent="0" lvl="0" marL="0" rtl="0" algn="ctr">
              <a:spcBef>
                <a:spcPts val="600"/>
              </a:spcBef>
              <a:spcAft>
                <a:spcPts val="0"/>
              </a:spcAft>
              <a:buNone/>
            </a:pPr>
            <a:r>
              <a:t/>
            </a:r>
            <a:endParaRPr>
              <a:solidFill>
                <a:schemeClr val="lt1"/>
              </a:solidFill>
            </a:endParaRPr>
          </a:p>
          <a:p>
            <a:pPr indent="0" lvl="0" marL="0" rtl="0" algn="ctr">
              <a:spcBef>
                <a:spcPts val="600"/>
              </a:spcBef>
              <a:spcAft>
                <a:spcPts val="0"/>
              </a:spcAft>
              <a:buClr>
                <a:schemeClr val="dk1"/>
              </a:buClr>
              <a:buSzPts val="1100"/>
              <a:buFont typeface="Arial"/>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Why Tuition* Matters</a:t>
            </a:r>
            <a:endParaRPr/>
          </a:p>
        </p:txBody>
      </p:sp>
      <p:sp>
        <p:nvSpPr>
          <p:cNvPr id="71" name="Google Shape;71;p16"/>
          <p:cNvSpPr txBox="1"/>
          <p:nvPr>
            <p:ph idx="1" type="body"/>
          </p:nvPr>
        </p:nvSpPr>
        <p:spPr>
          <a:xfrm>
            <a:off x="1628275" y="1428825"/>
            <a:ext cx="6125400" cy="290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*For this analysis, we consider Tuition as Total Cost </a:t>
            </a:r>
            <a:endParaRPr/>
          </a:p>
          <a:p>
            <a:pPr indent="-381000" lvl="0" marL="457200" rtl="0" algn="l">
              <a:spcBef>
                <a:spcPts val="600"/>
              </a:spcBef>
              <a:spcAft>
                <a:spcPts val="0"/>
              </a:spcAft>
              <a:buSzPts val="2400"/>
              <a:buChar char="&gt;"/>
            </a:pPr>
            <a:r>
              <a:rPr lang="en"/>
              <a:t>Rough Approximation of Value for education</a:t>
            </a:r>
            <a:endParaRPr/>
          </a:p>
          <a:p>
            <a:pPr indent="-381000" lvl="0" marL="457200" rtl="0" algn="l">
              <a:spcBef>
                <a:spcPts val="0"/>
              </a:spcBef>
              <a:spcAft>
                <a:spcPts val="0"/>
              </a:spcAft>
              <a:buSzPts val="2400"/>
              <a:buChar char="&gt;"/>
            </a:pPr>
            <a:r>
              <a:rPr lang="en"/>
              <a:t>22% of University Revenue</a:t>
            </a:r>
            <a:endParaRPr/>
          </a:p>
          <a:p>
            <a:pPr indent="-381000" lvl="0" marL="457200" rtl="0" algn="l">
              <a:spcBef>
                <a:spcPts val="0"/>
              </a:spcBef>
              <a:spcAft>
                <a:spcPts val="0"/>
              </a:spcAft>
              <a:buSzPts val="2400"/>
              <a:buChar char="&gt;"/>
            </a:pPr>
            <a:r>
              <a:rPr lang="en"/>
              <a:t>Represents (nominal) barrier to entry</a:t>
            </a:r>
            <a:endParaRPr/>
          </a:p>
          <a:p>
            <a:pPr indent="-381000" lvl="0" marL="457200" rtl="0" algn="l">
              <a:spcBef>
                <a:spcPts val="0"/>
              </a:spcBef>
              <a:spcAft>
                <a:spcPts val="0"/>
              </a:spcAft>
              <a:buSzPts val="2400"/>
              <a:buChar char="&gt;"/>
            </a:pPr>
            <a:r>
              <a:rPr lang="en"/>
              <a:t>It’s </a:t>
            </a:r>
            <a:r>
              <a:rPr b="1" lang="en"/>
              <a:t>a lot</a:t>
            </a:r>
            <a:endParaRPr b="1"/>
          </a:p>
          <a:p>
            <a:pPr indent="-381000" lvl="0" marL="457200" rtl="0" algn="l">
              <a:spcBef>
                <a:spcPts val="0"/>
              </a:spcBef>
              <a:spcAft>
                <a:spcPts val="0"/>
              </a:spcAft>
              <a:buSzPts val="2400"/>
              <a:buChar char="&gt;"/>
            </a:pPr>
            <a:r>
              <a:rPr lang="en"/>
              <a:t>It gets worse (increases over time)</a:t>
            </a:r>
            <a:endParaRPr/>
          </a:p>
          <a:p>
            <a:pPr indent="0" lvl="0" marL="0" rtl="0" algn="l">
              <a:spcBef>
                <a:spcPts val="600"/>
              </a:spcBef>
              <a:spcAft>
                <a:spcPts val="0"/>
              </a:spcAft>
              <a:buNone/>
            </a:pPr>
            <a:r>
              <a:t/>
            </a:r>
            <a:endParaRPr/>
          </a:p>
        </p:txBody>
      </p:sp>
      <p:sp>
        <p:nvSpPr>
          <p:cNvPr id="72" name="Google Shape;72;p1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3" name="Google Shape;73;p16"/>
          <p:cNvPicPr preferRelativeResize="0"/>
          <p:nvPr/>
        </p:nvPicPr>
        <p:blipFill>
          <a:blip r:embed="rId3">
            <a:alphaModFix/>
          </a:blip>
          <a:stretch>
            <a:fillRect/>
          </a:stretch>
        </p:blipFill>
        <p:spPr>
          <a:xfrm>
            <a:off x="2171725" y="0"/>
            <a:ext cx="48006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Why Tuition* Matters</a:t>
            </a:r>
            <a:endParaRPr/>
          </a:p>
        </p:txBody>
      </p:sp>
      <p:sp>
        <p:nvSpPr>
          <p:cNvPr id="79" name="Google Shape;79;p17"/>
          <p:cNvSpPr txBox="1"/>
          <p:nvPr>
            <p:ph idx="1" type="body"/>
          </p:nvPr>
        </p:nvSpPr>
        <p:spPr>
          <a:xfrm>
            <a:off x="1628275" y="1428825"/>
            <a:ext cx="6125400" cy="290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*For this analysis, we consider Tuition as Total Cost </a:t>
            </a:r>
            <a:endParaRPr/>
          </a:p>
          <a:p>
            <a:pPr indent="-381000" lvl="0" marL="457200" rtl="0" algn="l">
              <a:spcBef>
                <a:spcPts val="600"/>
              </a:spcBef>
              <a:spcAft>
                <a:spcPts val="0"/>
              </a:spcAft>
              <a:buSzPts val="2400"/>
              <a:buChar char="&gt;"/>
            </a:pPr>
            <a:r>
              <a:rPr lang="en"/>
              <a:t>Rough Approximation of Value for education</a:t>
            </a:r>
            <a:endParaRPr/>
          </a:p>
          <a:p>
            <a:pPr indent="-381000" lvl="0" marL="457200" rtl="0" algn="l">
              <a:spcBef>
                <a:spcPts val="0"/>
              </a:spcBef>
              <a:spcAft>
                <a:spcPts val="0"/>
              </a:spcAft>
              <a:buSzPts val="2400"/>
              <a:buChar char="&gt;"/>
            </a:pPr>
            <a:r>
              <a:rPr lang="en"/>
              <a:t>22% of University Revenue</a:t>
            </a:r>
            <a:endParaRPr/>
          </a:p>
          <a:p>
            <a:pPr indent="-381000" lvl="0" marL="457200" rtl="0" algn="l">
              <a:spcBef>
                <a:spcPts val="0"/>
              </a:spcBef>
              <a:spcAft>
                <a:spcPts val="0"/>
              </a:spcAft>
              <a:buSzPts val="2400"/>
              <a:buChar char="&gt;"/>
            </a:pPr>
            <a:r>
              <a:rPr lang="en"/>
              <a:t>Represents (nominal) barrier to entry</a:t>
            </a:r>
            <a:endParaRPr/>
          </a:p>
          <a:p>
            <a:pPr indent="-381000" lvl="0" marL="457200" rtl="0" algn="l">
              <a:spcBef>
                <a:spcPts val="0"/>
              </a:spcBef>
              <a:spcAft>
                <a:spcPts val="0"/>
              </a:spcAft>
              <a:buSzPts val="2400"/>
              <a:buChar char="&gt;"/>
            </a:pPr>
            <a:r>
              <a:rPr lang="en"/>
              <a:t>It’s </a:t>
            </a:r>
            <a:r>
              <a:rPr b="1" lang="en"/>
              <a:t>a lot</a:t>
            </a:r>
            <a:endParaRPr b="1"/>
          </a:p>
          <a:p>
            <a:pPr indent="-381000" lvl="0" marL="457200" rtl="0" algn="l">
              <a:spcBef>
                <a:spcPts val="0"/>
              </a:spcBef>
              <a:spcAft>
                <a:spcPts val="0"/>
              </a:spcAft>
              <a:buSzPts val="2400"/>
              <a:buChar char="&gt;"/>
            </a:pPr>
            <a:r>
              <a:rPr lang="en"/>
              <a:t>It gets worse (increases over time)</a:t>
            </a:r>
            <a:endParaRPr/>
          </a:p>
          <a:p>
            <a:pPr indent="0" lvl="0" marL="0" rtl="0" algn="l">
              <a:spcBef>
                <a:spcPts val="600"/>
              </a:spcBef>
              <a:spcAft>
                <a:spcPts val="0"/>
              </a:spcAft>
              <a:buNone/>
            </a:pPr>
            <a:r>
              <a:t/>
            </a:r>
            <a:endParaRPr/>
          </a:p>
        </p:txBody>
      </p:sp>
      <p:sp>
        <p:nvSpPr>
          <p:cNvPr id="80" name="Google Shape;80;p1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35950" y="1075250"/>
            <a:ext cx="2872200" cy="35883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solidFill>
                  <a:srgbClr val="666666"/>
                </a:solidFill>
              </a:rPr>
              <a:t>“College is expensive for many reasons, including a </a:t>
            </a:r>
            <a:r>
              <a:rPr lang="en">
                <a:solidFill>
                  <a:srgbClr val="000000"/>
                </a:solidFill>
              </a:rPr>
              <a:t>surge in demand</a:t>
            </a:r>
            <a:r>
              <a:rPr lang="en">
                <a:solidFill>
                  <a:srgbClr val="666666"/>
                </a:solidFill>
              </a:rPr>
              <a:t>, an increase in</a:t>
            </a:r>
            <a:r>
              <a:rPr lang="en">
                <a:solidFill>
                  <a:srgbClr val="000000"/>
                </a:solidFill>
              </a:rPr>
              <a:t> financial aid</a:t>
            </a:r>
            <a:r>
              <a:rPr lang="en">
                <a:solidFill>
                  <a:srgbClr val="666666"/>
                </a:solidFill>
              </a:rPr>
              <a:t>, a </a:t>
            </a:r>
            <a:r>
              <a:rPr lang="en">
                <a:solidFill>
                  <a:srgbClr val="000000"/>
                </a:solidFill>
              </a:rPr>
              <a:t>lack of state funding</a:t>
            </a:r>
            <a:r>
              <a:rPr lang="en">
                <a:solidFill>
                  <a:srgbClr val="666666"/>
                </a:solidFill>
              </a:rPr>
              <a:t>, a need for </a:t>
            </a:r>
            <a:r>
              <a:rPr lang="en">
                <a:solidFill>
                  <a:srgbClr val="000000"/>
                </a:solidFill>
              </a:rPr>
              <a:t>more faculty members</a:t>
            </a:r>
            <a:r>
              <a:rPr lang="en">
                <a:solidFill>
                  <a:srgbClr val="666666"/>
                </a:solidFill>
              </a:rPr>
              <a:t> and </a:t>
            </a:r>
            <a:r>
              <a:rPr lang="en">
                <a:solidFill>
                  <a:srgbClr val="000000"/>
                </a:solidFill>
              </a:rPr>
              <a:t>money to pay them</a:t>
            </a:r>
            <a:r>
              <a:rPr lang="en">
                <a:solidFill>
                  <a:srgbClr val="666666"/>
                </a:solidFill>
              </a:rPr>
              <a:t>, and ballooning </a:t>
            </a:r>
            <a:r>
              <a:rPr lang="en">
                <a:solidFill>
                  <a:srgbClr val="000000"/>
                </a:solidFill>
              </a:rPr>
              <a:t>student services</a:t>
            </a:r>
            <a:r>
              <a:rPr lang="en">
                <a:solidFill>
                  <a:srgbClr val="666666"/>
                </a:solidFill>
              </a:rPr>
              <a:t>.”</a:t>
            </a:r>
            <a:endParaRPr>
              <a:solidFill>
                <a:srgbClr val="666666"/>
              </a:solidFill>
            </a:endParaRPr>
          </a:p>
          <a:p>
            <a:pPr indent="0" lvl="0" marL="0" rtl="0" algn="ctr">
              <a:spcBef>
                <a:spcPts val="600"/>
              </a:spcBef>
              <a:spcAft>
                <a:spcPts val="0"/>
              </a:spcAft>
              <a:buNone/>
            </a:pPr>
            <a:r>
              <a:rPr lang="en">
                <a:solidFill>
                  <a:srgbClr val="666666"/>
                </a:solidFill>
              </a:rPr>
              <a:t>-Business Insider</a:t>
            </a:r>
            <a:endParaRPr>
              <a:solidFill>
                <a:srgbClr val="666666"/>
              </a:solidFill>
            </a:endParaRPr>
          </a:p>
          <a:p>
            <a:pPr indent="0" lvl="0" marL="0" rtl="0" algn="ctr">
              <a:spcBef>
                <a:spcPts val="600"/>
              </a:spcBef>
              <a:spcAft>
                <a:spcPts val="0"/>
              </a:spcAft>
              <a:buNone/>
            </a:pPr>
            <a:r>
              <a:t/>
            </a:r>
            <a:endParaRPr>
              <a:solidFill>
                <a:srgbClr val="666666"/>
              </a:solidFill>
            </a:endParaRPr>
          </a:p>
        </p:txBody>
      </p:sp>
      <p:sp>
        <p:nvSpPr>
          <p:cNvPr id="86" name="Google Shape;86;p18"/>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4294967295" type="ctrTitle"/>
          </p:nvPr>
        </p:nvSpPr>
        <p:spPr>
          <a:xfrm>
            <a:off x="2137675" y="2269150"/>
            <a:ext cx="49563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accent6"/>
                </a:solidFill>
              </a:rPr>
              <a:t>What Can Harvard’s Tuition Data Tell Us?</a:t>
            </a:r>
            <a:endParaRPr sz="6000">
              <a:solidFill>
                <a:schemeClr val="accent6"/>
              </a:solidFill>
            </a:endParaRPr>
          </a:p>
        </p:txBody>
      </p:sp>
      <p:sp>
        <p:nvSpPr>
          <p:cNvPr id="92" name="Google Shape;92;p19"/>
          <p:cNvSpPr txBox="1"/>
          <p:nvPr>
            <p:ph idx="4294967295" type="subTitle"/>
          </p:nvPr>
        </p:nvSpPr>
        <p:spPr>
          <a:xfrm>
            <a:off x="2213875" y="3411548"/>
            <a:ext cx="4716300" cy="11598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solidFill>
                  <a:schemeClr val="lt1"/>
                </a:solidFill>
              </a:rPr>
              <a:t>Two-part results:</a:t>
            </a:r>
            <a:endParaRPr>
              <a:solidFill>
                <a:schemeClr val="lt1"/>
              </a:solidFill>
            </a:endParaRPr>
          </a:p>
          <a:p>
            <a:pPr indent="-381000" lvl="0" marL="457200" rtl="0" algn="ctr">
              <a:spcBef>
                <a:spcPts val="600"/>
              </a:spcBef>
              <a:spcAft>
                <a:spcPts val="0"/>
              </a:spcAft>
              <a:buClr>
                <a:schemeClr val="lt1"/>
              </a:buClr>
              <a:buSzPts val="2400"/>
              <a:buAutoNum type="arabicPeriod"/>
            </a:pPr>
            <a:r>
              <a:rPr lang="en">
                <a:solidFill>
                  <a:schemeClr val="lt1"/>
                </a:solidFill>
              </a:rPr>
              <a:t>Total Cost</a:t>
            </a:r>
            <a:endParaRPr>
              <a:solidFill>
                <a:schemeClr val="lt1"/>
              </a:solidFill>
            </a:endParaRPr>
          </a:p>
          <a:p>
            <a:pPr indent="-381000" lvl="0" marL="457200" rtl="0" algn="ctr">
              <a:spcBef>
                <a:spcPts val="0"/>
              </a:spcBef>
              <a:spcAft>
                <a:spcPts val="0"/>
              </a:spcAft>
              <a:buClr>
                <a:schemeClr val="lt1"/>
              </a:buClr>
              <a:buSzPts val="2400"/>
              <a:buAutoNum type="arabicPeriod"/>
            </a:pPr>
            <a:r>
              <a:rPr lang="en">
                <a:solidFill>
                  <a:schemeClr val="lt1"/>
                </a:solidFill>
              </a:rPr>
              <a:t>Specific Costs</a:t>
            </a:r>
            <a:endParaRPr>
              <a:solidFill>
                <a:schemeClr val="lt1"/>
              </a:solidFill>
            </a:endParaRPr>
          </a:p>
        </p:txBody>
      </p:sp>
      <p:sp>
        <p:nvSpPr>
          <p:cNvPr id="93" name="Google Shape;93;p19"/>
          <p:cNvSpPr/>
          <p:nvPr/>
        </p:nvSpPr>
        <p:spPr>
          <a:xfrm>
            <a:off x="4392708" y="831500"/>
            <a:ext cx="327032" cy="317792"/>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4" name="Google Shape;94;p19"/>
          <p:cNvSpPr/>
          <p:nvPr/>
        </p:nvSpPr>
        <p:spPr>
          <a:xfrm rot="2487314">
            <a:off x="4182387" y="2273458"/>
            <a:ext cx="232678" cy="226104"/>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5" name="Google Shape;95;p1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ctrTitle"/>
          </p:nvPr>
        </p:nvSpPr>
        <p:spPr>
          <a:xfrm>
            <a:off x="2457500" y="1583350"/>
            <a:ext cx="42291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Total Cost</a:t>
            </a:r>
            <a:endParaRPr/>
          </a:p>
        </p:txBody>
      </p:sp>
      <p:sp>
        <p:nvSpPr>
          <p:cNvPr id="101" name="Google Shape;101;p20"/>
          <p:cNvSpPr txBox="1"/>
          <p:nvPr>
            <p:ph idx="1" type="subTitle"/>
          </p:nvPr>
        </p:nvSpPr>
        <p:spPr>
          <a:xfrm>
            <a:off x="2457500" y="2840054"/>
            <a:ext cx="4229100" cy="784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Analysis of Total Cost of Attendance at Harvard over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idx="12" type="sldNum"/>
          </p:nvPr>
        </p:nvSpPr>
        <p:spPr>
          <a:xfrm>
            <a:off x="4297650" y="4711450"/>
            <a:ext cx="548700" cy="432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7" name="Google Shape;107;p21" title="Chart"/>
          <p:cNvPicPr preferRelativeResize="0"/>
          <p:nvPr/>
        </p:nvPicPr>
        <p:blipFill>
          <a:blip r:embed="rId3">
            <a:alphaModFix/>
          </a:blip>
          <a:stretch>
            <a:fillRect/>
          </a:stretch>
        </p:blipFill>
        <p:spPr>
          <a:xfrm>
            <a:off x="1009000" y="91150"/>
            <a:ext cx="7125995" cy="4406650"/>
          </a:xfrm>
          <a:prstGeom prst="rect">
            <a:avLst/>
          </a:prstGeom>
          <a:noFill/>
          <a:ln>
            <a:noFill/>
          </a:ln>
        </p:spPr>
      </p:pic>
      <p:sp>
        <p:nvSpPr>
          <p:cNvPr id="108" name="Google Shape;108;p21"/>
          <p:cNvSpPr txBox="1"/>
          <p:nvPr>
            <p:ph idx="1" type="body"/>
          </p:nvPr>
        </p:nvSpPr>
        <p:spPr>
          <a:xfrm>
            <a:off x="3709950" y="908350"/>
            <a:ext cx="1739700" cy="790800"/>
          </a:xfrm>
          <a:prstGeom prst="rect">
            <a:avLst/>
          </a:prstGeom>
        </p:spPr>
        <p:txBody>
          <a:bodyPr anchorCtr="0" anchor="t" bIns="0" lIns="0" spcFirstLastPara="1" rIns="0" wrap="square" tIns="0">
            <a:noAutofit/>
          </a:bodyPr>
          <a:lstStyle/>
          <a:p>
            <a:pPr indent="0" lvl="0" marL="0" rtl="0" algn="ctr">
              <a:spcBef>
                <a:spcPts val="360"/>
              </a:spcBef>
              <a:spcAft>
                <a:spcPts val="0"/>
              </a:spcAft>
              <a:buNone/>
            </a:pPr>
            <a:r>
              <a:rPr b="1" lang="en">
                <a:solidFill>
                  <a:srgbClr val="000000"/>
                </a:solidFill>
              </a:rPr>
              <a:t>Average increase in total cost over last 10 years: 3.6%</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068100" y="4101500"/>
            <a:ext cx="3007800" cy="519600"/>
          </a:xfrm>
          <a:prstGeom prst="rect">
            <a:avLst/>
          </a:prstGeom>
        </p:spPr>
        <p:txBody>
          <a:bodyPr anchorCtr="0" anchor="t" bIns="0" lIns="0" spcFirstLastPara="1" rIns="0" wrap="square" tIns="0">
            <a:noAutofit/>
          </a:bodyPr>
          <a:lstStyle/>
          <a:p>
            <a:pPr indent="0" lvl="0" marL="0" rtl="0" algn="ctr">
              <a:spcBef>
                <a:spcPts val="360"/>
              </a:spcBef>
              <a:spcAft>
                <a:spcPts val="0"/>
              </a:spcAft>
              <a:buNone/>
            </a:pPr>
            <a:r>
              <a:t/>
            </a:r>
            <a:endParaRPr/>
          </a:p>
        </p:txBody>
      </p:sp>
      <p:sp>
        <p:nvSpPr>
          <p:cNvPr id="114" name="Google Shape;114;p22"/>
          <p:cNvSpPr txBox="1"/>
          <p:nvPr>
            <p:ph idx="12" type="sldNum"/>
          </p:nvPr>
        </p:nvSpPr>
        <p:spPr>
          <a:xfrm>
            <a:off x="4297650" y="4711450"/>
            <a:ext cx="548700" cy="432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15" name="Google Shape;115;p22" title="Chart"/>
          <p:cNvPicPr preferRelativeResize="0"/>
          <p:nvPr/>
        </p:nvPicPr>
        <p:blipFill>
          <a:blip r:embed="rId3">
            <a:alphaModFix/>
          </a:blip>
          <a:stretch>
            <a:fillRect/>
          </a:stretch>
        </p:blipFill>
        <p:spPr>
          <a:xfrm>
            <a:off x="921890" y="107125"/>
            <a:ext cx="7300224" cy="4513976"/>
          </a:xfrm>
          <a:prstGeom prst="rect">
            <a:avLst/>
          </a:prstGeom>
          <a:noFill/>
          <a:ln>
            <a:noFill/>
          </a:ln>
        </p:spPr>
      </p:pic>
      <p:sp>
        <p:nvSpPr>
          <p:cNvPr id="116" name="Google Shape;116;p22"/>
          <p:cNvSpPr txBox="1"/>
          <p:nvPr>
            <p:ph idx="1" type="body"/>
          </p:nvPr>
        </p:nvSpPr>
        <p:spPr>
          <a:xfrm>
            <a:off x="6013000" y="1276850"/>
            <a:ext cx="1739700" cy="790800"/>
          </a:xfrm>
          <a:prstGeom prst="rect">
            <a:avLst/>
          </a:prstGeom>
        </p:spPr>
        <p:txBody>
          <a:bodyPr anchorCtr="0" anchor="t" bIns="0" lIns="0" spcFirstLastPara="1" rIns="0" wrap="square" tIns="0">
            <a:noAutofit/>
          </a:bodyPr>
          <a:lstStyle/>
          <a:p>
            <a:pPr indent="0" lvl="0" marL="0" rtl="0" algn="ctr">
              <a:spcBef>
                <a:spcPts val="360"/>
              </a:spcBef>
              <a:spcAft>
                <a:spcPts val="0"/>
              </a:spcAft>
              <a:buNone/>
            </a:pPr>
            <a:r>
              <a:rPr b="1" lang="en">
                <a:solidFill>
                  <a:srgbClr val="000000"/>
                </a:solidFill>
              </a:rPr>
              <a:t>Average difference (cost increase - inflation) over last 10 years: 1.9%</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albot template">
  <a:themeElements>
    <a:clrScheme name="Custom 347">
      <a:dk1>
        <a:srgbClr val="393B44"/>
      </a:dk1>
      <a:lt1>
        <a:srgbClr val="FFFFFF"/>
      </a:lt1>
      <a:dk2>
        <a:srgbClr val="98ADBE"/>
      </a:dk2>
      <a:lt2>
        <a:srgbClr val="F5F5F5"/>
      </a:lt2>
      <a:accent1>
        <a:srgbClr val="2768CF"/>
      </a:accent1>
      <a:accent2>
        <a:srgbClr val="39B5D8"/>
      </a:accent2>
      <a:accent3>
        <a:srgbClr val="F16A39"/>
      </a:accent3>
      <a:accent4>
        <a:srgbClr val="DA2323"/>
      </a:accent4>
      <a:accent5>
        <a:srgbClr val="FFE599"/>
      </a:accent5>
      <a:accent6>
        <a:srgbClr val="FFD966"/>
      </a:accent6>
      <a:hlink>
        <a:srgbClr val="0B8FB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