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1" r:id="rId5"/>
    <p:sldId id="282" r:id="rId6"/>
    <p:sldId id="284" r:id="rId7"/>
    <p:sldId id="283" r:id="rId8"/>
    <p:sldId id="285" r:id="rId9"/>
    <p:sldId id="286" r:id="rId10"/>
    <p:sldId id="287" r:id="rId11"/>
    <p:sldId id="288" r:id="rId12"/>
    <p:sldId id="292" r:id="rId13"/>
    <p:sldId id="293" r:id="rId14"/>
    <p:sldId id="294" r:id="rId15"/>
    <p:sldId id="296" r:id="rId16"/>
    <p:sldId id="295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289" r:id="rId26"/>
    <p:sldId id="290" r:id="rId27"/>
    <p:sldId id="291" r:id="rId28"/>
    <p:sldId id="305" r:id="rId29"/>
    <p:sldId id="306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60"/>
  </p:normalViewPr>
  <p:slideViewPr>
    <p:cSldViewPr>
      <p:cViewPr varScale="1">
        <p:scale>
          <a:sx n="69" d="100"/>
          <a:sy n="69" d="100"/>
        </p:scale>
        <p:origin x="1388" y="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93689" y="1989138"/>
            <a:ext cx="8567737" cy="4394200"/>
          </a:xfrm>
          <a:prstGeom prst="rect">
            <a:avLst/>
          </a:prstGeom>
          <a:solidFill>
            <a:srgbClr val="0021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>
              <a:solidFill>
                <a:srgbClr val="3399FF"/>
              </a:solidFill>
            </a:endParaRPr>
          </a:p>
        </p:txBody>
      </p:sp>
      <p:sp>
        <p:nvSpPr>
          <p:cNvPr id="5" name="Line 13"/>
          <p:cNvSpPr>
            <a:spLocks noChangeShapeType="1"/>
          </p:cNvSpPr>
          <p:nvPr userDrawn="1"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33CC"/>
              </a:solidFill>
              <a:ea typeface="ＭＳ Ｐゴシック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" y="1"/>
            <a:ext cx="91313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296863" y="1223963"/>
            <a:ext cx="26854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altLang="en-US" dirty="0">
                <a:solidFill>
                  <a:srgbClr val="042960"/>
                </a:solidFill>
              </a:rPr>
              <a:t>Type author names here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60350" y="6489700"/>
            <a:ext cx="5797551" cy="37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en-GB" sz="1600" dirty="0">
                <a:solidFill>
                  <a:srgbClr val="000000"/>
                </a:solidFill>
                <a:latin typeface="Arial"/>
                <a:cs typeface="Calibri" pitchFamily="34" charset="0"/>
              </a:rPr>
              <a:t>© </a:t>
            </a:r>
            <a:r>
              <a:rPr lang="en-GB" sz="1600" dirty="0">
                <a:solidFill>
                  <a:srgbClr val="000000"/>
                </a:solidFill>
                <a:latin typeface="Arial"/>
                <a:ea typeface="Calibri" pitchFamily="34" charset="0"/>
                <a:cs typeface="Times New Roman" pitchFamily="18" charset="0"/>
              </a:rPr>
              <a:t>Wendy Carlin and David Soskice, 2015. All rights reserved.</a:t>
            </a:r>
            <a:endParaRPr lang="en-GB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i="1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1D3C0-37CE-4B7F-92D7-D3E6647FC07B}" type="slidenum">
              <a:rPr lang="en-GB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6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1"/>
            <a:ext cx="9137651" cy="729734"/>
          </a:xfrm>
          <a:prstGeom prst="rect">
            <a:avLst/>
          </a:prstGeom>
          <a:solidFill>
            <a:srgbClr val="0429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>
              <a:solidFill>
                <a:srgbClr val="3399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0033CC"/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1" y="61849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1" y="7297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9526" y="6488114"/>
            <a:ext cx="7353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dirty="0">
                <a:solidFill>
                  <a:srgbClr val="A6A6A6"/>
                </a:solidFill>
              </a:rPr>
              <a:t>Carlin &amp; Soskice: </a:t>
            </a:r>
            <a:r>
              <a:rPr lang="en-GB" sz="1400" i="1" dirty="0">
                <a:solidFill>
                  <a:srgbClr val="A6A6A6"/>
                </a:solidFill>
              </a:rPr>
              <a:t>Macroeconomics: Institutions, Instability, and the Financial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</p:spPr>
        <p:txBody>
          <a:bodyPr/>
          <a:lstStyle>
            <a:lvl5pPr>
              <a:defRPr lang="en-GB" sz="1400" i="1" baseline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1" y="0"/>
            <a:ext cx="8229600" cy="9869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762BE-6B67-40E2-BA1C-CA1E4C0C7988}" type="slidenum">
              <a:rPr lang="en-GB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98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solidFill>
                <a:srgbClr val="0033CC"/>
              </a:solidFill>
            </a:endParaRPr>
          </a:p>
        </p:txBody>
      </p:sp>
      <p:sp>
        <p:nvSpPr>
          <p:cNvPr id="364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19050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D3CC9D2-B997-4F4D-B1EE-E60BDC46FEC6}" type="slidenum">
              <a:rPr lang="en-GB">
                <a:solidFill>
                  <a:srgbClr val="0033CC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0033CC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287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0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00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"/>
            <a:ext cx="9131301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77863" y="2348881"/>
            <a:ext cx="7772400" cy="765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3200" dirty="0">
                <a:ea typeface="ＭＳ Ｐゴシック" pitchFamily="34" charset="-128"/>
              </a:rPr>
              <a:t>Macroeconomics: Institutions, Instability, and the Financial System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12615" y="3645024"/>
            <a:ext cx="64008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ea typeface="ＭＳ Ｐゴシック" pitchFamily="34" charset="-128"/>
              </a:rPr>
              <a:t>Chapter 14:</a:t>
            </a:r>
          </a:p>
          <a:p>
            <a:r>
              <a:rPr lang="en-US" altLang="en-US" dirty="0">
                <a:ea typeface="ＭＳ Ｐゴシック" pitchFamily="34" charset="-128"/>
              </a:rPr>
              <a:t>Fiscal Policy</a:t>
            </a:r>
            <a:endParaRPr lang="en-GB" altLang="en-US" dirty="0">
              <a:ea typeface="ＭＳ Ｐゴシック" pitchFamily="34" charset="-128"/>
            </a:endParaRPr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296864" y="1223964"/>
            <a:ext cx="187743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i="1" dirty="0">
                <a:solidFill>
                  <a:srgbClr val="042960"/>
                </a:solidFill>
              </a:rPr>
              <a:t>Carlin &amp; Soskice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altLang="en-US" dirty="0">
              <a:solidFill>
                <a:srgbClr val="0429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5696" y="5568211"/>
            <a:ext cx="520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These slides are authored by Hillary Wee, </a:t>
            </a:r>
          </a:p>
          <a:p>
            <a:pPr algn="ctr"/>
            <a:r>
              <a:rPr lang="en-GB" dirty="0"/>
              <a:t>UCL, Cambridge</a:t>
            </a:r>
          </a:p>
        </p:txBody>
      </p:sp>
    </p:spTree>
    <p:extLst>
      <p:ext uri="{BB962C8B-B14F-4D97-AF65-F5344CB8AC3E}">
        <p14:creationId xmlns:p14="http://schemas.microsoft.com/office/powerpoint/2010/main" val="132205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836712"/>
                <a:ext cx="8136904" cy="5688632"/>
              </a:xfrm>
            </p:spPr>
            <p:txBody>
              <a:bodyPr/>
              <a:lstStyle/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Balanced budget multiplier = 1 does not depend on assumption of lump sum taxes, but on equal marginal propensity to consume for taxpayers and providers of goods &amp; services     {ie.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 dirty="0"/>
                  <a:t> is the same in [</a:t>
                </a:r>
                <a:r>
                  <a:rPr lang="en-US" sz="1700" b="1" dirty="0">
                    <a:solidFill>
                      <a:schemeClr val="tx1"/>
                    </a:solidFill>
                    <a:cs typeface="Arial"/>
                  </a:rPr>
                  <a:t>♣</a:t>
                </a:r>
                <a:r>
                  <a:rPr lang="en-US" sz="1700" dirty="0"/>
                  <a:t>] and [</a:t>
                </a:r>
                <a:r>
                  <a:rPr lang="en-US" sz="1700" dirty="0">
                    <a:solidFill>
                      <a:schemeClr val="tx1"/>
                    </a:solidFill>
                    <a:cs typeface="Arial"/>
                  </a:rPr>
                  <a:t>▲</a:t>
                </a:r>
                <a:r>
                  <a:rPr lang="en-US" sz="1700" dirty="0"/>
                  <a:t>] }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In this case, spending power is redistributed from taxpayers to the providers of goods and services → Aggregate consumption remains unchanged, and the only impact on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1700" dirty="0"/>
                  <a:t>  is the initial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/>
                      </a:rPr>
                      <m:t>Δ</m:t>
                    </m:r>
                    <m:r>
                      <a:rPr lang="en-US" sz="17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1700" dirty="0"/>
                  <a:t>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Balanced budget expenditure may be useful if gov’t wants to boost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𝐴𝐷</m:t>
                    </m:r>
                  </m:oMath>
                </a14:m>
                <a:r>
                  <a:rPr lang="en-US" sz="1700" dirty="0"/>
                  <a:t> in a recession and is unable/ unwilling to use debt financing.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Empirical studies: No firm consensus on multiplier size; Difficult to isolate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>
                        <a:latin typeface="Cambria Math"/>
                      </a:rPr>
                      <m:t>Δ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sz="17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7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1700" dirty="0"/>
                  <a:t>  effect from other factors. 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Size depends on context: larger multiplier in developed </a:t>
                </a:r>
                <a:r>
                  <a:rPr lang="en-US" sz="1700" dirty="0" err="1"/>
                  <a:t>ctys</a:t>
                </a:r>
                <a:r>
                  <a:rPr lang="en-US" sz="1700" dirty="0"/>
                  <a:t>, closed economy (lower leakages), fixed </a:t>
                </a:r>
                <a:r>
                  <a:rPr lang="en-US" sz="1700" dirty="0" err="1"/>
                  <a:t>e.r</a:t>
                </a:r>
                <a:r>
                  <a:rPr lang="en-US" sz="1700" dirty="0"/>
                  <a:t>. regimes; Negative multiplier in high debt </a:t>
                </a:r>
                <a:r>
                  <a:rPr lang="en-US" sz="1700" dirty="0" err="1"/>
                  <a:t>ctys</a:t>
                </a:r>
                <a:r>
                  <a:rPr lang="en-US" sz="1700" dirty="0"/>
                  <a:t>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Our 3-eqn model: 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1700" dirty="0"/>
                  <a:t>  can be used to boost 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𝐴𝐷</m:t>
                    </m:r>
                  </m:oMath>
                </a14:m>
                <a:r>
                  <a:rPr lang="en-US" sz="1700" dirty="0"/>
                  <a:t> and return econ. to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𝑀𝑅𝐸</m:t>
                    </m:r>
                  </m:oMath>
                </a14:m>
                <a:r>
                  <a:rPr lang="en-US" sz="1700" dirty="0"/>
                  <a:t>  in a recession, especially when the ZLB is hit.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sz="1800" dirty="0"/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836712"/>
                <a:ext cx="8136904" cy="5688632"/>
              </a:xfrm>
              <a:blipFill rotWithShape="1">
                <a:blip r:embed="rId2"/>
                <a:stretch>
                  <a:fillRect l="-375" r="-5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3933534" y="242145"/>
            <a:ext cx="5004048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The Fiscal Multiplier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2952576" cy="720725"/>
          </a:xfrm>
        </p:spPr>
        <p:txBody>
          <a:bodyPr/>
          <a:lstStyle/>
          <a:p>
            <a:pPr algn="l"/>
            <a:r>
              <a:rPr lang="en-US" sz="3200" b="1" dirty="0"/>
              <a:t>Stabilization: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79602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08720"/>
                <a:ext cx="8136904" cy="5688632"/>
              </a:xfrm>
            </p:spPr>
            <p:txBody>
              <a:bodyPr/>
              <a:lstStyle/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Automatic stabilizers dampen shocks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𝐼𝑆</m:t>
                    </m:r>
                  </m:oMath>
                </a14:m>
                <a:r>
                  <a:rPr lang="en-US" sz="1700" dirty="0"/>
                  <a:t> shifts less); Size of multiplier ↓ too.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>
                    <a:solidFill>
                      <a:schemeClr val="accent2"/>
                    </a:solidFill>
                  </a:rPr>
                  <a:t>Cyclically adj./ Structural budget deficit  </a:t>
                </a:r>
                <a:r>
                  <a:rPr lang="en-US" sz="1700" dirty="0"/>
                  <a:t>≡ </a:t>
                </a:r>
                <a:r>
                  <a:rPr lang="en-US" sz="1700" dirty="0">
                    <a:solidFill>
                      <a:srgbClr val="00B050"/>
                    </a:solidFill>
                  </a:rPr>
                  <a:t>Budget deficit – Auto. stab impact</a:t>
                </a:r>
              </a:p>
              <a:p>
                <a:pPr marL="442913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700" dirty="0">
                    <a:solidFill>
                      <a:schemeClr val="accent2"/>
                    </a:solidFill>
                  </a:rPr>
                  <a:t>Discretionary fiscal impulse </a:t>
                </a:r>
                <a:r>
                  <a:rPr lang="en-US" sz="1700" dirty="0"/>
                  <a:t>≡ </a:t>
                </a:r>
                <a:r>
                  <a:rPr lang="en-US" sz="1700" dirty="0">
                    <a:solidFill>
                      <a:srgbClr val="00B050"/>
                    </a:solidFill>
                  </a:rPr>
                  <a:t>Budget deficit – Auto. stab impact</a:t>
                </a:r>
                <a:endParaRPr lang="en-US" sz="1700" dirty="0"/>
              </a:p>
              <a:p>
                <a:pPr marL="439738" indent="3175" algn="just" defTabSz="1339850">
                  <a:lnSpc>
                    <a:spcPct val="130000"/>
                  </a:lnSpc>
                  <a:spcBef>
                    <a:spcPts val="0"/>
                  </a:spcBef>
                  <a:spcAft>
                    <a:spcPts val="24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7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𝑮</m:t>
                    </m:r>
                    <m:d>
                      <m:dPr>
                        <m:ctrlPr>
                          <a:rPr lang="en-US" sz="1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1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700" b="1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e>
                    </m:d>
                    <m:r>
                      <a:rPr lang="en-US" sz="1700" b="1" i="1" smtClean="0">
                        <a:solidFill>
                          <a:schemeClr val="accent2"/>
                        </a:solidFill>
                        <a:latin typeface="Cambria Math"/>
                      </a:rPr>
                      <m:t>−</m:t>
                    </m:r>
                    <m:r>
                      <a:rPr lang="en-US" sz="17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1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1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700" b="1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e>
                    </m:d>
                    <m:r>
                      <a:rPr lang="en-US" sz="1700" b="1" i="1" smtClean="0">
                        <a:solidFill>
                          <a:srgbClr val="00B050"/>
                        </a:solidFill>
                        <a:latin typeface="Cambria Math"/>
                      </a:rPr>
                      <m:t>≡</m:t>
                    </m:r>
                    <m:d>
                      <m:dPr>
                        <m:begChr m:val="["/>
                        <m:endChr m:val="]"/>
                        <m:ctrlPr>
                          <a:rPr lang="en-US" sz="17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𝑮</m:t>
                        </m:r>
                        <m:d>
                          <m:dPr>
                            <m:ctrlPr>
                              <a:rPr lang="en-US" sz="17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7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  <m:r>
                          <a:rPr lang="en-US" sz="17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7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𝑻</m:t>
                        </m:r>
                        <m:d>
                          <m:dPr>
                            <m:ctrlPr>
                              <a:rPr lang="en-US" sz="17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7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700" b="1" i="1" smtClean="0">
                        <a:solidFill>
                          <a:srgbClr val="00B050"/>
                        </a:solidFill>
                        <a:latin typeface="Cambria Math"/>
                      </a:rPr>
                      <m:t>−</m:t>
                    </m:r>
                    <m:r>
                      <a:rPr lang="el-GR" sz="1700" b="1" i="1" smtClean="0">
                        <a:solidFill>
                          <a:srgbClr val="00B050"/>
                        </a:solidFill>
                        <a:latin typeface="Cambria Math"/>
                      </a:rPr>
                      <m:t>𝜶</m:t>
                    </m:r>
                    <m:r>
                      <a:rPr lang="en-US" sz="1700" b="1" i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7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17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𝒆</m:t>
                        </m:r>
                      </m:sub>
                    </m:sSub>
                    <m:r>
                      <a:rPr lang="en-US" sz="1700" b="1" i="1" smtClean="0">
                        <a:solidFill>
                          <a:srgbClr val="00B05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7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17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1700" b="1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7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1700" dirty="0">
                    <a:solidFill>
                      <a:srgbClr val="000000"/>
                    </a:solidFill>
                  </a:rPr>
                  <a:t>,    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rgbClr val="00000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1700" dirty="0">
                    <a:solidFill>
                      <a:srgbClr val="000000"/>
                    </a:solidFill>
                  </a:rPr>
                  <a:t> is taxes net of transfers.</a:t>
                </a:r>
                <a:endParaRPr lang="en-US" sz="1700" dirty="0">
                  <a:solidFill>
                    <a:schemeClr val="accent2"/>
                  </a:solidFill>
                </a:endParaRPr>
              </a:p>
              <a:p>
                <a:pPr marL="446088" indent="-446088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20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In recession (ie.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sz="1700" i="1">
                        <a:solidFill>
                          <a:srgbClr val="00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700" b="0" i="1" smtClean="0">
                        <a:solidFill>
                          <a:srgbClr val="000000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sz="1700" dirty="0"/>
                  <a:t>) → 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2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1700" dirty="0">
                    <a:solidFill>
                      <a:schemeClr val="accent2"/>
                    </a:solidFill>
                  </a:rPr>
                  <a:t> ↑</a:t>
                </a:r>
                <a:r>
                  <a:rPr lang="en-US" sz="1700" dirty="0"/>
                  <a:t> → Budget defi</a:t>
                </a:r>
                <a:r>
                  <a:rPr lang="en-US" sz="1700" dirty="0">
                    <a:solidFill>
                      <a:srgbClr val="000000"/>
                    </a:solidFill>
                  </a:rPr>
                  <a:t>cit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en-US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700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700" dirty="0"/>
                  <a:t>arises.</a:t>
                </a:r>
              </a:p>
              <a:p>
                <a:pPr marL="446088" indent="-446088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20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700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700" dirty="0"/>
                  <a:t>  &amp;  the cyclically adj. budget deficit is zero  (i.e</a:t>
                </a:r>
                <a:r>
                  <a:rPr lang="en-US" sz="1700" dirty="0">
                    <a:solidFill>
                      <a:srgbClr val="000000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000000"/>
                        </a:solidFill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700" i="1">
                        <a:solidFill>
                          <a:srgbClr val="000000"/>
                        </a:solidFill>
                        <a:latin typeface="Cambria Math"/>
                      </a:rPr>
                      <m:t>−</m:t>
                    </m:r>
                    <m:r>
                      <a:rPr lang="en-US" sz="1700" i="1">
                        <a:solidFill>
                          <a:srgbClr val="000000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700" b="0" i="1" smtClean="0">
                        <a:solidFill>
                          <a:srgbClr val="00000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1700" dirty="0"/>
                  <a:t>), the actual deficit reflects auto. stabilizers, which disappear post-recession.</a:t>
                </a:r>
              </a:p>
              <a:p>
                <a:pPr marL="446088" indent="-446088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20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 err="1"/>
                  <a:t>Auerbach</a:t>
                </a:r>
                <a:r>
                  <a:rPr lang="en-US" sz="1700" dirty="0"/>
                  <a:t> &amp; </a:t>
                </a:r>
                <a:r>
                  <a:rPr lang="en-US" sz="1700" dirty="0" err="1"/>
                  <a:t>Feenberg</a:t>
                </a:r>
                <a:r>
                  <a:rPr lang="en-US" sz="1700" dirty="0"/>
                  <a:t> (2000) studied the role of automatic stabilizers: Taxes offset 8% and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sz="1700" dirty="0"/>
                  <a:t>-benefits 2% of any initial shock to GDP.</a:t>
                </a:r>
              </a:p>
              <a:p>
                <a:pPr marL="446088" indent="-446088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20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 err="1"/>
                  <a:t>Fatas</a:t>
                </a:r>
                <a:r>
                  <a:rPr lang="en-US" sz="1700" dirty="0"/>
                  <a:t> &amp; </a:t>
                </a:r>
                <a:r>
                  <a:rPr lang="en-US" sz="1700" dirty="0" err="1"/>
                  <a:t>Mihov</a:t>
                </a:r>
                <a:r>
                  <a:rPr lang="en-US" sz="1700" dirty="0"/>
                  <a:t> (2012): Across countries, larger gov’t sector → larger auto. stabilizers, but less discretionary 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𝐹𝑃</m:t>
                    </m:r>
                    <m:r>
                      <a:rPr lang="en-US" sz="17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700" dirty="0"/>
                  <a:t> undertaken.</a:t>
                </a:r>
              </a:p>
              <a:p>
                <a:pPr marL="446088" indent="-446088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sz="1700" dirty="0"/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sz="1700" dirty="0"/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08720"/>
                <a:ext cx="8136904" cy="5688632"/>
              </a:xfrm>
              <a:blipFill rotWithShape="1">
                <a:blip r:embed="rId2"/>
                <a:stretch>
                  <a:fillRect l="-375" r="-5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3933534" y="242145"/>
            <a:ext cx="5004048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Automatic Stabilizers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2880320" cy="720080"/>
          </a:xfrm>
        </p:spPr>
        <p:txBody>
          <a:bodyPr/>
          <a:lstStyle/>
          <a:p>
            <a:pPr algn="l"/>
            <a:r>
              <a:rPr lang="en-US" sz="3200" b="1" dirty="0"/>
              <a:t>Stabilization: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04448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2283" y="796008"/>
                <a:ext cx="8136904" cy="5688632"/>
              </a:xfrm>
            </p:spPr>
            <p:txBody>
              <a:bodyPr/>
              <a:lstStyle/>
              <a:p>
                <a:pPr marL="446088" indent="-446088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UK: Primary deficit worsen during &amp; after recessions   (</a:t>
                </a:r>
                <a:r>
                  <a:rPr lang="en-US" sz="1700" i="1" dirty="0">
                    <a:solidFill>
                      <a:schemeClr val="bg2">
                        <a:lumMod val="75000"/>
                      </a:schemeClr>
                    </a:solidFill>
                  </a:rPr>
                  <a:t>grey shaded areas</a:t>
                </a:r>
                <a:r>
                  <a:rPr lang="en-US" sz="1700" dirty="0"/>
                  <a:t>).</a:t>
                </a:r>
              </a:p>
              <a:p>
                <a:pPr marL="446088" indent="-446088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Usually deficits ↑ → Debt/ GDP ↑;  Also, from 1970s debt/ GDP ↓ → role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sz="17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283" y="796008"/>
                <a:ext cx="8136904" cy="5688632"/>
              </a:xfrm>
              <a:blipFill rotWithShape="1">
                <a:blip r:embed="rId2"/>
                <a:stretch>
                  <a:fillRect l="-3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3933534" y="242145"/>
            <a:ext cx="5004048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Automatic Stabilizers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2880320" cy="720080"/>
          </a:xfrm>
        </p:spPr>
        <p:txBody>
          <a:bodyPr/>
          <a:lstStyle/>
          <a:p>
            <a:pPr algn="l"/>
            <a:r>
              <a:rPr lang="en-US" sz="3200" b="1" dirty="0"/>
              <a:t>Stabilization:</a:t>
            </a:r>
            <a:endParaRPr lang="en-GB" sz="3200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" t="3788" r="2510"/>
          <a:stretch/>
        </p:blipFill>
        <p:spPr bwMode="auto">
          <a:xfrm>
            <a:off x="1894745" y="1916832"/>
            <a:ext cx="5548045" cy="45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47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2283" y="796008"/>
                <a:ext cx="8136904" cy="5688632"/>
              </a:xfrm>
            </p:spPr>
            <p:txBody>
              <a:bodyPr/>
              <a:lstStyle/>
              <a:p>
                <a:pPr marL="446088" indent="-446088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Gov’t budget identity: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700" b="0" i="1" smtClean="0">
                        <a:latin typeface="Cambria Math"/>
                      </a:rPr>
                      <m:t>  +  </m:t>
                    </m:r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7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700" b="0" i="1" smtClean="0">
                        <a:latin typeface="Cambria Math"/>
                      </a:rPr>
                      <m:t> </m:t>
                    </m:r>
                    <m:r>
                      <a:rPr lang="en-US" sz="1700" i="1" smtClean="0">
                        <a:latin typeface="Cambria Math"/>
                      </a:rPr>
                      <m:t>≡</m:t>
                    </m:r>
                    <m:r>
                      <a:rPr lang="en-US" sz="17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700" b="0" i="1" smtClean="0">
                        <a:latin typeface="Cambria Math"/>
                      </a:rPr>
                      <m:t>  +  </m:t>
                    </m:r>
                    <m:r>
                      <m:rPr>
                        <m:sty m:val="p"/>
                      </m:rPr>
                      <a:rPr lang="el-GR" sz="1700" b="0" i="1" smtClean="0">
                        <a:latin typeface="Cambria Math"/>
                      </a:rPr>
                      <m:t>Δ</m:t>
                    </m:r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700" b="0" i="1" smtClean="0">
                        <a:latin typeface="Cambria Math"/>
                      </a:rPr>
                      <m:t>  +  </m:t>
                    </m:r>
                    <m:r>
                      <m:rPr>
                        <m:sty m:val="p"/>
                      </m:rPr>
                      <a:rPr lang="el-GR" sz="1700" b="0" i="1" smtClean="0">
                        <a:latin typeface="Cambria Math"/>
                      </a:rPr>
                      <m:t>Δ</m:t>
                    </m:r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700" dirty="0"/>
                  <a:t>  (in nominal terms).</a:t>
                </a:r>
              </a:p>
              <a:p>
                <a:pPr marL="446088" indent="-446088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sz="1700" dirty="0"/>
              </a:p>
              <a:p>
                <a:pPr marL="446088" indent="-446088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500"/>
                  </a:spcAft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We want to derive the </a:t>
                </a:r>
                <a:r>
                  <a:rPr lang="en-US" sz="1600" b="1" dirty="0"/>
                  <a:t>debt dynamics </a:t>
                </a:r>
                <a:r>
                  <a:rPr lang="en-US" sz="1600" dirty="0"/>
                  <a:t>equation, which shows how the debt-to-GDP ratio evolves over time:  </a:t>
                </a:r>
                <a14:m>
                  <m:oMath xmlns:m="http://schemas.openxmlformats.org/officeDocument/2006/math">
                    <m:r>
                      <a:rPr lang="el-G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𝜟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𝒅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𝜸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</m:e>
                    </m:d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600" dirty="0"/>
                  <a:t>.  </a:t>
                </a:r>
                <a:r>
                  <a:rPr lang="en-US" sz="1600" i="1" dirty="0"/>
                  <a:t>Derivations below</a:t>
                </a:r>
                <a:r>
                  <a:rPr lang="en-US" sz="1600" dirty="0"/>
                  <a:t>:</a:t>
                </a:r>
              </a:p>
              <a:p>
                <a:pPr marL="449263" lvl="1" indent="-441325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1500" dirty="0"/>
                  <a:t>Abstracting from monetary financing (CB independent),</a:t>
                </a:r>
                <a14:m>
                  <m:oMath xmlns:m="http://schemas.openxmlformats.org/officeDocument/2006/math">
                    <m:r>
                      <a:rPr lang="en-US" sz="1500" b="0" i="0" smtClean="0">
                        <a:latin typeface="Cambria Math"/>
                      </a:rPr>
                      <m:t>    </m:t>
                    </m:r>
                    <m:r>
                      <a:rPr lang="en-US" sz="1500" b="0" i="1" smtClean="0">
                        <a:latin typeface="Cambria Math"/>
                      </a:rPr>
                      <m:t>𝐺</m:t>
                    </m:r>
                    <m:r>
                      <a:rPr lang="en-US" sz="1500" b="0" i="1" smtClean="0">
                        <a:latin typeface="Cambria Math"/>
                      </a:rPr>
                      <m:t>+</m:t>
                    </m:r>
                    <m:r>
                      <a:rPr lang="en-US" sz="1500" b="0" i="1" smtClean="0">
                        <a:latin typeface="Cambria Math"/>
                      </a:rPr>
                      <m:t>𝑖</m:t>
                    </m:r>
                    <m:sSub>
                      <m:sSubPr>
                        <m:ctrlPr>
                          <a:rPr lang="en-US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5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500" b="0" i="1" smtClean="0">
                        <a:latin typeface="Cambria Math"/>
                      </a:rPr>
                      <m:t>=</m:t>
                    </m:r>
                    <m:r>
                      <a:rPr lang="en-US" sz="1500" b="0" i="1" smtClean="0">
                        <a:latin typeface="Cambria Math"/>
                      </a:rPr>
                      <m:t>𝑇</m:t>
                    </m:r>
                    <m:r>
                      <a:rPr lang="en-US" sz="1500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1500" i="1">
                        <a:latin typeface="Cambria Math"/>
                      </a:rPr>
                      <m:t>Δ</m:t>
                    </m:r>
                    <m:r>
                      <a:rPr lang="en-US" sz="15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1500" dirty="0"/>
                  <a:t>.</a:t>
                </a:r>
              </a:p>
              <a:p>
                <a:pPr marL="449263" lvl="1" indent="-441325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1500" dirty="0"/>
                  <a:t>Rearranging this, </a:t>
                </a:r>
                <a:r>
                  <a:rPr lang="en-US" sz="1500" b="1" dirty="0">
                    <a:solidFill>
                      <a:schemeClr val="tx1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>
                        <a:latin typeface="Cambria Math"/>
                      </a:rPr>
                      <m:t>Δ</m:t>
                    </m:r>
                    <m:r>
                      <a:rPr lang="en-US" sz="1500" i="1">
                        <a:latin typeface="Cambria Math"/>
                      </a:rPr>
                      <m:t>𝐵</m:t>
                    </m:r>
                    <m:r>
                      <a:rPr lang="en-US" sz="15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/>
                          </a:rPr>
                          <m:t>𝐺</m:t>
                        </m:r>
                        <m:r>
                          <a:rPr lang="en-US" sz="15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500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1500" b="0" i="1" smtClean="0">
                        <a:latin typeface="Cambria Math"/>
                      </a:rPr>
                      <m:t>+</m:t>
                    </m:r>
                    <m:r>
                      <a:rPr lang="en-US" sz="1500" i="1">
                        <a:latin typeface="Cambria Math"/>
                      </a:rPr>
                      <m:t>𝑖</m:t>
                    </m:r>
                    <m:sSub>
                      <m:sSubPr>
                        <m:ctrlPr>
                          <a:rPr lang="en-US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500" i="1" dirty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500" b="1" dirty="0">
                    <a:solidFill>
                      <a:schemeClr val="tx1"/>
                    </a:solidFill>
                  </a:rPr>
                  <a:t>* </a:t>
                </a:r>
                <a:r>
                  <a:rPr lang="en-US" sz="1500" b="1" dirty="0"/>
                  <a:t>→</a:t>
                </a:r>
                <a:r>
                  <a:rPr lang="en-US" sz="1500" dirty="0"/>
                  <a:t> Change in debt ≡  budget deficit.</a:t>
                </a:r>
              </a:p>
              <a:p>
                <a:pPr marL="449263" lvl="1" indent="-441325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+mj-lt"/>
                  <a:buAutoNum type="arabicPeriod"/>
                </a:pPr>
                <a:r>
                  <a:rPr lang="en-US" sz="1500" dirty="0"/>
                  <a:t>Define the debt ratio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/>
                      </a:rPr>
                      <m:t>≡</m:t>
                    </m:r>
                    <m:r>
                      <a:rPr lang="en-US" sz="1500" b="0" i="1" smtClean="0">
                        <a:latin typeface="Cambria Math"/>
                      </a:rPr>
                      <m:t>𝑏</m:t>
                    </m:r>
                    <m:r>
                      <a:rPr lang="en-US" sz="1500" i="1" smtClean="0">
                        <a:latin typeface="Cambria Math"/>
                      </a:rPr>
                      <m:t>≡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sz="1500" b="0" i="1" smtClean="0">
                            <a:latin typeface="Cambria Math"/>
                          </a:rPr>
                          <m:t>𝑃𝑦</m:t>
                        </m:r>
                      </m:den>
                    </m:f>
                  </m:oMath>
                </a14:m>
                <a:r>
                  <a:rPr lang="en-US" sz="1500" dirty="0"/>
                  <a:t>  &amp;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/>
                          </a:rPr>
                          <m:t>𝑏𝑢𝑑𝑔𝑒𝑡</m:t>
                        </m:r>
                        <m:r>
                          <a:rPr lang="en-US" sz="15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500" b="0" i="1" smtClean="0">
                            <a:latin typeface="Cambria Math"/>
                          </a:rPr>
                          <m:t>𝑑𝑒𝑓𝑖𝑐𝑖𝑡</m:t>
                        </m:r>
                      </m:num>
                      <m:den>
                        <m:r>
                          <a:rPr lang="en-US" sz="1500" b="0" i="1" smtClean="0">
                            <a:latin typeface="Cambria Math"/>
                          </a:rPr>
                          <m:t>𝐺𝐷𝑃</m:t>
                        </m:r>
                      </m:den>
                    </m:f>
                    <m:r>
                      <a:rPr lang="en-US" sz="1500" b="0" i="1" smtClean="0">
                        <a:latin typeface="Cambria Math"/>
                      </a:rPr>
                      <m:t>="</m:t>
                    </m:r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500" i="1" smtClean="0">
                            <a:latin typeface="Cambria Math"/>
                          </a:rPr>
                          <m:t>Δ</m:t>
                        </m:r>
                        <m:r>
                          <a:rPr lang="en-US" sz="1500" b="0" i="1" smtClean="0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sz="1500" b="0" i="1" smtClean="0">
                            <a:latin typeface="Cambria Math"/>
                          </a:rPr>
                          <m:t>𝑃𝑦</m:t>
                        </m:r>
                      </m:den>
                    </m:f>
                    <m:r>
                      <a:rPr lang="en-US" sz="1500" i="1" smtClean="0">
                        <a:latin typeface="Cambria Math"/>
                      </a:rPr>
                      <m:t>≡</m:t>
                    </m:r>
                    <m:r>
                      <m:rPr>
                        <m:nor/>
                      </m:rPr>
                      <a:rPr lang="en-US" sz="1500" b="1" dirty="0">
                        <a:solidFill>
                          <a:schemeClr val="tx1"/>
                        </a:solidFill>
                      </a:rPr>
                      <m:t>∗</m:t>
                    </m:r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/>
                          </a:rPr>
                          <m:t>𝐺</m:t>
                        </m:r>
                        <m:r>
                          <a:rPr lang="en-US" sz="15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500" b="0" i="1" smtClean="0">
                            <a:latin typeface="Cambria Math"/>
                          </a:rPr>
                          <m:t>𝑇</m:t>
                        </m:r>
                      </m:num>
                      <m:den>
                        <m:r>
                          <a:rPr lang="en-US" sz="1500" b="0" i="1" smtClean="0">
                            <a:latin typeface="Cambria Math"/>
                          </a:rPr>
                          <m:t>𝑃𝑦</m:t>
                        </m:r>
                      </m:den>
                    </m:f>
                    <m:r>
                      <a:rPr lang="en-US" sz="15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sz="1500" b="0" i="1" smtClean="0">
                            <a:latin typeface="Cambria Math"/>
                          </a:rPr>
                          <m:t>𝑃𝑦</m:t>
                        </m:r>
                      </m:den>
                    </m:f>
                    <m:r>
                      <m:rPr>
                        <m:nor/>
                      </m:rPr>
                      <a:rPr lang="en-US" sz="1500" b="1" dirty="0">
                        <a:solidFill>
                          <a:schemeClr val="tx1"/>
                        </a:solidFill>
                      </a:rPr>
                      <m:t>∗</m:t>
                    </m:r>
                    <m:r>
                      <a:rPr lang="en-US" sz="1500" i="1" smtClean="0">
                        <a:latin typeface="Cambria Math"/>
                      </a:rPr>
                      <m:t>≡</m:t>
                    </m:r>
                    <m:r>
                      <a:rPr lang="en-US" sz="1500" b="0" i="1" smtClean="0">
                        <a:latin typeface="Cambria Math"/>
                      </a:rPr>
                      <m:t>𝑑</m:t>
                    </m:r>
                    <m:r>
                      <a:rPr lang="en-US" sz="1500" b="0" i="1" smtClean="0">
                        <a:latin typeface="Cambria Math"/>
                      </a:rPr>
                      <m:t>+</m:t>
                    </m:r>
                    <m:r>
                      <a:rPr lang="en-US" sz="1500" b="0" i="1" smtClean="0">
                        <a:latin typeface="Cambria Math"/>
                      </a:rPr>
                      <m:t>𝑖𝑏</m:t>
                    </m:r>
                    <m:r>
                      <a:rPr lang="en-US" sz="1500" b="0" i="1" smtClean="0">
                        <a:latin typeface="Cambria Math"/>
                      </a:rPr>
                      <m:t>“</m:t>
                    </m:r>
                  </m:oMath>
                </a14:m>
                <a:r>
                  <a:rPr lang="en-US" sz="1500" dirty="0"/>
                  <a:t> [</a:t>
                </a:r>
                <a14:m>
                  <m:oMath xmlns:m="http://schemas.openxmlformats.org/officeDocument/2006/math">
                    <m:r>
                      <a:rPr lang="en-US" sz="1500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▼</m:t>
                    </m:r>
                  </m:oMath>
                </a14:m>
                <a:r>
                  <a:rPr lang="en-US" sz="1500" dirty="0"/>
                  <a:t>];       </a:t>
                </a:r>
              </a:p>
              <a:p>
                <a:pPr marL="455613" lvl="1" indent="7938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1500" dirty="0"/>
                  <a:t> is the primary deficit/ GDP ratio. </a:t>
                </a:r>
              </a:p>
              <a:p>
                <a:pPr marL="449263" lvl="1" indent="-441325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 startAt="4"/>
                </a:pPr>
                <a:r>
                  <a:rPr lang="en-US" sz="1500" dirty="0"/>
                  <a:t>Definition: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𝐵</m:t>
                    </m:r>
                    <m:r>
                      <a:rPr lang="en-US" sz="1500" b="0" i="1" smtClean="0">
                        <a:latin typeface="Cambria Math"/>
                      </a:rPr>
                      <m:t>≡</m:t>
                    </m:r>
                    <m:r>
                      <a:rPr lang="en-US" sz="1500" b="0" i="1" smtClean="0">
                        <a:latin typeface="Cambria Math"/>
                      </a:rPr>
                      <m:t>𝑏𝑃𝑦</m:t>
                    </m:r>
                  </m:oMath>
                </a14:m>
                <a:r>
                  <a:rPr lang="en-US" sz="1500" dirty="0"/>
                  <a:t> → Totally differentiating this,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 smtClean="0">
                        <a:latin typeface="Cambria Math"/>
                      </a:rPr>
                      <m:t>Δ</m:t>
                    </m:r>
                    <m:r>
                      <a:rPr lang="en-US" sz="1500" b="0" i="1" smtClean="0">
                        <a:latin typeface="Cambria Math"/>
                      </a:rPr>
                      <m:t>𝐵</m:t>
                    </m:r>
                    <m:r>
                      <a:rPr lang="en-US" sz="1500" b="0" i="1" smtClean="0">
                        <a:latin typeface="Cambria Math"/>
                      </a:rPr>
                      <m:t>≈</m:t>
                    </m:r>
                    <m:r>
                      <a:rPr lang="en-US" sz="1500" b="0" i="1" smtClean="0">
                        <a:latin typeface="Cambria Math"/>
                      </a:rPr>
                      <m:t>𝑃𝑦</m:t>
                    </m:r>
                    <m:r>
                      <m:rPr>
                        <m:sty m:val="p"/>
                      </m:rPr>
                      <a:rPr lang="el-GR" sz="1500" i="1" smtClean="0">
                        <a:latin typeface="Cambria Math"/>
                      </a:rPr>
                      <m:t>Δ</m:t>
                    </m:r>
                    <m:r>
                      <a:rPr lang="en-US" sz="1500" b="0" i="1" smtClean="0">
                        <a:latin typeface="Cambria Math"/>
                      </a:rPr>
                      <m:t>𝑏</m:t>
                    </m:r>
                    <m:r>
                      <a:rPr lang="en-US" sz="1500" b="0" i="1" smtClean="0">
                        <a:latin typeface="Cambria Math"/>
                      </a:rPr>
                      <m:t>+</m:t>
                    </m:r>
                    <m:r>
                      <a:rPr lang="en-US" sz="1500" b="0" i="1" smtClean="0">
                        <a:latin typeface="Cambria Math"/>
                      </a:rPr>
                      <m:t>𝑏𝑦</m:t>
                    </m:r>
                    <m:r>
                      <m:rPr>
                        <m:sty m:val="p"/>
                      </m:rPr>
                      <a:rPr lang="el-GR" sz="1500" i="1" smtClean="0">
                        <a:latin typeface="Cambria Math"/>
                      </a:rPr>
                      <m:t>Δ</m:t>
                    </m:r>
                    <m:r>
                      <a:rPr lang="en-US" sz="1500" b="0" i="1" smtClean="0">
                        <a:latin typeface="Cambria Math"/>
                      </a:rPr>
                      <m:t>𝑃</m:t>
                    </m:r>
                    <m:r>
                      <a:rPr lang="en-US" sz="1500" b="0" i="1" smtClean="0">
                        <a:latin typeface="Cambria Math"/>
                      </a:rPr>
                      <m:t>+</m:t>
                    </m:r>
                    <m:r>
                      <a:rPr lang="en-US" sz="1500" b="0" i="1" smtClean="0">
                        <a:latin typeface="Cambria Math"/>
                      </a:rPr>
                      <m:t>𝑏𝑃</m:t>
                    </m:r>
                    <m:r>
                      <m:rPr>
                        <m:sty m:val="p"/>
                      </m:rPr>
                      <a:rPr lang="el-GR" sz="1500" i="1" smtClean="0">
                        <a:latin typeface="Cambria Math"/>
                      </a:rPr>
                      <m:t>Δ</m:t>
                    </m:r>
                    <m:r>
                      <a:rPr lang="en-US" sz="15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1500" dirty="0"/>
                  <a:t>.</a:t>
                </a:r>
              </a:p>
              <a:p>
                <a:pPr marL="449263" lvl="1" indent="-441325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 startAt="4"/>
                </a:pPr>
                <a:r>
                  <a:rPr lang="en-US" sz="1500" dirty="0"/>
                  <a:t>Dividing this by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𝑃𝑦</m:t>
                    </m:r>
                  </m:oMath>
                </a14:m>
                <a:r>
                  <a:rPr lang="en-US" sz="1500" dirty="0"/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/>
                          </a:rPr>
                          <m:t>Δ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𝑃𝑦</m:t>
                        </m:r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</a:rPr>
                          <m:t>Δ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𝑃𝑦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𝑃𝑦</m:t>
                        </m:r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</a:rPr>
                          <m:t>Δ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𝑦𝑃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𝑃𝑦</m:t>
                        </m:r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</a:rPr>
                          <m:t>Δ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𝑏𝑃𝑦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𝑃𝑦</m:t>
                        </m:r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/>
                      </a:rPr>
                      <m:t>π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l-G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1600" b="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1600" i="1">
                        <a:latin typeface="Cambria Math"/>
                      </a:rPr>
                      <m:t>Δ</m:t>
                    </m:r>
                    <m:r>
                      <a:rPr lang="en-US" sz="16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600" dirty="0"/>
                  <a:t>  </a:t>
                </a:r>
                <a:r>
                  <a:rPr lang="en-US" sz="1500" dirty="0"/>
                  <a:t>[</a:t>
                </a:r>
                <a:r>
                  <a:rPr lang="en-US" sz="1800" b="1" dirty="0">
                    <a:solidFill>
                      <a:srgbClr val="FF0000"/>
                    </a:solidFill>
                    <a:latin typeface="Arial"/>
                    <a:cs typeface="Arial"/>
                  </a:rPr>
                  <a:t>♦</a:t>
                </a:r>
                <a:r>
                  <a:rPr lang="en-US" sz="1500" dirty="0"/>
                  <a:t>];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5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15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500" i="1">
                            <a:latin typeface="Cambria Math"/>
                          </a:rPr>
                          <m:t>Δ</m:t>
                        </m:r>
                        <m:r>
                          <a:rPr lang="en-US" sz="15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1500" i="1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endParaRPr lang="en-US" sz="1500" dirty="0"/>
              </a:p>
              <a:p>
                <a:pPr marL="449263" lvl="1" indent="-441325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 startAt="4"/>
                </a:pPr>
                <a:r>
                  <a:rPr lang="en-US" sz="1500" dirty="0"/>
                  <a:t>Substituting RHS of [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chemeClr val="accent1"/>
                        </a:solidFill>
                        <a:latin typeface="Cambria Math"/>
                      </a:rPr>
                      <m:t>▼</m:t>
                    </m:r>
                  </m:oMath>
                </a14:m>
                <a:r>
                  <a:rPr lang="en-US" sz="1500" dirty="0"/>
                  <a:t>] into LHS of [</a:t>
                </a:r>
                <a:r>
                  <a:rPr lang="en-US" sz="1800" b="1" dirty="0">
                    <a:solidFill>
                      <a:srgbClr val="FF0000"/>
                    </a:solidFill>
                    <a:cs typeface="Arial"/>
                  </a:rPr>
                  <a:t>♦</a:t>
                </a:r>
                <a:r>
                  <a:rPr lang="en-US" sz="1500" dirty="0"/>
                  <a:t>]  and rearranging,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 smtClean="0">
                        <a:latin typeface="Cambria Math"/>
                      </a:rPr>
                      <m:t>Δ</m:t>
                    </m:r>
                    <m:r>
                      <a:rPr lang="en-US" sz="1500" b="0" i="1" smtClean="0">
                        <a:latin typeface="Cambria Math"/>
                      </a:rPr>
                      <m:t>𝑏</m:t>
                    </m:r>
                    <m:r>
                      <a:rPr lang="en-US" sz="1500" b="0" i="1" smtClean="0">
                        <a:latin typeface="Cambria Math"/>
                      </a:rPr>
                      <m:t>=</m:t>
                    </m:r>
                    <m:r>
                      <a:rPr lang="en-US" sz="1500" b="0" i="1" smtClean="0">
                        <a:latin typeface="Cambria Math"/>
                      </a:rPr>
                      <m:t>𝑑</m:t>
                    </m:r>
                    <m:r>
                      <a:rPr lang="en-US" sz="15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500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1500" b="0" i="1" smtClean="0">
                            <a:latin typeface="Cambria Math"/>
                          </a:rPr>
                          <m:t>π</m:t>
                        </m:r>
                        <m:r>
                          <a:rPr lang="en-US" sz="15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l-GR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500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sz="1500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sz="1500" dirty="0"/>
              </a:p>
              <a:p>
                <a:pPr marL="449263" lvl="1" indent="-441325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 startAt="4"/>
                </a:pPr>
                <a:r>
                  <a:rPr lang="en-US" sz="1500" dirty="0"/>
                  <a:t>Finally, applying the Fisher equation (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𝑟</m:t>
                    </m:r>
                    <m:r>
                      <a:rPr lang="en-US" sz="1500" b="0" i="1" smtClean="0">
                        <a:latin typeface="Cambria Math"/>
                      </a:rPr>
                      <m:t>=</m:t>
                    </m:r>
                    <m:r>
                      <a:rPr lang="en-US" sz="1500" b="0" i="1" smtClean="0">
                        <a:latin typeface="Cambria Math"/>
                      </a:rPr>
                      <m:t>𝑖</m:t>
                    </m:r>
                    <m:r>
                      <a:rPr lang="en-US" sz="1500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l-GR" sz="1500" b="0" i="1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sz="1500" dirty="0"/>
                  <a:t>) →  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l-GR" sz="16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𝜟</m:t>
                    </m:r>
                    <m:r>
                      <a:rPr lang="en-US" sz="1600" b="1" i="1">
                        <a:solidFill>
                          <a:schemeClr val="accent2"/>
                        </a:solidFill>
                        <a:latin typeface="Cambria Math"/>
                      </a:rPr>
                      <m:t>𝒃</m:t>
                    </m:r>
                    <m:r>
                      <a:rPr lang="en-US" sz="1600" b="1" i="1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>
                        <a:solidFill>
                          <a:schemeClr val="accent2"/>
                        </a:solidFill>
                        <a:latin typeface="Cambria Math"/>
                      </a:rPr>
                      <m:t>𝒅</m:t>
                    </m:r>
                    <m:r>
                      <a:rPr lang="en-US" sz="1600" b="1" i="1">
                        <a:solidFill>
                          <a:schemeClr val="accent2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𝒓</m:t>
                        </m:r>
                        <m:r>
                          <a:rPr lang="en-US" sz="16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600" b="1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𝜸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</m:e>
                    </m:d>
                    <m:r>
                      <a:rPr lang="en-US" sz="16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𝒃</m:t>
                    </m:r>
                    <m:r>
                      <a:rPr lang="en-GB" sz="16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283" y="796008"/>
                <a:ext cx="8136904" cy="5688632"/>
              </a:xfrm>
              <a:blipFill rotWithShape="1">
                <a:blip r:embed="rId2"/>
                <a:stretch>
                  <a:fillRect l="-300" r="-449" b="-22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3933534" y="242145"/>
            <a:ext cx="5004048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Debt Dynamics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2880320" cy="720080"/>
          </a:xfrm>
        </p:spPr>
        <p:txBody>
          <a:bodyPr/>
          <a:lstStyle/>
          <a:p>
            <a:pPr algn="l"/>
            <a:r>
              <a:rPr lang="en-US" sz="3200" b="1" dirty="0"/>
              <a:t>Modelling:</a:t>
            </a:r>
            <a:endParaRPr lang="en-GB" sz="3200" b="1" dirty="0"/>
          </a:p>
        </p:txBody>
      </p:sp>
      <p:sp>
        <p:nvSpPr>
          <p:cNvPr id="7" name="Left Brace 6"/>
          <p:cNvSpPr/>
          <p:nvPr/>
        </p:nvSpPr>
        <p:spPr bwMode="auto">
          <a:xfrm>
            <a:off x="3190568" y="1069096"/>
            <a:ext cx="144016" cy="288032"/>
          </a:xfrm>
          <a:prstGeom prst="leftBrace">
            <a:avLst/>
          </a:prstGeom>
          <a:solidFill>
            <a:schemeClr val="tx2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>
            <a:off x="3990063" y="1078692"/>
            <a:ext cx="144016" cy="288032"/>
          </a:xfrm>
          <a:prstGeom prst="leftBrace">
            <a:avLst/>
          </a:prstGeom>
          <a:solidFill>
            <a:schemeClr val="tx2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>
            <a:off x="4785770" y="1069096"/>
            <a:ext cx="144016" cy="288032"/>
          </a:xfrm>
          <a:prstGeom prst="leftBrace">
            <a:avLst/>
          </a:prstGeom>
          <a:solidFill>
            <a:schemeClr val="tx2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>
            <a:off x="5436096" y="1069096"/>
            <a:ext cx="144016" cy="288032"/>
          </a:xfrm>
          <a:prstGeom prst="leftBrace">
            <a:avLst/>
          </a:prstGeom>
          <a:solidFill>
            <a:schemeClr val="tx2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" name="Left Brace 10"/>
          <p:cNvSpPr/>
          <p:nvPr/>
        </p:nvSpPr>
        <p:spPr bwMode="auto">
          <a:xfrm>
            <a:off x="6281792" y="1050833"/>
            <a:ext cx="144016" cy="288032"/>
          </a:xfrm>
          <a:prstGeom prst="leftBrace">
            <a:avLst/>
          </a:prstGeom>
          <a:solidFill>
            <a:schemeClr val="tx2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3049" y="1276305"/>
            <a:ext cx="8748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gov't exp</a:t>
            </a:r>
            <a:r>
              <a:rPr lang="en-US" sz="1300" i="1" dirty="0"/>
              <a:t>.</a:t>
            </a:r>
            <a:endParaRPr lang="en-GB" sz="13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96651" y="1292112"/>
            <a:ext cx="874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interest</a:t>
            </a:r>
            <a:endParaRPr lang="en-GB" sz="13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48342" y="1247811"/>
            <a:ext cx="874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tax revenue</a:t>
            </a:r>
            <a:endParaRPr lang="en-GB" sz="13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70676" y="1232421"/>
            <a:ext cx="8748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i="1" dirty="0"/>
              <a:t>new bonds</a:t>
            </a:r>
            <a:endParaRPr lang="en-GB" sz="13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16372" y="1247810"/>
            <a:ext cx="8748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i="1" dirty="0"/>
              <a:t>new money</a:t>
            </a:r>
            <a:endParaRPr lang="en-GB" sz="1300" i="1" dirty="0"/>
          </a:p>
        </p:txBody>
      </p:sp>
    </p:spTree>
    <p:extLst>
      <p:ext uri="{BB962C8B-B14F-4D97-AF65-F5344CB8AC3E}">
        <p14:creationId xmlns:p14="http://schemas.microsoft.com/office/powerpoint/2010/main" val="3356334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836712"/>
                <a:ext cx="8136904" cy="5688632"/>
              </a:xfrm>
            </p:spPr>
            <p:txBody>
              <a:bodyPr/>
              <a:lstStyle/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4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l-GR" sz="1800" b="1" i="1" smtClean="0">
                        <a:solidFill>
                          <a:srgbClr val="000000"/>
                        </a:solidFill>
                        <a:latin typeface="Cambria Math"/>
                      </a:rPr>
                      <m:t>𝜟</m:t>
                    </m:r>
                    <m:r>
                      <a:rPr lang="en-US" sz="1800" b="1" i="1">
                        <a:solidFill>
                          <a:srgbClr val="000000"/>
                        </a:solidFill>
                        <a:latin typeface="Cambria Math"/>
                      </a:rPr>
                      <m:t>𝒃</m:t>
                    </m:r>
                    <m:r>
                      <a:rPr lang="en-US" sz="1800" b="1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0000"/>
                        </a:solidFill>
                        <a:latin typeface="Cambria Math"/>
                      </a:rPr>
                      <m:t>𝒅</m:t>
                    </m:r>
                    <m:r>
                      <a:rPr lang="en-US" sz="1800" b="1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𝒓</m:t>
                        </m:r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l-GR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8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𝜸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</m:e>
                    </m:d>
                    <m:r>
                      <a:rPr lang="en-US" sz="1800" b="1" i="1">
                        <a:solidFill>
                          <a:srgbClr val="00000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  </a:t>
                </a:r>
                <a:r>
                  <a:rPr lang="en-GB" sz="1700" dirty="0"/>
                  <a:t>: 2 cases → (</a:t>
                </a:r>
                <a:r>
                  <a:rPr lang="en-GB" sz="1700" dirty="0" err="1"/>
                  <a:t>i</a:t>
                </a:r>
                <a:r>
                  <a:rPr lang="en-GB" sz="1700" dirty="0">
                    <a:solidFill>
                      <a:srgbClr val="0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𝒓</m:t>
                    </m:r>
                    <m:r>
                      <a:rPr lang="en-GB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l-GR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𝜸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 and  (ii)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0000"/>
                        </a:solidFill>
                        <a:latin typeface="Cambria Math"/>
                      </a:rPr>
                      <m:t>𝒓</m:t>
                    </m:r>
                    <m:r>
                      <a:rPr lang="en-GB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l-GR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𝜸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400"/>
                  </a:spcAft>
                  <a:buFont typeface="Wingdings" panose="05000000000000000000" pitchFamily="2" charset="2"/>
                  <a:buChar char="§"/>
                </a:pPr>
                <a:r>
                  <a:rPr lang="en-GB" sz="1700" dirty="0"/>
                  <a:t>Case 1: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𝒓</m:t>
                    </m:r>
                    <m:r>
                      <a:rPr lang="en-GB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l-G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𝜸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   (</a:t>
                </a:r>
                <a:r>
                  <a:rPr lang="en-GB" sz="1700" i="1" dirty="0">
                    <a:solidFill>
                      <a:srgbClr val="000000"/>
                    </a:solidFill>
                  </a:rPr>
                  <a:t>real int. rate above growth rate</a:t>
                </a:r>
                <a:r>
                  <a:rPr lang="en-GB" sz="1700" dirty="0">
                    <a:solidFill>
                      <a:srgbClr val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836712"/>
                <a:ext cx="8136904" cy="5688632"/>
              </a:xfrm>
              <a:blipFill rotWithShape="0">
                <a:blip r:embed="rId2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3933534" y="242145"/>
            <a:ext cx="5004048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Debt Dynamics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472608" cy="602185"/>
          </a:xfrm>
        </p:spPr>
        <p:txBody>
          <a:bodyPr/>
          <a:lstStyle/>
          <a:p>
            <a:pPr algn="l"/>
            <a:r>
              <a:rPr lang="en-US" sz="3200" b="1" dirty="0"/>
              <a:t>Modelling:</a:t>
            </a:r>
            <a:endParaRPr lang="en-GB" sz="3200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2" r="4973" b="4536"/>
          <a:stretch/>
        </p:blipFill>
        <p:spPr bwMode="auto">
          <a:xfrm>
            <a:off x="1331639" y="1842088"/>
            <a:ext cx="5976665" cy="453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 rot="20488412">
            <a:off x="3353722" y="2429234"/>
            <a:ext cx="1702724" cy="31458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85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836712"/>
                <a:ext cx="8136904" cy="5688632"/>
              </a:xfrm>
            </p:spPr>
            <p:txBody>
              <a:bodyPr/>
              <a:lstStyle/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GB" sz="1700" dirty="0">
                    <a:solidFill>
                      <a:srgbClr val="000000"/>
                    </a:solidFill>
                  </a:rPr>
                  <a:t>Case 1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/>
                      </a:rPr>
                      <m:t>𝑟</m:t>
                    </m:r>
                    <m:r>
                      <a:rPr lang="en-GB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l-G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1600" b="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): Upward-sloping phase line → Debt to GDP ratio (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) is rising unless there is a primary budget surplus (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1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).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GB" sz="1700" dirty="0"/>
                  <a:t>Intuition: </a:t>
                </a:r>
                <a:r>
                  <a:rPr lang="en-GB" sz="17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𝑟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→  int. </a:t>
                </a:r>
                <a:r>
                  <a:rPr lang="en-GB" sz="1700" dirty="0"/>
                  <a:t>p</a:t>
                </a:r>
                <a:r>
                  <a:rPr lang="en-GB" sz="1700" dirty="0">
                    <a:solidFill>
                      <a:srgbClr val="000000"/>
                    </a:solidFill>
                  </a:rPr>
                  <a:t>ayments rising faster than GDP → Debt burden ↑; Need primary surplus for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1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GB" sz="1700" dirty="0"/>
                  <a:t>Fig 14.3 a.: Primary deficit → Econ. moves </a:t>
                </a:r>
                <a:r>
                  <a:rPr lang="en-GB" sz="1700" dirty="0" err="1"/>
                  <a:t>N.East</a:t>
                </a:r>
                <a:r>
                  <a:rPr lang="en-GB" sz="1700" dirty="0"/>
                  <a:t> along line </a:t>
                </a:r>
                <a14:m>
                  <m:oMath xmlns:m="http://schemas.openxmlformats.org/officeDocument/2006/math">
                    <m:r>
                      <a:rPr lang="en-GB" sz="17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70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with each period of a deficit.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GB" sz="1700" dirty="0"/>
                  <a:t>Fig 14.3 b.: Primary surplus </a:t>
                </a:r>
              </a:p>
              <a:p>
                <a:pPr marL="842963" lvl="1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1500" i="1" dirty="0"/>
                  <a:t>If at ‘A’ → Surplus large enough to offset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𝑟</m:t>
                    </m:r>
                    <m:r>
                      <a:rPr lang="en-GB" sz="15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l-G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5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1500" i="1" dirty="0"/>
                  <a:t> → </a:t>
                </a:r>
                <a14:m>
                  <m:oMath xmlns:m="http://schemas.openxmlformats.org/officeDocument/2006/math">
                    <m:r>
                      <a:rPr lang="en-GB" sz="15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50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GB" sz="1500" i="1" dirty="0">
                    <a:solidFill>
                      <a:srgbClr val="000000"/>
                    </a:solidFill>
                  </a:rPr>
                  <a:t> each period (</a:t>
                </a:r>
                <a:r>
                  <a:rPr lang="en-GB" sz="1500" i="1" dirty="0"/>
                  <a:t>M</a:t>
                </a:r>
                <a:r>
                  <a:rPr lang="en-GB" sz="1500" i="1" dirty="0">
                    <a:solidFill>
                      <a:srgbClr val="000000"/>
                    </a:solidFill>
                  </a:rPr>
                  <a:t>oves </a:t>
                </a:r>
                <a:r>
                  <a:rPr lang="en-GB" sz="1500" i="1" dirty="0" err="1">
                    <a:solidFill>
                      <a:srgbClr val="000000"/>
                    </a:solidFill>
                  </a:rPr>
                  <a:t>SWest</a:t>
                </a:r>
                <a:r>
                  <a:rPr lang="en-GB" sz="1500" i="1" dirty="0">
                    <a:solidFill>
                      <a:srgbClr val="000000"/>
                    </a:solidFill>
                  </a:rPr>
                  <a:t>).</a:t>
                </a:r>
              </a:p>
              <a:p>
                <a:pPr marL="842963" lvl="1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1500" i="1" dirty="0">
                    <a:solidFill>
                      <a:srgbClr val="000000"/>
                    </a:solidFill>
                  </a:rPr>
                  <a:t>At ‘B’ → Effect of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𝑟</m:t>
                    </m:r>
                    <m:r>
                      <a:rPr lang="en-GB" sz="15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l-G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5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1500" i="1" dirty="0">
                    <a:solidFill>
                      <a:srgbClr val="000000"/>
                    </a:solidFill>
                  </a:rPr>
                  <a:t> exactly offset by primary surplus → </a:t>
                </a:r>
                <a14:m>
                  <m:oMath xmlns:m="http://schemas.openxmlformats.org/officeDocument/2006/math">
                    <m:r>
                      <a:rPr lang="el-GR" sz="150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GB" sz="15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5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500" i="1" dirty="0">
                    <a:solidFill>
                      <a:srgbClr val="000000"/>
                    </a:solidFill>
                  </a:rPr>
                  <a:t> (But </a:t>
                </a:r>
                <a:r>
                  <a:rPr lang="en-GB" sz="1500" i="1" dirty="0">
                    <a:solidFill>
                      <a:schemeClr val="tx1"/>
                    </a:solidFill>
                  </a:rPr>
                  <a:t>unstable point </a:t>
                </a:r>
                <a:r>
                  <a:rPr lang="en-GB" sz="1500" i="1" dirty="0">
                    <a:solidFill>
                      <a:srgbClr val="000000"/>
                    </a:solidFill>
                  </a:rPr>
                  <a:t>→ a slight deviation triggers an ever-rising/ falling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500" i="1" dirty="0">
                    <a:solidFill>
                      <a:srgbClr val="000000"/>
                    </a:solidFill>
                  </a:rPr>
                  <a:t>).</a:t>
                </a:r>
              </a:p>
              <a:p>
                <a:pPr marL="842963" lvl="1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1500" i="1" dirty="0"/>
                  <a:t>At ‘C’ → Ever-increasing debt ratio (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500" i="1" dirty="0"/>
                  <a:t>)</a:t>
                </a:r>
                <a:r>
                  <a:rPr lang="en-GB" sz="1500" dirty="0"/>
                  <a:t>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GB" sz="1700" dirty="0"/>
                  <a:t>Note: an appropriate primary surplus can hold 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 constant but cannot mitigate the underlying debt dynamics (determined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𝑟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).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400"/>
                  </a:spcAft>
                  <a:buNone/>
                </a:pPr>
                <a:endParaRPr lang="en-GB" sz="17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836712"/>
                <a:ext cx="8136904" cy="5688632"/>
              </a:xfrm>
              <a:blipFill rotWithShape="0">
                <a:blip r:embed="rId2"/>
                <a:stretch>
                  <a:fillRect l="-375" r="-5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3933534" y="242145"/>
            <a:ext cx="5004048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Debt Dynamics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472608" cy="602185"/>
          </a:xfrm>
        </p:spPr>
        <p:txBody>
          <a:bodyPr/>
          <a:lstStyle/>
          <a:p>
            <a:pPr algn="l"/>
            <a:r>
              <a:rPr lang="en-US" sz="3200" b="1" dirty="0"/>
              <a:t>Modelling: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64812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836712"/>
                <a:ext cx="8136904" cy="5688632"/>
              </a:xfrm>
            </p:spPr>
            <p:txBody>
              <a:bodyPr/>
              <a:lstStyle/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400"/>
                  </a:spcAft>
                  <a:buFont typeface="Wingdings" panose="05000000000000000000" pitchFamily="2" charset="2"/>
                  <a:buChar char="§"/>
                </a:pPr>
                <a:r>
                  <a:rPr lang="en-GB" sz="1700" dirty="0"/>
                  <a:t>Case 2: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𝒓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l-G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𝜸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   (</a:t>
                </a:r>
                <a:r>
                  <a:rPr lang="en-GB" sz="1700" i="1" dirty="0">
                    <a:solidFill>
                      <a:srgbClr val="000000"/>
                    </a:solidFill>
                  </a:rPr>
                  <a:t>real int. rate below growth rate</a:t>
                </a:r>
                <a:r>
                  <a:rPr lang="en-GB" sz="1700" dirty="0">
                    <a:solidFill>
                      <a:srgbClr val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836712"/>
                <a:ext cx="8136904" cy="5688632"/>
              </a:xfrm>
              <a:blipFill rotWithShape="0">
                <a:blip r:embed="rId2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3933534" y="242145"/>
            <a:ext cx="5004048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Debt Dynamics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472608" cy="602185"/>
          </a:xfrm>
        </p:spPr>
        <p:txBody>
          <a:bodyPr/>
          <a:lstStyle/>
          <a:p>
            <a:pPr algn="l"/>
            <a:r>
              <a:rPr lang="en-US" sz="3200" b="1" dirty="0"/>
              <a:t>Modelling:</a:t>
            </a:r>
            <a:endParaRPr lang="en-GB" sz="3200" b="1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55"/>
          <a:stretch/>
        </p:blipFill>
        <p:spPr bwMode="auto">
          <a:xfrm>
            <a:off x="1403647" y="1484784"/>
            <a:ext cx="6167437" cy="503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 rot="1379777">
            <a:off x="3574373" y="3166403"/>
            <a:ext cx="1256771" cy="210354"/>
          </a:xfrm>
          <a:prstGeom prst="ellips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7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049985"/>
                <a:ext cx="8136904" cy="5688632"/>
              </a:xfrm>
            </p:spPr>
            <p:txBody>
              <a:bodyPr/>
              <a:lstStyle/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GB" sz="1700" dirty="0">
                    <a:solidFill>
                      <a:srgbClr val="000000"/>
                    </a:solidFill>
                  </a:rPr>
                  <a:t>Case 2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rgbClr val="000000"/>
                        </a:solidFill>
                        <a:latin typeface="Cambria Math"/>
                      </a:rPr>
                      <m:t>𝑟</m:t>
                    </m:r>
                    <m:r>
                      <a:rPr lang="en-GB" sz="1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l-GR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700" b="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1700" b="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): Growth of econ. sufficient to reduce impact of int. payments on the debt burden → </a:t>
                </a:r>
                <a:r>
                  <a:rPr lang="en-GB" sz="1700" dirty="0">
                    <a:solidFill>
                      <a:srgbClr val="000000"/>
                    </a:solidFill>
                    <a:latin typeface="Cambria Math"/>
                    <a:ea typeface="Cambria Math"/>
                  </a:rPr>
                  <a:t>∴</a:t>
                </a:r>
                <a:r>
                  <a:rPr lang="en-GB" sz="1700" dirty="0">
                    <a:solidFill>
                      <a:srgbClr val="000000"/>
                    </a:solidFill>
                  </a:rPr>
                  <a:t> Some primary deficit is consistent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17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7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>
                    <a:solidFill>
                      <a:srgbClr val="000000"/>
                    </a:solidFill>
                  </a:rPr>
                  <a:t>Fig 14.4 a.: At ‘C’, debt ratio is rising (Economy moves </a:t>
                </a:r>
                <a:r>
                  <a:rPr lang="en-US" sz="1700" dirty="0" err="1">
                    <a:solidFill>
                      <a:srgbClr val="000000"/>
                    </a:solidFill>
                  </a:rPr>
                  <a:t>S.East</a:t>
                </a:r>
                <a:r>
                  <a:rPr lang="en-US" sz="1700" dirty="0">
                    <a:solidFill>
                      <a:srgbClr val="000000"/>
                    </a:solidFill>
                  </a:rPr>
                  <a:t>) → when ‘B’ is reached,  </a:t>
                </a:r>
                <a14:m>
                  <m:oMath xmlns:m="http://schemas.openxmlformats.org/officeDocument/2006/math">
                    <m:r>
                      <a:rPr lang="el-GR" sz="170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GB" sz="17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7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700" i="1" dirty="0"/>
                  <a:t>  (</a:t>
                </a:r>
                <a:r>
                  <a:rPr lang="en-GB" sz="1700" i="1" dirty="0">
                    <a:solidFill>
                      <a:schemeClr val="tx1"/>
                    </a:solidFill>
                  </a:rPr>
                  <a:t>Stable point </a:t>
                </a:r>
                <a:r>
                  <a:rPr lang="en-GB" sz="1700" i="1" dirty="0"/>
                  <a:t>→ Econ. moves back to ‘B’ after any deviation)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36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Fig 14.4 b.: Primary surplus, gov’t will end up with negative public debt (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𝑏</m:t>
                    </m:r>
                    <m:r>
                      <a:rPr lang="en-US" sz="1700" i="1">
                        <a:latin typeface="Cambria Math"/>
                      </a:rPr>
                      <m:t>&lt;0</m:t>
                    </m:r>
                  </m:oMath>
                </a14:m>
                <a:r>
                  <a:rPr lang="en-US" sz="1700" dirty="0"/>
                  <a:t>, Gov’t is a net holder of private sector financial assets).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700" u="sng" dirty="0"/>
                  <a:t>Comparing Stable &amp; Unstable Equilibria</a:t>
                </a:r>
                <a:r>
                  <a:rPr lang="en-US" sz="1700" dirty="0"/>
                  <a:t> –  points ‘B’ in Fig 14.3 b. and 14.4 a.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Fig 14.3 b.: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𝑟</m:t>
                    </m:r>
                    <m:r>
                      <a:rPr lang="en-US" sz="1700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l-G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7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700" dirty="0"/>
                  <a:t>  → when there is a small increase in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700" dirty="0"/>
                  <a:t>, the interest burden of debt reinforces the increase in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700" dirty="0"/>
                  <a:t>.  (unstable equilibrium)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Fig 14.4 a.: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𝑟</m:t>
                    </m:r>
                    <m:r>
                      <a:rPr lang="en-US" sz="17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l-G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7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700" dirty="0"/>
                  <a:t> → the increase in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700" dirty="0"/>
                  <a:t>  is dampened because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1700" dirty="0"/>
                  <a:t>  grows faster. (stable equilibrium)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GB" sz="1700" dirty="0">
                  <a:solidFill>
                    <a:srgbClr val="000000"/>
                  </a:solidFill>
                </a:endParaRP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GB" sz="17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049985"/>
                <a:ext cx="8136904" cy="5688632"/>
              </a:xfrm>
              <a:blipFill rotWithShape="1">
                <a:blip r:embed="rId2"/>
                <a:stretch>
                  <a:fillRect l="-525" r="-5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3933534" y="242145"/>
            <a:ext cx="5004048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Debt Dynamics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472608" cy="602185"/>
          </a:xfrm>
        </p:spPr>
        <p:txBody>
          <a:bodyPr/>
          <a:lstStyle/>
          <a:p>
            <a:pPr algn="l"/>
            <a:r>
              <a:rPr lang="en-US" sz="3200" b="1" dirty="0"/>
              <a:t>Modelling: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669922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908720"/>
                <a:ext cx="8136904" cy="5688632"/>
              </a:xfrm>
            </p:spPr>
            <p:txBody>
              <a:bodyPr/>
              <a:lstStyle/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Scenario analysis – </a:t>
                </a:r>
                <a:r>
                  <a:rPr lang="en-US" sz="1800" dirty="0"/>
                  <a:t>Fig. 14.5 a. (below): </a:t>
                </a:r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>
                    <a:solidFill>
                      <a:srgbClr val="000000"/>
                    </a:solidFill>
                  </a:rPr>
                  <a:t>Initially at ‘A’, primary deficit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rgbClr val="000000"/>
                        </a:solidFill>
                        <a:latin typeface="Cambria Math"/>
                      </a:rPr>
                      <m:t>𝑑</m:t>
                    </m:r>
                    <m:r>
                      <a:rPr lang="en-US" sz="1700" b="0" i="1" smtClean="0">
                        <a:solidFill>
                          <a:srgbClr val="000000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sz="1700" dirty="0">
                    <a:solidFill>
                      <a:srgbClr val="000000"/>
                    </a:solidFill>
                  </a:rPr>
                  <a:t>)  and 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𝑟</m:t>
                    </m:r>
                    <m:r>
                      <a:rPr lang="en-GB" sz="17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l-G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7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.</a:t>
                </a:r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>
                    <a:solidFill>
                      <a:srgbClr val="000000"/>
                    </a:solidFill>
                  </a:rPr>
                  <a:t>But shock to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sz="1700" dirty="0">
                    <a:solidFill>
                      <a:srgbClr val="000000"/>
                    </a:solidFill>
                  </a:rPr>
                  <a:t> and/or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7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rgbClr val="000000"/>
                    </a:solidFill>
                  </a:rPr>
                  <a:t> → now,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𝑟</m:t>
                    </m:r>
                    <m:r>
                      <a:rPr lang="en-GB" sz="17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l-G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7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→ New upward-sloping phase line →</a:t>
                </a:r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GB" sz="1700" dirty="0">
                    <a:solidFill>
                      <a:srgbClr val="000000"/>
                    </a:solidFill>
                  </a:rPr>
                  <a:t>Economy jumps to ‘B’ →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rgbClr val="0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 rises without limit unless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sz="17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7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700" dirty="0"/>
                  <a:t> or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changes.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908720"/>
                <a:ext cx="8136904" cy="5688632"/>
              </a:xfrm>
              <a:blipFill rotWithShape="1">
                <a:blip r:embed="rId2"/>
                <a:stretch>
                  <a:fillRect l="-6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3933534" y="242145"/>
            <a:ext cx="5004048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Debt Dynamics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472608" cy="602185"/>
          </a:xfrm>
        </p:spPr>
        <p:txBody>
          <a:bodyPr/>
          <a:lstStyle/>
          <a:p>
            <a:pPr algn="l"/>
            <a:r>
              <a:rPr lang="en-US" sz="3200" b="1" dirty="0"/>
              <a:t>Modelling:</a:t>
            </a:r>
            <a:endParaRPr lang="en-GB" sz="3200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0" r="18075" b="58327"/>
          <a:stretch/>
        </p:blipFill>
        <p:spPr bwMode="auto">
          <a:xfrm>
            <a:off x="1077838" y="3062858"/>
            <a:ext cx="7028660" cy="310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 rot="20488412">
            <a:off x="4364657" y="3805350"/>
            <a:ext cx="1218962" cy="82046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8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908720"/>
                <a:ext cx="8136904" cy="5688632"/>
              </a:xfrm>
            </p:spPr>
            <p:txBody>
              <a:bodyPr/>
              <a:lstStyle/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Fig 14.5 b. (below):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/>
                      </a:rPr>
                      <m:t>𝐹𝑃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shifts.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700" dirty="0">
                    <a:solidFill>
                      <a:srgbClr val="000000"/>
                    </a:solidFill>
                  </a:rPr>
                  <a:t>Same as before, but </a:t>
                </a:r>
                <a:r>
                  <a:rPr lang="en-GB" sz="1700" dirty="0"/>
                  <a:t>as soon as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𝑟</m:t>
                    </m:r>
                    <m:r>
                      <a:rPr lang="en-GB" sz="17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l-G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7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1700" dirty="0"/>
                  <a:t> occurs, </a:t>
                </a:r>
                <a:r>
                  <a:rPr lang="en-US" sz="1700" dirty="0">
                    <a:solidFill>
                      <a:srgbClr val="000000"/>
                    </a:solidFill>
                  </a:rPr>
                  <a:t>gov't </a:t>
                </a:r>
                <a:r>
                  <a:rPr lang="en-US" sz="1700" b="1" dirty="0">
                    <a:solidFill>
                      <a:schemeClr val="tx1"/>
                    </a:solidFill>
                  </a:rPr>
                  <a:t>tightens </a:t>
                </a:r>
                <a14:m>
                  <m:oMath xmlns:m="http://schemas.openxmlformats.org/officeDocument/2006/math">
                    <m:r>
                      <a:rPr lang="en-US" sz="1700" b="1" i="1" smtClean="0">
                        <a:solidFill>
                          <a:schemeClr val="tx1"/>
                        </a:solidFill>
                        <a:latin typeface="Cambria Math"/>
                      </a:rPr>
                      <m:t>𝑭𝑷</m:t>
                    </m:r>
                  </m:oMath>
                </a14:m>
                <a:r>
                  <a:rPr lang="en-GB" sz="1700" b="1" dirty="0">
                    <a:solidFill>
                      <a:schemeClr val="tx1"/>
                    </a:solidFill>
                  </a:rPr>
                  <a:t> </a:t>
                </a:r>
                <a:r>
                  <a:rPr lang="en-GB" sz="1700" dirty="0">
                    <a:solidFill>
                      <a:srgbClr val="000000"/>
                    </a:solidFill>
                  </a:rPr>
                  <a:t>(↑ </a:t>
                </a:r>
                <a14:m>
                  <m:oMath xmlns:m="http://schemas.openxmlformats.org/officeDocument/2006/math">
                    <m:r>
                      <a:rPr lang="en-US" sz="1700" b="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and/ or ↓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rgbClr val="00000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)  → If tightening is instantaneous, econ. moves from ‘A’ to ‘C’ and </a:t>
                </a:r>
                <a14:m>
                  <m:oMath xmlns:m="http://schemas.openxmlformats.org/officeDocument/2006/math">
                    <m:r>
                      <a:rPr lang="en-US" sz="17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GB" sz="1700" b="1" dirty="0">
                    <a:solidFill>
                      <a:schemeClr val="tx1"/>
                    </a:solidFill>
                  </a:rPr>
                  <a:t> will be constant </a:t>
                </a:r>
                <a:r>
                  <a:rPr lang="en-GB" sz="1700" dirty="0">
                    <a:solidFill>
                      <a:srgbClr val="000000"/>
                    </a:solidFill>
                  </a:rPr>
                  <a:t>(but </a:t>
                </a:r>
                <a:r>
                  <a:rPr lang="en-GB" sz="1700" b="1" dirty="0">
                    <a:solidFill>
                      <a:schemeClr val="tx1"/>
                    </a:solidFill>
                  </a:rPr>
                  <a:t>unstable</a:t>
                </a:r>
                <a:r>
                  <a:rPr lang="en-GB" sz="1700" dirty="0">
                    <a:solidFill>
                      <a:srgbClr val="000000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908720"/>
                <a:ext cx="8136904" cy="5688632"/>
              </a:xfrm>
              <a:blipFill rotWithShape="1">
                <a:blip r:embed="rId2"/>
                <a:stretch>
                  <a:fillRect l="-675" r="-5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3933534" y="242145"/>
            <a:ext cx="5004048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Debt Dynamics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472608" cy="602185"/>
          </a:xfrm>
        </p:spPr>
        <p:txBody>
          <a:bodyPr/>
          <a:lstStyle/>
          <a:p>
            <a:pPr algn="l"/>
            <a:r>
              <a:rPr lang="en-US" sz="3200" b="1" dirty="0"/>
              <a:t>Modelling:</a:t>
            </a:r>
            <a:endParaRPr lang="en-GB" sz="3200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0" t="44546" r="2897" b="243"/>
          <a:stretch/>
        </p:blipFill>
        <p:spPr bwMode="auto">
          <a:xfrm>
            <a:off x="857251" y="2601795"/>
            <a:ext cx="753301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62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2592288" cy="720080"/>
          </a:xfrm>
        </p:spPr>
        <p:txBody>
          <a:bodyPr/>
          <a:lstStyle/>
          <a:p>
            <a:pPr algn="l"/>
            <a:r>
              <a:rPr lang="en-US" sz="3200" b="1" dirty="0"/>
              <a:t>Objectives:</a:t>
            </a:r>
            <a:endParaRPr lang="en-GB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052736"/>
                <a:ext cx="8136904" cy="5184576"/>
              </a:xfrm>
            </p:spPr>
            <p:txBody>
              <a:bodyPr/>
              <a:lstStyle/>
              <a:p>
                <a:pPr marL="0" indent="0" algn="just">
                  <a:spcBef>
                    <a:spcPts val="0"/>
                  </a:spcBef>
                  <a:spcAft>
                    <a:spcPts val="4800"/>
                  </a:spcAft>
                  <a:buNone/>
                </a:pPr>
                <a:r>
                  <a:rPr lang="en-US" sz="2400" dirty="0"/>
                  <a:t>By the end of this chapter, students should understand the following: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2400"/>
                  </a:spcAft>
                  <a:buFont typeface="Wingdings" panose="05000000000000000000" pitchFamily="2" charset="2"/>
                  <a:buChar char="§"/>
                </a:pPr>
                <a:r>
                  <a:rPr lang="en-US" sz="2100" dirty="0"/>
                  <a:t>The role of 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2100" dirty="0"/>
                  <a:t>  in stabilization: discretionary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2100" dirty="0"/>
                  <a:t>, the fiscal multiplier and automatic stabilizers.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2400"/>
                  </a:spcAft>
                  <a:buFont typeface="Wingdings" panose="05000000000000000000" pitchFamily="2" charset="2"/>
                  <a:buChar char="§"/>
                </a:pPr>
                <a:r>
                  <a:rPr lang="en-US" sz="2100" dirty="0"/>
                  <a:t>The debt dynamics model and its applications.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2400"/>
                  </a:spcAft>
                  <a:buFont typeface="Wingdings" panose="05000000000000000000" pitchFamily="2" charset="2"/>
                  <a:buChar char="§"/>
                </a:pPr>
                <a:r>
                  <a:rPr lang="en-US" sz="2100" dirty="0"/>
                  <a:t>The government budget constraint and Ricardian Equivalence.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2400"/>
                  </a:spcAft>
                  <a:buFont typeface="Wingdings" panose="05000000000000000000" pitchFamily="2" charset="2"/>
                  <a:buChar char="§"/>
                </a:pPr>
                <a:r>
                  <a:rPr lang="en-US" sz="2100" dirty="0"/>
                  <a:t>Deficit bias and the political economy of debt.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052736"/>
                <a:ext cx="8136904" cy="5184576"/>
              </a:xfrm>
              <a:blipFill rotWithShape="1">
                <a:blip r:embed="rId2"/>
                <a:stretch>
                  <a:fillRect l="-1199" t="-824" r="-11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3933534" y="242145"/>
            <a:ext cx="5004048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Chapter 14: Fiscal Policy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14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751237"/>
                <a:ext cx="8208912" cy="5688632"/>
              </a:xfrm>
            </p:spPr>
            <p:txBody>
              <a:bodyPr/>
              <a:lstStyle/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Sovereign default </a:t>
                </a:r>
                <a:r>
                  <a:rPr lang="en-US" sz="1800" dirty="0"/>
                  <a:t>r</a:t>
                </a:r>
                <a:r>
                  <a:rPr lang="en-US" sz="1800" dirty="0">
                    <a:solidFill>
                      <a:srgbClr val="000000"/>
                    </a:solidFill>
                  </a:rPr>
                  <a:t>isk:</a:t>
                </a:r>
                <a:endParaRPr lang="en-US" sz="1800" dirty="0"/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Positive default risk premium (</a:t>
                </a:r>
                <a14:m>
                  <m:oMath xmlns:m="http://schemas.openxmlformats.org/officeDocument/2006/math">
                    <m:r>
                      <a:rPr lang="el-GR" sz="1700" i="1">
                        <a:latin typeface="Cambria Math"/>
                      </a:rPr>
                      <m:t>𝜌</m:t>
                    </m:r>
                  </m:oMath>
                </a14:m>
                <a:r>
                  <a:rPr lang="en-US" sz="1700" dirty="0"/>
                  <a:t>)  </a:t>
                </a:r>
                <a:r>
                  <a:rPr lang="en-US" sz="1700" dirty="0" err="1"/>
                  <a:t>s.t.</a:t>
                </a:r>
                <a:r>
                  <a:rPr lang="en-US" sz="1700" dirty="0"/>
                  <a:t>  </a:t>
                </a:r>
                <a14:m>
                  <m:oMath xmlns:m="http://schemas.openxmlformats.org/officeDocument/2006/math">
                    <m:r>
                      <a:rPr lang="en-US" sz="1700" b="1" i="1" smtClean="0">
                        <a:solidFill>
                          <a:schemeClr val="tx1"/>
                        </a:solidFill>
                        <a:latin typeface="Cambria Math"/>
                      </a:rPr>
                      <m:t>𝒓</m:t>
                    </m:r>
                    <m:r>
                      <a:rPr lang="en-US" sz="17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𝒓𝒊𝒔𝒌</m:t>
                        </m:r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𝒇𝒓𝒆𝒆</m:t>
                        </m:r>
                      </m:sup>
                    </m:sSup>
                    <m:r>
                      <a:rPr lang="en-US" sz="1700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l-GR" sz="1700" b="1" i="1" smtClean="0">
                        <a:solidFill>
                          <a:schemeClr val="tx1"/>
                        </a:solidFill>
                        <a:latin typeface="Cambria Math"/>
                      </a:rPr>
                      <m:t>𝝆</m:t>
                    </m:r>
                  </m:oMath>
                </a14:m>
                <a:endParaRPr lang="en-GB" sz="1700" b="1" i="1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Thus,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/>
                      </a:rPr>
                      <m:t>Δ</m:t>
                    </m:r>
                    <m:r>
                      <a:rPr lang="en-US" sz="1700" b="0" i="1" smtClean="0">
                        <a:latin typeface="Cambria Math"/>
                      </a:rPr>
                      <m:t>𝑏</m:t>
                    </m:r>
                    <m:r>
                      <a:rPr lang="en-US" sz="1700" b="0" i="1" smtClean="0">
                        <a:latin typeface="Cambria Math"/>
                      </a:rPr>
                      <m:t>=</m:t>
                    </m:r>
                    <m:r>
                      <a:rPr lang="en-US" sz="1700" b="0" i="1" smtClean="0">
                        <a:latin typeface="Cambria Math"/>
                      </a:rPr>
                      <m:t>𝑑</m:t>
                    </m:r>
                    <m:r>
                      <a:rPr lang="en-US" sz="1700" b="0" i="1" smtClean="0">
                        <a:latin typeface="Cambria Math"/>
                      </a:rPr>
                      <m:t>+(</m:t>
                    </m:r>
                    <m:sSup>
                      <m:sSupPr>
                        <m:ctrlPr>
                          <a:rPr lang="el-GR" sz="17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700" b="0" i="1" smtClean="0">
                            <a:latin typeface="Cambria Math"/>
                          </a:rPr>
                          <m:t>𝑟𝑖𝑠𝑘</m:t>
                        </m:r>
                        <m:r>
                          <a:rPr lang="en-US" sz="17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700" b="0" i="1" smtClean="0">
                            <a:latin typeface="Cambria Math"/>
                          </a:rPr>
                          <m:t>𝑓𝑟𝑒𝑒</m:t>
                        </m:r>
                      </m:sup>
                    </m:sSup>
                    <m:r>
                      <a:rPr lang="en-US" sz="1700" b="0" i="1" smtClean="0">
                        <a:latin typeface="Cambria Math"/>
                      </a:rPr>
                      <m:t>+</m:t>
                    </m:r>
                    <m:r>
                      <a:rPr lang="el-GR" sz="1700" b="0" i="1" smtClean="0">
                        <a:latin typeface="Cambria Math"/>
                      </a:rPr>
                      <m:t>𝜌</m:t>
                    </m:r>
                    <m:r>
                      <a:rPr lang="en-US" sz="17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l-GR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700" i="1" smtClean="0">
                            <a:latin typeface="Cambria Math"/>
                          </a:rPr>
                          <m:t>γ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1700" b="0" i="1" smtClean="0">
                        <a:latin typeface="Cambria Math"/>
                      </a:rPr>
                      <m:t>)</m:t>
                    </m:r>
                    <m:r>
                      <a:rPr lang="en-US" sz="17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 → Debt dynamics is worsened by  </a:t>
                </a:r>
                <a14:m>
                  <m:oMath xmlns:m="http://schemas.openxmlformats.org/officeDocument/2006/math">
                    <m:r>
                      <a:rPr lang="el-GR" sz="1700" i="1">
                        <a:latin typeface="Cambria Math"/>
                      </a:rPr>
                      <m:t>𝜌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.</a:t>
                </a:r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n-US" sz="1700" dirty="0"/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Inflation and gov’t debt:</a:t>
                </a:r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Link between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/>
                      </a:rPr>
                      <m:t>π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 and 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rgbClr val="0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</a:t>
                </a:r>
                <a:r>
                  <a:rPr lang="en-GB" sz="1700" b="1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el-GR" sz="1700" b="1" i="1">
                        <a:solidFill>
                          <a:schemeClr val="tx1"/>
                        </a:solidFill>
                        <a:latin typeface="Cambria Math"/>
                      </a:rPr>
                      <m:t>𝜟</m:t>
                    </m:r>
                    <m:r>
                      <a:rPr lang="en-US" sz="1700" b="1" i="1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  <m:r>
                      <a:rPr lang="en-US" sz="1700" b="1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700" b="1" i="1">
                        <a:solidFill>
                          <a:schemeClr val="tx1"/>
                        </a:solidFill>
                        <a:latin typeface="Cambria Math"/>
                      </a:rPr>
                      <m:t>𝒅</m:t>
                    </m:r>
                    <m:r>
                      <a:rPr lang="en-US" sz="1700" b="1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l-GR" sz="17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𝝅</m:t>
                        </m:r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l-GR" sz="17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7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𝜸</m:t>
                            </m:r>
                          </m:e>
                          <m:sub>
                            <m:r>
                              <a:rPr lang="en-US" sz="17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</m:e>
                    </m:d>
                    <m:r>
                      <a:rPr lang="en-US" sz="17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GB" sz="1700" b="1" dirty="0">
                    <a:solidFill>
                      <a:schemeClr val="tx1"/>
                    </a:solidFill>
                  </a:rPr>
                  <a:t>  </a:t>
                </a:r>
                <a:r>
                  <a:rPr lang="en-GB" sz="1700" dirty="0">
                    <a:solidFill>
                      <a:srgbClr val="000000"/>
                    </a:solidFill>
                  </a:rPr>
                  <a:t>→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solidFill>
                          <a:srgbClr val="000000"/>
                        </a:solidFill>
                        <a:latin typeface="Cambria Math"/>
                      </a:rPr>
                      <m:t>π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 reduces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>
                        <a:latin typeface="Cambria Math"/>
                      </a:rPr>
                      <m:t>Δ</m:t>
                    </m:r>
                    <m:r>
                      <a:rPr lang="en-US" sz="1700" i="1">
                        <a:latin typeface="Cambria Math"/>
                      </a:rPr>
                      <m:t>𝑏</m:t>
                    </m:r>
                  </m:oMath>
                </a14:m>
                <a:endParaRPr lang="en-GB" sz="1700" dirty="0">
                  <a:solidFill>
                    <a:srgbClr val="000000"/>
                  </a:solidFill>
                </a:endParaRPr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Causality can go both ways: (</a:t>
                </a:r>
                <a:r>
                  <a:rPr lang="en-US" sz="1700" dirty="0" err="1"/>
                  <a:t>i</a:t>
                </a:r>
                <a:r>
                  <a:rPr lang="en-US" sz="1700" dirty="0"/>
                  <a:t>) For a given debt level</a:t>
                </a:r>
                <a:r>
                  <a:rPr lang="en-GB" sz="1700" dirty="0">
                    <a:solidFill>
                      <a:srgbClr val="000000"/>
                    </a:solidFill>
                  </a:rPr>
                  <a:t>, higher inflation reduces it (ii) Higher inflation may be a policy response to reduce the higher debt burden.</a:t>
                </a:r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n-US" sz="1700" dirty="0"/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800" dirty="0"/>
                  <a:t>Costs of high and rising gov't debt:</a:t>
                </a:r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Costs are high if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𝑟</m:t>
                    </m:r>
                    <m:r>
                      <a:rPr lang="en-US" sz="1700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l-G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7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</a:t>
                </a:r>
                <a:r>
                  <a:rPr lang="el-GR" sz="1700" dirty="0">
                    <a:solidFill>
                      <a:srgbClr val="000000"/>
                    </a:solidFill>
                  </a:rPr>
                  <a:t>→</a:t>
                </a:r>
                <a:r>
                  <a:rPr lang="en-US" sz="1700" dirty="0">
                    <a:solidFill>
                      <a:srgbClr val="000000"/>
                    </a:solidFill>
                  </a:rPr>
                  <a:t> larger surplus needed → problems: painful cuts in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rgbClr val="00000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; 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rgbClr val="00000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↑  might lead to negative supply-side effects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rgbClr val="000000"/>
                        </a:solidFill>
                        <a:latin typeface="Cambria Math"/>
                      </a:rPr>
                      <m:t>𝑃𝑆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shifts down – see Ch. 15).</a:t>
                </a:r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Rising debt may trigger concerns of gov’t default → </a:t>
                </a:r>
                <a14:m>
                  <m:oMath xmlns:m="http://schemas.openxmlformats.org/officeDocument/2006/math">
                    <m:r>
                      <a:rPr lang="el-GR" sz="1700" i="1">
                        <a:latin typeface="Cambria Math"/>
                      </a:rPr>
                      <m:t>𝜌</m:t>
                    </m:r>
                    <m:r>
                      <a:rPr lang="el-GR" sz="17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700" dirty="0"/>
                  <a:t> ↑ →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1700" dirty="0"/>
                  <a:t> ↑ → debt burden ↑, investment dampened. Credit to gov’t may be cut off too.</a:t>
                </a:r>
                <a:endParaRPr lang="en-GB" sz="17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751237"/>
                <a:ext cx="8208912" cy="5688632"/>
              </a:xfrm>
              <a:blipFill rotWithShape="1">
                <a:blip r:embed="rId2"/>
                <a:stretch>
                  <a:fillRect l="-669" r="-446" b="-22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3933534" y="242145"/>
            <a:ext cx="5004048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Debt Dynamics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472608" cy="602185"/>
          </a:xfrm>
        </p:spPr>
        <p:txBody>
          <a:bodyPr/>
          <a:lstStyle/>
          <a:p>
            <a:pPr algn="l"/>
            <a:r>
              <a:rPr lang="en-US" sz="3200" b="1" dirty="0"/>
              <a:t>Modelling: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115690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751834"/>
                <a:ext cx="8424936" cy="5688632"/>
              </a:xfrm>
            </p:spPr>
            <p:txBody>
              <a:bodyPr/>
              <a:lstStyle/>
              <a:p>
                <a:pPr marL="266700" indent="-26670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5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Previously assumed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700" i="1">
                            <a:latin typeface="Cambria Math"/>
                          </a:rPr>
                          <m:t>γ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as exogenous → Now, potential </a:t>
                </a:r>
                <a:r>
                  <a:rPr lang="en-GB" sz="1700" dirty="0">
                    <a:solidFill>
                      <a:schemeClr val="tx1"/>
                    </a:solidFill>
                  </a:rPr>
                  <a:t>feedback</a:t>
                </a:r>
                <a:r>
                  <a:rPr lang="en-GB" sz="1700" dirty="0">
                    <a:solidFill>
                      <a:srgbClr val="000000"/>
                    </a:solidFill>
                  </a:rPr>
                  <a:t> from the debt ratio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rgbClr val="0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) into borrowing costs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rgbClr val="00000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)  via increased default risk (</a:t>
                </a:r>
                <a14:m>
                  <m:oMath xmlns:m="http://schemas.openxmlformats.org/officeDocument/2006/math">
                    <m:r>
                      <a:rPr lang="el-GR" sz="1700" i="1">
                        <a:latin typeface="Cambria Math"/>
                      </a:rPr>
                      <m:t>𝜌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).</a:t>
                </a:r>
              </a:p>
              <a:p>
                <a:pPr marL="266700" indent="-26670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1700" dirty="0"/>
                  <a:t>Even if 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𝑟</m:t>
                    </m:r>
                    <m:r>
                      <a:rPr lang="en-GB" sz="17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l-G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7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,  large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rgbClr val="0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 is still a concern → If suddenly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𝑟</m:t>
                    </m:r>
                    <m:r>
                      <a:rPr lang="en-US" sz="1700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l-G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7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, greater fiscal tightening neede</a:t>
                </a:r>
                <a:r>
                  <a:rPr lang="en-GB" sz="1700" dirty="0"/>
                  <a:t>d to stem the rise in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; Risk premium may also arise due to large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rgbClr val="0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266700" indent="-26670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1700" dirty="0"/>
                  <a:t>Condition for gov’t solvency &amp; for the absence of default risk: Non-increasing debt ratio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/>
                      </a:rPr>
                      <m:t>Δ</m:t>
                    </m:r>
                    <m:r>
                      <a:rPr lang="en-US" sz="1700" b="0" i="1" smtClean="0">
                        <a:latin typeface="Cambria Math"/>
                      </a:rPr>
                      <m:t>𝑏</m:t>
                    </m:r>
                    <m:r>
                      <a:rPr lang="en-US" sz="1700" b="0" i="1" smtClean="0">
                        <a:latin typeface="Cambria Math"/>
                      </a:rPr>
                      <m:t>≤0</m:t>
                    </m:r>
                  </m:oMath>
                </a14:m>
                <a:r>
                  <a:rPr lang="en-GB" sz="1700" dirty="0"/>
                  <a:t>), assuming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𝑏</m:t>
                    </m:r>
                    <m:r>
                      <a:rPr lang="en-US" sz="17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GB" sz="1700" dirty="0"/>
                  <a:t> :</a:t>
                </a:r>
              </a:p>
              <a:p>
                <a:pPr marL="266700" indent="9525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r>
                      <a:rPr lang="el-GR" sz="1600" b="0" i="1">
                        <a:latin typeface="Cambria Math"/>
                      </a:rPr>
                      <m:t>𝛥</m:t>
                    </m:r>
                    <m:r>
                      <a:rPr lang="en-US" sz="1600" b="0" i="1">
                        <a:latin typeface="Cambria Math"/>
                      </a:rPr>
                      <m:t>𝑏</m:t>
                    </m:r>
                    <m:r>
                      <a:rPr lang="en-US" sz="1600" b="0" i="1">
                        <a:latin typeface="Cambria Math"/>
                      </a:rPr>
                      <m:t>=</m:t>
                    </m:r>
                    <m:r>
                      <a:rPr lang="en-US" sz="1600" b="0" i="1">
                        <a:latin typeface="Cambria Math"/>
                      </a:rPr>
                      <m:t>𝑑</m:t>
                    </m:r>
                    <m:r>
                      <a:rPr lang="en-US" sz="1600" b="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/>
                          </a:rPr>
                          <m:t>𝑟</m:t>
                        </m:r>
                        <m:r>
                          <a:rPr lang="en-US" sz="1600" b="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600" b="0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600" b="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sz="1600" b="0" i="1">
                        <a:latin typeface="Cambria Math"/>
                      </a:rPr>
                      <m:t>𝑏</m:t>
                    </m:r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a:rPr lang="en-US" sz="17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700" b="1" i="1" smtClean="0">
                        <a:solidFill>
                          <a:schemeClr val="tx1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 implies </a:t>
                </a:r>
                <a14:m>
                  <m:oMath xmlns:m="http://schemas.openxmlformats.org/officeDocument/2006/math">
                    <m:r>
                      <a:rPr lang="en-US" sz="17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  <m:r>
                      <a:rPr lang="en-US" sz="17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num>
                      <m:den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l-GR" sz="17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7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𝜸</m:t>
                            </m:r>
                          </m:e>
                          <m:sub>
                            <m:r>
                              <a:rPr lang="en-US" sz="17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 </a:t>
                </a:r>
                <a:r>
                  <a:rPr lang="en-US" sz="1700" dirty="0"/>
                  <a:t>(</a:t>
                </a:r>
                <a:r>
                  <a:rPr lang="en-US" sz="1700" b="1" dirty="0">
                    <a:solidFill>
                      <a:srgbClr val="FF0000"/>
                    </a:solidFill>
                  </a:rPr>
                  <a:t>╬</a:t>
                </a:r>
                <a:r>
                  <a:rPr lang="en-US" sz="1700" dirty="0"/>
                  <a:t>) </a:t>
                </a:r>
                <a:r>
                  <a:rPr lang="en-GB" sz="1700" dirty="0">
                    <a:solidFill>
                      <a:srgbClr val="000000"/>
                    </a:solidFill>
                  </a:rPr>
                  <a:t>i.e.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𝐷𝑒𝑏𝑡</m:t>
                        </m:r>
                      </m:num>
                      <m:den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𝐺𝐷𝑃</m:t>
                        </m:r>
                      </m:den>
                    </m:f>
                    <m:r>
                      <a:rPr lang="en-GB" sz="170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GB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GB" sz="1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𝑝𝑟𝑖𝑚𝑎𝑟𝑦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𝑠𝑢𝑟𝑝𝑙𝑢𝑠</m:t>
                            </m:r>
                          </m:num>
                          <m:den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𝐺𝐷𝑃</m:t>
                            </m:r>
                          </m:den>
                        </m:f>
                      </m:num>
                      <m:den>
                        <m:d>
                          <m:dPr>
                            <m:ctrlP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l-GR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7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1700" b="0" i="1" dirty="0">
                  <a:solidFill>
                    <a:schemeClr val="tx1"/>
                  </a:solidFill>
                </a:endParaRPr>
              </a:p>
              <a:p>
                <a:pPr marL="26670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 i="1" dirty="0"/>
                  <a:t>Interpret each variable in terms of its long-run value. </a:t>
                </a:r>
                <a:r>
                  <a:rPr lang="en-US" sz="1700" dirty="0"/>
                  <a:t>(</a:t>
                </a:r>
                <a:r>
                  <a:rPr lang="en-US" sz="1700" dirty="0">
                    <a:solidFill>
                      <a:srgbClr val="FF0000"/>
                    </a:solidFill>
                  </a:rPr>
                  <a:t>╬</a:t>
                </a:r>
                <a:r>
                  <a:rPr lang="en-US" sz="1700" dirty="0"/>
                  <a:t>) says that for long-run </a:t>
                </a:r>
                <a:r>
                  <a:rPr lang="en-US" sz="1700" u="sng" dirty="0"/>
                  <a:t>sustainability</a:t>
                </a:r>
                <a:r>
                  <a:rPr lang="en-US" sz="1700" dirty="0"/>
                  <a:t>, if the </a:t>
                </a:r>
                <a:r>
                  <a:rPr lang="en-US" sz="1700" u="sng" dirty="0"/>
                  <a:t>long-run int. rate is larger than the long-run growth rate</a:t>
                </a:r>
                <a:r>
                  <a:rPr lang="en-US" sz="1700" dirty="0"/>
                  <a:t> (denominator &gt;0), then a </a:t>
                </a:r>
                <a:r>
                  <a:rPr lang="en-US" sz="1700" u="sng" dirty="0"/>
                  <a:t>long-run primary surplus</a:t>
                </a:r>
                <a:r>
                  <a:rPr lang="en-US" sz="1700" dirty="0"/>
                  <a:t>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𝑑</m:t>
                    </m:r>
                    <m:r>
                      <a:rPr lang="en-US" sz="1700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US" sz="1700" dirty="0"/>
                  <a:t> thus numerator &gt;0) is needed for the debt ratio to stay constant. </a:t>
                </a:r>
              </a:p>
              <a:p>
                <a:pPr marL="26670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700" dirty="0"/>
                  <a:t>(</a:t>
                </a:r>
                <a:r>
                  <a:rPr lang="en-US" sz="1700" i="1" dirty="0"/>
                  <a:t>Note: RHS needs to be large enough for </a:t>
                </a:r>
                <a:r>
                  <a:rPr lang="en-US" sz="1700" dirty="0"/>
                  <a:t>(</a:t>
                </a:r>
                <a:r>
                  <a:rPr lang="en-US" sz="1700" dirty="0">
                    <a:solidFill>
                      <a:srgbClr val="FF0000"/>
                    </a:solidFill>
                  </a:rPr>
                  <a:t>╬</a:t>
                </a:r>
                <a:r>
                  <a:rPr lang="en-US" sz="1700" dirty="0"/>
                  <a:t>)</a:t>
                </a:r>
                <a:r>
                  <a:rPr lang="en-US" sz="1700" i="1" dirty="0"/>
                  <a:t>  to hold </a:t>
                </a:r>
                <a:r>
                  <a:rPr lang="en-US" sz="1700" dirty="0"/>
                  <a:t>)</a:t>
                </a:r>
                <a:endParaRPr lang="en-GB" sz="1700" i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751834"/>
                <a:ext cx="8424936" cy="5688632"/>
              </a:xfrm>
              <a:blipFill rotWithShape="1">
                <a:blip r:embed="rId2"/>
                <a:stretch>
                  <a:fillRect l="-289" r="-5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3933534" y="242145"/>
            <a:ext cx="5004048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Debt Dynamics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472608" cy="602185"/>
          </a:xfrm>
        </p:spPr>
        <p:txBody>
          <a:bodyPr/>
          <a:lstStyle/>
          <a:p>
            <a:pPr algn="l"/>
            <a:r>
              <a:rPr lang="en-US" sz="3200" b="1" dirty="0"/>
              <a:t>Modelling: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873984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778073"/>
                <a:ext cx="8352928" cy="5688632"/>
              </a:xfrm>
            </p:spPr>
            <p:txBody>
              <a:bodyPr/>
              <a:lstStyle/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500"/>
                  </a:spcAft>
                  <a:buNone/>
                </a:pPr>
                <a:r>
                  <a:rPr lang="en-US" sz="1700" b="1" dirty="0">
                    <a:solidFill>
                      <a:schemeClr val="tx1"/>
                    </a:solidFill>
                  </a:rPr>
                  <a:t>Eurozone sovereign debt crisis:</a:t>
                </a:r>
                <a:r>
                  <a:rPr lang="en-US" sz="1700" b="1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solidFill>
                          <a:srgbClr val="000000"/>
                        </a:solidFill>
                        <a:latin typeface="Cambria Math"/>
                      </a:rPr>
                      <m:t>Δ</m:t>
                    </m:r>
                    <m:r>
                      <a:rPr lang="en-US" sz="1700" b="0" i="1" smtClean="0">
                        <a:solidFill>
                          <a:srgbClr val="000000"/>
                        </a:solidFill>
                        <a:latin typeface="Cambria Math"/>
                      </a:rPr>
                      <m:t>𝑏</m:t>
                    </m:r>
                    <m:r>
                      <a:rPr lang="en-US" sz="1700" b="0" i="1" smtClean="0">
                        <a:solidFill>
                          <a:srgbClr val="000000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 btw 2008-11. We can explain this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>
                        <a:latin typeface="Cambria Math"/>
                      </a:rPr>
                      <m:t>Δ</m:t>
                    </m:r>
                    <m:r>
                      <a:rPr lang="en-US" sz="1700" i="1">
                        <a:latin typeface="Cambria Math"/>
                      </a:rPr>
                      <m:t>𝑏</m:t>
                    </m:r>
                    <m:r>
                      <a:rPr lang="en-US" sz="1700" i="1">
                        <a:latin typeface="Cambria Math"/>
                      </a:rPr>
                      <m:t>=</m:t>
                    </m:r>
                    <m:r>
                      <a:rPr lang="en-US" sz="1700" i="1">
                        <a:latin typeface="Cambria Math"/>
                      </a:rPr>
                      <m:t>𝑑</m:t>
                    </m:r>
                    <m:r>
                      <a:rPr lang="en-US" sz="1700" i="1">
                        <a:latin typeface="Cambria Math"/>
                      </a:rPr>
                      <m:t>+(</m:t>
                    </m:r>
                    <m:sSup>
                      <m:sSupPr>
                        <m:ctrlPr>
                          <a:rPr lang="el-GR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700" i="1">
                            <a:latin typeface="Cambria Math"/>
                          </a:rPr>
                          <m:t>𝑟𝑖𝑠𝑘</m:t>
                        </m:r>
                        <m:r>
                          <a:rPr lang="en-US" sz="1700" i="1">
                            <a:latin typeface="Cambria Math"/>
                          </a:rPr>
                          <m:t>−</m:t>
                        </m:r>
                        <m:r>
                          <a:rPr lang="en-US" sz="1700" i="1">
                            <a:latin typeface="Cambria Math"/>
                          </a:rPr>
                          <m:t>𝑓𝑟𝑒𝑒</m:t>
                        </m:r>
                      </m:sup>
                    </m:sSup>
                    <m:r>
                      <a:rPr lang="en-US" sz="1700" i="1">
                        <a:latin typeface="Cambria Math"/>
                      </a:rPr>
                      <m:t>+</m:t>
                    </m:r>
                    <m:r>
                      <a:rPr lang="el-GR" sz="1700" i="1">
                        <a:latin typeface="Cambria Math"/>
                      </a:rPr>
                      <m:t>𝜌</m:t>
                    </m:r>
                    <m:r>
                      <a:rPr lang="en-US" sz="17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l-G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700" i="1">
                            <a:latin typeface="Cambria Math"/>
                          </a:rPr>
                          <m:t>γ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1700" i="1">
                        <a:latin typeface="Cambria Math"/>
                      </a:rPr>
                      <m:t>)</m:t>
                    </m:r>
                    <m:r>
                      <a:rPr lang="en-US" sz="1700" i="1">
                        <a:latin typeface="Cambria Math"/>
                      </a:rPr>
                      <m:t>𝑏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 → For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>
                        <a:latin typeface="Cambria Math"/>
                      </a:rPr>
                      <m:t>Δ</m:t>
                    </m:r>
                    <m:r>
                      <a:rPr lang="en-US" sz="1700" i="1">
                        <a:latin typeface="Cambria Math"/>
                      </a:rPr>
                      <m:t>𝑏</m:t>
                    </m:r>
                    <m:r>
                      <a:rPr lang="en-US" sz="1700" i="1">
                        <a:latin typeface="Cambria Math"/>
                      </a:rPr>
                      <m:t>&gt;0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, we simply need RHS&gt;0.</a:t>
                </a:r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5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from bailing out banks;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7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γ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1700" dirty="0">
                    <a:solidFill>
                      <a:schemeClr val="tx1"/>
                    </a:solidFill>
                  </a:rPr>
                  <a:t> ↓ </a:t>
                </a:r>
                <a:r>
                  <a:rPr lang="en-GB" sz="1700" dirty="0">
                    <a:solidFill>
                      <a:srgbClr val="000000"/>
                    </a:solidFill>
                  </a:rPr>
                  <a:t>from collapsed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rgbClr val="000000"/>
                        </a:solidFill>
                        <a:latin typeface="Cambria Math"/>
                      </a:rPr>
                      <m:t>𝐴𝐷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due to the global fin. </a:t>
                </a:r>
                <a:r>
                  <a:rPr lang="en-GB" sz="1700" dirty="0"/>
                  <a:t>c</a:t>
                </a:r>
                <a:r>
                  <a:rPr lang="en-GB" sz="1700" dirty="0">
                    <a:solidFill>
                      <a:srgbClr val="000000"/>
                    </a:solidFill>
                  </a:rPr>
                  <a:t>risis;  </a:t>
                </a:r>
                <a14:m>
                  <m:oMath xmlns:m="http://schemas.openxmlformats.org/officeDocument/2006/math">
                    <m:r>
                      <a:rPr lang="el-GR" sz="1700" i="1" smtClean="0">
                        <a:solidFill>
                          <a:schemeClr val="tx1"/>
                        </a:solidFill>
                        <a:latin typeface="Cambria Math"/>
                      </a:rPr>
                      <m:t>𝜌</m:t>
                    </m:r>
                  </m:oMath>
                </a14:m>
                <a:r>
                  <a:rPr lang="en-GB" sz="1700" dirty="0">
                    <a:solidFill>
                      <a:schemeClr val="tx1"/>
                    </a:solidFill>
                  </a:rPr>
                  <a:t> ↑</a:t>
                </a:r>
                <a:r>
                  <a:rPr lang="en-GB" sz="1700" dirty="0">
                    <a:solidFill>
                      <a:srgbClr val="000000"/>
                    </a:solidFill>
                  </a:rPr>
                  <a:t> from fears of default in the periphery.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778073"/>
                <a:ext cx="8352928" cy="5688632"/>
              </a:xfrm>
              <a:blipFill rotWithShape="1">
                <a:blip r:embed="rId2"/>
                <a:stretch>
                  <a:fillRect l="-438" r="-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3933534" y="242145"/>
            <a:ext cx="5004048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Debt Dynamics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472608" cy="602185"/>
          </a:xfrm>
        </p:spPr>
        <p:txBody>
          <a:bodyPr/>
          <a:lstStyle/>
          <a:p>
            <a:pPr algn="l"/>
            <a:r>
              <a:rPr lang="en-US" sz="3200" b="1" dirty="0"/>
              <a:t>Application:</a:t>
            </a:r>
            <a:endParaRPr lang="en-GB" sz="3200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7"/>
          <a:stretch/>
        </p:blipFill>
        <p:spPr bwMode="auto">
          <a:xfrm>
            <a:off x="501693" y="2699116"/>
            <a:ext cx="6264696" cy="376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39542" y="3284984"/>
                <a:ext cx="2031132" cy="1726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i="1" dirty="0">
                    <a:solidFill>
                      <a:schemeClr val="tx1">
                        <a:lumMod val="75000"/>
                      </a:schemeClr>
                    </a:solidFill>
                  </a:rPr>
                  <a:t>Even gov’ts with low &amp; stable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GB" sz="1500" i="1" dirty="0">
                    <a:solidFill>
                      <a:schemeClr val="tx1">
                        <a:lumMod val="75000"/>
                      </a:schemeClr>
                    </a:solidFill>
                  </a:rPr>
                  <a:t> are vulnerable to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/>
                      </a:rPr>
                      <m:t>𝑟</m:t>
                    </m:r>
                    <m:r>
                      <a:rPr lang="en-US" sz="15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l-GR" sz="15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5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1500" i="1" dirty="0">
                    <a:solidFill>
                      <a:schemeClr val="tx1">
                        <a:lumMod val="75000"/>
                      </a:schemeClr>
                    </a:solidFill>
                  </a:rPr>
                  <a:t>.</a:t>
                </a:r>
              </a:p>
              <a:p>
                <a:endParaRPr lang="en-US" sz="1500" i="1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r>
                  <a:rPr lang="en-US" sz="1500" i="1" dirty="0">
                    <a:solidFill>
                      <a:schemeClr val="tx1">
                        <a:lumMod val="75000"/>
                      </a:schemeClr>
                    </a:solidFill>
                  </a:rPr>
                  <a:t>E.g. debt explosion in </a:t>
                </a:r>
                <a:r>
                  <a:rPr lang="en-US" sz="1500" i="1" dirty="0">
                    <a:solidFill>
                      <a:srgbClr val="FF0000"/>
                    </a:solidFill>
                  </a:rPr>
                  <a:t>Ireland</a:t>
                </a:r>
                <a:r>
                  <a:rPr lang="en-US" sz="1500" i="1" dirty="0">
                    <a:solidFill>
                      <a:schemeClr val="tx1">
                        <a:lumMod val="75000"/>
                      </a:schemeClr>
                    </a:solidFill>
                  </a:rPr>
                  <a:t> (25% in 2007 to 108% by 2011)</a:t>
                </a:r>
                <a:endParaRPr lang="en-GB" sz="1500" i="1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542" y="3284984"/>
                <a:ext cx="2031132" cy="1726306"/>
              </a:xfrm>
              <a:prstGeom prst="rect">
                <a:avLst/>
              </a:prstGeom>
              <a:blipFill rotWithShape="1">
                <a:blip r:embed="rId4"/>
                <a:stretch>
                  <a:fillRect l="-1201" t="-707" r="-2703" b="-28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 bwMode="auto">
          <a:xfrm rot="19203118">
            <a:off x="4878129" y="4251768"/>
            <a:ext cx="2009263" cy="57428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150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836712"/>
                <a:ext cx="8208912" cy="5688632"/>
              </a:xfrm>
            </p:spPr>
            <p:txBody>
              <a:bodyPr/>
              <a:lstStyle/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700" dirty="0"/>
                  <a:t>Empirical relation between high debt &amp; GDP growth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Reinhart &amp; Rogoff (2010): Periods when gov't Debt/GDP exceeded 90% were associated with ~1% lower annual growth → used to justify austerity in the EU.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Problems with R&amp;R: 1. Spreadsheet errors which overestimated –</a:t>
                </a:r>
                <a:r>
                  <a:rPr lang="en-US" sz="1700" dirty="0" err="1"/>
                  <a:t>ve</a:t>
                </a:r>
                <a:r>
                  <a:rPr lang="en-US" sz="1700" dirty="0"/>
                  <a:t> relation btw debt/GDP ratio and high debt;  2. Possible reverse causality (i.e. slow growth causing debt build-up).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30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Instrumental variables &amp; distributed lag models were used to disentangle causality, but the literature has yet to come to a consensus.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700" dirty="0"/>
                  <a:t>Can fiscal consolidation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𝐹𝐶</m:t>
                    </m:r>
                  </m:oMath>
                </a14:m>
                <a:r>
                  <a:rPr lang="en-US" sz="1700" dirty="0"/>
                  <a:t>)  be expansionary?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Assumed so far that primary surplus reduces s/run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𝐴𝐷</m:t>
                    </m:r>
                  </m:oMath>
                </a14:m>
                <a:r>
                  <a:rPr lang="en-US" sz="1700" dirty="0"/>
                  <a:t> &amp;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1700" dirty="0"/>
                  <a:t> (</a:t>
                </a:r>
                <a14:m>
                  <m:oMath xmlns:m="http://schemas.openxmlformats.org/officeDocument/2006/math">
                    <m:r>
                      <a:rPr lang="en-US" sz="1700" b="0" i="1" dirty="0" smtClean="0">
                        <a:latin typeface="Cambria Math"/>
                      </a:rPr>
                      <m:t>𝐼𝑆</m:t>
                    </m:r>
                  </m:oMath>
                </a14:m>
                <a:r>
                  <a:rPr lang="en-US" sz="1700" dirty="0"/>
                  <a:t> shifts left).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But fiscal consolidation can stimulate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𝐴𝐷</m:t>
                    </m:r>
                  </m:oMath>
                </a14:m>
                <a:r>
                  <a:rPr lang="en-US" sz="1700" dirty="0"/>
                  <a:t> if econ. is in a state of ‘</a:t>
                </a:r>
                <a:r>
                  <a:rPr lang="en-US" sz="1700" dirty="0">
                    <a:solidFill>
                      <a:schemeClr val="tx1"/>
                    </a:solidFill>
                  </a:rPr>
                  <a:t>fiscal stress</a:t>
                </a:r>
                <a:r>
                  <a:rPr lang="en-US" sz="1700" dirty="0"/>
                  <a:t>’ (an unsustainable fiscal position) → </a:t>
                </a:r>
                <a14:m>
                  <m:oMath xmlns:m="http://schemas.openxmlformats.org/officeDocument/2006/math">
                    <m:r>
                      <a:rPr lang="el-GR" sz="1700" i="1">
                        <a:latin typeface="Cambria Math"/>
                      </a:rPr>
                      <m:t>𝜌</m:t>
                    </m:r>
                  </m:oMath>
                </a14:m>
                <a:r>
                  <a:rPr lang="en-US" sz="1700" dirty="0"/>
                  <a:t> &amp; gov't borrowing costs high.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836712"/>
                <a:ext cx="8208912" cy="5688632"/>
              </a:xfrm>
              <a:blipFill rotWithShape="1">
                <a:blip r:embed="rId2"/>
                <a:stretch>
                  <a:fillRect l="-520" r="-4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796136" y="242145"/>
            <a:ext cx="3141446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Debt Dynamics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472608" cy="602185"/>
          </a:xfrm>
        </p:spPr>
        <p:txBody>
          <a:bodyPr/>
          <a:lstStyle/>
          <a:p>
            <a:pPr algn="l"/>
            <a:r>
              <a:rPr lang="en-US" sz="3200" b="1" dirty="0"/>
              <a:t>Application: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702555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836712"/>
                <a:ext cx="8208912" cy="5688632"/>
              </a:xfrm>
            </p:spPr>
            <p:txBody>
              <a:bodyPr/>
              <a:lstStyle/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5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Moreover during fiscal stress,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1700" dirty="0">
                    <a:solidFill>
                      <a:schemeClr val="tx1"/>
                    </a:solidFill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𝐼</m:t>
                    </m:r>
                  </m:oMath>
                </a14:m>
                <a:r>
                  <a:rPr lang="en-US" sz="1700" dirty="0">
                    <a:solidFill>
                      <a:schemeClr val="tx1"/>
                    </a:solidFill>
                  </a:rPr>
                  <a:t> ↓ </a:t>
                </a:r>
                <a:r>
                  <a:rPr lang="en-US" sz="1700" dirty="0"/>
                  <a:t>due to expectations of crisis (↓ H/hold wealth) &amp; econ. uncertainty → </a:t>
                </a:r>
                <a:r>
                  <a:rPr lang="en-US" sz="1700" dirty="0">
                    <a:latin typeface="Cambria Math"/>
                    <a:ea typeface="Cambria Math"/>
                  </a:rPr>
                  <a:t>∴ </a:t>
                </a:r>
                <a:r>
                  <a:rPr lang="en-US" sz="1700" dirty="0">
                    <a:ea typeface="Cambria Math"/>
                  </a:rPr>
                  <a:t>Credible fiscal consolidation may boost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sz="1700" dirty="0">
                    <a:ea typeface="Cambria Math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  <a:ea typeface="Cambria Math"/>
                      </a:rPr>
                      <m:t>𝐼</m:t>
                    </m:r>
                  </m:oMath>
                </a14:m>
                <a:r>
                  <a:rPr lang="en-US" sz="1700" dirty="0"/>
                  <a:t>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5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Composition of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𝐹𝐶</m:t>
                    </m:r>
                  </m:oMath>
                </a14:m>
                <a:r>
                  <a:rPr lang="en-US" sz="1700" dirty="0"/>
                  <a:t>, not just size matters: e.g. ↓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1700" dirty="0"/>
                  <a:t> more credible in signaling l/term commitment to fiscal reform than ↑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1700" dirty="0"/>
                  <a:t> → Boosts priv. expectations more.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IMF (2010) findings:</a:t>
                </a:r>
              </a:p>
              <a:p>
                <a:pPr lvl="1" indent="-34290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900"/>
                  </a:spcAft>
                  <a:buAutoNum type="arabicPeriod"/>
                </a:pPr>
                <a:r>
                  <a:rPr lang="en-US" sz="1700" i="1" dirty="0"/>
                  <a:t>Fiscal consolidation is typically contractionary</a:t>
                </a:r>
              </a:p>
              <a:p>
                <a:pPr lvl="1" indent="-34290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900"/>
                  </a:spcAft>
                  <a:buAutoNum type="arabicPeriod"/>
                </a:pPr>
                <a:r>
                  <a:rPr lang="en-US" sz="1700" i="1" dirty="0"/>
                  <a:t>Pain of consolidation is eased by accommodative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𝑀𝑃</m:t>
                    </m:r>
                    <m:r>
                      <a:rPr lang="en-US" sz="1700" b="0" i="1" smtClean="0">
                        <a:latin typeface="Cambria Math"/>
                      </a:rPr>
                      <m:t>,  </m:t>
                    </m:r>
                  </m:oMath>
                </a14:m>
                <a:r>
                  <a:rPr lang="en-US" sz="1700" i="1" dirty="0" err="1"/>
                  <a:t>e.r</a:t>
                </a:r>
                <a:r>
                  <a:rPr lang="en-US" sz="1700" i="1" dirty="0"/>
                  <a:t>. depreciation and larger reliance on spending cuts than tax rises.</a:t>
                </a:r>
              </a:p>
              <a:p>
                <a:pPr lvl="1" indent="-34290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900"/>
                  </a:spcAft>
                  <a:buAutoNum type="arabicPeriod"/>
                </a:pPr>
                <a:r>
                  <a:rPr lang="en-US" sz="1700" i="1" dirty="0"/>
                  <a:t>Consolidations are less contractionary in countries with high perceived default risk, but expansionary effects are still unusual.</a:t>
                </a:r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  <a:spcAft>
                    <a:spcPts val="9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Consolidation will be most painful under fixed </a:t>
                </a:r>
                <a:r>
                  <a:rPr lang="en-US" sz="1700" dirty="0" err="1"/>
                  <a:t>e.r</a:t>
                </a:r>
                <a:r>
                  <a:rPr lang="en-US" sz="1700" dirty="0"/>
                  <a:t>. (e.g. Eurozone economies!) and when there is little scope for monetary stimulus such as at the ZLB</a:t>
                </a:r>
              </a:p>
              <a:p>
                <a:pPr lvl="1" indent="-34290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900"/>
                  </a:spcAft>
                  <a:buAutoNum type="arabicPeriod"/>
                </a:pPr>
                <a:endParaRPr lang="en-US" sz="1700" i="1" dirty="0"/>
              </a:p>
              <a:p>
                <a:pPr lvl="1" indent="-34290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900"/>
                  </a:spcAft>
                  <a:buAutoNum type="arabicPeriod"/>
                </a:pPr>
                <a:endParaRPr lang="en-US" sz="17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836712"/>
                <a:ext cx="8208912" cy="5688632"/>
              </a:xfrm>
              <a:blipFill rotWithShape="1">
                <a:blip r:embed="rId2"/>
                <a:stretch>
                  <a:fillRect l="-371" r="-4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796136" y="242145"/>
            <a:ext cx="3141446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Debt Dynamics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472608" cy="602185"/>
          </a:xfrm>
        </p:spPr>
        <p:txBody>
          <a:bodyPr/>
          <a:lstStyle/>
          <a:p>
            <a:pPr algn="l"/>
            <a:r>
              <a:rPr lang="en-US" sz="3200" b="1" dirty="0"/>
              <a:t>Application: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690809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836712"/>
                <a:ext cx="8136904" cy="5688632"/>
              </a:xfrm>
            </p:spPr>
            <p:txBody>
              <a:bodyPr/>
              <a:lstStyle/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800" b="1" u="sng" dirty="0">
                    <a:solidFill>
                      <a:schemeClr val="accent2"/>
                    </a:solidFill>
                  </a:rPr>
                  <a:t>Ricardian Equivalence </a:t>
                </a:r>
                <a:r>
                  <a:rPr lang="en-US" sz="1800" u="sng" dirty="0"/>
                  <a:t>– Permanent Income Hypothesis (RE–PIH) 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4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gov't deficit and tax financing of spending are equivalent to h/holds, given these conditions:</a:t>
                </a:r>
              </a:p>
              <a:p>
                <a:pPr marL="842963" lvl="1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en-US" sz="1500" i="1" dirty="0"/>
                  <a:t>No credit-constrained h/holds, able to borrow at prevailing int. rate (PIH)</a:t>
                </a:r>
              </a:p>
              <a:p>
                <a:pPr marL="842963" lvl="1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en-US" sz="1500" i="1" dirty="0"/>
                  <a:t>Interest rates &amp; time horizon faced by h/holds &amp; gov't are equivalent.</a:t>
                </a:r>
              </a:p>
              <a:p>
                <a:pPr marL="842963" lvl="1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1500" i="1" dirty="0"/>
                  <a:t>H/holds behave as if they are infinitely-lived (e.g. children’s utility incorporated in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500" i="1" dirty="0"/>
                  <a:t>) 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H/holds maximize utility </a:t>
                </a:r>
                <a:r>
                  <a:rPr lang="en-US" sz="1700" dirty="0" err="1"/>
                  <a:t>s.t.</a:t>
                </a:r>
                <a:r>
                  <a:rPr lang="en-US" sz="1700" dirty="0"/>
                  <a:t> intertemporal b/c 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GB" sz="1700" dirty="0"/>
                  <a:t>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GB" sz="1700" dirty="0"/>
                  <a:t>Under full tax-financing (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700" dirty="0"/>
                  <a:t> </a:t>
                </a:r>
                <a14:m>
                  <m:oMath xmlns:m="http://schemas.openxmlformats.org/officeDocument/2006/math">
                    <m:r>
                      <a:rPr lang="en-GB" sz="1700" i="1" dirty="0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GB" sz="1700" dirty="0"/>
                  <a:t> periods)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 panose="02040503050406030204" pitchFamily="18" charset="0"/>
                      </a:rPr>
                      <m:t>ρ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700" dirty="0"/>
                  <a:t> (</a:t>
                </a:r>
                <a:r>
                  <a:rPr lang="en-GB" sz="1700" dirty="0">
                    <a:solidFill>
                      <a:schemeClr val="accent2"/>
                    </a:solidFill>
                  </a:rPr>
                  <a:t>Same </a:t>
                </a:r>
                <a14:m>
                  <m:oMath xmlns:m="http://schemas.openxmlformats.org/officeDocument/2006/math">
                    <m:r>
                      <a:rPr lang="en-GB" sz="1700" b="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7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700" b="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GB" sz="1700" dirty="0">
                    <a:solidFill>
                      <a:schemeClr val="accent2"/>
                    </a:solidFill>
                  </a:rPr>
                  <a:t> periods</a:t>
                </a:r>
                <a:r>
                  <a:rPr lang="en-GB" sz="1700" dirty="0"/>
                  <a:t>), h/holds consume their permanent income,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700" dirty="0"/>
                  <a:t> </a:t>
                </a:r>
                <a14:m>
                  <m:oMath xmlns:m="http://schemas.openxmlformats.org/officeDocument/2006/math">
                    <m:r>
                      <a:rPr lang="en-GB" sz="1700" i="1" dirty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GB" sz="1700" dirty="0"/>
                  <a:t> periods (</a:t>
                </a:r>
                <a:r>
                  <a:rPr lang="en-GB" sz="1700" b="1" dirty="0">
                    <a:solidFill>
                      <a:schemeClr val="accent2"/>
                    </a:solidFill>
                  </a:rPr>
                  <a:t>Ch. 1</a:t>
                </a:r>
                <a:r>
                  <a:rPr lang="en-GB" sz="1700" dirty="0"/>
                  <a:t>).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GB" sz="1700" dirty="0"/>
                  <a:t>Under full debt-financing (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7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700" dirty="0"/>
                  <a:t> </a:t>
                </a:r>
                <a14:m>
                  <m:oMath xmlns:m="http://schemas.openxmlformats.org/officeDocument/2006/math">
                    <m:r>
                      <a:rPr lang="en-GB" sz="1700" i="1" dirty="0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GB" sz="1700" dirty="0"/>
                  <a:t> periods), gov't needs to raise 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1700" dirty="0"/>
                  <a:t>  to pay off interest bill when due (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𝑟𝐵</m:t>
                    </m:r>
                  </m:oMath>
                </a14:m>
                <a:r>
                  <a:rPr lang="en-GB" sz="1700" dirty="0"/>
                  <a:t> in period 1, </a:t>
                </a:r>
                <a14:m>
                  <m:oMath xmlns:m="http://schemas.openxmlformats.org/officeDocument/2006/math">
                    <m:r>
                      <a:rPr lang="en-GB" sz="17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700" i="1">
                        <a:latin typeface="Cambria Math" panose="02040503050406030204" pitchFamily="18" charset="0"/>
                      </a:rPr>
                      <m:t>𝑟𝐵</m:t>
                    </m:r>
                  </m:oMath>
                </a14:m>
                <a:r>
                  <a:rPr lang="en-GB" sz="1700" dirty="0"/>
                  <a:t> in period 2, …, </a:t>
                </a:r>
                <a14:m>
                  <m:oMath xmlns:m="http://schemas.openxmlformats.org/officeDocument/2006/math">
                    <m:r>
                      <a:rPr lang="en-GB" sz="1700" i="1">
                        <a:latin typeface="Cambria Math" panose="02040503050406030204" pitchFamily="18" charset="0"/>
                      </a:rPr>
                      <m:t>𝑡𝑟𝐵</m:t>
                    </m:r>
                  </m:oMath>
                </a14:m>
                <a:r>
                  <a:rPr lang="en-GB" sz="1700" dirty="0"/>
                  <a:t> in period </a:t>
                </a:r>
                <a14:m>
                  <m:oMath xmlns:m="http://schemas.openxmlformats.org/officeDocument/2006/math">
                    <m:r>
                      <a:rPr lang="en-GB" sz="17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700" dirty="0"/>
                  <a:t> …).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GB" sz="1700" dirty="0"/>
                  <a:t>So, disposable income in period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7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𝑡𝑟𝐵</m:t>
                    </m:r>
                  </m:oMath>
                </a14:m>
                <a:r>
                  <a:rPr lang="en-GB" sz="1700" dirty="0"/>
                  <a:t>,  </a:t>
                </a:r>
                <a14:m>
                  <m:oMath xmlns:m="http://schemas.openxmlformats.org/officeDocument/2006/math">
                    <m:r>
                      <a:rPr lang="en-GB" sz="1700" i="1" dirty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GB" sz="1700" dirty="0"/>
                  <a:t> </a:t>
                </a:r>
                <a14:m>
                  <m:oMath xmlns:m="http://schemas.openxmlformats.org/officeDocument/2006/math">
                    <m:r>
                      <a:rPr lang="en-GB" sz="17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700" b="0" i="1" dirty="0" smtClean="0">
                        <a:latin typeface="Cambria Math" panose="02040503050406030204" pitchFamily="18" charset="0"/>
                      </a:rPr>
                      <m:t>=0,1, …∞</m:t>
                    </m:r>
                  </m:oMath>
                </a14:m>
                <a:r>
                  <a:rPr lang="en-GB" sz="1700" dirty="0"/>
                  <a:t>. If h/holds want to consume the same </a:t>
                </a:r>
                <a14:m>
                  <m:oMath xmlns:m="http://schemas.openxmlformats.org/officeDocument/2006/math">
                    <m:r>
                      <a:rPr lang="en-GB" sz="17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7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</a:rPr>
                  <a:t> period</a:t>
                </a:r>
                <a:r>
                  <a:rPr lang="en-GB" sz="1700" dirty="0"/>
                  <a:t>, they need to </a:t>
                </a:r>
                <a:r>
                  <a:rPr lang="en-GB" sz="1700" b="1" dirty="0"/>
                  <a:t>save </a:t>
                </a:r>
                <a14:m>
                  <m:oMath xmlns:m="http://schemas.openxmlformats.org/officeDocument/2006/math">
                    <m:r>
                      <a:rPr lang="en-GB" sz="17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1700" b="1" dirty="0"/>
                  <a:t> </a:t>
                </a:r>
                <a:r>
                  <a:rPr lang="en-GB" sz="1700" dirty="0"/>
                  <a:t>each period to pay off future taxation (Total future </a:t>
                </a:r>
                <a14:m>
                  <m:oMath xmlns:m="http://schemas.openxmlformats.org/officeDocument/2006/math">
                    <m:r>
                      <a:rPr lang="en-GB" sz="17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1700" dirty="0"/>
                  <a:t> equals to the sum of </a:t>
                </a:r>
                <a14:m>
                  <m:oMath xmlns:m="http://schemas.openxmlformats.org/officeDocument/2006/math">
                    <m:r>
                      <a:rPr lang="en-GB" sz="17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700" dirty="0"/>
                  <a:t> across all periods!)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836712"/>
                <a:ext cx="8136904" cy="5688632"/>
              </a:xfrm>
              <a:blipFill rotWithShape="1">
                <a:blip r:embed="rId2"/>
                <a:stretch>
                  <a:fillRect l="-675" r="-525" b="-22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3933534" y="242145"/>
            <a:ext cx="5004048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Ricardian Equivalence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472608" cy="602185"/>
          </a:xfrm>
        </p:spPr>
        <p:txBody>
          <a:bodyPr/>
          <a:lstStyle/>
          <a:p>
            <a:pPr algn="l"/>
            <a:r>
              <a:rPr lang="en-US" sz="3200" b="1" dirty="0"/>
              <a:t>Modelling: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4069512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836712"/>
                <a:ext cx="8136904" cy="5688632"/>
              </a:xfrm>
            </p:spPr>
            <p:txBody>
              <a:bodyPr/>
              <a:lstStyle/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∴</a:t>
                </a:r>
                <a:r>
                  <a:rPr lang="en-US" sz="1700" dirty="0"/>
                  <a:t>  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700" dirty="0"/>
                  <a:t>  (same as under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700" dirty="0"/>
                  <a:t>-financing!)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5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Under RE–PIH, h/hold do not increase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700" dirty="0"/>
                  <a:t> for period 0 when they have higher disposable income (due to the debt-financing as opposed to tax-financing).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400"/>
                  </a:spcAft>
                  <a:buNone/>
                </a:pPr>
                <a:r>
                  <a:rPr lang="en-US" sz="1700" u="sng" dirty="0"/>
                  <a:t>Why the assumptions of RE–PIH do not hold: </a:t>
                </a:r>
              </a:p>
              <a:p>
                <a:pPr marL="842963" lvl="1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en-US" sz="1500" i="1" dirty="0"/>
                  <a:t>Credit constraints: Consumption smoothing absent; Higher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𝑑𝑖𝑠𝑝</m:t>
                        </m:r>
                      </m:sup>
                    </m:sSup>
                  </m:oMath>
                </a14:m>
                <a:r>
                  <a:rPr lang="en-US" sz="1500" i="1" dirty="0"/>
                  <a:t> increases </a:t>
                </a:r>
                <a14:m>
                  <m:oMath xmlns:m="http://schemas.openxmlformats.org/officeDocument/2006/math">
                    <m:r>
                      <a:rPr lang="en-GB" sz="15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500" i="1" dirty="0"/>
                  <a:t>.</a:t>
                </a:r>
              </a:p>
              <a:p>
                <a:pPr marL="842963" lvl="1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en-US" sz="1500" i="1" dirty="0"/>
                  <a:t>Gov't has lower int. rate: H/holds prefer debt-financing (cheaper) over tax-financing.</a:t>
                </a:r>
              </a:p>
              <a:p>
                <a:pPr marL="842963" lvl="1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600"/>
                  </a:spcAft>
                  <a:buFont typeface="+mj-lt"/>
                  <a:buAutoNum type="arabicPeriod"/>
                </a:pPr>
                <a:r>
                  <a:rPr lang="en-US" sz="1500" i="1" dirty="0"/>
                  <a:t>H/holds do not behave as if they are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500" i="1" dirty="0"/>
                  <a:t>-lived: e.g. No bequest to children.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6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But financial market development found to strengthen Ricardian effects, and the world economy may be become more Ricardian.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700" u="sng" dirty="0"/>
                  <a:t>Implications of RE–PIH on </a:t>
                </a:r>
                <a14:m>
                  <m:oMath xmlns:m="http://schemas.openxmlformats.org/officeDocument/2006/math">
                    <m:r>
                      <a:rPr lang="en-US" sz="1700" b="0" i="1" u="sng" smtClean="0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1700" u="sng" dirty="0"/>
                  <a:t> effectiveness:</a:t>
                </a:r>
              </a:p>
              <a:p>
                <a:pPr marL="442913" indent="-442913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Temporary tax cut → implies 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1700" dirty="0"/>
                  <a:t> ↑  later →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1700" dirty="0"/>
                  <a:t> cut is saved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𝐶</m:t>
                    </m:r>
                    <m:r>
                      <m:rPr>
                        <m:nor/>
                      </m:rPr>
                      <a:rPr lang="en-US" sz="1700" dirty="0"/>
                      <m:t>↓</m:t>
                    </m:r>
                    <m:r>
                      <a:rPr lang="en-US" sz="1700" b="0" i="1" smtClean="0">
                        <a:latin typeface="Cambria Math"/>
                      </a:rPr>
                      <m:t>, </m:t>
                    </m:r>
                    <m:r>
                      <a:rPr lang="en-US" sz="1700" b="0" i="1" smtClean="0">
                        <a:latin typeface="Cambria Math"/>
                      </a:rPr>
                      <m:t>𝐴𝐷</m:t>
                    </m:r>
                  </m:oMath>
                </a14:m>
                <a:r>
                  <a:rPr lang="en-US" sz="1700" dirty="0"/>
                  <a:t>  unchanged!</a:t>
                </a:r>
              </a:p>
              <a:p>
                <a:pPr marL="442913" indent="-442913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Temporary rise in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1700" dirty="0"/>
                  <a:t>, debt-financed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700" dirty="0"/>
                  <a:t> ↓ but cut in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1700" dirty="0"/>
                  <a:t> spread across all periods → Fall in 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1700" dirty="0"/>
                  <a:t>  &lt;  Rise in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1700" dirty="0"/>
                  <a:t> →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𝐴𝐷</m:t>
                    </m:r>
                  </m:oMath>
                </a14:m>
                <a:r>
                  <a:rPr lang="en-US" sz="1700" dirty="0"/>
                  <a:t> ↑ in period 0, ceteris paribus.</a:t>
                </a:r>
              </a:p>
              <a:p>
                <a:pPr marL="442913" indent="-442913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Temporary rise in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1700" dirty="0"/>
                  <a:t>, tax-financed (same as above by RE–PIH) 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836712"/>
                <a:ext cx="8136904" cy="5688632"/>
              </a:xfrm>
              <a:blipFill rotWithShape="1">
                <a:blip r:embed="rId2"/>
                <a:stretch>
                  <a:fillRect l="-525" r="-5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3933534" y="242145"/>
            <a:ext cx="5004048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Ricardian Equivalence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472608" cy="602185"/>
          </a:xfrm>
        </p:spPr>
        <p:txBody>
          <a:bodyPr/>
          <a:lstStyle/>
          <a:p>
            <a:pPr algn="l"/>
            <a:r>
              <a:rPr lang="en-US" sz="3200" b="1" dirty="0"/>
              <a:t>Modelling: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62751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718817"/>
                <a:ext cx="8136904" cy="5688632"/>
              </a:xfrm>
            </p:spPr>
            <p:txBody>
              <a:bodyPr/>
              <a:lstStyle/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b="1" u="sng" dirty="0">
                    <a:solidFill>
                      <a:schemeClr val="tx1"/>
                    </a:solidFill>
                  </a:rPr>
                  <a:t>Deficit bias:</a:t>
                </a:r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700" dirty="0"/>
                  <a:t>The tendency for budget deficit to rise during recessions but not fall sufficiently in booms → gov't preference of debt- over tax-financing.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Causes of deficit bias:</a:t>
                </a:r>
              </a:p>
              <a:p>
                <a:pPr marL="842963" lvl="1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US" sz="1500" i="1" dirty="0"/>
                  <a:t>Over-ambitious output target:  targeting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500" b="0" i="1" smtClean="0"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a:rPr lang="en-US" sz="1500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5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500" i="1" dirty="0"/>
                  <a:t>  results in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𝑀𝑅𝐸</m:t>
                    </m:r>
                  </m:oMath>
                </a14:m>
                <a:r>
                  <a:rPr lang="en-US" sz="1500" i="1" dirty="0"/>
                  <a:t>  with inflation bias and higher gov't debt  (see Fig 14.1 b; slide 7-8).</a:t>
                </a:r>
              </a:p>
              <a:p>
                <a:pPr marL="842963" lvl="1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US" sz="1500" i="1" dirty="0"/>
                  <a:t>Uncertainty about growth forecasts:  over-optimistic forecasts 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</a:rPr>
                          <m:t>γ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500" i="1" dirty="0"/>
                  <a:t> produces higher forecasts of tax revenue which may lead to 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1500" i="1" dirty="0"/>
                  <a:t>  which increases 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500" i="1" dirty="0"/>
                  <a:t>.</a:t>
                </a:r>
              </a:p>
              <a:p>
                <a:pPr marL="842963" lvl="1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1500" i="1" dirty="0"/>
                  <a:t>Intergenerational conflict: e.g. if current fiscal policy places too low a weight on higher future spending due to an ageing population.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Factors explaining deficit bias variation across countries:</a:t>
                </a:r>
              </a:p>
              <a:p>
                <a:pPr marL="842963" lvl="1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500" i="1" dirty="0"/>
                  <a:t>Different preferences for public goods: e.g. in Scandinavia where public goods are highly valued, voters vote to restrict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1500" i="1" dirty="0"/>
                  <a:t> &amp;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500" i="1" dirty="0"/>
                  <a:t>, to secure the future public good supply</a:t>
                </a:r>
              </a:p>
              <a:p>
                <a:pPr marL="842963" lvl="1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500" i="1" dirty="0"/>
                  <a:t>Right wing gov’ts incur deficits (↓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1500" i="1" dirty="0"/>
                  <a:t>) so that it is harder for left gov’ts to ↑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1500" i="1" dirty="0"/>
                  <a:t> later.</a:t>
                </a:r>
              </a:p>
              <a:p>
                <a:pPr marL="842963" lvl="1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500" i="1" dirty="0"/>
                  <a:t>Failure of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1500" i="1" dirty="0"/>
                  <a:t> to fully internalize costs to the future budget when ↑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1500" i="1" dirty="0"/>
                  <a:t>/ ↓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1500" i="1" dirty="0"/>
                  <a:t> benefit particular groups in the economy.</a:t>
                </a:r>
              </a:p>
              <a:p>
                <a:pPr marL="842963" lvl="1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endParaRPr lang="en-US" sz="15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718817"/>
                <a:ext cx="8136904" cy="5688632"/>
              </a:xfrm>
              <a:blipFill rotWithShape="1">
                <a:blip r:embed="rId2"/>
                <a:stretch>
                  <a:fillRect l="-375" r="-525" b="-1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796136" y="242145"/>
            <a:ext cx="3141446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Deficit Bias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472608" cy="602185"/>
          </a:xfrm>
        </p:spPr>
        <p:txBody>
          <a:bodyPr/>
          <a:lstStyle/>
          <a:p>
            <a:pPr algn="l"/>
            <a:r>
              <a:rPr lang="en-US" sz="3200" b="1" dirty="0"/>
              <a:t>Application: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960124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718817"/>
                <a:ext cx="8136904" cy="5688632"/>
              </a:xfrm>
            </p:spPr>
            <p:txBody>
              <a:bodyPr/>
              <a:lstStyle/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700" u="sng" dirty="0"/>
                  <a:t>Tackling deficit bias:</a:t>
                </a:r>
                <a:r>
                  <a:rPr lang="en-US" sz="1700" dirty="0"/>
                  <a:t> </a:t>
                </a:r>
                <a:r>
                  <a:rPr lang="en-US" sz="1700" dirty="0">
                    <a:solidFill>
                      <a:schemeClr val="tx1"/>
                    </a:solidFill>
                  </a:rPr>
                  <a:t>(</a:t>
                </a:r>
                <a:r>
                  <a:rPr lang="en-US" sz="17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</a:rPr>
                  <a:t>) </a:t>
                </a:r>
                <a:r>
                  <a:rPr lang="en-US" sz="1600" b="1" i="1" dirty="0">
                    <a:solidFill>
                      <a:schemeClr val="tx1"/>
                    </a:solidFill>
                  </a:rPr>
                  <a:t>Fiscal rules</a:t>
                </a:r>
                <a:r>
                  <a:rPr lang="en-US" sz="16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354013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600" dirty="0"/>
                  <a:t>Prudent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1600" dirty="0"/>
                  <a:t> Rules: 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/>
                      </a:rPr>
                      <m:t>Δ</m:t>
                    </m:r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r>
                      <a:rPr lang="el-GR" sz="1600" i="1" smtClean="0">
                        <a:latin typeface="Cambria Math"/>
                      </a:rPr>
                      <m:t>≤</m:t>
                    </m:r>
                    <m:r>
                      <a:rPr lang="en-US" sz="16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1600" dirty="0"/>
                  <a:t>, need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𝑻</m:t>
                                </m:r>
                              </m:num>
                              <m:den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𝑻</m:t>
                                </m:r>
                              </m:num>
                              <m:den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sup>
                    </m:sSup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type m:val="lin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𝑮</m:t>
                            </m:r>
                          </m:num>
                          <m:den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𝒚</m:t>
                            </m:r>
                          </m:den>
                        </m:f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sup>
                    </m:sSup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𝑷</m:t>
                            </m:r>
                          </m:sup>
                        </m:sSup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𝜸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𝒚</m:t>
                            </m:r>
                          </m:sub>
                          <m:sup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𝑷</m:t>
                            </m:r>
                          </m:sup>
                        </m:sSubSup>
                      </m:e>
                    </m:d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  r</a:t>
                </a:r>
                <a:r>
                  <a:rPr lang="en-US" sz="1600" dirty="0"/>
                  <a:t>efers to permanent or  l/run value. Some implications of the PFPR: </a:t>
                </a:r>
              </a:p>
              <a:p>
                <a:pPr marL="8112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400" dirty="0"/>
                  <a:t>A permanent rise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1400" dirty="0"/>
                  <a:t> should be financed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z="1400" b="0" dirty="0"/>
              </a:p>
              <a:p>
                <a:pPr marL="8112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400" dirty="0"/>
                  <a:t>A temporary rise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1400" dirty="0"/>
                  <a:t> should be financed through borrowing</a:t>
                </a:r>
              </a:p>
              <a:p>
                <a:pPr marL="8112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400" dirty="0"/>
                  <a:t>Major gov't infrastructure spending which will 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1400" dirty="0"/>
                  <a:t> above its permanent level for many years should be financed through borrowing</a:t>
                </a:r>
              </a:p>
              <a:p>
                <a:pPr marL="8112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400" dirty="0"/>
                  <a:t>Borrowing should be permitted to rise if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𝑟</m:t>
                    </m:r>
                    <m:r>
                      <a:rPr lang="en-US" sz="1400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l-G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400" dirty="0"/>
                  <a:t>  is temporary.</a:t>
                </a:r>
              </a:p>
              <a:p>
                <a:pPr marL="8112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5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1400" dirty="0"/>
                  <a:t> must be reduced below its permanent level in upswings. Averaged over the cycle, there should be no divergence between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𝐺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1400" dirty="0"/>
                  <a:t>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type m:val="lin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𝐺</m:t>
                            </m:r>
                          </m:num>
                          <m:den>
                            <m:r>
                              <a:rPr lang="en-US" sz="1400" i="1">
                                <a:latin typeface="Cambria Math"/>
                              </a:rPr>
                              <m:t>𝑦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sz="1400" dirty="0"/>
                  <a:t>.</a:t>
                </a:r>
              </a:p>
              <a:p>
                <a:pPr marL="368300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500"/>
                  </a:spcAft>
                  <a:buNone/>
                </a:pPr>
                <a:r>
                  <a:rPr lang="en-US" sz="1500" dirty="0"/>
                  <a:t>PFPR advocates tax smoothing (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≈</m:t>
                    </m:r>
                  </m:oMath>
                </a14:m>
                <a:r>
                  <a:rPr lang="en-US" sz="1500" dirty="0"/>
                  <a:t> consumption smoothing) since taxes are distortionary → Temporary shocks to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1500" dirty="0"/>
                  <a:t> are dealt with by borrowing, so that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/>
                          </a:rPr>
                          <m:t>𝑇</m:t>
                        </m:r>
                      </m:num>
                      <m:den>
                        <m:r>
                          <a:rPr lang="en-US" sz="1500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1500" dirty="0"/>
                  <a:t>  is constant.</a:t>
                </a:r>
              </a:p>
              <a:p>
                <a:pPr marL="368300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1600" dirty="0"/>
                  <a:t> rules in practice: the SGP in Europe (different from PFPR)</a:t>
                </a:r>
                <a:r>
                  <a:rPr lang="en-US" sz="1500" dirty="0"/>
                  <a:t>.</a:t>
                </a:r>
              </a:p>
              <a:p>
                <a:pPr marL="368300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/>
                  <a:t>SGP did not allow for adequate stabilizations in a deep recession, limits the use of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1500" dirty="0"/>
                  <a:t> for l/run infrastructure projects and still did not discourage pro-cyclical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1500" dirty="0"/>
                  <a:t> (destabilizing).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718817"/>
                <a:ext cx="8136904" cy="5688632"/>
              </a:xfrm>
              <a:blipFill rotWithShape="1">
                <a:blip r:embed="rId2"/>
                <a:stretch>
                  <a:fillRect l="-524" r="-3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796136" y="242145"/>
            <a:ext cx="3141446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Deficit Bias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472608" cy="602185"/>
          </a:xfrm>
        </p:spPr>
        <p:txBody>
          <a:bodyPr/>
          <a:lstStyle/>
          <a:p>
            <a:pPr algn="l"/>
            <a:r>
              <a:rPr lang="en-US" sz="3200" b="1" dirty="0"/>
              <a:t>Application: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341904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718817"/>
                <a:ext cx="8136904" cy="5688632"/>
              </a:xfrm>
            </p:spPr>
            <p:txBody>
              <a:bodyPr/>
              <a:lstStyle/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700" u="sng" dirty="0"/>
                  <a:t>Tackling deficit bias:</a:t>
                </a:r>
                <a:r>
                  <a:rPr lang="en-US" sz="1700" dirty="0"/>
                  <a:t> </a:t>
                </a:r>
                <a:r>
                  <a:rPr lang="en-US" sz="1700" dirty="0">
                    <a:solidFill>
                      <a:schemeClr val="tx1"/>
                    </a:solidFill>
                  </a:rPr>
                  <a:t>(ii) </a:t>
                </a:r>
                <a:r>
                  <a:rPr lang="en-US" sz="1600" b="1" i="1" dirty="0">
                    <a:solidFill>
                      <a:schemeClr val="tx1"/>
                    </a:solidFill>
                  </a:rPr>
                  <a:t>Fiscal policy councils </a:t>
                </a:r>
                <a:r>
                  <a:rPr lang="en-US" sz="1600" i="1" dirty="0"/>
                  <a:t>(FPCs)</a:t>
                </a:r>
                <a:r>
                  <a:rPr lang="en-US" sz="16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354013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700" dirty="0"/>
                  <a:t>Independent fiscal watchdog to make sure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1700" dirty="0"/>
                  <a:t>  is sustainable over the l/term.</a:t>
                </a:r>
              </a:p>
              <a:p>
                <a:pPr marL="354013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700" dirty="0"/>
                  <a:t>3 main reasons for the re-emergence of </a:t>
                </a:r>
                <a:r>
                  <a:rPr lang="en-US" sz="1700" i="1" dirty="0"/>
                  <a:t>independent</a:t>
                </a:r>
                <a:r>
                  <a:rPr lang="en-US" sz="1700" dirty="0"/>
                  <a:t> FPCs to limit deficit bias:</a:t>
                </a:r>
              </a:p>
              <a:p>
                <a:pPr marL="696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AutoNum type="arabicPeriod"/>
                </a:pPr>
                <a:r>
                  <a:rPr lang="en-US" sz="1600" i="1" dirty="0"/>
                  <a:t>The success of  independent </a:t>
                </a:r>
                <a14:m>
                  <m:oMath xmlns:m="http://schemas.openxmlformats.org/officeDocument/2006/math">
                    <m:r>
                      <a:rPr lang="el-GR" sz="160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sz="1600" i="1" dirty="0"/>
                  <a:t>- targeting CBs during the 1990s &amp; 2000s.</a:t>
                </a:r>
              </a:p>
              <a:p>
                <a:pPr marL="696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AutoNum type="arabicPeriod"/>
                </a:pPr>
                <a:r>
                  <a:rPr lang="en-US" sz="1600" i="1" dirty="0"/>
                  <a:t>Fiscal rules were insufficient to ensure prudent management of public finances.</a:t>
                </a:r>
              </a:p>
              <a:p>
                <a:pPr marL="696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800"/>
                  </a:spcAft>
                  <a:buAutoNum type="arabicPeriod"/>
                </a:pPr>
                <a:r>
                  <a:rPr lang="en-US" sz="1600" i="1" dirty="0"/>
                  <a:t>FPCs boost the credibility of consolidation/ austerity packages &amp; act as a commitment device to governments.</a:t>
                </a:r>
              </a:p>
              <a:p>
                <a:pPr marL="639763" indent="-28575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Examples of FPC mandates: Performing forecasts, positive policy analysis (assessing fiscal costs etc.) and making normative recommendations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marL="639763" indent="-28575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However, FPCs do not have power to 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1600" dirty="0"/>
                  <a:t> as a CB would 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𝑀𝑃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639763" indent="-28575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𝑀𝑃</m:t>
                    </m:r>
                  </m:oMath>
                </a14:m>
                <a:r>
                  <a:rPr lang="en-US" sz="1600" dirty="0"/>
                  <a:t> is more neutral but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1600" dirty="0"/>
                  <a:t> is inherently political (many ‘policy levers’ which generates disproportionate effects on certain groups- e.g. rich &amp; the poor).</a:t>
                </a:r>
              </a:p>
              <a:p>
                <a:pPr marL="639763" indent="-28575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FPCs are likely to become more visible &amp; influential given that fiscal consolidation &amp; public finance sustainability is a now central to macro policy debates.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718817"/>
                <a:ext cx="8136904" cy="5688632"/>
              </a:xfrm>
              <a:blipFill rotWithShape="1">
                <a:blip r:embed="rId2"/>
                <a:stretch>
                  <a:fillRect l="-524" r="-375" b="-25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5796136" y="242145"/>
            <a:ext cx="3141446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Deficit Bias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472608" cy="602185"/>
          </a:xfrm>
        </p:spPr>
        <p:txBody>
          <a:bodyPr/>
          <a:lstStyle/>
          <a:p>
            <a:pPr algn="l"/>
            <a:r>
              <a:rPr lang="en-US" sz="3200" b="1" dirty="0"/>
              <a:t>Application: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4759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980728"/>
                <a:ext cx="8208912" cy="5256584"/>
              </a:xfrm>
            </p:spPr>
            <p:txBody>
              <a:bodyPr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Discretionary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𝐹𝑃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Key stabilization tool,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𝑀𝑃</m:t>
                    </m:r>
                  </m:oMath>
                </a14:m>
                <a:r>
                  <a:rPr lang="en-US" sz="2000" dirty="0"/>
                  <a:t> is constrained by ZLB.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𝐹𝑃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Automatic stabilizer: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𝐴𝐷</m:t>
                    </m:r>
                  </m:oMath>
                </a14:m>
                <a:r>
                  <a:rPr lang="en-US" sz="2000" dirty="0"/>
                  <a:t> shock insulation to a certain extent.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2000" dirty="0"/>
                  <a:t>  affects the public debt → </a:t>
                </a:r>
                <a:r>
                  <a:rPr lang="en-US" sz="2000" dirty="0">
                    <a:latin typeface="Cambria Math"/>
                    <a:ea typeface="Cambria Math"/>
                  </a:rPr>
                  <a:t>∴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2000" dirty="0">
                    <a:ea typeface="Cambria Math"/>
                  </a:rPr>
                  <a:t>downsides to </a:t>
                </a:r>
                <a:r>
                  <a:rPr lang="en-US" sz="2000" dirty="0"/>
                  <a:t>discretionary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24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Ricardian equivalence &amp; deficit bias are also studied later in Ch. 14.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700"/>
                  </a:spcAft>
                  <a:buNone/>
                </a:pPr>
                <a:r>
                  <a:rPr lang="en-US" sz="2000" u="sng" dirty="0"/>
                  <a:t>Scope of </a:t>
                </a:r>
                <a14:m>
                  <m:oMath xmlns:m="http://schemas.openxmlformats.org/officeDocument/2006/math">
                    <m:r>
                      <a:rPr lang="en-US" sz="2000" i="1" u="sng">
                        <a:latin typeface="Cambria Math"/>
                      </a:rPr>
                      <m:t>𝐹𝑃</m:t>
                    </m:r>
                    <m:r>
                      <a:rPr lang="en-US" sz="2000" u="sng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: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Income redistribution: using taxes &amp; transfer systems.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Resource allocation: E.g. subsidies/ taxes to particular industries (tobacco industry etc.)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Provision of public goods: Non-excludable and non-rivalrous goods which are not provided by the market.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980728"/>
                <a:ext cx="8208912" cy="5256584"/>
              </a:xfrm>
              <a:blipFill rotWithShape="1">
                <a:blip r:embed="rId2"/>
                <a:stretch>
                  <a:fillRect l="-817" r="-743" b="-2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3933534" y="242145"/>
            <a:ext cx="5004048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Fiscal Policy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2592288" cy="720080"/>
          </a:xfrm>
        </p:spPr>
        <p:txBody>
          <a:bodyPr/>
          <a:lstStyle/>
          <a:p>
            <a:pPr algn="l"/>
            <a:r>
              <a:rPr lang="en-US" sz="3200" b="1" dirty="0"/>
              <a:t>Overview: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904548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2592288" cy="720080"/>
          </a:xfrm>
        </p:spPr>
        <p:txBody>
          <a:bodyPr/>
          <a:lstStyle/>
          <a:p>
            <a:pPr algn="l"/>
            <a:r>
              <a:rPr lang="en-US" sz="3200" b="1" dirty="0"/>
              <a:t>Summary:</a:t>
            </a:r>
            <a:endParaRPr lang="en-GB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729619"/>
                <a:ext cx="8352928" cy="5904656"/>
              </a:xfrm>
            </p:spPr>
            <p:txBody>
              <a:bodyPr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4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The effects of discret.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1700" dirty="0"/>
                  <a:t> &amp; the multiplier depend on initial conditions &amp; the model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4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There are </a:t>
                </a:r>
                <a:r>
                  <a:rPr lang="en-US" sz="1700" dirty="0" err="1"/>
                  <a:t>impt</a:t>
                </a:r>
                <a:r>
                  <a:rPr lang="en-US" sz="1700" dirty="0"/>
                  <a:t>. roles for </a:t>
                </a:r>
                <a:r>
                  <a:rPr lang="en-US" sz="1700" dirty="0" err="1"/>
                  <a:t>discret</a:t>
                </a:r>
                <a:r>
                  <a:rPr lang="en-US" sz="1700" dirty="0"/>
                  <a:t>.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1700" dirty="0"/>
                  <a:t> (e.g. when ZLB is hit) &amp; also auto. stabilizers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4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The debt dynamics model shows the evolution of gov't debt over time, which depends on the primary deficit,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𝑟</m:t>
                    </m:r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700" dirty="0"/>
                  <a:t> and the existing debt level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700" dirty="0"/>
                  <a:t>)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4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Reducing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1700" dirty="0"/>
                  <a:t> by austerity can reduce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700" dirty="0"/>
                  <a:t> but this may damage economic growth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4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So far, there is no consensus on the expansionary effects of consolidation.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4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Ricardian equivalence states that under certain conditions, the consumption response to a tax- or borrowing-financed change in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1700" dirty="0"/>
                  <a:t> is the same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4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Under this, temporary fiscal stimuli based on ↓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1700" dirty="0"/>
                  <a:t> has no effect while a temporary ↑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1700" dirty="0"/>
                  <a:t> increases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1700" dirty="0"/>
                  <a:t> in the current period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4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Deficit bias leads to a preference for debt financing over tax financing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4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It may be caused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700" dirty="0"/>
                  <a:t>, uncertainty </a:t>
                </a:r>
                <a:r>
                  <a:rPr lang="en-US" sz="1700" dirty="0">
                    <a:solidFill>
                      <a:srgbClr val="000000"/>
                    </a:solidFill>
                  </a:rPr>
                  <a:t>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7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γ</m:t>
                        </m:r>
                      </m:e>
                      <m:sub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rgbClr val="000000"/>
                    </a:solidFill>
                  </a:rPr>
                  <a:t> &amp; </a:t>
                </a:r>
                <a:r>
                  <a:rPr lang="en-US" sz="1700" dirty="0"/>
                  <a:t>intergenerational conflicts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4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This problem can </a:t>
                </a:r>
                <a:r>
                  <a:rPr lang="en-US" sz="1700"/>
                  <a:t>be addressed by </a:t>
                </a:r>
                <a:r>
                  <a:rPr lang="en-US" sz="1700" dirty="0"/>
                  <a:t>fiscal rules and fiscal policy councils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500"/>
                  </a:spcAft>
                  <a:buFont typeface="Wingdings" panose="05000000000000000000" pitchFamily="2" charset="2"/>
                  <a:buChar char="§"/>
                </a:pP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729619"/>
                <a:ext cx="8352928" cy="5904656"/>
              </a:xfrm>
              <a:blipFill rotWithShape="1">
                <a:blip r:embed="rId2"/>
                <a:stretch>
                  <a:fillRect l="-365" r="-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3933534" y="242145"/>
            <a:ext cx="5004048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Chapter 14: Fiscal Policy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5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836712"/>
                <a:ext cx="8136904" cy="5256584"/>
              </a:xfrm>
            </p:spPr>
            <p:txBody>
              <a:bodyPr/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000" u="sng" dirty="0"/>
                  <a:t>Discretionary </a:t>
                </a:r>
                <a14:m>
                  <m:oMath xmlns:m="http://schemas.openxmlformats.org/officeDocument/2006/math">
                    <m:r>
                      <a:rPr lang="en-US" sz="2000" i="1" u="sng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2000" u="sng" dirty="0"/>
                  <a:t> for stabilization: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Effectiveness depends on (1) initial state of economy, (2) model used, (3) timescale – short or medium run.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‘The Multiplier’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1800" dirty="0"/>
                  <a:t> differs depending on the timescale. 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Short-run (Keynesian) multiplier: how output changes when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1800" dirty="0"/>
                  <a:t> changes, holding all else constant.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3600"/>
                  </a:spcAft>
                  <a:buNone/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/>
                      </a:rPr>
                      <m:t>Δ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𝑦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(1−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/>
                      </a:rPr>
                      <m:t>Δ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𝐺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i="1">
                        <a:latin typeface="Cambria Math"/>
                      </a:rPr>
                      <m:t>Δ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1800" dirty="0"/>
                  <a:t>,	</a:t>
                </a:r>
                <a:r>
                  <a:rPr lang="el-GR" sz="1800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>
                    <a:solidFill>
                      <a:schemeClr val="accent2"/>
                    </a:solidFill>
                  </a:rPr>
                  <a:t>  </a:t>
                </a:r>
                <a:r>
                  <a:rPr lang="en-US" sz="1800" dirty="0"/>
                  <a:t>is the multiplier.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But general equilibrium effect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1800" dirty="0"/>
                  <a:t> depends on the model (e.g. response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𝑀𝑃</m:t>
                    </m:r>
                  </m:oMath>
                </a14:m>
                <a:r>
                  <a:rPr lang="en-US" sz="1800" dirty="0"/>
                  <a:t>) and the initial conditions of the economy.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We compare 2 different fiscal scenarios in which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1800" dirty="0"/>
                  <a:t> ↑ : (1) Econ. facing severe –</a:t>
                </a:r>
                <a:r>
                  <a:rPr lang="en-US" sz="1800" dirty="0" err="1"/>
                  <a:t>ve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𝐴𝐷</m:t>
                    </m:r>
                  </m:oMath>
                </a14:m>
                <a:r>
                  <a:rPr lang="en-US" sz="1800" dirty="0"/>
                  <a:t>  shock &amp; ZLB is hit;  (2) gov't wants to achieve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836712"/>
                <a:ext cx="8136904" cy="5256584"/>
              </a:xfrm>
              <a:blipFill rotWithShape="1">
                <a:blip r:embed="rId2"/>
                <a:stretch>
                  <a:fillRect l="-825" r="-675" b="-1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3933534" y="242145"/>
                <a:ext cx="5004048" cy="476672"/>
              </a:xfrm>
              <a:prstGeom prst="rect">
                <a:avLst/>
              </a:prstGeom>
            </p:spPr>
            <p:txBody>
              <a:bodyPr/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2"/>
                    </a:solidFill>
                    <a:latin typeface="+mj-lt"/>
                    <a:ea typeface="ＭＳ Ｐゴシック" charset="0"/>
                    <a:cs typeface="ＭＳ Ｐゴシック" charset="0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algn="r"/>
                <a:r>
                  <a:rPr lang="en-US" sz="2400" i="1" kern="0" dirty="0">
                    <a:solidFill>
                      <a:srgbClr val="FFFFFF"/>
                    </a:solidFill>
                  </a:rPr>
                  <a:t>Discretionary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2400" i="1" kern="0" dirty="0">
                    <a:solidFill>
                      <a:srgbClr val="FFFFFF"/>
                    </a:solidFill>
                  </a:rPr>
                  <a:t> </a:t>
                </a:r>
                <a:endParaRPr lang="en-GB" sz="2400" i="1" kern="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34" y="242145"/>
                <a:ext cx="5004048" cy="476672"/>
              </a:xfrm>
              <a:prstGeom prst="rect">
                <a:avLst/>
              </a:prstGeom>
              <a:blipFill rotWithShape="1">
                <a:blip r:embed="rId3"/>
                <a:stretch>
                  <a:fillRect t="-8974" r="-244" b="-2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2736304" cy="720080"/>
          </a:xfrm>
        </p:spPr>
        <p:txBody>
          <a:bodyPr/>
          <a:lstStyle/>
          <a:p>
            <a:pPr algn="l"/>
            <a:r>
              <a:rPr lang="en-US" sz="3200" b="1" dirty="0"/>
              <a:t>Stabilization: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07018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908720"/>
                <a:ext cx="8136904" cy="5256584"/>
              </a:xfrm>
            </p:spPr>
            <p:txBody>
              <a:bodyPr/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1900" dirty="0"/>
                  <a:t>Scenario 1: Using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/>
                      </a:rPr>
                      <m:t>𝐹𝑃</m:t>
                    </m:r>
                    <m:r>
                      <a:rPr lang="en-US" sz="19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900" dirty="0"/>
                  <a:t> for stabilization in a severe recession (Fig 14.1 a.)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908720"/>
                <a:ext cx="8136904" cy="5256584"/>
              </a:xfrm>
              <a:blipFill rotWithShape="1">
                <a:blip r:embed="rId2"/>
                <a:stretch>
                  <a:fillRect l="-750" t="-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3933534" y="242145"/>
                <a:ext cx="5004048" cy="476672"/>
              </a:xfrm>
              <a:prstGeom prst="rect">
                <a:avLst/>
              </a:prstGeom>
            </p:spPr>
            <p:txBody>
              <a:bodyPr/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2"/>
                    </a:solidFill>
                    <a:latin typeface="+mj-lt"/>
                    <a:ea typeface="ＭＳ Ｐゴシック" charset="0"/>
                    <a:cs typeface="ＭＳ Ｐゴシック" charset="0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algn="r"/>
                <a:r>
                  <a:rPr lang="en-US" sz="2400" i="1" kern="0" dirty="0">
                    <a:solidFill>
                      <a:srgbClr val="FFFFFF"/>
                    </a:solidFill>
                  </a:rPr>
                  <a:t>Discretionary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2400" i="1" kern="0" dirty="0">
                    <a:solidFill>
                      <a:srgbClr val="FFFFFF"/>
                    </a:solidFill>
                  </a:rPr>
                  <a:t> </a:t>
                </a:r>
                <a:endParaRPr lang="en-GB" sz="2400" i="1" kern="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34" y="242145"/>
                <a:ext cx="5004048" cy="476672"/>
              </a:xfrm>
              <a:prstGeom prst="rect">
                <a:avLst/>
              </a:prstGeom>
              <a:blipFill rotWithShape="1">
                <a:blip r:embed="rId2"/>
                <a:stretch>
                  <a:fillRect t="-8974" r="-244" b="-2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84" b="15354"/>
          <a:stretch/>
        </p:blipFill>
        <p:spPr bwMode="auto">
          <a:xfrm>
            <a:off x="2273803" y="1484785"/>
            <a:ext cx="3816424" cy="496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2880568" cy="720725"/>
          </a:xfrm>
        </p:spPr>
        <p:txBody>
          <a:bodyPr/>
          <a:lstStyle/>
          <a:p>
            <a:pPr algn="l"/>
            <a:r>
              <a:rPr lang="en-US" sz="3200" b="1" dirty="0"/>
              <a:t>Stabilization: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59679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836712"/>
                <a:ext cx="8136904" cy="5256584"/>
              </a:xfrm>
            </p:spPr>
            <p:txBody>
              <a:bodyPr/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000" dirty="0"/>
                  <a:t>(1) Deep recession: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- </a:t>
                </a:r>
                <a:r>
                  <a:rPr lang="en-US" sz="1700" dirty="0" err="1"/>
                  <a:t>ve</a:t>
                </a:r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𝐴𝐷</m:t>
                    </m:r>
                  </m:oMath>
                </a14:m>
                <a:r>
                  <a:rPr lang="en-US" sz="1700" dirty="0"/>
                  <a:t> shock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1700" dirty="0"/>
                  <a:t> falls to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𝐴</m:t>
                    </m:r>
                    <m:r>
                      <a:rPr lang="en-US" sz="17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1700" dirty="0"/>
                  <a:t>) →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𝐼𝑆</m:t>
                    </m:r>
                  </m:oMath>
                </a14:m>
                <a:r>
                  <a:rPr lang="en-US" sz="1700" dirty="0"/>
                  <a:t>  shifts left → Econ moves from ‘A’ to ‘B’ 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ZLB is hit →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𝑀𝑃</m:t>
                    </m:r>
                  </m:oMath>
                </a14:m>
                <a:r>
                  <a:rPr lang="en-US" sz="1700" dirty="0"/>
                  <a:t>  does not work → Role for the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1700" dirty="0"/>
                  <a:t>  rule (i.e.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𝑃𝑅</m:t>
                    </m:r>
                  </m:oMath>
                </a14:m>
                <a:r>
                  <a:rPr lang="en-US" sz="1700" dirty="0"/>
                  <a:t> replaces </a:t>
                </a:r>
                <a:r>
                  <a:rPr lang="en-US" sz="17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MR </a:t>
                </a:r>
                <a:r>
                  <a:rPr lang="en-US" sz="1700" dirty="0"/>
                  <a:t>).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Now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/>
                      </a:rPr>
                      <m:t>π</m:t>
                    </m:r>
                    <m:r>
                      <a:rPr lang="en-US" sz="1700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700" b="0" i="1" smtClean="0">
                            <a:latin typeface="Cambria Math"/>
                          </a:rPr>
                          <m:t>π</m:t>
                        </m:r>
                      </m:e>
                      <m:sup>
                        <m:r>
                          <a:rPr lang="en-US" sz="17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700" dirty="0"/>
                  <a:t>, ideal 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𝑦</m:t>
                    </m:r>
                    <m:r>
                      <a:rPr lang="en-US" sz="1700" b="0" i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1700" dirty="0"/>
                  <a:t>gap is given by point ‘C’ (i.e.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 dirty="0"/>
                  <a:t>) → Gov’t increases spending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 dirty="0"/>
                  <a:t> → 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𝐼𝑆</m:t>
                    </m:r>
                  </m:oMath>
                </a14:m>
                <a:r>
                  <a:rPr lang="en-US" sz="1700" dirty="0"/>
                  <a:t>  shifts to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𝐼𝑆</m:t>
                    </m:r>
                    <m:r>
                      <a:rPr lang="en-US" sz="17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17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7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7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700" dirty="0"/>
                  <a:t>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From ‘C’, 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1700" dirty="0"/>
                  <a:t> is gradually reduced until the pt. ‘A’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𝑀𝑅𝐸</m:t>
                    </m:r>
                  </m:oMath>
                </a14:m>
                <a:r>
                  <a:rPr lang="en-US" sz="1700" dirty="0"/>
                  <a:t>) is reached.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Value of multiplier &gt; 1: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/>
                      </a:rPr>
                      <m:t>Δ</m:t>
                    </m:r>
                    <m:r>
                      <a:rPr lang="en-US" sz="1700" b="0" i="1" smtClean="0">
                        <a:latin typeface="Cambria Math"/>
                      </a:rPr>
                      <m:t> </m:t>
                    </m:r>
                    <m:r>
                      <a:rPr lang="en-US" sz="1700" b="0" i="1" smtClean="0">
                        <a:latin typeface="Cambria Math"/>
                      </a:rPr>
                      <m:t>𝑦</m:t>
                    </m:r>
                    <m:r>
                      <a:rPr lang="en-US" sz="1700" b="0" i="1" smtClean="0">
                        <a:latin typeface="Cambria Math"/>
                      </a:rPr>
                      <m:t>=</m:t>
                    </m:r>
                    <m:r>
                      <a:rPr lang="en-US" sz="1700" b="0" i="1" smtClean="0">
                        <a:latin typeface="Cambria Math"/>
                      </a:rPr>
                      <m:t>𝑘</m:t>
                    </m:r>
                    <m:r>
                      <a:rPr lang="en-US" sz="17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1700" b="0" i="1" smtClean="0">
                        <a:latin typeface="Cambria Math"/>
                      </a:rPr>
                      <m:t>Δ</m:t>
                    </m:r>
                    <m:r>
                      <a:rPr lang="en-US" sz="1700" b="0" i="1" smtClean="0">
                        <a:latin typeface="Cambria Math"/>
                      </a:rPr>
                      <m:t> </m:t>
                    </m:r>
                    <m:r>
                      <a:rPr lang="en-US" sz="17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1700" dirty="0"/>
                  <a:t> 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New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𝑀𝑅𝐸</m:t>
                    </m:r>
                  </m:oMath>
                </a14:m>
                <a:r>
                  <a:rPr lang="en-US" sz="1700" dirty="0"/>
                  <a:t>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700" dirty="0"/>
                  <a:t>  unchanged, but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sz="17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700" dirty="0"/>
                  <a:t> is higher and  private autonomous spending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17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7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700" dirty="0"/>
                  <a:t> is lower. Note: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/>
                      </a:rPr>
                      <m:t>Δ</m:t>
                    </m:r>
                    <m:r>
                      <a:rPr lang="en-US" sz="1700" b="0" i="1" smtClean="0">
                        <a:latin typeface="Cambria Math"/>
                      </a:rPr>
                      <m:t> </m:t>
                    </m:r>
                    <m:r>
                      <a:rPr lang="en-US" sz="1700" b="0" i="1" smtClean="0">
                        <a:latin typeface="Cambria Math"/>
                      </a:rPr>
                      <m:t>𝐺</m:t>
                    </m:r>
                    <m:r>
                      <a:rPr lang="en-US" sz="17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sz="17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700" b="0" i="1" smtClean="0">
                        <a:latin typeface="Cambria Math"/>
                      </a:rPr>
                      <m:t>−</m:t>
                    </m:r>
                    <m:r>
                      <a:rPr lang="en-US" sz="1700" b="0" i="1" smtClean="0">
                        <a:latin typeface="Cambria Math"/>
                      </a:rPr>
                      <m:t>𝐺</m:t>
                    </m:r>
                    <m:r>
                      <a:rPr lang="en-US" sz="17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17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700" b="0" i="1" dirty="0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sz="17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7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7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700" b="0" i="1" smtClean="0">
                        <a:latin typeface="Cambria Math"/>
                      </a:rPr>
                      <m:t>)/</m:t>
                    </m:r>
                    <m:r>
                      <a:rPr lang="en-US" sz="1700" b="0" i="1" smtClean="0">
                        <a:latin typeface="Cambria Math"/>
                      </a:rPr>
                      <m:t>𝑘</m:t>
                    </m:r>
                    <m:r>
                      <a:rPr lang="en-US" sz="17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/>
                      </a:rPr>
                      <m:t>Δ</m:t>
                    </m:r>
                    <m:r>
                      <a:rPr lang="en-US" sz="1700" b="0" i="1" smtClean="0">
                        <a:latin typeface="Cambria Math"/>
                      </a:rPr>
                      <m:t>𝑦</m:t>
                    </m:r>
                    <m:r>
                      <a:rPr lang="en-US" sz="1700" b="0" i="1" smtClean="0">
                        <a:latin typeface="Cambria Math"/>
                      </a:rPr>
                      <m:t>/</m:t>
                    </m:r>
                    <m:r>
                      <a:rPr lang="en-US" sz="17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1700" dirty="0"/>
                  <a:t>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Once –</a:t>
                </a:r>
                <a:r>
                  <a:rPr lang="en-US" sz="1700" dirty="0" err="1"/>
                  <a:t>ve</a:t>
                </a:r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𝐴𝐷</m:t>
                    </m:r>
                  </m:oMath>
                </a14:m>
                <a:r>
                  <a:rPr lang="en-US" sz="1700" dirty="0"/>
                  <a:t> shock recedes (i.e.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𝐴</m:t>
                    </m:r>
                    <m:r>
                      <a:rPr lang="en-US" sz="17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1700" dirty="0"/>
                  <a:t> rises back to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1700" dirty="0"/>
                  <a:t>), then the fiscal stimulus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sz="17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700" dirty="0"/>
                  <a:t> will be cut to achieve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1700" b="0" i="1" smtClean="0">
                            <a:latin typeface="Cambria Math"/>
                          </a:rPr>
                          <m:t>=</m:t>
                        </m:r>
                        <m:r>
                          <a:rPr lang="en-US" sz="17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700" dirty="0"/>
                  <a:t>.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endParaRPr lang="en-US" sz="1800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836712"/>
                <a:ext cx="8136904" cy="5256584"/>
              </a:xfrm>
              <a:blipFill rotWithShape="1">
                <a:blip r:embed="rId2"/>
                <a:stretch>
                  <a:fillRect l="-825" r="-525" b="-26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3933534" y="242145"/>
                <a:ext cx="5004048" cy="476672"/>
              </a:xfrm>
              <a:prstGeom prst="rect">
                <a:avLst/>
              </a:prstGeom>
            </p:spPr>
            <p:txBody>
              <a:bodyPr/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2"/>
                    </a:solidFill>
                    <a:latin typeface="+mj-lt"/>
                    <a:ea typeface="ＭＳ Ｐゴシック" charset="0"/>
                    <a:cs typeface="ＭＳ Ｐゴシック" charset="0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algn="r"/>
                <a:r>
                  <a:rPr lang="en-US" sz="2400" i="1" kern="0" dirty="0">
                    <a:solidFill>
                      <a:srgbClr val="FFFFFF"/>
                    </a:solidFill>
                  </a:rPr>
                  <a:t>Discretionary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2400" i="1" kern="0" dirty="0">
                    <a:solidFill>
                      <a:srgbClr val="FFFFFF"/>
                    </a:solidFill>
                  </a:rPr>
                  <a:t> </a:t>
                </a:r>
                <a:endParaRPr lang="en-GB" sz="2400" i="1" kern="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34" y="242145"/>
                <a:ext cx="5004048" cy="476672"/>
              </a:xfrm>
              <a:prstGeom prst="rect">
                <a:avLst/>
              </a:prstGeom>
              <a:blipFill rotWithShape="1">
                <a:blip r:embed="rId3"/>
                <a:stretch>
                  <a:fillRect t="-8974" r="-244" b="-2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2808560" cy="720725"/>
          </a:xfrm>
        </p:spPr>
        <p:txBody>
          <a:bodyPr/>
          <a:lstStyle/>
          <a:p>
            <a:pPr algn="l"/>
            <a:r>
              <a:rPr lang="en-US" sz="3200" b="1" dirty="0"/>
              <a:t>Stabilization: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67992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908720"/>
                <a:ext cx="8136904" cy="5256584"/>
              </a:xfrm>
            </p:spPr>
            <p:txBody>
              <a:bodyPr/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1900" dirty="0"/>
                  <a:t>2. Using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1900" dirty="0"/>
                  <a:t> to target an </a:t>
                </a:r>
                <a:r>
                  <a:rPr lang="en-US" sz="1900" b="1" i="1" dirty="0">
                    <a:solidFill>
                      <a:schemeClr val="accent2"/>
                    </a:solidFill>
                  </a:rPr>
                  <a:t>above equilibrium </a:t>
                </a:r>
                <a:r>
                  <a:rPr lang="en-US" sz="1900" dirty="0"/>
                  <a:t>level of output (Fig 14.1 b.)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908720"/>
                <a:ext cx="8136904" cy="5256584"/>
              </a:xfrm>
              <a:blipFill rotWithShape="1">
                <a:blip r:embed="rId2"/>
                <a:stretch>
                  <a:fillRect l="-750" t="-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3933534" y="242145"/>
                <a:ext cx="5004048" cy="476672"/>
              </a:xfrm>
              <a:prstGeom prst="rect">
                <a:avLst/>
              </a:prstGeom>
            </p:spPr>
            <p:txBody>
              <a:bodyPr/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2"/>
                    </a:solidFill>
                    <a:latin typeface="+mj-lt"/>
                    <a:ea typeface="ＭＳ Ｐゴシック" charset="0"/>
                    <a:cs typeface="ＭＳ Ｐゴシック" charset="0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algn="r"/>
                <a:r>
                  <a:rPr lang="en-US" sz="2400" i="1" kern="0" dirty="0">
                    <a:solidFill>
                      <a:srgbClr val="FFFFFF"/>
                    </a:solidFill>
                  </a:rPr>
                  <a:t>Discretionary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2400" i="1" kern="0" dirty="0">
                    <a:solidFill>
                      <a:srgbClr val="FFFFFF"/>
                    </a:solidFill>
                  </a:rPr>
                  <a:t> </a:t>
                </a:r>
                <a:endParaRPr lang="en-GB" sz="2400" i="1" kern="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34" y="242145"/>
                <a:ext cx="5004048" cy="476672"/>
              </a:xfrm>
              <a:prstGeom prst="rect">
                <a:avLst/>
              </a:prstGeom>
              <a:blipFill rotWithShape="1">
                <a:blip r:embed="rId3"/>
                <a:stretch>
                  <a:fillRect t="-8974" r="-244" b="-2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7" r="5396" b="13319"/>
          <a:stretch/>
        </p:blipFill>
        <p:spPr bwMode="auto">
          <a:xfrm>
            <a:off x="2339752" y="1484784"/>
            <a:ext cx="3600400" cy="497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2952576" cy="720725"/>
          </a:xfrm>
        </p:spPr>
        <p:txBody>
          <a:bodyPr/>
          <a:lstStyle/>
          <a:p>
            <a:pPr algn="l"/>
            <a:r>
              <a:rPr lang="en-US" sz="3200" b="1" dirty="0"/>
              <a:t>Stabilization: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9380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836712"/>
                <a:ext cx="8136904" cy="5256584"/>
              </a:xfrm>
            </p:spPr>
            <p:txBody>
              <a:bodyPr/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sz="1900" dirty="0"/>
                  <a:t>(2) Over-ambitious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/>
                      </a:rPr>
                      <m:t>𝑦</m:t>
                    </m:r>
                    <m:r>
                      <a:rPr lang="en-US" sz="1900" b="0" i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1900" dirty="0"/>
                  <a:t>target </a:t>
                </a:r>
                <a:r>
                  <a:rPr lang="en-US" sz="1900" i="1" dirty="0"/>
                  <a:t>(assume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/>
                      </a:rPr>
                      <m:t>𝑀𝑃</m:t>
                    </m:r>
                  </m:oMath>
                </a14:m>
                <a:r>
                  <a:rPr lang="en-US" sz="1900" i="1" dirty="0"/>
                  <a:t> does not interfere with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1900" i="1" dirty="0"/>
                  <a:t>)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2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b="0" dirty="0"/>
                  <a:t>Initially at 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𝑀𝑅𝐸</m:t>
                    </m:r>
                  </m:oMath>
                </a14:m>
                <a:r>
                  <a:rPr lang="en-US" sz="1700" b="0" dirty="0"/>
                  <a:t>  ‘A’ →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𝑃𝑅</m:t>
                    </m:r>
                    <m:r>
                      <a:rPr lang="en-US" sz="17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1700" dirty="0"/>
                  <a:t>  now goes through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a:rPr lang="en-US" sz="1700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700" dirty="0"/>
                  <a:t>  instead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700" dirty="0"/>
                  <a:t>, and target inflation is 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700" i="1">
                            <a:latin typeface="Cambria Math"/>
                          </a:rPr>
                          <m:t>π</m:t>
                        </m:r>
                      </m:e>
                      <m:sup>
                        <m:r>
                          <a:rPr lang="en-US" sz="17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17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1700" dirty="0"/>
                  <a:t>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2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To achieve desired point ‘B’, government increases spending to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 dirty="0"/>
                  <a:t>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2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‘B’ is not 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𝑀𝑅𝐸</m:t>
                    </m:r>
                  </m:oMath>
                </a14:m>
                <a:r>
                  <a:rPr lang="en-US" sz="1700" dirty="0"/>
                  <a:t> 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/>
                      </a:rPr>
                      <m:t>π</m:t>
                    </m:r>
                    <m:r>
                      <a:rPr lang="en-US" sz="1700" b="0" i="1" smtClean="0"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700" b="0" i="1" smtClean="0">
                            <a:latin typeface="Cambria Math"/>
                          </a:rPr>
                          <m:t>π</m:t>
                        </m:r>
                      </m:e>
                      <m:sup>
                        <m:r>
                          <a:rPr lang="en-US" sz="1700" b="0" i="1" smtClean="0">
                            <a:latin typeface="Cambria Math"/>
                          </a:rPr>
                          <m:t>𝐸</m:t>
                        </m:r>
                      </m:sup>
                    </m:sSup>
                    <m:r>
                      <a:rPr lang="en-US" sz="17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700" b="0" i="1" smtClean="0">
                            <a:latin typeface="Cambria Math"/>
                          </a:rPr>
                          <m:t>π</m:t>
                        </m:r>
                      </m:e>
                      <m:sup>
                        <m:r>
                          <a:rPr lang="en-US" sz="17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700" dirty="0"/>
                  <a:t> → Backward-looking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700" i="1">
                            <a:latin typeface="Cambria Math"/>
                          </a:rPr>
                          <m:t>π</m:t>
                        </m:r>
                      </m:e>
                      <m:sup>
                        <m:r>
                          <a:rPr lang="en-US" sz="1700" i="1">
                            <a:latin typeface="Cambria Math"/>
                          </a:rPr>
                          <m:t>𝐸</m:t>
                        </m:r>
                      </m:sup>
                    </m:sSup>
                  </m:oMath>
                </a14:m>
                <a:r>
                  <a:rPr lang="en-US" sz="1700" dirty="0"/>
                  <a:t> is now updated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700" i="1">
                            <a:latin typeface="Cambria Math"/>
                          </a:rPr>
                          <m:t>π</m:t>
                        </m:r>
                      </m:e>
                      <m:sup>
                        <m:r>
                          <a:rPr lang="en-US" sz="17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17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1700" dirty="0"/>
                  <a:t> → 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𝑃𝐶</m:t>
                    </m:r>
                  </m:oMath>
                </a14:m>
                <a:r>
                  <a:rPr lang="en-US" sz="1700" dirty="0"/>
                  <a:t>  shifts up next period.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2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Gov’t now picks desired point ‘C’ but still,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𝑦</m:t>
                    </m:r>
                    <m:r>
                      <a:rPr lang="en-US" sz="1700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700" dirty="0"/>
                  <a:t>! 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𝑃𝐶</m:t>
                    </m:r>
                  </m:oMath>
                </a14:m>
                <a:r>
                  <a:rPr lang="en-US" sz="1700" dirty="0"/>
                  <a:t>  shifts up again.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2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Process continues until new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𝑀𝑅𝐸</m:t>
                    </m:r>
                  </m:oMath>
                </a14:m>
                <a:r>
                  <a:rPr lang="en-US" sz="1700" dirty="0"/>
                  <a:t> ‘D’ is reached → output back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700" dirty="0"/>
                  <a:t>, but inflation risen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700" i="1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 dirty="0"/>
                  <a:t> → Gov’t worse off than at ‘A’ → To get back to ‘A’, costs of disinflation will have to be incurred.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2200"/>
                  </a:spcAft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Medium-run multiplier = 0. No gain in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1700" dirty="0"/>
                  <a:t>  post-adjustment.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836712"/>
                <a:ext cx="8136904" cy="5256584"/>
              </a:xfrm>
              <a:blipFill rotWithShape="1">
                <a:blip r:embed="rId2"/>
                <a:stretch>
                  <a:fillRect l="-750" t="-116" r="-525" b="-4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3933534" y="242145"/>
                <a:ext cx="5004048" cy="476672"/>
              </a:xfrm>
              <a:prstGeom prst="rect">
                <a:avLst/>
              </a:prstGeom>
            </p:spPr>
            <p:txBody>
              <a:bodyPr/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2"/>
                    </a:solidFill>
                    <a:latin typeface="+mj-lt"/>
                    <a:ea typeface="ＭＳ Ｐゴシック" charset="0"/>
                    <a:cs typeface="ＭＳ Ｐゴシック" charset="0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algn="r"/>
                <a:r>
                  <a:rPr lang="en-US" sz="2400" i="1" kern="0" dirty="0">
                    <a:solidFill>
                      <a:srgbClr val="FFFFFF"/>
                    </a:solidFill>
                  </a:rPr>
                  <a:t>Discretionary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2400" i="1" kern="0" dirty="0">
                    <a:solidFill>
                      <a:srgbClr val="FFFFFF"/>
                    </a:solidFill>
                  </a:rPr>
                  <a:t> </a:t>
                </a:r>
                <a:endParaRPr lang="en-GB" sz="2400" i="1" kern="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34" y="242145"/>
                <a:ext cx="5004048" cy="476672"/>
              </a:xfrm>
              <a:prstGeom prst="rect">
                <a:avLst/>
              </a:prstGeom>
              <a:blipFill rotWithShape="1">
                <a:blip r:embed="rId3"/>
                <a:stretch>
                  <a:fillRect t="-8974" r="-244" b="-2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2952576" cy="720725"/>
          </a:xfrm>
        </p:spPr>
        <p:txBody>
          <a:bodyPr/>
          <a:lstStyle/>
          <a:p>
            <a:pPr algn="l"/>
            <a:r>
              <a:rPr lang="en-US" sz="3200" b="1" dirty="0"/>
              <a:t>Stabilization: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51920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836712"/>
                <a:ext cx="8136904" cy="5688632"/>
              </a:xfrm>
            </p:spPr>
            <p:txBody>
              <a:bodyPr/>
              <a:lstStyle/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Full</a:t>
                </a:r>
                <a:r>
                  <a:rPr lang="en-US" sz="1800" b="0" dirty="0"/>
                  <a:t> multiplier effect depends on the model, context and CB </a:t>
                </a:r>
                <a:r>
                  <a:rPr lang="en-US" sz="1800" b="0" dirty="0" err="1"/>
                  <a:t>behaviour</a:t>
                </a:r>
                <a:r>
                  <a:rPr lang="en-US" sz="1800" b="0" dirty="0"/>
                  <a:t>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If there is spare capacity, gov’t can boost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𝐴𝐷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1800" dirty="0"/>
                  <a:t> to improve welfare.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800" dirty="0"/>
                  <a:t>, expansionary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𝐹𝑃</m:t>
                    </m:r>
                  </m:oMath>
                </a14:m>
                <a:r>
                  <a:rPr lang="en-US" sz="1800" dirty="0"/>
                  <a:t> will lead to higher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sz="1800" dirty="0"/>
                  <a:t>  and gov’t debt, while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1800" dirty="0"/>
                  <a:t>  will stay unchanged in the new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𝑀𝑅𝐸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/>
                  <a:t>*****************************************************************************************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We assumed so far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1800" dirty="0"/>
                  <a:t> is fully debt-financed. Now assume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1800" dirty="0"/>
                  <a:t> is fully tax-financed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𝐺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1800" dirty="0"/>
                  <a:t>), and tax is lump-sum. 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Disposable income: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𝐷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b="0" i="1" smtClean="0">
                        <a:latin typeface="Cambria Math"/>
                      </a:rPr>
                      <m:t>𝐺</m:t>
                    </m:r>
                  </m:oMath>
                </a14:m>
                <a:endParaRPr lang="en-US" sz="1800" dirty="0"/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When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1800" dirty="0"/>
                  <a:t> changes,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/>
                      </a:rPr>
                      <m:t>Δ</m:t>
                    </m:r>
                    <m:r>
                      <a:rPr lang="en-US" sz="1800" b="0" i="1" smtClean="0">
                        <a:latin typeface="Cambria Math"/>
                      </a:rPr>
                      <m:t>𝑦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/>
                      </a:rPr>
                      <m:t>Δ</m:t>
                    </m:r>
                    <m:r>
                      <a:rPr lang="en-US" sz="1800" b="0" i="1" smtClean="0">
                        <a:latin typeface="Cambria Math"/>
                      </a:rPr>
                      <m:t>𝐺</m:t>
                    </m:r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l-G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l-GR" sz="1800" i="1">
                        <a:latin typeface="Cambria Math"/>
                      </a:rPr>
                      <m:t>Δ</m:t>
                    </m:r>
                    <m:r>
                      <a:rPr lang="en-US" sz="1800" i="1">
                        <a:latin typeface="Cambria Math"/>
                      </a:rPr>
                      <m:t>𝐺</m:t>
                    </m:r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l-G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sz="1800" i="1">
                            <a:latin typeface="Cambria Math"/>
                          </a:rPr>
                          <m:t>Δ</m:t>
                        </m:r>
                        <m:r>
                          <a:rPr lang="en-US" sz="1800" i="1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+…</m:t>
                    </m:r>
                  </m:oMath>
                </a14:m>
                <a:r>
                  <a:rPr lang="en-US" sz="1800" dirty="0"/>
                  <a:t>       [</a:t>
                </a:r>
                <a:r>
                  <a:rPr lang="en-US" sz="1800" dirty="0">
                    <a:solidFill>
                      <a:schemeClr val="tx1"/>
                    </a:solidFill>
                    <a:latin typeface="Arial"/>
                    <a:cs typeface="Arial"/>
                  </a:rPr>
                  <a:t>▲</a:t>
                </a:r>
                <a:r>
                  <a:rPr lang="en-US" sz="1800" dirty="0"/>
                  <a:t>]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𝑇</m:t>
                    </m:r>
                  </m:oMath>
                </a14:m>
                <a:r>
                  <a:rPr lang="en-US" sz="1800" dirty="0"/>
                  <a:t> also has to increase; its impact is: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/>
                      </a:rPr>
                      <m:t>Δ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𝑦</m:t>
                    </m:r>
                    <m:r>
                      <a:rPr lang="en-US" sz="18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l-GR" sz="1800" i="1">
                        <a:latin typeface="Cambria Math"/>
                      </a:rPr>
                      <m:t>Δ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𝑇</m:t>
                    </m:r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i="1">
                        <a:latin typeface="Cambria Math"/>
                      </a:rPr>
                      <m:t>Δ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𝑇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  <m:r>
                      <a:rPr lang="en-US" sz="1800" b="0" i="0" smtClean="0">
                        <a:latin typeface="Cambria Math"/>
                      </a:rPr>
                      <m:t>−…</m:t>
                    </m:r>
                  </m:oMath>
                </a14:m>
                <a:r>
                  <a:rPr lang="en-US" sz="1800" dirty="0"/>
                  <a:t> [</a:t>
                </a:r>
                <a:r>
                  <a:rPr lang="en-US" sz="18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♣</a:t>
                </a:r>
                <a:r>
                  <a:rPr lang="en-US" sz="1800" dirty="0"/>
                  <a:t>]    Adding up [</a:t>
                </a:r>
                <a:r>
                  <a:rPr lang="en-US" sz="1800" dirty="0">
                    <a:solidFill>
                      <a:schemeClr val="tx1"/>
                    </a:solidFill>
                    <a:cs typeface="Arial"/>
                  </a:rPr>
                  <a:t>▲</a:t>
                </a:r>
                <a:r>
                  <a:rPr lang="en-US" sz="1800" dirty="0"/>
                  <a:t>] and [</a:t>
                </a:r>
                <a:r>
                  <a:rPr lang="en-US" sz="1800" b="1" dirty="0">
                    <a:solidFill>
                      <a:schemeClr val="tx1"/>
                    </a:solidFill>
                    <a:cs typeface="Arial"/>
                  </a:rPr>
                  <a:t>♣</a:t>
                </a:r>
                <a:r>
                  <a:rPr lang="en-US" sz="1800" dirty="0"/>
                  <a:t>]’s effects, and assuming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/>
                      </a:rPr>
                      <m:t>Δ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𝐺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</m:oMath>
                </a14:m>
                <a:r>
                  <a:rPr lang="el-GR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/>
                      </a:rPr>
                      <m:t>Δ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𝑇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𝐺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𝑇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We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/>
                      </a:rPr>
                      <m:t>Δ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𝑦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</m:oMath>
                </a14:m>
                <a:r>
                  <a:rPr lang="el-GR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/>
                      </a:rPr>
                      <m:t>Δ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1800" dirty="0"/>
                  <a:t> , so the </a:t>
                </a:r>
                <a:r>
                  <a:rPr lang="en-US" sz="1800" b="1" dirty="0">
                    <a:solidFill>
                      <a:schemeClr val="accent2"/>
                    </a:solidFill>
                  </a:rPr>
                  <a:t>balanced budget multiplier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800" i="1">
                            <a:latin typeface="Cambria Math"/>
                          </a:rPr>
                          <m:t>Δ</m:t>
                        </m:r>
                        <m:r>
                          <a:rPr lang="en-US" sz="1800" i="1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1800" i="1">
                            <a:latin typeface="Cambria Math"/>
                          </a:rPr>
                          <m:t>Δ</m:t>
                        </m:r>
                        <m:r>
                          <a:rPr lang="en-US" sz="1800" i="1">
                            <a:latin typeface="Cambria Math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𝐺</m:t>
                        </m:r>
                      </m:den>
                    </m:f>
                    <m:r>
                      <a:rPr lang="en-US" sz="1800" b="1" i="0" smtClean="0">
                        <a:latin typeface="Cambria Math"/>
                      </a:rPr>
                      <m:t>=</m:t>
                    </m:r>
                    <m:r>
                      <a:rPr lang="en-US" sz="1800" b="1" i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endParaRPr lang="en-US" sz="1800" dirty="0"/>
              </a:p>
              <a:p>
                <a:pPr marL="442913" indent="-442913" algn="just">
                  <a:lnSpc>
                    <a:spcPct val="13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836712"/>
                <a:ext cx="8136904" cy="5688632"/>
              </a:xfrm>
              <a:blipFill rotWithShape="1">
                <a:blip r:embed="rId2"/>
                <a:stretch>
                  <a:fillRect l="-675" r="-6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3933534" y="242145"/>
            <a:ext cx="5004048" cy="4766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FFFFFF"/>
                </a:solidFill>
              </a:rPr>
              <a:t>The Fiscal Multiplier</a:t>
            </a:r>
            <a:endParaRPr lang="en-GB" sz="2400" i="1" kern="0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2880568" cy="720725"/>
          </a:xfrm>
        </p:spPr>
        <p:txBody>
          <a:bodyPr/>
          <a:lstStyle/>
          <a:p>
            <a:pPr algn="l"/>
            <a:r>
              <a:rPr lang="en-US" sz="3200" b="1" dirty="0"/>
              <a:t>Stabilization: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524709419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33CC"/>
      </a:dk1>
      <a:lt1>
        <a:srgbClr val="3399FF"/>
      </a:lt1>
      <a:dk2>
        <a:srgbClr val="FFFFFF"/>
      </a:dk2>
      <a:lt2>
        <a:srgbClr val="808080"/>
      </a:lt2>
      <a:accent1>
        <a:srgbClr val="00CC99"/>
      </a:accent1>
      <a:accent2>
        <a:srgbClr val="3333CC"/>
      </a:accent2>
      <a:accent3>
        <a:srgbClr val="ADCAFF"/>
      </a:accent3>
      <a:accent4>
        <a:srgbClr val="002AAE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CC"/>
        </a:dk1>
        <a:lt1>
          <a:srgbClr val="3399FF"/>
        </a:lt1>
        <a:dk2>
          <a:srgbClr val="FFFFFF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ADCAFF"/>
        </a:accent3>
        <a:accent4>
          <a:srgbClr val="002AAE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0033CC"/>
        </a:dk1>
        <a:lt1>
          <a:srgbClr val="3399FF"/>
        </a:lt1>
        <a:dk2>
          <a:srgbClr val="FFFFFF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ADCAFF"/>
        </a:accent3>
        <a:accent4>
          <a:srgbClr val="002AAE"/>
        </a:accent4>
        <a:accent5>
          <a:srgbClr val="AAE2CA"/>
        </a:accent5>
        <a:accent6>
          <a:srgbClr val="2D2DB9"/>
        </a:accent6>
        <a:hlink>
          <a:srgbClr val="CC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4404</TotalTime>
  <Words>4230</Words>
  <Application>Microsoft Office PowerPoint</Application>
  <PresentationFormat>On-screen Show (4:3)</PresentationFormat>
  <Paragraphs>261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Times New Roman</vt:lpstr>
      <vt:lpstr>Wingdings</vt:lpstr>
      <vt:lpstr>1_Default Design</vt:lpstr>
      <vt:lpstr>Macroeconomics: Institutions, Instability, and the Financial System</vt:lpstr>
      <vt:lpstr>Objectives:</vt:lpstr>
      <vt:lpstr>Overview:</vt:lpstr>
      <vt:lpstr>Stabilization:</vt:lpstr>
      <vt:lpstr>Stabilization:</vt:lpstr>
      <vt:lpstr>Stabilization:</vt:lpstr>
      <vt:lpstr>Stabilization:</vt:lpstr>
      <vt:lpstr>Stabilization:</vt:lpstr>
      <vt:lpstr>Stabilization:</vt:lpstr>
      <vt:lpstr>Stabilization:</vt:lpstr>
      <vt:lpstr>Stabilization:</vt:lpstr>
      <vt:lpstr>Stabilization:</vt:lpstr>
      <vt:lpstr>Modelling:</vt:lpstr>
      <vt:lpstr>Modelling:</vt:lpstr>
      <vt:lpstr>Modelling:</vt:lpstr>
      <vt:lpstr>Modelling:</vt:lpstr>
      <vt:lpstr>Modelling:</vt:lpstr>
      <vt:lpstr>Modelling:</vt:lpstr>
      <vt:lpstr>Modelling:</vt:lpstr>
      <vt:lpstr>Modelling:</vt:lpstr>
      <vt:lpstr>Modelling:</vt:lpstr>
      <vt:lpstr>Application:</vt:lpstr>
      <vt:lpstr>Application:</vt:lpstr>
      <vt:lpstr>Application:</vt:lpstr>
      <vt:lpstr>Modelling:</vt:lpstr>
      <vt:lpstr>Modelling:</vt:lpstr>
      <vt:lpstr>Application:</vt:lpstr>
      <vt:lpstr>Application:</vt:lpstr>
      <vt:lpstr>Application:</vt:lpstr>
      <vt:lpstr>Summary: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Macroeconomics: Institutions, Instability, and the Financial System</dc:title>
  <dc:creator>hillwee</dc:creator>
  <cp:lastModifiedBy>Raghavendran Srinivasan</cp:lastModifiedBy>
  <cp:revision>315</cp:revision>
  <dcterms:created xsi:type="dcterms:W3CDTF">2015-09-29T19:58:22Z</dcterms:created>
  <dcterms:modified xsi:type="dcterms:W3CDTF">2021-05-28T10:55:20Z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503089145</vt:i4>
  </property>
  <property fmtid="{D5CDD505-2E9C-101B-9397-08002B2CF9AE}" pid="3" name="_NewReviewCycle">
    <vt:lpwstr/>
  </property>
  <property fmtid="{D5CDD505-2E9C-101B-9397-08002B2CF9AE}" pid="4" name="_EmailSubject">
    <vt:lpwstr>Carlin &amp; Sosckice: PowerPoints</vt:lpwstr>
  </property>
  <property fmtid="{D5CDD505-2E9C-101B-9397-08002B2CF9AE}" pid="5" name="_AuthorEmail">
    <vt:lpwstr>amber.stonegalilee@oup.com</vt:lpwstr>
  </property>
  <property fmtid="{D5CDD505-2E9C-101B-9397-08002B2CF9AE}" pid="6" name="_AuthorEmailDisplayName">
    <vt:lpwstr>STONE-GALILEE, Amber</vt:lpwstr>
  </property>
</Properties>
</file>