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67"/>
  </p:notesMasterIdLst>
  <p:handoutMasterIdLst>
    <p:handoutMasterId r:id="rId68"/>
  </p:handoutMasterIdLst>
  <p:sldIdLst>
    <p:sldId id="344" r:id="rId3"/>
    <p:sldId id="619" r:id="rId4"/>
    <p:sldId id="553" r:id="rId5"/>
    <p:sldId id="584" r:id="rId6"/>
    <p:sldId id="566" r:id="rId7"/>
    <p:sldId id="567" r:id="rId8"/>
    <p:sldId id="554" r:id="rId9"/>
    <p:sldId id="560" r:id="rId10"/>
    <p:sldId id="555" r:id="rId11"/>
    <p:sldId id="565" r:id="rId12"/>
    <p:sldId id="569" r:id="rId13"/>
    <p:sldId id="571" r:id="rId14"/>
    <p:sldId id="604" r:id="rId15"/>
    <p:sldId id="556" r:id="rId16"/>
    <p:sldId id="570" r:id="rId17"/>
    <p:sldId id="615" r:id="rId18"/>
    <p:sldId id="568" r:id="rId19"/>
    <p:sldId id="586" r:id="rId20"/>
    <p:sldId id="557" r:id="rId21"/>
    <p:sldId id="561" r:id="rId22"/>
    <p:sldId id="562" r:id="rId23"/>
    <p:sldId id="564" r:id="rId24"/>
    <p:sldId id="563" r:id="rId25"/>
    <p:sldId id="607" r:id="rId26"/>
    <p:sldId id="591" r:id="rId27"/>
    <p:sldId id="593" r:id="rId28"/>
    <p:sldId id="597" r:id="rId29"/>
    <p:sldId id="590" r:id="rId30"/>
    <p:sldId id="558" r:id="rId31"/>
    <p:sldId id="583" r:id="rId32"/>
    <p:sldId id="572" r:id="rId33"/>
    <p:sldId id="598" r:id="rId34"/>
    <p:sldId id="588" r:id="rId35"/>
    <p:sldId id="589" r:id="rId36"/>
    <p:sldId id="616" r:id="rId37"/>
    <p:sldId id="574" r:id="rId38"/>
    <p:sldId id="600" r:id="rId39"/>
    <p:sldId id="573" r:id="rId40"/>
    <p:sldId id="617" r:id="rId41"/>
    <p:sldId id="599" r:id="rId42"/>
    <p:sldId id="581" r:id="rId43"/>
    <p:sldId id="612" r:id="rId44"/>
    <p:sldId id="611" r:id="rId45"/>
    <p:sldId id="614" r:id="rId46"/>
    <p:sldId id="613" r:id="rId47"/>
    <p:sldId id="587" r:id="rId48"/>
    <p:sldId id="601" r:id="rId49"/>
    <p:sldId id="575" r:id="rId50"/>
    <p:sldId id="602" r:id="rId51"/>
    <p:sldId id="576" r:id="rId52"/>
    <p:sldId id="603" r:id="rId53"/>
    <p:sldId id="577" r:id="rId54"/>
    <p:sldId id="594" r:id="rId55"/>
    <p:sldId id="578" r:id="rId56"/>
    <p:sldId id="579" r:id="rId57"/>
    <p:sldId id="580" r:id="rId58"/>
    <p:sldId id="595" r:id="rId59"/>
    <p:sldId id="585" r:id="rId60"/>
    <p:sldId id="609" r:id="rId61"/>
    <p:sldId id="610" r:id="rId62"/>
    <p:sldId id="605" r:id="rId63"/>
    <p:sldId id="545" r:id="rId64"/>
    <p:sldId id="606" r:id="rId65"/>
    <p:sldId id="538" r:id="rId6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3" autoAdjust="0"/>
    <p:restoredTop sz="70154" autoAdjust="0"/>
  </p:normalViewPr>
  <p:slideViewPr>
    <p:cSldViewPr>
      <p:cViewPr varScale="1">
        <p:scale>
          <a:sx n="52" d="100"/>
          <a:sy n="52" d="100"/>
        </p:scale>
        <p:origin x="1686" y="72"/>
      </p:cViewPr>
      <p:guideLst>
        <p:guide orient="horz" pos="902"/>
        <p:guide pos="5469"/>
      </p:guideLst>
    </p:cSldViewPr>
  </p:slideViewPr>
  <p:outlineViewPr>
    <p:cViewPr>
      <p:scale>
        <a:sx n="33" d="100"/>
        <a:sy n="33" d="100"/>
      </p:scale>
      <p:origin x="0" y="-206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7/15/2014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7/15/2014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7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01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config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--list</a:t>
            </a:r>
            <a:r>
              <a:rPr lang="hu-HU" baseline="0" dirty="0" smtClean="0"/>
              <a:t> </a:t>
            </a:r>
          </a:p>
          <a:p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config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--list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--system</a:t>
            </a:r>
            <a:endParaRPr lang="hu-HU" baseline="0" dirty="0" smtClean="0"/>
          </a:p>
          <a:p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config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--list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--global</a:t>
            </a: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config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--list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--local</a:t>
            </a:r>
            <a:endParaRPr lang="en-US" dirty="0" smtClean="0"/>
          </a:p>
          <a:p>
            <a:endParaRPr lang="hu-HU" dirty="0" smtClean="0"/>
          </a:p>
          <a:p>
            <a:endParaRPr lang="hu-HU" dirty="0" smtClean="0"/>
          </a:p>
          <a:p>
            <a:pPr rtl="0" fontAlgn="base"/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merge.tool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p4merge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--global mergetool.p4merge.path "C:/Program Files/Perforce/p4merge.exe„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Tx/>
              <a:buChar char="-"/>
            </a:pP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editor:</a:t>
            </a:r>
          </a:p>
          <a:p>
            <a:pPr marL="0" indent="0" rtl="0" fontAlgn="base">
              <a:buFontTx/>
              <a:buNone/>
            </a:pP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git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--global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core.editor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"'C:/Program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(x86)/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++/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++.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-multiInst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-notabbar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-nosession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-noPlugin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[core]	</a:t>
            </a:r>
            <a:endParaRPr lang="hu-HU" dirty="0" smtClean="0"/>
          </a:p>
          <a:p>
            <a:r>
              <a:rPr lang="en-US" dirty="0" smtClean="0"/>
              <a:t>editor = 'C:/Program Files (x86)/Notepad++/notepad++.exe' -</a:t>
            </a:r>
            <a:r>
              <a:rPr lang="en-US" dirty="0" err="1" smtClean="0"/>
              <a:t>multiInst</a:t>
            </a:r>
            <a:r>
              <a:rPr lang="en-US" dirty="0" smtClean="0"/>
              <a:t> -</a:t>
            </a:r>
            <a:r>
              <a:rPr lang="en-US" dirty="0" err="1" smtClean="0"/>
              <a:t>notabbar</a:t>
            </a:r>
            <a:r>
              <a:rPr lang="en-US" dirty="0" smtClean="0"/>
              <a:t> -</a:t>
            </a:r>
            <a:r>
              <a:rPr lang="en-US" dirty="0" err="1" smtClean="0"/>
              <a:t>nosession</a:t>
            </a:r>
            <a:r>
              <a:rPr lang="en-US" dirty="0" smtClean="0"/>
              <a:t> –</a:t>
            </a:r>
            <a:r>
              <a:rPr lang="en-US" dirty="0" err="1" smtClean="0"/>
              <a:t>noPlugin</a:t>
            </a:r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1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err="1" smtClean="0"/>
              <a:t>Task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smtClean="0"/>
              <a:t>Add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user.name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user.email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global</a:t>
            </a:r>
            <a:endParaRPr lang="hu-HU" baseline="0" dirty="0" smtClean="0"/>
          </a:p>
          <a:p>
            <a:pPr marL="628650" lvl="1" indent="-171450">
              <a:buFontTx/>
              <a:buChar char="-"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--global user.name "John Doe" 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git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--global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user.email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johndoe@example.com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96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Stop here</a:t>
            </a:r>
            <a:r>
              <a:rPr lang="hu-HU" baseline="0" dirty="0" smtClean="0"/>
              <a:t> and show something!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3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6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14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init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 status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git add </a:t>
            </a:r>
            <a:r>
              <a:rPr lang="hu-HU" baseline="0" dirty="0" smtClean="0"/>
              <a:t>. 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commit</a:t>
            </a:r>
            <a:r>
              <a:rPr lang="hu-HU" dirty="0" smtClean="0"/>
              <a:t> –m 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git log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--pretty=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oneline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show</a:t>
            </a:r>
            <a:endParaRPr lang="hu-H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.</a:t>
            </a:r>
            <a:r>
              <a:rPr lang="hu-HU" dirty="0" err="1" smtClean="0"/>
              <a:t>gitignore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clean</a:t>
            </a:r>
            <a:endParaRPr lang="hu-H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rm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rm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--staged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err="1" smtClean="0"/>
              <a:t>Task</a:t>
            </a:r>
            <a:r>
              <a:rPr lang="hu-HU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hu-HU" dirty="0" smtClean="0"/>
              <a:t>Test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command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4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7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51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6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37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32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22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commit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cat-file</a:t>
            </a:r>
            <a:r>
              <a:rPr lang="hu-HU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hu-HU" baseline="0" dirty="0" err="1" smtClean="0"/>
              <a:t>commit</a:t>
            </a:r>
            <a:endParaRPr lang="hu-HU" baseline="0" dirty="0" smtClean="0"/>
          </a:p>
          <a:p>
            <a:pPr marL="628650" lvl="1" indent="-171450">
              <a:buFontTx/>
              <a:buChar char="-"/>
            </a:pPr>
            <a:r>
              <a:rPr lang="hu-HU" baseline="0" dirty="0" err="1" smtClean="0"/>
              <a:t>tree</a:t>
            </a:r>
            <a:r>
              <a:rPr lang="hu-HU" baseline="0" dirty="0" smtClean="0"/>
              <a:t> (git </a:t>
            </a:r>
            <a:r>
              <a:rPr lang="hu-HU" baseline="0" dirty="0" err="1" smtClean="0"/>
              <a:t>cat-file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master</a:t>
            </a:r>
            <a:r>
              <a:rPr lang="hu-HU" baseline="0" dirty="0" smtClean="0"/>
              <a:t>{</a:t>
            </a:r>
            <a:r>
              <a:rPr lang="hu-HU" baseline="0" dirty="0" err="1" smtClean="0"/>
              <a:t>tree</a:t>
            </a:r>
            <a:r>
              <a:rPr lang="hu-HU" baseline="0" dirty="0" smtClean="0"/>
              <a:t>})</a:t>
            </a:r>
          </a:p>
          <a:p>
            <a:pPr marL="628650" lvl="1" indent="-171450">
              <a:buFontTx/>
              <a:buChar char="-"/>
            </a:pPr>
            <a:r>
              <a:rPr lang="hu-HU" dirty="0" smtClean="0"/>
              <a:t>File</a:t>
            </a:r>
          </a:p>
          <a:p>
            <a:pPr marL="628650" lvl="1" indent="-171450">
              <a:buFontTx/>
              <a:buChar char="-"/>
            </a:pPr>
            <a:endParaRPr lang="hu-HU" dirty="0" smtClean="0"/>
          </a:p>
          <a:p>
            <a:pPr marL="171450" lvl="0" indent="-171450">
              <a:buFontTx/>
              <a:buChar char="-"/>
            </a:pPr>
            <a:r>
              <a:rPr lang="hu-HU" dirty="0" err="1" smtClean="0"/>
              <a:t>Task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Find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previous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commit</a:t>
            </a:r>
            <a:endParaRPr lang="hu-HU" baseline="0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Revert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 of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file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git </a:t>
            </a:r>
            <a:r>
              <a:rPr lang="hu-HU" baseline="0" dirty="0" err="1" smtClean="0"/>
              <a:t>cat-file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25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89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http://www.paulboxley.com/blog/2011/06/git-caret-and-tilde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54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err="1" smtClean="0"/>
              <a:t>Try</a:t>
            </a:r>
            <a:r>
              <a:rPr lang="hu-HU" dirty="0" smtClean="0"/>
              <a:t> ^</a:t>
            </a:r>
            <a:r>
              <a:rPr lang="hu-HU" baseline="0" dirty="0" smtClean="0"/>
              <a:t> and ~</a:t>
            </a:r>
          </a:p>
          <a:p>
            <a:pPr marL="171450" indent="-171450">
              <a:buFontTx/>
              <a:buChar char="-"/>
            </a:pPr>
            <a:r>
              <a:rPr lang="hu-HU" baseline="0" dirty="0" err="1" smtClean="0"/>
              <a:t>Create</a:t>
            </a:r>
            <a:r>
              <a:rPr lang="hu-HU" baseline="0" dirty="0" smtClean="0"/>
              <a:t> file and test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7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07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repositories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remote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fetch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push</a:t>
            </a:r>
            <a:r>
              <a:rPr lang="hu-HU" dirty="0" smtClean="0"/>
              <a:t> – </a:t>
            </a:r>
            <a:r>
              <a:rPr lang="hu-HU" dirty="0" err="1" smtClean="0"/>
              <a:t>push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should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fast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forwarded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non-fastforwarded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recommended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--force</a:t>
            </a:r>
            <a:r>
              <a:rPr lang="hu-HU" baseline="0" dirty="0" smtClean="0"/>
              <a:t>)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-u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pull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pull</a:t>
            </a:r>
            <a:r>
              <a:rPr lang="hu-HU" dirty="0" smtClean="0"/>
              <a:t> </a:t>
            </a:r>
            <a:r>
              <a:rPr lang="hu-HU" dirty="0" err="1" smtClean="0"/>
              <a:t>--rebase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rebase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77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http://www.joelonsoftware.com/articles/fog0000000043.html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44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16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912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err="1" smtClean="0"/>
              <a:t>Tasks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Find</a:t>
            </a:r>
            <a:r>
              <a:rPr lang="hu-HU" dirty="0" smtClean="0"/>
              <a:t> a project,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repo</a:t>
            </a:r>
            <a:r>
              <a:rPr lang="hu-HU" dirty="0" smtClean="0"/>
              <a:t> (</a:t>
            </a:r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remote</a:t>
            </a:r>
            <a:r>
              <a:rPr lang="hu-HU" dirty="0" smtClean="0"/>
              <a:t>)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Find</a:t>
            </a:r>
            <a:r>
              <a:rPr lang="hu-HU" dirty="0" smtClean="0"/>
              <a:t> a project</a:t>
            </a:r>
            <a:r>
              <a:rPr lang="en-US" dirty="0" smtClean="0"/>
              <a:t> from</a:t>
            </a:r>
            <a:r>
              <a:rPr lang="en-US" baseline="0" dirty="0" smtClean="0"/>
              <a:t> my projects</a:t>
            </a:r>
            <a:r>
              <a:rPr lang="hu-HU" dirty="0" smtClean="0"/>
              <a:t>, </a:t>
            </a:r>
            <a:r>
              <a:rPr lang="en-US" dirty="0" smtClean="0"/>
              <a:t>fork it, create commit, and add pull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86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git branch iss53 git; checkout iss53 / OR git checkout -b iss53</a:t>
            </a:r>
          </a:p>
          <a:p>
            <a:pPr marL="0" indent="0">
              <a:buFontTx/>
              <a:buNone/>
            </a:pPr>
            <a:r>
              <a:rPr lang="en-US" dirty="0" smtClean="0"/>
              <a:t>- git commit -a -m 'added a new footer [issue 53]'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show a fast-forward</a:t>
            </a:r>
          </a:p>
          <a:p>
            <a:pPr marL="0" indent="0">
              <a:buFontTx/>
              <a:buNone/>
            </a:pPr>
            <a:r>
              <a:rPr lang="en-US" dirty="0" smtClean="0"/>
              <a:t>- show an automatic merge</a:t>
            </a:r>
          </a:p>
          <a:p>
            <a:pPr marL="0" indent="0">
              <a:buFontTx/>
              <a:buNone/>
            </a:pPr>
            <a:r>
              <a:rPr lang="en-US" dirty="0" smtClean="0"/>
              <a:t>- show a conflict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git branch -v</a:t>
            </a:r>
          </a:p>
          <a:p>
            <a:pPr marL="0" indent="0">
              <a:buFontTx/>
              <a:buNone/>
            </a:pPr>
            <a:r>
              <a:rPr lang="en-US" dirty="0" smtClean="0"/>
              <a:t>- git branch --merged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git branch --no-merged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git branch -d OR –D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branch</a:t>
            </a:r>
            <a:r>
              <a:rPr lang="hu-HU" baseline="0" dirty="0" smtClean="0"/>
              <a:t> –a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branch</a:t>
            </a:r>
            <a:r>
              <a:rPr lang="hu-HU" baseline="0" dirty="0" smtClean="0"/>
              <a:t> –r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branch</a:t>
            </a:r>
            <a:r>
              <a:rPr lang="hu-HU" baseline="0" dirty="0" smtClean="0"/>
              <a:t> –m </a:t>
            </a:r>
            <a:r>
              <a:rPr lang="hu-HU" baseline="0" dirty="0" err="1" smtClean="0"/>
              <a:t>rename</a:t>
            </a:r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55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Iss91 is </a:t>
            </a:r>
            <a:r>
              <a:rPr lang="hu-HU" dirty="0" err="1" smtClean="0"/>
              <a:t>dropped</a:t>
            </a:r>
            <a:r>
              <a:rPr lang="hu-HU" dirty="0" smtClean="0"/>
              <a:t> </a:t>
            </a:r>
            <a:r>
              <a:rPr lang="hu-HU" dirty="0" err="1" smtClean="0"/>
              <a:t>away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27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44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908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95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Show </a:t>
            </a:r>
            <a:r>
              <a:rPr lang="hu-HU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</a:t>
            </a:r>
            <a:r>
              <a:rPr lang="hu-HU" dirty="0" err="1" smtClean="0"/>
              <a:t>xample</a:t>
            </a:r>
            <a:r>
              <a:rPr lang="hu-HU" dirty="0" smtClean="0"/>
              <a:t>: </a:t>
            </a:r>
            <a:r>
              <a:rPr lang="en-US" dirty="0" smtClean="0"/>
              <a:t>http://git-scm.com/book/en/Git-Branching-Rebasing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85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TODO: </a:t>
            </a:r>
            <a:r>
              <a:rPr lang="hu-HU" dirty="0" err="1" smtClean="0"/>
              <a:t>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028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439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baseline="0" dirty="0" err="1" smtClean="0"/>
              <a:t>create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remote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repo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remote</a:t>
            </a:r>
            <a:r>
              <a:rPr lang="hu-HU" dirty="0" smtClean="0"/>
              <a:t> add </a:t>
            </a:r>
            <a:r>
              <a:rPr lang="hu-HU" dirty="0" err="1" smtClean="0"/>
              <a:t>origin</a:t>
            </a:r>
            <a:r>
              <a:rPr lang="hu-HU" baseline="0" dirty="0" smtClean="0"/>
              <a:t> …</a:t>
            </a:r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301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636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30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191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err="1" smtClean="0"/>
              <a:t>reset</a:t>
            </a:r>
            <a:r>
              <a:rPr lang="hu-HU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Create</a:t>
            </a:r>
            <a:r>
              <a:rPr lang="hu-HU" dirty="0" smtClean="0"/>
              <a:t> and </a:t>
            </a:r>
            <a:r>
              <a:rPr lang="hu-HU" dirty="0" err="1" smtClean="0"/>
              <a:t>commit</a:t>
            </a:r>
            <a:r>
              <a:rPr lang="hu-HU" dirty="0" smtClean="0"/>
              <a:t> a file</a:t>
            </a:r>
          </a:p>
          <a:p>
            <a:pPr marL="628650" lvl="1" indent="-171450">
              <a:buFontTx/>
              <a:buChar char="-"/>
            </a:pPr>
            <a:r>
              <a:rPr lang="hu-HU" dirty="0" smtClean="0"/>
              <a:t>Edit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commit</a:t>
            </a:r>
            <a:r>
              <a:rPr lang="hu-HU" baseline="0" dirty="0" smtClean="0"/>
              <a:t> file</a:t>
            </a:r>
          </a:p>
          <a:p>
            <a:pPr marL="628650" lvl="1" indent="-171450">
              <a:buFontTx/>
              <a:buChar char="-"/>
            </a:pPr>
            <a:r>
              <a:rPr lang="hu-HU" baseline="0" dirty="0" err="1" smtClean="0"/>
              <a:t>Create</a:t>
            </a:r>
            <a:r>
              <a:rPr lang="hu-HU" baseline="0" dirty="0" smtClean="0"/>
              <a:t> tag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Show mixed, </a:t>
            </a:r>
            <a:r>
              <a:rPr lang="hu-HU" baseline="0" dirty="0" err="1" smtClean="0"/>
              <a:t>soft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hard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reset</a:t>
            </a:r>
            <a:endParaRPr lang="hu-HU" baseline="0" dirty="0" smtClean="0"/>
          </a:p>
          <a:p>
            <a:pPr marL="171450" lvl="0" indent="-171450">
              <a:buFontTx/>
              <a:buChar char="-"/>
            </a:pPr>
            <a:endParaRPr lang="hu-HU" dirty="0" smtClean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374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init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 status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git add </a:t>
            </a:r>
            <a:r>
              <a:rPr lang="hu-HU" baseline="0" dirty="0" smtClean="0"/>
              <a:t>. 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commit</a:t>
            </a:r>
            <a:r>
              <a:rPr lang="hu-HU" dirty="0" smtClean="0"/>
              <a:t> –m 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git log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--pretty=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oneline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show</a:t>
            </a:r>
            <a:endParaRPr lang="hu-H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.</a:t>
            </a:r>
            <a:r>
              <a:rPr lang="hu-HU" dirty="0" err="1" smtClean="0"/>
              <a:t>gitignore</a:t>
            </a:r>
            <a:endParaRPr lang="hu-H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hu-H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reset</a:t>
            </a:r>
            <a:endParaRPr lang="hu-H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checkout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rm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rm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--staged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//TODO: </a:t>
            </a:r>
            <a:r>
              <a:rPr lang="hu-HU" dirty="0" err="1" smtClean="0"/>
              <a:t>task</a:t>
            </a:r>
            <a:r>
              <a:rPr lang="hu-HU" dirty="0" smtClean="0"/>
              <a:t> 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attendees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067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git stash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git stash 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17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7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593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-</a:t>
            </a:r>
            <a:r>
              <a:rPr lang="hu-HU" baseline="0" dirty="0" smtClean="0"/>
              <a:t> </a:t>
            </a:r>
            <a:r>
              <a:rPr lang="hu-HU" dirty="0" smtClean="0"/>
              <a:t>git tag –l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684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TODO: </a:t>
            </a:r>
            <a:r>
              <a:rPr lang="hu-HU" dirty="0" err="1" smtClean="0"/>
              <a:t>task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25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fsck</a:t>
            </a:r>
            <a:r>
              <a:rPr lang="hu-HU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git add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fsck</a:t>
            </a:r>
            <a:r>
              <a:rPr lang="hu-HU" dirty="0" smtClean="0"/>
              <a:t> </a:t>
            </a:r>
            <a:r>
              <a:rPr lang="hu-HU" dirty="0" err="1" smtClean="0"/>
              <a:t>--unreachable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reset</a:t>
            </a:r>
            <a:r>
              <a:rPr lang="hu-HU" dirty="0" smtClean="0"/>
              <a:t> HEAD</a:t>
            </a:r>
            <a:r>
              <a:rPr lang="hu-HU" baseline="0" dirty="0" smtClean="0"/>
              <a:t> –</a:t>
            </a:r>
            <a:r>
              <a:rPr lang="hu-HU" baseline="0" dirty="0" err="1" smtClean="0"/>
              <a:t>hard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prune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01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146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https://www.kernel.org/pub/software/scm/git/docs/everyday.html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555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94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17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102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536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5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101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763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8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199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341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5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7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7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perforce.com/product/components/perforce-visual-merge-and-diff-tools" TargetMode="External"/><Relationship Id="rId4" Type="http://schemas.openxmlformats.org/officeDocument/2006/relationships/hyperlink" Target="https://git.epam.com/help/ss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ernel.org/pub/software/scm/git/docs/git-diff.html" TargetMode="External"/><Relationship Id="rId3" Type="http://schemas.openxmlformats.org/officeDocument/2006/relationships/hyperlink" Target="https://www.kernel.org/pub/software/scm/git/docs/git-show-branch.html" TargetMode="External"/><Relationship Id="rId7" Type="http://schemas.openxmlformats.org/officeDocument/2006/relationships/hyperlink" Target="https://www.kernel.org/pub/software/scm/git/docs/git-add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ernel.org/pub/software/scm/git/docs/git-branch.html" TargetMode="External"/><Relationship Id="rId5" Type="http://schemas.openxmlformats.org/officeDocument/2006/relationships/hyperlink" Target="https://www.kernel.org/pub/software/scm/git/docs/git-checkout.html" TargetMode="External"/><Relationship Id="rId4" Type="http://schemas.openxmlformats.org/officeDocument/2006/relationships/hyperlink" Target="https://www.kernel.org/pub/software/scm/git/docs/git-log.html" TargetMode="External"/><Relationship Id="rId9" Type="http://schemas.openxmlformats.org/officeDocument/2006/relationships/hyperlink" Target="https://www.kernel.org/pub/software/scm/git/docs/git-status.html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ernel.org/pub/software/scm/git/docs/git-tag.html" TargetMode="External"/><Relationship Id="rId3" Type="http://schemas.openxmlformats.org/officeDocument/2006/relationships/hyperlink" Target="https://www.kernel.org/pub/software/scm/git/docs/git-commit.html" TargetMode="External"/><Relationship Id="rId7" Type="http://schemas.openxmlformats.org/officeDocument/2006/relationships/hyperlink" Target="https://www.kernel.org/pub/software/scm/git/docs/git-rebase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ernel.org/pub/software/scm/git/docs/git-merge.html" TargetMode="External"/><Relationship Id="rId5" Type="http://schemas.openxmlformats.org/officeDocument/2006/relationships/hyperlink" Target="https://www.kernel.org/pub/software/scm/git/docs/git-checkout.html" TargetMode="External"/><Relationship Id="rId4" Type="http://schemas.openxmlformats.org/officeDocument/2006/relationships/hyperlink" Target="https://www.kernel.org/pub/software/scm/git/docs/git-rese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pub/software/scm/git/docs/git-clone.htm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ernel.org/pub/software/scm/git/docs/git-push.html" TargetMode="External"/><Relationship Id="rId5" Type="http://schemas.openxmlformats.org/officeDocument/2006/relationships/hyperlink" Target="https://www.kernel.org/pub/software/scm/git/docs/git-fetch.html" TargetMode="External"/><Relationship Id="rId4" Type="http://schemas.openxmlformats.org/officeDocument/2006/relationships/hyperlink" Target="https://www.kernel.org/pub/software/scm/git/docs/git-pull.html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65760" y="3276600"/>
            <a:ext cx="6187440" cy="1752600"/>
          </a:xfrm>
        </p:spPr>
        <p:txBody>
          <a:bodyPr/>
          <a:lstStyle/>
          <a:p>
            <a:r>
              <a:rPr lang="en-US" noProof="0" dirty="0" smtClean="0"/>
              <a:t>EPAM Java Junior Program</a:t>
            </a:r>
          </a:p>
          <a:p>
            <a:r>
              <a:rPr lang="en-US" noProof="0" dirty="0" smtClean="0"/>
              <a:t>Péter Veres</a:t>
            </a:r>
          </a:p>
          <a:p>
            <a:r>
              <a:rPr lang="en-US" noProof="0" dirty="0" smtClean="0"/>
              <a:t>peter_veres2@epam.com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Git </a:t>
            </a: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Prerequisites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57150" indent="-457200">
              <a:buFont typeface="Arial" panose="020B0604020202020204" pitchFamily="34" charset="0"/>
              <a:buChar char="•"/>
            </a:pPr>
            <a:r>
              <a:rPr lang="en-US" dirty="0" smtClean="0"/>
              <a:t>MysysGit</a:t>
            </a:r>
          </a:p>
          <a:p>
            <a:pPr marL="857250" lvl="2" indent="-457200"/>
            <a:r>
              <a:rPr lang="en-US" dirty="0" smtClean="0">
                <a:hlinkClick r:id="rId3"/>
              </a:rPr>
              <a:t>http://msysgit.github.io/</a:t>
            </a:r>
            <a:endParaRPr lang="en-US" dirty="0" smtClean="0"/>
          </a:p>
          <a:p>
            <a:pPr marL="457200" lvl="1" indent="-457200"/>
            <a:r>
              <a:rPr lang="en-US" dirty="0" smtClean="0"/>
              <a:t>Registration</a:t>
            </a:r>
          </a:p>
          <a:p>
            <a:pPr marL="857250" lvl="2" indent="-457200"/>
            <a:r>
              <a:rPr lang="en-US" dirty="0" smtClean="0"/>
              <a:t>github.com</a:t>
            </a:r>
          </a:p>
          <a:p>
            <a:pPr marL="857250" lvl="2" indent="-457200"/>
            <a:r>
              <a:rPr lang="en-US" dirty="0" smtClean="0"/>
              <a:t>git.epam.com</a:t>
            </a:r>
          </a:p>
          <a:p>
            <a:pPr marL="457200" lvl="1" indent="-457200"/>
            <a:r>
              <a:rPr lang="en-US" dirty="0" smtClean="0"/>
              <a:t>Import public keys</a:t>
            </a:r>
          </a:p>
          <a:p>
            <a:pPr marL="857250" lvl="2" indent="-457200"/>
            <a:r>
              <a:rPr lang="en-US" dirty="0" smtClean="0">
                <a:hlinkClick r:id="rId4"/>
              </a:rPr>
              <a:t>https://git.epam.com/help/ssh</a:t>
            </a:r>
            <a:endParaRPr lang="en-US" dirty="0" smtClean="0"/>
          </a:p>
          <a:p>
            <a:pPr marL="457200" lvl="1" indent="-457200"/>
            <a:r>
              <a:rPr lang="hu-HU" dirty="0" smtClean="0"/>
              <a:t>P4 </a:t>
            </a:r>
            <a:r>
              <a:rPr lang="hu-HU" dirty="0" err="1" smtClean="0"/>
              <a:t>Merge</a:t>
            </a:r>
            <a:r>
              <a:rPr lang="hu-HU" dirty="0" smtClean="0"/>
              <a:t>: </a:t>
            </a:r>
            <a:r>
              <a:rPr lang="en-US" dirty="0" smtClean="0"/>
              <a:t>Visual Merge Tool</a:t>
            </a:r>
            <a:r>
              <a:rPr lang="hu-HU" dirty="0" smtClean="0"/>
              <a:t> (</a:t>
            </a:r>
            <a:r>
              <a:rPr lang="en-US" dirty="0" smtClean="0"/>
              <a:t>Perforce</a:t>
            </a:r>
            <a:r>
              <a:rPr lang="hu-HU" dirty="0" smtClean="0"/>
              <a:t>)</a:t>
            </a:r>
            <a:endParaRPr lang="en-US" dirty="0" smtClean="0"/>
          </a:p>
          <a:p>
            <a:pPr marL="857250" lvl="2" indent="-457200"/>
            <a:r>
              <a:rPr lang="hu-HU" dirty="0" err="1" smtClean="0"/>
              <a:t>Select</a:t>
            </a:r>
            <a:r>
              <a:rPr lang="hu-HU" dirty="0" smtClean="0"/>
              <a:t> </a:t>
            </a:r>
            <a:r>
              <a:rPr lang="en-US" b="1" u="sng" dirty="0" smtClean="0"/>
              <a:t>P4Merge</a:t>
            </a:r>
            <a:r>
              <a:rPr lang="en-US" dirty="0" smtClean="0"/>
              <a:t> only</a:t>
            </a:r>
          </a:p>
          <a:p>
            <a:pPr marL="857250" lvl="2" indent="-457200"/>
            <a:r>
              <a:rPr lang="en-US" dirty="0" smtClean="0">
                <a:hlinkClick r:id="rId5"/>
              </a:rPr>
              <a:t>http://www.perforce.com/product/components/perforce-visual-merge-and-diff-tools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9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Basics - snapshots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4098" name="Picture 2" descr="http://git-scm.com/figures/18333fig0104-tn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74124"/>
            <a:ext cx="4762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git-scm.com/figures/18333fig0105-t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59025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8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configuration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Configuring git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levels of configuration</a:t>
            </a:r>
          </a:p>
          <a:p>
            <a:pPr lvl="1"/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gitconfig</a:t>
            </a:r>
            <a:endParaRPr lang="en-US" dirty="0" smtClean="0"/>
          </a:p>
          <a:p>
            <a:pPr lvl="1"/>
            <a:r>
              <a:rPr lang="en-US" dirty="0" smtClean="0"/>
              <a:t>Global</a:t>
            </a:r>
          </a:p>
          <a:p>
            <a:pPr lvl="2"/>
            <a:r>
              <a:rPr lang="en-US" dirty="0" smtClean="0"/>
              <a:t>~/.</a:t>
            </a:r>
            <a:r>
              <a:rPr lang="en-US" dirty="0" err="1" smtClean="0"/>
              <a:t>gitconfig</a:t>
            </a:r>
            <a:endParaRPr lang="en-US" dirty="0" smtClean="0"/>
          </a:p>
          <a:p>
            <a:pPr lvl="1"/>
            <a:r>
              <a:rPr lang="en-US" dirty="0" smtClean="0"/>
              <a:t>Local</a:t>
            </a:r>
          </a:p>
          <a:p>
            <a:pPr lvl="2"/>
            <a:r>
              <a:rPr lang="en-US" dirty="0" smtClean="0"/>
              <a:t>.git/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6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 #</a:t>
            </a:r>
            <a:r>
              <a:rPr lang="hu-HU" noProof="0" dirty="0" smtClean="0"/>
              <a:t>1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>
                <a:solidFill>
                  <a:schemeClr val="bg1"/>
                </a:solidFill>
              </a:rPr>
              <a:t>Configuring</a:t>
            </a:r>
            <a:r>
              <a:rPr lang="hu-HU" dirty="0" smtClean="0">
                <a:solidFill>
                  <a:schemeClr val="bg1"/>
                </a:solidFill>
              </a:rPr>
              <a:t> git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Versioning with git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66191"/>
            <a:ext cx="841248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Working directory</a:t>
            </a:r>
          </a:p>
          <a:p>
            <a:pPr lvl="1"/>
            <a:r>
              <a:rPr lang="en-US" dirty="0" smtClean="0"/>
              <a:t>single checkout of one version of the project</a:t>
            </a:r>
          </a:p>
          <a:p>
            <a:r>
              <a:rPr lang="en-US" u="sng" dirty="0" smtClean="0"/>
              <a:t>Staging area</a:t>
            </a:r>
            <a:r>
              <a:rPr lang="hu-HU" dirty="0" smtClean="0"/>
              <a:t>/Index</a:t>
            </a:r>
            <a:endParaRPr lang="en-US" dirty="0" smtClean="0"/>
          </a:p>
          <a:p>
            <a:pPr lvl="1"/>
            <a:r>
              <a:rPr lang="en-US" dirty="0" smtClean="0"/>
              <a:t>stores information about what will go into your next commit. It is a simple file</a:t>
            </a:r>
            <a:r>
              <a:rPr lang="hu-HU" dirty="0" smtClean="0"/>
              <a:t>.</a:t>
            </a:r>
            <a:endParaRPr lang="en-US" dirty="0" smtClean="0"/>
          </a:p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where Git stores the metadata and object database for your project, .git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Basics – the tree states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5122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92527"/>
            <a:ext cx="4762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Basics – </a:t>
            </a:r>
            <a:r>
              <a:rPr lang="hu-HU" noProof="0" dirty="0" smtClean="0"/>
              <a:t>file status </a:t>
            </a:r>
            <a:r>
              <a:rPr lang="hu-HU" noProof="0" dirty="0" err="1" smtClean="0"/>
              <a:t>lifecycle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026" name="Picture 2" descr="http://git-scm.com/figures/18333fig0201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239000" cy="458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 #</a:t>
            </a:r>
            <a:r>
              <a:rPr lang="hu-HU" noProof="0" dirty="0" smtClean="0"/>
              <a:t>2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Versioning with git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Object database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Git </a:t>
            </a:r>
            <a:r>
              <a:rPr lang="en-US" b="1" dirty="0" smtClean="0"/>
              <a:t>Object Database</a:t>
            </a:r>
            <a:r>
              <a:rPr lang="en-US" dirty="0" smtClean="0"/>
              <a:t>, which is kept in the </a:t>
            </a:r>
            <a:r>
              <a:rPr lang="en-US" b="1" dirty="0" smtClean="0"/>
              <a:t>Git Directory</a:t>
            </a:r>
          </a:p>
          <a:p>
            <a:r>
              <a:rPr lang="en-US" dirty="0" smtClean="0"/>
              <a:t>Each object is compressed (with </a:t>
            </a:r>
            <a:r>
              <a:rPr lang="en-US" dirty="0" err="1" smtClean="0"/>
              <a:t>Zlib</a:t>
            </a:r>
            <a:r>
              <a:rPr lang="en-US" dirty="0" smtClean="0"/>
              <a:t>) and referenced by the SHA-1 value (40 chars) of its contents plus a small header.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Blob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Blob, tree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3609975" cy="146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799853"/>
            <a:ext cx="4181475" cy="122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417833"/>
            <a:ext cx="4191000" cy="84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65760" y="3276600"/>
            <a:ext cx="6187440" cy="1752600"/>
          </a:xfrm>
        </p:spPr>
        <p:txBody>
          <a:bodyPr/>
          <a:lstStyle/>
          <a:p>
            <a:r>
              <a:rPr lang="en-US" dirty="0"/>
              <a:t>Git is based on basic computer science. If it's too hard for you, perhaps you're in the wrong </a:t>
            </a:r>
            <a:r>
              <a:rPr lang="en-US" dirty="0" smtClean="0"/>
              <a:t>industry</a:t>
            </a:r>
            <a:r>
              <a:rPr lang="hu-HU" dirty="0" smtClean="0"/>
              <a:t>.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Git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Commit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Points to a tree</a:t>
            </a:r>
          </a:p>
          <a:p>
            <a:r>
              <a:rPr lang="en-US" dirty="0" smtClean="0"/>
              <a:t>Keeps author, committer, message, parent commits	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1123"/>
            <a:ext cx="3193674" cy="205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7" y="4921567"/>
            <a:ext cx="3734881" cy="140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992" y="4839652"/>
            <a:ext cx="3832408" cy="1637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3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Tag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We’ll talk about it later…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44958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2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Data model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Grey: “cheap” objects</a:t>
            </a:r>
          </a:p>
          <a:p>
            <a:pPr lvl="0"/>
            <a:r>
              <a:rPr lang="en-US" dirty="0"/>
              <a:t>Color: </a:t>
            </a:r>
            <a:r>
              <a:rPr lang="en-US" dirty="0" smtClean="0"/>
              <a:t>immutable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30480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3467"/>
            <a:ext cx="3162300" cy="4651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8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Data model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/>
          </a:bodyPr>
          <a:lstStyle/>
          <a:p>
            <a:r>
              <a:rPr lang="en-US" dirty="0"/>
              <a:t>DAG</a:t>
            </a:r>
          </a:p>
          <a:p>
            <a:r>
              <a:rPr lang="en-US" dirty="0"/>
              <a:t>Objects are immutable</a:t>
            </a:r>
          </a:p>
          <a:p>
            <a:r>
              <a:rPr lang="en-US" dirty="0"/>
              <a:t>References can constantly </a:t>
            </a:r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 #3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git </a:t>
            </a:r>
            <a:r>
              <a:rPr lang="hu-HU" dirty="0" err="1" smtClean="0">
                <a:solidFill>
                  <a:schemeClr val="bg1"/>
                </a:solidFill>
              </a:rPr>
              <a:t>cat-file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Ancestr</a:t>
            </a:r>
            <a:r>
              <a:rPr lang="en-US" dirty="0" smtClean="0"/>
              <a:t>y References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^ (caret)</a:t>
            </a:r>
          </a:p>
          <a:p>
            <a:pPr lvl="1"/>
            <a:r>
              <a:rPr lang="en-US" dirty="0" smtClean="0"/>
              <a:t>git show HEAD^: 1st p</a:t>
            </a:r>
            <a:r>
              <a:rPr lang="en-US" noProof="0" dirty="0" err="1" smtClean="0"/>
              <a:t>arent</a:t>
            </a:r>
            <a:r>
              <a:rPr lang="en-US" noProof="0" dirty="0" smtClean="0"/>
              <a:t> of the commit</a:t>
            </a:r>
          </a:p>
          <a:p>
            <a:pPr lvl="1"/>
            <a:r>
              <a:rPr lang="en-US" dirty="0" smtClean="0"/>
              <a:t>git show HEAD^2: 2nd parent of the commit</a:t>
            </a:r>
          </a:p>
          <a:p>
            <a:r>
              <a:rPr lang="en-US" noProof="0" dirty="0" smtClean="0"/>
              <a:t>~ (tilde)</a:t>
            </a:r>
          </a:p>
          <a:p>
            <a:pPr lvl="1"/>
            <a:r>
              <a:rPr lang="en-US" dirty="0" smtClean="0"/>
              <a:t>git show HEAD~: 1st parent of the commit</a:t>
            </a:r>
          </a:p>
          <a:p>
            <a:pPr lvl="1"/>
            <a:r>
              <a:rPr lang="en-US" dirty="0" smtClean="0"/>
              <a:t>git show HEAD~2: 1st parent of the 1st parent</a:t>
            </a:r>
          </a:p>
        </p:txBody>
      </p:sp>
    </p:spTree>
    <p:extLst>
      <p:ext uri="{BB962C8B-B14F-4D97-AF65-F5344CB8AC3E}">
        <p14:creationId xmlns:p14="http://schemas.microsoft.com/office/powerpoint/2010/main" val="1775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Ancestr</a:t>
            </a:r>
            <a:r>
              <a:rPr lang="en-US" dirty="0" smtClean="0"/>
              <a:t>y References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Example</a:t>
            </a:r>
            <a:endParaRPr lang="en-US" dirty="0" smtClean="0"/>
          </a:p>
        </p:txBody>
      </p:sp>
      <p:sp>
        <p:nvSpPr>
          <p:cNvPr id="2" name="AutoShape 2" descr="Referencing commits from HEAD using ~ and ^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58457"/>
            <a:ext cx="72580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 #2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>
                <a:solidFill>
                  <a:schemeClr val="bg1"/>
                </a:solidFill>
              </a:rPr>
              <a:t>Ancestry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remotes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Git remotes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branches</a:t>
            </a:r>
            <a:endParaRPr lang="en-US" noProof="0" dirty="0" smtClean="0"/>
          </a:p>
        </p:txBody>
      </p:sp>
      <p:pic>
        <p:nvPicPr>
          <p:cNvPr id="2050" name="Picture 2" descr="http://git-scm.com/figures/18333fig032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4114800" cy="397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remotes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Git remotes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We’ll talk about branches later</a:t>
            </a:r>
          </a:p>
          <a:p>
            <a:r>
              <a:rPr lang="en-US" dirty="0" smtClean="0"/>
              <a:t>git remote add: </a:t>
            </a:r>
          </a:p>
          <a:p>
            <a:pPr lvl="1"/>
            <a:r>
              <a:rPr lang="en-US" noProof="0" dirty="0" smtClean="0"/>
              <a:t>Remote branches are in .git/refs/remotes</a:t>
            </a:r>
          </a:p>
          <a:p>
            <a:pPr lvl="1"/>
            <a:r>
              <a:rPr lang="en-US" dirty="0" smtClean="0"/>
              <a:t>Remote branches are tracked by local branch</a:t>
            </a:r>
            <a:endParaRPr lang="en-US" noProof="0" dirty="0" smtClean="0"/>
          </a:p>
          <a:p>
            <a:r>
              <a:rPr lang="en-US" u="sng" dirty="0" smtClean="0"/>
              <a:t>Remote branch </a:t>
            </a:r>
            <a:r>
              <a:rPr lang="en-US" dirty="0" smtClean="0"/>
              <a:t>can be </a:t>
            </a:r>
            <a:r>
              <a:rPr lang="en-US" i="1" dirty="0" smtClean="0"/>
              <a:t>fetched/rebased/merged</a:t>
            </a:r>
            <a:endParaRPr lang="en-US" i="1" noProof="0" dirty="0" smtClean="0"/>
          </a:p>
          <a:p>
            <a:r>
              <a:rPr lang="en-US" u="sng" dirty="0" smtClean="0"/>
              <a:t>Local branch </a:t>
            </a:r>
            <a:r>
              <a:rPr lang="en-US" dirty="0" smtClean="0"/>
              <a:t>can be </a:t>
            </a:r>
            <a:r>
              <a:rPr lang="en-US" i="1" dirty="0" err="1" smtClean="0"/>
              <a:t>commited</a:t>
            </a:r>
            <a:r>
              <a:rPr lang="en-US" i="1" dirty="0" smtClean="0"/>
              <a:t>/pushed</a:t>
            </a:r>
          </a:p>
          <a:p>
            <a:r>
              <a:rPr lang="en-US" dirty="0" smtClean="0"/>
              <a:t>Remote branch can be </a:t>
            </a:r>
            <a:r>
              <a:rPr lang="en-US" dirty="0" err="1" smtClean="0"/>
              <a:t>checkouted</a:t>
            </a:r>
            <a:r>
              <a:rPr lang="en-US" dirty="0" smtClean="0"/>
              <a:t>, but HEAD will be detached state</a:t>
            </a:r>
          </a:p>
          <a:p>
            <a:pPr lvl="1"/>
            <a:r>
              <a:rPr lang="en-US" dirty="0" smtClean="0"/>
              <a:t>You can commit to a detached HEAD, but it will be detached</a:t>
            </a:r>
          </a:p>
        </p:txBody>
      </p:sp>
    </p:spTree>
    <p:extLst>
      <p:ext uri="{BB962C8B-B14F-4D97-AF65-F5344CB8AC3E}">
        <p14:creationId xmlns:p14="http://schemas.microsoft.com/office/powerpoint/2010/main" val="29977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How to measure the quality of a software team?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038911"/>
            <a:ext cx="5410200" cy="49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 the Server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Git on the Server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Git on the server</a:t>
            </a:r>
          </a:p>
          <a:p>
            <a:pPr lvl="1"/>
            <a:r>
              <a:rPr lang="en-US" dirty="0" smtClean="0"/>
              <a:t>Protocols</a:t>
            </a:r>
            <a:endParaRPr lang="hu-HU" dirty="0" smtClean="0"/>
          </a:p>
          <a:p>
            <a:pPr lvl="2"/>
            <a:r>
              <a:rPr lang="hu-HU" dirty="0" smtClean="0"/>
              <a:t>Local</a:t>
            </a:r>
          </a:p>
          <a:p>
            <a:pPr lvl="2"/>
            <a:r>
              <a:rPr lang="hu-HU" dirty="0" smtClean="0"/>
              <a:t>SSH – </a:t>
            </a:r>
            <a:r>
              <a:rPr lang="en-US" dirty="0" smtClean="0"/>
              <a:t>anonymous access not supported</a:t>
            </a:r>
          </a:p>
          <a:p>
            <a:pPr lvl="2"/>
            <a:r>
              <a:rPr lang="hu-HU" dirty="0" smtClean="0"/>
              <a:t>git – </a:t>
            </a:r>
            <a:r>
              <a:rPr lang="en-US" dirty="0" smtClean="0"/>
              <a:t>own protocol, no authentication</a:t>
            </a:r>
          </a:p>
          <a:p>
            <a:pPr lvl="2"/>
            <a:r>
              <a:rPr lang="hu-HU" dirty="0" smtClean="0"/>
              <a:t>http(s)</a:t>
            </a:r>
            <a:endParaRPr lang="en-US" dirty="0" smtClean="0"/>
          </a:p>
          <a:p>
            <a:r>
              <a:rPr lang="en-US" dirty="0" smtClean="0"/>
              <a:t>Web-based hosting services for software development projects that use the Git revision control system</a:t>
            </a:r>
            <a:endParaRPr lang="en-US" noProof="0" dirty="0" smtClean="0"/>
          </a:p>
          <a:p>
            <a:r>
              <a:rPr lang="en-US" noProof="0" dirty="0" smtClean="0"/>
              <a:t>Examples</a:t>
            </a:r>
          </a:p>
          <a:p>
            <a:pPr lvl="1"/>
            <a:r>
              <a:rPr lang="en-US" noProof="0" dirty="0" smtClean="0"/>
              <a:t>github.com</a:t>
            </a:r>
          </a:p>
          <a:p>
            <a:pPr lvl="1"/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/>
              <a:t>git.epam.com (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noProof="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46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 the Server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Pull request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Not the part of the git</a:t>
            </a:r>
          </a:p>
          <a:p>
            <a:r>
              <a:rPr lang="en-US" dirty="0" smtClean="0"/>
              <a:t>Pull requests are between branches, not commits!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0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 #4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Git </a:t>
            </a:r>
            <a:r>
              <a:rPr lang="hu-HU" dirty="0" err="1" smtClean="0">
                <a:solidFill>
                  <a:schemeClr val="bg1"/>
                </a:solidFill>
              </a:rPr>
              <a:t>remotes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Git Branching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What is a branch?</a:t>
            </a:r>
          </a:p>
          <a:p>
            <a:r>
              <a:rPr lang="en-US" noProof="0" dirty="0" smtClean="0"/>
              <a:t>A branch is a new pointer (40 bytes)</a:t>
            </a:r>
          </a:p>
          <a:p>
            <a:r>
              <a:rPr lang="en-US" dirty="0" smtClean="0"/>
              <a:t>Commands</a:t>
            </a:r>
          </a:p>
          <a:p>
            <a:pPr lvl="1"/>
            <a:r>
              <a:rPr lang="en-US" noProof="0" dirty="0" smtClean="0"/>
              <a:t>git branch</a:t>
            </a:r>
          </a:p>
          <a:p>
            <a:pPr lvl="1"/>
            <a:r>
              <a:rPr lang="en-US" dirty="0" smtClean="0"/>
              <a:t>git checkout</a:t>
            </a:r>
          </a:p>
          <a:p>
            <a:pPr lvl="1"/>
            <a:r>
              <a:rPr lang="en-US" noProof="0" dirty="0" smtClean="0"/>
              <a:t>git merge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Git Branching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Branch management</a:t>
            </a:r>
          </a:p>
          <a:p>
            <a:pPr lvl="1"/>
            <a:r>
              <a:rPr lang="en-US" noProof="0" dirty="0" smtClean="0"/>
              <a:t>Master branch</a:t>
            </a:r>
          </a:p>
          <a:p>
            <a:pPr lvl="1"/>
            <a:r>
              <a:rPr lang="en-US" dirty="0" smtClean="0"/>
              <a:t>Development branches</a:t>
            </a:r>
          </a:p>
          <a:p>
            <a:pPr lvl="1"/>
            <a:r>
              <a:rPr lang="en-US" noProof="0" dirty="0" smtClean="0"/>
              <a:t>Topic branches</a:t>
            </a:r>
            <a:endParaRPr lang="en-US" noProof="0" dirty="0"/>
          </a:p>
        </p:txBody>
      </p:sp>
      <p:pic>
        <p:nvPicPr>
          <p:cNvPr id="1026" name="Picture 2" descr="http://git-scm.com/figures/18333fig0319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390900"/>
            <a:ext cx="4762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Git Branching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2" name="Picture 2" descr="http://git-scm.com/figures/18333fig0320-tn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5" y="1098366"/>
            <a:ext cx="40767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it-scm.com/figures/18333fig0321-t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512" y="1086643"/>
            <a:ext cx="327660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Merging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Fast-forward merge</a:t>
            </a:r>
          </a:p>
          <a:p>
            <a:r>
              <a:rPr lang="en-US" dirty="0" smtClean="0"/>
              <a:t>Non-fast forward merge</a:t>
            </a:r>
          </a:p>
          <a:p>
            <a:r>
              <a:rPr lang="en-US" dirty="0" smtClean="0"/>
              <a:t>Merge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en-US" dirty="0" smtClean="0"/>
              <a:t>conflicts</a:t>
            </a:r>
            <a:endParaRPr lang="en-US" noProof="0" dirty="0" smtClean="0"/>
          </a:p>
          <a:p>
            <a:pPr lvl="1"/>
            <a:r>
              <a:rPr lang="en-US" noProof="0" dirty="0" smtClean="0"/>
              <a:t>2-way merge vs 3-way merge</a:t>
            </a:r>
          </a:p>
          <a:p>
            <a:pPr lvl="1"/>
            <a:r>
              <a:rPr lang="en-US" dirty="0" smtClean="0"/>
              <a:t>Which merge tool should be used?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47391"/>
            <a:ext cx="2933700" cy="2371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50" y="4147391"/>
            <a:ext cx="3714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 #5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Git </a:t>
            </a:r>
            <a:r>
              <a:rPr lang="hu-HU" dirty="0" err="1" smtClean="0">
                <a:solidFill>
                  <a:schemeClr val="bg1"/>
                </a:solidFill>
              </a:rPr>
              <a:t>Branching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REbasing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Rebasing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rewinding head </a:t>
            </a:r>
          </a:p>
          <a:p>
            <a:r>
              <a:rPr lang="en-US" dirty="0" smtClean="0"/>
              <a:t>replay your work on top of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0" y="2157222"/>
            <a:ext cx="2933700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709" y="2131639"/>
            <a:ext cx="3714750" cy="1819275"/>
          </a:xfrm>
          <a:prstGeom prst="rect">
            <a:avLst/>
          </a:prstGeom>
        </p:spPr>
      </p:pic>
      <p:pic>
        <p:nvPicPr>
          <p:cNvPr id="1026" name="Picture 2" descr="http://git-scm.com/figures/18333fig0330-t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59" y="4774453"/>
            <a:ext cx="3714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REbasing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noProof="0" dirty="0" err="1" smtClean="0"/>
              <a:t>Perils</a:t>
            </a:r>
            <a:r>
              <a:rPr lang="hu-HU" noProof="0" dirty="0" smtClean="0"/>
              <a:t> of </a:t>
            </a:r>
            <a:r>
              <a:rPr lang="en-US" noProof="0" dirty="0" smtClean="0"/>
              <a:t>Rebasing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rebase commits that you have pushed to a public repository</a:t>
            </a:r>
            <a:r>
              <a:rPr lang="en-US" dirty="0" smtClean="0"/>
              <a:t>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51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About version control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57150" indent="-457200">
              <a:buFont typeface="Arial" panose="020B0604020202020204" pitchFamily="34" charset="0"/>
              <a:buChar char="•"/>
            </a:pPr>
            <a:r>
              <a:rPr lang="en-US" dirty="0" smtClean="0"/>
              <a:t>Local database</a:t>
            </a:r>
          </a:p>
        </p:txBody>
      </p:sp>
      <p:pic>
        <p:nvPicPr>
          <p:cNvPr id="1030" name="Picture 6" descr="http://git-scm.com/figures/18333fig0101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810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 #4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Git </a:t>
            </a:r>
            <a:r>
              <a:rPr lang="en-US" dirty="0" smtClean="0">
                <a:solidFill>
                  <a:schemeClr val="bg1"/>
                </a:solidFill>
              </a:rPr>
              <a:t>Rebasing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remotes #2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Remote branches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git remote add: </a:t>
            </a:r>
          </a:p>
          <a:p>
            <a:pPr lvl="1"/>
            <a:r>
              <a:rPr lang="en-US" dirty="0" smtClean="0"/>
              <a:t>Remote branches are in .git/refs/remotes</a:t>
            </a:r>
          </a:p>
          <a:p>
            <a:pPr lvl="1"/>
            <a:r>
              <a:rPr lang="en-US" dirty="0" smtClean="0"/>
              <a:t>Remote branches are tracked by local branch</a:t>
            </a:r>
          </a:p>
          <a:p>
            <a:r>
              <a:rPr lang="en-US" u="sng" dirty="0" smtClean="0"/>
              <a:t>Remote branch </a:t>
            </a:r>
            <a:r>
              <a:rPr lang="en-US" dirty="0" smtClean="0"/>
              <a:t>can be </a:t>
            </a:r>
            <a:r>
              <a:rPr lang="en-US" i="1" dirty="0" smtClean="0"/>
              <a:t>fetched/rebased/merged</a:t>
            </a:r>
          </a:p>
          <a:p>
            <a:r>
              <a:rPr lang="en-US" u="sng" dirty="0" smtClean="0"/>
              <a:t>Local branch </a:t>
            </a:r>
            <a:r>
              <a:rPr lang="en-US" dirty="0" smtClean="0"/>
              <a:t>can be </a:t>
            </a:r>
            <a:r>
              <a:rPr lang="en-US" i="1" dirty="0" smtClean="0"/>
              <a:t>committed/pushed</a:t>
            </a:r>
          </a:p>
          <a:p>
            <a:r>
              <a:rPr lang="en-US" i="1" dirty="0" smtClean="0"/>
              <a:t>→ local and remote branches are independent</a:t>
            </a:r>
            <a:endParaRPr lang="hu-HU" i="1" dirty="0" smtClean="0"/>
          </a:p>
          <a:p>
            <a:r>
              <a:rPr lang="en-US" i="1" dirty="0" smtClean="0"/>
              <a:t>→</a:t>
            </a:r>
            <a:r>
              <a:rPr lang="hu-HU" i="1" dirty="0" smtClean="0"/>
              <a:t> </a:t>
            </a:r>
            <a:r>
              <a:rPr lang="hu-HU" i="1" dirty="0" err="1" smtClean="0"/>
              <a:t>but</a:t>
            </a:r>
            <a:r>
              <a:rPr lang="hu-HU" i="1" dirty="0" smtClean="0"/>
              <a:t> </a:t>
            </a:r>
            <a:r>
              <a:rPr lang="hu-HU" i="1" dirty="0" err="1" smtClean="0"/>
              <a:t>remote</a:t>
            </a:r>
            <a:r>
              <a:rPr lang="hu-HU" i="1" dirty="0" smtClean="0"/>
              <a:t> </a:t>
            </a:r>
            <a:r>
              <a:rPr lang="hu-HU" i="1" dirty="0" err="1" smtClean="0"/>
              <a:t>branches</a:t>
            </a:r>
            <a:r>
              <a:rPr lang="hu-HU" i="1" dirty="0" smtClean="0"/>
              <a:t> </a:t>
            </a:r>
            <a:r>
              <a:rPr lang="hu-HU" i="1" dirty="0" err="1" smtClean="0"/>
              <a:t>can</a:t>
            </a:r>
            <a:r>
              <a:rPr lang="hu-HU" i="1" dirty="0" smtClean="0"/>
              <a:t> be </a:t>
            </a:r>
            <a:r>
              <a:rPr lang="hu-HU" i="1" dirty="0" err="1" smtClean="0"/>
              <a:t>tracked</a:t>
            </a:r>
            <a:r>
              <a:rPr lang="hu-HU" i="1" dirty="0" smtClean="0"/>
              <a:t> </a:t>
            </a:r>
            <a:r>
              <a:rPr lang="hu-HU" i="1" dirty="0" err="1" smtClean="0"/>
              <a:t>by</a:t>
            </a:r>
            <a:r>
              <a:rPr lang="hu-HU" i="1" dirty="0" smtClean="0"/>
              <a:t> a local </a:t>
            </a:r>
            <a:r>
              <a:rPr lang="hu-HU" i="1" dirty="0" err="1" smtClean="0"/>
              <a:t>branch</a:t>
            </a:r>
            <a:endParaRPr lang="en-US" i="1" dirty="0" smtClean="0"/>
          </a:p>
          <a:p>
            <a:r>
              <a:rPr lang="en-US" dirty="0" smtClean="0"/>
              <a:t>Push branch:</a:t>
            </a:r>
          </a:p>
          <a:p>
            <a:pPr lvl="1"/>
            <a:r>
              <a:rPr lang="en-US" dirty="0" smtClean="0"/>
              <a:t>git push </a:t>
            </a:r>
            <a:r>
              <a:rPr lang="en-US" i="1" dirty="0" smtClean="0"/>
              <a:t>[remote] [branch]</a:t>
            </a:r>
          </a:p>
          <a:p>
            <a:pPr lvl="1"/>
            <a:r>
              <a:rPr lang="en-US" dirty="0" smtClean="0"/>
              <a:t>git push</a:t>
            </a:r>
            <a:r>
              <a:rPr lang="en-US" i="1" dirty="0" smtClean="0"/>
              <a:t> [remote] [</a:t>
            </a:r>
            <a:r>
              <a:rPr lang="en-US" i="1" dirty="0" err="1" smtClean="0"/>
              <a:t>branch_local</a:t>
            </a:r>
            <a:r>
              <a:rPr lang="en-US" i="1" dirty="0" smtClean="0"/>
              <a:t>]:[</a:t>
            </a:r>
            <a:r>
              <a:rPr lang="en-US" i="1" dirty="0" err="1" smtClean="0"/>
              <a:t>branch_remote</a:t>
            </a:r>
            <a:r>
              <a:rPr lang="en-US" i="1" dirty="0" smtClean="0"/>
              <a:t>]</a:t>
            </a:r>
          </a:p>
          <a:p>
            <a:pPr lvl="1"/>
            <a:r>
              <a:rPr lang="en-US" dirty="0" smtClean="0"/>
              <a:t>git push</a:t>
            </a:r>
            <a:r>
              <a:rPr lang="en-US" i="1" dirty="0" smtClean="0"/>
              <a:t> [remote] :[</a:t>
            </a:r>
            <a:r>
              <a:rPr lang="en-US" i="1" dirty="0" err="1" smtClean="0"/>
              <a:t>branch_remote</a:t>
            </a:r>
            <a:r>
              <a:rPr lang="en-US" i="1" dirty="0" smtClean="0"/>
              <a:t>] – </a:t>
            </a:r>
            <a:r>
              <a:rPr lang="en-US" dirty="0" smtClean="0"/>
              <a:t>this removes the remote branch</a:t>
            </a:r>
          </a:p>
        </p:txBody>
      </p:sp>
    </p:spTree>
    <p:extLst>
      <p:ext uri="{BB962C8B-B14F-4D97-AF65-F5344CB8AC3E}">
        <p14:creationId xmlns:p14="http://schemas.microsoft.com/office/powerpoint/2010/main" val="13475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 #4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Git </a:t>
            </a:r>
            <a:r>
              <a:rPr lang="hu-HU" dirty="0" err="1" smtClean="0">
                <a:solidFill>
                  <a:schemeClr val="bg1"/>
                </a:solidFill>
              </a:rPr>
              <a:t>Remote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Branching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dirty="0" err="1"/>
              <a:t>Rebase</a:t>
            </a:r>
            <a:r>
              <a:rPr lang="hu-HU" dirty="0"/>
              <a:t> </a:t>
            </a:r>
            <a:r>
              <a:rPr lang="en-US" dirty="0"/>
              <a:t>vs </a:t>
            </a:r>
            <a:r>
              <a:rPr lang="hu-HU" dirty="0" err="1"/>
              <a:t>merge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Rebase</a:t>
            </a:r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noProof="0" dirty="0" smtClean="0"/>
              <a:t>Code history is flat and readable</a:t>
            </a:r>
          </a:p>
          <a:p>
            <a:pPr lvl="2"/>
            <a:r>
              <a:rPr lang="en-US" dirty="0" smtClean="0"/>
              <a:t>Manipulate a single commit is easy (</a:t>
            </a:r>
            <a:r>
              <a:rPr lang="en-US" dirty="0" err="1" smtClean="0"/>
              <a:t>eg</a:t>
            </a:r>
            <a:r>
              <a:rPr lang="en-US" dirty="0" smtClean="0"/>
              <a:t>. revert)</a:t>
            </a:r>
          </a:p>
          <a:p>
            <a:pPr lvl="1"/>
            <a:r>
              <a:rPr lang="en-US" noProof="0" dirty="0" smtClean="0"/>
              <a:t>Cons:</a:t>
            </a:r>
          </a:p>
          <a:p>
            <a:pPr lvl="2"/>
            <a:r>
              <a:rPr lang="en-US" dirty="0" smtClean="0"/>
              <a:t>Can hide context</a:t>
            </a:r>
          </a:p>
          <a:p>
            <a:pPr lvl="2"/>
            <a:r>
              <a:rPr lang="en-US" noProof="0" dirty="0" smtClean="0"/>
              <a:t>Does not work very well with pull requests</a:t>
            </a:r>
          </a:p>
          <a:p>
            <a:pPr lvl="2"/>
            <a:r>
              <a:rPr lang="en-US" dirty="0" smtClean="0"/>
              <a:t>Rewriting history</a:t>
            </a:r>
          </a:p>
          <a:p>
            <a:pPr lvl="3"/>
            <a:r>
              <a:rPr lang="en-US" noProof="0" dirty="0" smtClean="0"/>
              <a:t>You will need a force push on remote branches → BREAKAGE</a:t>
            </a:r>
          </a:p>
          <a:p>
            <a:pPr lvl="3"/>
            <a:endParaRPr lang="en-US" noProof="0" dirty="0" smtClean="0"/>
          </a:p>
          <a:p>
            <a:pPr lvl="2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6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Rebase vs merge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</a:t>
            </a:r>
            <a:endParaRPr lang="en-US" noProof="0" dirty="0" smtClean="0"/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noProof="0" dirty="0" smtClean="0"/>
              <a:t>Traceability</a:t>
            </a:r>
          </a:p>
          <a:p>
            <a:pPr lvl="1"/>
            <a:r>
              <a:rPr lang="en-US" noProof="0" dirty="0" smtClean="0"/>
              <a:t>Cons:</a:t>
            </a:r>
          </a:p>
          <a:p>
            <a:pPr lvl="2"/>
            <a:r>
              <a:rPr lang="en-US" dirty="0" smtClean="0"/>
              <a:t>History can become intensely polluted by lots of merge commits</a:t>
            </a:r>
            <a:r>
              <a:rPr lang="hu-HU" dirty="0" smtClean="0"/>
              <a:t>	</a:t>
            </a:r>
            <a:endParaRPr lang="hu-HU" noProof="0" dirty="0" smtClean="0"/>
          </a:p>
          <a:p>
            <a:pPr lvl="3"/>
            <a:endParaRPr lang="hu-HU" noProof="0" dirty="0" smtClean="0"/>
          </a:p>
          <a:p>
            <a:pPr lvl="2"/>
            <a:endParaRPr lang="en-US" noProof="0" dirty="0"/>
          </a:p>
        </p:txBody>
      </p:sp>
      <p:pic>
        <p:nvPicPr>
          <p:cNvPr id="10" name="Picture 2" descr="mer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7633163" cy="232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2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dirty="0" err="1"/>
              <a:t>Rebase</a:t>
            </a:r>
            <a:r>
              <a:rPr lang="hu-HU" dirty="0"/>
              <a:t> </a:t>
            </a:r>
            <a:r>
              <a:rPr lang="en-US" dirty="0"/>
              <a:t>vs </a:t>
            </a:r>
            <a:r>
              <a:rPr lang="hu-HU" dirty="0" err="1"/>
              <a:t>merge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Guideline</a:t>
            </a:r>
            <a:endParaRPr lang="en-US" dirty="0" smtClean="0"/>
          </a:p>
          <a:p>
            <a:pPr lvl="1"/>
            <a:r>
              <a:rPr lang="en-US" dirty="0" smtClean="0"/>
              <a:t>Do not rebase commits that you have pushed to a public repository.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9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Undoing things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943600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Change your last commit</a:t>
            </a:r>
          </a:p>
          <a:p>
            <a:pPr lvl="1"/>
            <a:r>
              <a:rPr lang="en-US" sz="2000" noProof="0" dirty="0" smtClean="0"/>
              <a:t>git commit –-amend</a:t>
            </a:r>
          </a:p>
          <a:p>
            <a:r>
              <a:rPr lang="en-US" sz="2000" dirty="0" smtClean="0"/>
              <a:t>Revert: reverts the specified commit with a new commit</a:t>
            </a:r>
          </a:p>
          <a:p>
            <a:pPr lvl="1"/>
            <a:r>
              <a:rPr lang="en-US" sz="2000" dirty="0" smtClean="0"/>
              <a:t>git revert HEAD</a:t>
            </a:r>
          </a:p>
          <a:p>
            <a:r>
              <a:rPr lang="en-US" sz="2000" dirty="0" smtClean="0"/>
              <a:t>Reset: resets the head to the specified commit</a:t>
            </a:r>
          </a:p>
          <a:p>
            <a:pPr lvl="1"/>
            <a:r>
              <a:rPr lang="en-US" sz="2000" dirty="0" smtClean="0"/>
              <a:t>Soft: Does not touch the index file nor the working tree at all</a:t>
            </a:r>
          </a:p>
          <a:p>
            <a:pPr lvl="1"/>
            <a:r>
              <a:rPr lang="en-US" sz="2000" dirty="0" smtClean="0"/>
              <a:t>Mixed: Resets the index but not the working tree </a:t>
            </a:r>
            <a:r>
              <a:rPr lang="hu-HU" sz="2000" dirty="0" smtClean="0"/>
              <a:t>(</a:t>
            </a:r>
            <a:r>
              <a:rPr lang="hu-HU" sz="2000" dirty="0" err="1" smtClean="0"/>
              <a:t>default</a:t>
            </a:r>
            <a:r>
              <a:rPr lang="hu-HU" sz="2000" dirty="0" smtClean="0"/>
              <a:t>)</a:t>
            </a:r>
            <a:endParaRPr lang="en-US" sz="2000" dirty="0" smtClean="0"/>
          </a:p>
          <a:p>
            <a:pPr lvl="1"/>
            <a:r>
              <a:rPr lang="en-US" sz="2000" dirty="0" smtClean="0"/>
              <a:t>Hard: Resets the index and working tree.</a:t>
            </a:r>
          </a:p>
          <a:p>
            <a:r>
              <a:rPr lang="en-US" sz="2000" dirty="0" smtClean="0"/>
              <a:t>Un</a:t>
            </a:r>
            <a:r>
              <a:rPr lang="hu-HU" sz="2000" dirty="0" smtClean="0"/>
              <a:t>-</a:t>
            </a:r>
            <a:r>
              <a:rPr lang="en-US" sz="2000" dirty="0" smtClean="0"/>
              <a:t>modifying a modified file</a:t>
            </a:r>
          </a:p>
          <a:p>
            <a:pPr lvl="1"/>
            <a:r>
              <a:rPr lang="hu-HU" sz="2000" noProof="0" dirty="0" smtClean="0"/>
              <a:t>g</a:t>
            </a:r>
            <a:r>
              <a:rPr lang="en-US" sz="2000" noProof="0" dirty="0" smtClean="0"/>
              <a:t>it checkout – filename</a:t>
            </a:r>
            <a:endParaRPr lang="hu-HU" sz="2000" noProof="0" dirty="0" smtClean="0"/>
          </a:p>
          <a:p>
            <a:pPr lvl="1"/>
            <a:r>
              <a:rPr lang="hu-HU" sz="2000" dirty="0" smtClean="0"/>
              <a:t>g</a:t>
            </a:r>
            <a:r>
              <a:rPr lang="en-US" sz="2000" dirty="0" smtClean="0"/>
              <a:t>it checkout . – restore working copy </a:t>
            </a:r>
          </a:p>
        </p:txBody>
      </p:sp>
    </p:spTree>
    <p:extLst>
      <p:ext uri="{BB962C8B-B14F-4D97-AF65-F5344CB8AC3E}">
        <p14:creationId xmlns:p14="http://schemas.microsoft.com/office/powerpoint/2010/main" val="1433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 #6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>
                <a:solidFill>
                  <a:schemeClr val="bg1"/>
                </a:solidFill>
              </a:rPr>
              <a:t>Undoing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things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Stashing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want to do a commit of half-done </a:t>
            </a:r>
            <a:r>
              <a:rPr lang="en-US" dirty="0" smtClean="0"/>
              <a:t>work</a:t>
            </a:r>
          </a:p>
          <a:p>
            <a:r>
              <a:rPr lang="en-US" dirty="0"/>
              <a:t>you can get back to this point </a:t>
            </a:r>
            <a:r>
              <a:rPr lang="en-US" dirty="0" smtClean="0"/>
              <a:t>later</a:t>
            </a:r>
            <a:endParaRPr lang="hu-HU" dirty="0" smtClean="0"/>
          </a:p>
          <a:p>
            <a:r>
              <a:rPr lang="hu-HU" dirty="0" smtClean="0"/>
              <a:t>p</a:t>
            </a:r>
            <a:r>
              <a:rPr lang="en-US" dirty="0" smtClean="0"/>
              <a:t>lay </a:t>
            </a:r>
            <a:r>
              <a:rPr lang="en-US" dirty="0"/>
              <a:t>with the change on different branches</a:t>
            </a:r>
          </a:p>
          <a:p>
            <a:r>
              <a:rPr lang="hu-HU" dirty="0" err="1" smtClean="0"/>
              <a:t>branch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created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a </a:t>
            </a:r>
            <a:r>
              <a:rPr lang="hu-HU" dirty="0" err="1" smtClean="0"/>
              <a:t>stash</a:t>
            </a:r>
            <a:endParaRPr lang="hu-HU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7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 #7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Git </a:t>
            </a:r>
            <a:r>
              <a:rPr lang="hu-HU" dirty="0" err="1" smtClean="0">
                <a:solidFill>
                  <a:schemeClr val="bg1"/>
                </a:solidFill>
              </a:rPr>
              <a:t>stashing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About version control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57150" indent="-457200">
              <a:buFont typeface="Arial" panose="020B0604020202020204" pitchFamily="34" charset="0"/>
              <a:buChar char="•"/>
            </a:pPr>
            <a:r>
              <a:rPr lang="en-US" dirty="0" smtClean="0"/>
              <a:t>Centralized Version Control Systems</a:t>
            </a:r>
          </a:p>
        </p:txBody>
      </p:sp>
      <p:pic>
        <p:nvPicPr>
          <p:cNvPr id="2050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3381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Tagging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57200" y="899318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Tag specific points in the history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Like a branch, but cannot be changed</a:t>
            </a:r>
          </a:p>
          <a:p>
            <a:pPr lvl="1"/>
            <a:r>
              <a:rPr lang="en-US" dirty="0" smtClean="0"/>
              <a:t>Annotated</a:t>
            </a:r>
          </a:p>
          <a:p>
            <a:pPr lvl="2"/>
            <a:r>
              <a:rPr lang="en-US" dirty="0" smtClean="0"/>
              <a:t>Object in the git database (name, e-mail, date)</a:t>
            </a:r>
            <a:endParaRPr lang="hu-HU" dirty="0" smtClean="0"/>
          </a:p>
          <a:p>
            <a:r>
              <a:rPr lang="hu-HU" dirty="0" err="1" smtClean="0"/>
              <a:t>Branch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created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a tag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Commands</a:t>
            </a:r>
          </a:p>
          <a:p>
            <a:pPr lvl="1"/>
            <a:r>
              <a:rPr lang="en-US" noProof="0" dirty="0" smtClean="0"/>
              <a:t>git tag [</a:t>
            </a:r>
            <a:r>
              <a:rPr lang="en-US" i="1" noProof="0" dirty="0" smtClean="0"/>
              <a:t>tag</a:t>
            </a:r>
            <a:r>
              <a:rPr lang="en-US" noProof="0" dirty="0" smtClean="0"/>
              <a:t>]</a:t>
            </a:r>
          </a:p>
          <a:p>
            <a:pPr lvl="1"/>
            <a:r>
              <a:rPr lang="en-US" dirty="0" smtClean="0"/>
              <a:t>git tag –a [</a:t>
            </a:r>
            <a:r>
              <a:rPr lang="en-US" i="1" dirty="0" smtClean="0"/>
              <a:t>tag</a:t>
            </a:r>
            <a:r>
              <a:rPr lang="en-US" dirty="0" smtClean="0"/>
              <a:t>] –m message</a:t>
            </a:r>
            <a:endParaRPr lang="en-US" noProof="0" dirty="0" smtClean="0"/>
          </a:p>
          <a:p>
            <a:pPr lvl="1"/>
            <a:r>
              <a:rPr lang="en-US" dirty="0" smtClean="0"/>
              <a:t>git push [</a:t>
            </a:r>
            <a:r>
              <a:rPr lang="en-US" i="1" dirty="0" smtClean="0"/>
              <a:t>remote] [</a:t>
            </a:r>
            <a:r>
              <a:rPr lang="en-US" i="1" dirty="0" err="1" smtClean="0"/>
              <a:t>tagname</a:t>
            </a:r>
            <a:r>
              <a:rPr lang="en-US" i="1" dirty="0" smtClean="0"/>
              <a:t>]</a:t>
            </a:r>
            <a:endParaRPr lang="en-US" i="1" noProof="0" dirty="0"/>
          </a:p>
        </p:txBody>
      </p:sp>
    </p:spTree>
    <p:extLst>
      <p:ext uri="{BB962C8B-B14F-4D97-AF65-F5344CB8AC3E}">
        <p14:creationId xmlns:p14="http://schemas.microsoft.com/office/powerpoint/2010/main" val="30203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 #8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Git </a:t>
            </a:r>
            <a:r>
              <a:rPr lang="hu-HU" dirty="0" err="1" smtClean="0">
                <a:solidFill>
                  <a:schemeClr val="bg1"/>
                </a:solidFill>
              </a:rPr>
              <a:t>tagging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Housekeeping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git </a:t>
            </a:r>
            <a:r>
              <a:rPr lang="en-US" noProof="0" dirty="0" err="1" smtClean="0"/>
              <a:t>fsck</a:t>
            </a:r>
            <a:r>
              <a:rPr lang="en-US" noProof="0" dirty="0" smtClean="0"/>
              <a:t> --unreachable</a:t>
            </a:r>
          </a:p>
          <a:p>
            <a:r>
              <a:rPr lang="en-US" noProof="0" dirty="0" smtClean="0"/>
              <a:t>git </a:t>
            </a:r>
            <a:r>
              <a:rPr lang="en-US" dirty="0" smtClean="0"/>
              <a:t>p</a:t>
            </a:r>
            <a:r>
              <a:rPr lang="en-US" noProof="0" dirty="0" smtClean="0"/>
              <a:t>rune</a:t>
            </a:r>
          </a:p>
          <a:p>
            <a:pPr lvl="1"/>
            <a:r>
              <a:rPr lang="en-US" dirty="0" smtClean="0"/>
              <a:t>Removing unreachable objects (</a:t>
            </a:r>
            <a:r>
              <a:rPr lang="en-US" dirty="0" err="1" smtClean="0"/>
              <a:t>eg</a:t>
            </a:r>
            <a:r>
              <a:rPr lang="en-US" dirty="0" smtClean="0"/>
              <a:t>. Created by git add)</a:t>
            </a:r>
          </a:p>
          <a:p>
            <a:r>
              <a:rPr lang="en-US" noProof="0" dirty="0" smtClean="0"/>
              <a:t>git </a:t>
            </a:r>
            <a:r>
              <a:rPr lang="en-US" noProof="0" dirty="0" err="1" smtClean="0"/>
              <a:t>gc</a:t>
            </a:r>
            <a:endParaRPr lang="en-US" noProof="0" dirty="0" smtClean="0"/>
          </a:p>
          <a:p>
            <a:pPr lvl="1"/>
            <a:r>
              <a:rPr lang="en-US" dirty="0" smtClean="0"/>
              <a:t>Compressing file revisions</a:t>
            </a:r>
            <a:r>
              <a:rPr lang="hu-HU" dirty="0" smtClean="0"/>
              <a:t> (</a:t>
            </a:r>
            <a:r>
              <a:rPr lang="hu-HU" dirty="0" err="1" smtClean="0"/>
              <a:t>packing</a:t>
            </a:r>
            <a:r>
              <a:rPr lang="hu-HU" dirty="0" smtClean="0"/>
              <a:t> </a:t>
            </a:r>
            <a:r>
              <a:rPr lang="hu-HU" dirty="0" err="1" smtClean="0"/>
              <a:t>files</a:t>
            </a:r>
            <a:r>
              <a:rPr lang="hu-HU" dirty="0" smtClean="0"/>
              <a:t>)</a:t>
            </a:r>
            <a:endParaRPr lang="en-US" dirty="0" smtClean="0"/>
          </a:p>
          <a:p>
            <a:pPr lvl="1"/>
            <a:r>
              <a:rPr lang="en-US" noProof="0" dirty="0" smtClean="0"/>
              <a:t>Removing unreachable objects (</a:t>
            </a:r>
            <a:r>
              <a:rPr lang="en-US" noProof="0" dirty="0" err="1" smtClean="0"/>
              <a:t>eg</a:t>
            </a:r>
            <a:r>
              <a:rPr lang="en-US" noProof="0" dirty="0" smtClean="0"/>
              <a:t>. Created by git add)</a:t>
            </a:r>
            <a:endParaRPr lang="hu-HU" noProof="0" dirty="0" smtClean="0"/>
          </a:p>
          <a:p>
            <a:r>
              <a:rPr lang="hu-HU" noProof="0" dirty="0" smtClean="0"/>
              <a:t>git </a:t>
            </a:r>
            <a:r>
              <a:rPr lang="hu-HU" noProof="0" dirty="0" err="1" smtClean="0"/>
              <a:t>push</a:t>
            </a:r>
            <a:endParaRPr lang="hu-HU" noProof="0" dirty="0" smtClean="0"/>
          </a:p>
          <a:p>
            <a:pPr lvl="1"/>
            <a:r>
              <a:rPr lang="hu-HU" noProof="0" dirty="0" err="1" smtClean="0"/>
              <a:t>Packing</a:t>
            </a:r>
            <a:r>
              <a:rPr lang="hu-HU" noProof="0" dirty="0" smtClean="0"/>
              <a:t> </a:t>
            </a:r>
            <a:r>
              <a:rPr lang="hu-HU" noProof="0" dirty="0" err="1" smtClean="0"/>
              <a:t>also</a:t>
            </a:r>
            <a:r>
              <a:rPr lang="hu-HU" noProof="0" dirty="0" smtClean="0"/>
              <a:t> </a:t>
            </a:r>
            <a:r>
              <a:rPr lang="hu-HU" noProof="0" dirty="0" err="1" smtClean="0"/>
              <a:t>called</a:t>
            </a:r>
            <a:r>
              <a:rPr lang="hu-HU" noProof="0" dirty="0" smtClean="0"/>
              <a:t> </a:t>
            </a:r>
            <a:r>
              <a:rPr lang="hu-HU" noProof="0" dirty="0" err="1" smtClean="0"/>
              <a:t>during</a:t>
            </a:r>
            <a:r>
              <a:rPr lang="hu-HU" noProof="0" dirty="0" smtClean="0"/>
              <a:t> </a:t>
            </a:r>
            <a:r>
              <a:rPr lang="hu-HU" noProof="0" dirty="0" err="1" smtClean="0"/>
              <a:t>pushing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15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internals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.git </a:t>
            </a:r>
            <a:r>
              <a:rPr lang="en-US" noProof="0" dirty="0" err="1" smtClean="0"/>
              <a:t>dir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632" y="1040586"/>
            <a:ext cx="8412480" cy="51816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hooks/</a:t>
            </a:r>
            <a:r>
              <a:rPr lang="en-US" dirty="0" smtClean="0"/>
              <a:t> - client-side hooks</a:t>
            </a:r>
            <a:endParaRPr lang="en-US" sz="3200" dirty="0" smtClean="0"/>
          </a:p>
          <a:p>
            <a:pPr lvl="1"/>
            <a:r>
              <a:rPr lang="en-US" b="1" dirty="0" smtClean="0"/>
              <a:t>info/</a:t>
            </a:r>
            <a:r>
              <a:rPr lang="en-US" dirty="0" smtClean="0"/>
              <a:t> - global ignored patterns</a:t>
            </a:r>
            <a:endParaRPr lang="hu-HU" dirty="0" smtClean="0"/>
          </a:p>
          <a:p>
            <a:pPr lvl="1"/>
            <a:r>
              <a:rPr lang="hu-HU" sz="2900" b="1" dirty="0" err="1" smtClean="0"/>
              <a:t>logs</a:t>
            </a:r>
            <a:r>
              <a:rPr lang="hu-HU" sz="2900" b="1" dirty="0" smtClean="0"/>
              <a:t>/</a:t>
            </a:r>
            <a:endParaRPr lang="en-US" sz="2900" b="1" dirty="0" smtClean="0"/>
          </a:p>
          <a:p>
            <a:pPr lvl="1"/>
            <a:r>
              <a:rPr lang="en-US" b="1" dirty="0" smtClean="0"/>
              <a:t>objects/ </a:t>
            </a:r>
            <a:r>
              <a:rPr lang="en-US" dirty="0" smtClean="0"/>
              <a:t>- stores the database</a:t>
            </a:r>
            <a:endParaRPr lang="en-US" sz="3200" dirty="0" smtClean="0"/>
          </a:p>
          <a:p>
            <a:pPr lvl="2"/>
            <a:r>
              <a:rPr lang="en-US" dirty="0" smtClean="0"/>
              <a:t>info</a:t>
            </a:r>
            <a:r>
              <a:rPr lang="hu-HU" dirty="0" smtClean="0"/>
              <a:t>, </a:t>
            </a:r>
            <a:r>
              <a:rPr lang="en-US" dirty="0" smtClean="0"/>
              <a:t>packs – packed files</a:t>
            </a:r>
            <a:endParaRPr lang="en-US" sz="2800" dirty="0" smtClean="0"/>
          </a:p>
          <a:p>
            <a:pPr lvl="1"/>
            <a:r>
              <a:rPr lang="en-US" b="1" dirty="0" smtClean="0"/>
              <a:t>refs/</a:t>
            </a:r>
            <a:r>
              <a:rPr lang="en-US" dirty="0" smtClean="0"/>
              <a:t> - pointer into commit objects</a:t>
            </a:r>
            <a:endParaRPr lang="en-US" sz="3200" dirty="0" smtClean="0"/>
          </a:p>
          <a:p>
            <a:pPr lvl="2"/>
            <a:r>
              <a:rPr lang="en-US" dirty="0" smtClean="0"/>
              <a:t>heads – last commit </a:t>
            </a:r>
            <a:r>
              <a:rPr lang="en-US" dirty="0" err="1" smtClean="0"/>
              <a:t>hashs</a:t>
            </a:r>
            <a:r>
              <a:rPr lang="en-US" dirty="0" smtClean="0"/>
              <a:t> of the branches</a:t>
            </a:r>
            <a:endParaRPr lang="en-US" sz="2800" dirty="0" smtClean="0"/>
          </a:p>
          <a:p>
            <a:pPr lvl="2"/>
            <a:r>
              <a:rPr lang="en-US" dirty="0" smtClean="0"/>
              <a:t>tags</a:t>
            </a:r>
            <a:endParaRPr lang="en-US" sz="2800" dirty="0" smtClean="0"/>
          </a:p>
          <a:p>
            <a:pPr lvl="2"/>
            <a:r>
              <a:rPr lang="en-US" dirty="0" smtClean="0"/>
              <a:t>remotes / &lt;</a:t>
            </a:r>
            <a:r>
              <a:rPr lang="en-US" dirty="0" err="1" smtClean="0"/>
              <a:t>remote_name</a:t>
            </a:r>
            <a:r>
              <a:rPr lang="en-US" dirty="0" smtClean="0"/>
              <a:t>&gt; / &lt;</a:t>
            </a:r>
            <a:r>
              <a:rPr lang="en-US" dirty="0" err="1" smtClean="0"/>
              <a:t>branch_name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HEAD – branch currently checked out (pointer to a file in refs/…)</a:t>
            </a:r>
            <a:endParaRPr lang="en-US" sz="3200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– project specific </a:t>
            </a:r>
            <a:r>
              <a:rPr lang="en-US" dirty="0" err="1" smtClean="0"/>
              <a:t>config</a:t>
            </a:r>
            <a:endParaRPr lang="en-US" sz="3200" dirty="0" smtClean="0"/>
          </a:p>
          <a:p>
            <a:pPr lvl="2"/>
            <a:r>
              <a:rPr lang="en-US" dirty="0" smtClean="0"/>
              <a:t>Remotes</a:t>
            </a:r>
            <a:endParaRPr lang="hu-HU" dirty="0" smtClean="0"/>
          </a:p>
          <a:p>
            <a:pPr lvl="1"/>
            <a:r>
              <a:rPr lang="en-US" dirty="0"/>
              <a:t>index – staging </a:t>
            </a:r>
            <a:r>
              <a:rPr lang="en-US" dirty="0" smtClean="0"/>
              <a:t>are</a:t>
            </a:r>
            <a:r>
              <a:rPr lang="hu-HU" dirty="0" smtClean="0"/>
              <a:t>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8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Centra</a:t>
            </a:r>
            <a:r>
              <a:rPr lang="en-US" dirty="0" smtClean="0"/>
              <a:t>l repository workflow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8" y="1185600"/>
            <a:ext cx="8067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Integration</a:t>
            </a:r>
            <a:r>
              <a:rPr lang="en-US" dirty="0" smtClean="0"/>
              <a:t>-manager workflow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50" y="1046874"/>
            <a:ext cx="85629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/>
              <a:t>Dictator and Lieutenants Workflow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20338"/>
            <a:ext cx="860484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internals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Commands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Plumbing commands </a:t>
            </a:r>
          </a:p>
          <a:p>
            <a:pPr lvl="1"/>
            <a:r>
              <a:rPr lang="en-US" dirty="0" smtClean="0"/>
              <a:t>Porcelain commends (</a:t>
            </a:r>
            <a:r>
              <a:rPr lang="en-US" dirty="0" err="1" smtClean="0"/>
              <a:t>eg</a:t>
            </a:r>
            <a:r>
              <a:rPr lang="en-US" dirty="0" smtClean="0"/>
              <a:t>. commit, push, etc.)</a:t>
            </a:r>
          </a:p>
        </p:txBody>
      </p:sp>
    </p:spTree>
    <p:extLst>
      <p:ext uri="{BB962C8B-B14F-4D97-AF65-F5344CB8AC3E}">
        <p14:creationId xmlns:p14="http://schemas.microsoft.com/office/powerpoint/2010/main" val="9760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Major git commands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>
                <a:hlinkClick r:id="rId3"/>
              </a:rPr>
              <a:t>git-show-branch(1)</a:t>
            </a:r>
            <a:endParaRPr lang="en-US" dirty="0" smtClean="0"/>
          </a:p>
          <a:p>
            <a:pPr lvl="1"/>
            <a:r>
              <a:rPr lang="en-US" dirty="0" smtClean="0"/>
              <a:t>to see where you are.</a:t>
            </a:r>
          </a:p>
          <a:p>
            <a:r>
              <a:rPr lang="en-US" u="sng" dirty="0" smtClean="0">
                <a:hlinkClick r:id="rId4"/>
              </a:rPr>
              <a:t>git-log(1)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see what happened.</a:t>
            </a:r>
          </a:p>
          <a:p>
            <a:r>
              <a:rPr lang="en-US" u="sng" dirty="0" smtClean="0">
                <a:hlinkClick r:id="rId5"/>
              </a:rPr>
              <a:t>git-checkout(1)</a:t>
            </a:r>
            <a:r>
              <a:rPr lang="en-US" dirty="0" smtClean="0"/>
              <a:t> and </a:t>
            </a:r>
            <a:r>
              <a:rPr lang="en-US" u="sng" dirty="0" smtClean="0">
                <a:hlinkClick r:id="rId6"/>
              </a:rPr>
              <a:t>git-branch(1)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switch branches.</a:t>
            </a:r>
          </a:p>
          <a:p>
            <a:r>
              <a:rPr lang="en-US" u="sng" dirty="0" smtClean="0">
                <a:hlinkClick r:id="rId7"/>
              </a:rPr>
              <a:t>git-add(1)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manage the staging area</a:t>
            </a:r>
          </a:p>
          <a:p>
            <a:r>
              <a:rPr lang="en-US" u="sng" dirty="0" smtClean="0">
                <a:hlinkClick r:id="rId8"/>
              </a:rPr>
              <a:t>git-diff(1)</a:t>
            </a:r>
            <a:r>
              <a:rPr lang="en-US" dirty="0" smtClean="0"/>
              <a:t> and </a:t>
            </a:r>
            <a:r>
              <a:rPr lang="en-US" u="sng" dirty="0" smtClean="0">
                <a:hlinkClick r:id="rId9"/>
              </a:rPr>
              <a:t>git-status(1)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see what you are in the middle of doing.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Major git commands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>
                <a:hlinkClick r:id="rId3"/>
              </a:rPr>
              <a:t>git-commit(1)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advance the current branch.</a:t>
            </a:r>
          </a:p>
          <a:p>
            <a:r>
              <a:rPr lang="en-US" u="sng" dirty="0" smtClean="0">
                <a:hlinkClick r:id="rId4"/>
              </a:rPr>
              <a:t>git-reset(1)</a:t>
            </a:r>
            <a:r>
              <a:rPr lang="en-US" dirty="0" smtClean="0"/>
              <a:t> and </a:t>
            </a:r>
            <a:r>
              <a:rPr lang="en-US" u="sng" dirty="0" smtClean="0">
                <a:hlinkClick r:id="rId5"/>
              </a:rPr>
              <a:t>git-checkout(1)</a:t>
            </a:r>
            <a:r>
              <a:rPr lang="en-US" dirty="0" smtClean="0"/>
              <a:t> (with pathname parameters) </a:t>
            </a:r>
          </a:p>
          <a:p>
            <a:pPr lvl="1"/>
            <a:r>
              <a:rPr lang="en-US" dirty="0" smtClean="0"/>
              <a:t>to undo changes.</a:t>
            </a:r>
          </a:p>
          <a:p>
            <a:r>
              <a:rPr lang="en-US" u="sng" dirty="0" smtClean="0">
                <a:hlinkClick r:id="rId6"/>
              </a:rPr>
              <a:t>git-merge(1)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merge between local branches.</a:t>
            </a:r>
          </a:p>
          <a:p>
            <a:r>
              <a:rPr lang="en-US" u="sng" dirty="0" smtClean="0">
                <a:hlinkClick r:id="rId7"/>
              </a:rPr>
              <a:t>git-rebase(1)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maintain topic branches.</a:t>
            </a:r>
          </a:p>
          <a:p>
            <a:r>
              <a:rPr lang="en-US" u="sng" dirty="0" smtClean="0">
                <a:hlinkClick r:id="rId8"/>
              </a:rPr>
              <a:t>git-tag(1)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mark known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About version control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5715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Distributed Version Control Systems</a:t>
            </a:r>
          </a:p>
        </p:txBody>
      </p:sp>
      <p:pic>
        <p:nvPicPr>
          <p:cNvPr id="307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3612056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3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Major git commands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/>
          </a:bodyPr>
          <a:lstStyle/>
          <a:p>
            <a:r>
              <a:rPr lang="en-US" u="sng" dirty="0" smtClean="0">
                <a:hlinkClick r:id="rId3"/>
              </a:rPr>
              <a:t>git-clone(1)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from the upstream to prime your local repository.</a:t>
            </a:r>
          </a:p>
          <a:p>
            <a:r>
              <a:rPr lang="en-US" u="sng" dirty="0" smtClean="0">
                <a:hlinkClick r:id="rId4"/>
              </a:rPr>
              <a:t>git-pull(1)</a:t>
            </a:r>
            <a:r>
              <a:rPr lang="en-US" dirty="0" smtClean="0"/>
              <a:t> and </a:t>
            </a:r>
            <a:r>
              <a:rPr lang="en-US" u="sng" dirty="0" smtClean="0">
                <a:hlinkClick r:id="rId5"/>
              </a:rPr>
              <a:t>git-fetch(1)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from "origin" to keep up-to-date with the upstream.</a:t>
            </a:r>
          </a:p>
          <a:p>
            <a:r>
              <a:rPr lang="en-US" u="sng" dirty="0" smtClean="0">
                <a:hlinkClick r:id="rId6"/>
              </a:rPr>
              <a:t>git-push(1)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update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Git Drawbacks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Revision number is a hash (40 chars)</a:t>
            </a:r>
          </a:p>
          <a:p>
            <a:pPr lvl="1"/>
            <a:r>
              <a:rPr lang="en-US" dirty="0" smtClean="0"/>
              <a:t>very long</a:t>
            </a:r>
          </a:p>
          <a:p>
            <a:pPr lvl="1"/>
            <a:r>
              <a:rPr lang="en-US" dirty="0" smtClean="0"/>
              <a:t>Not predictable</a:t>
            </a:r>
          </a:p>
          <a:p>
            <a:r>
              <a:rPr lang="en-US" dirty="0" smtClean="0"/>
              <a:t>Partial checkout not supported</a:t>
            </a:r>
          </a:p>
          <a:p>
            <a:pPr lvl="1"/>
            <a:r>
              <a:rPr lang="en-US" dirty="0" smtClean="0"/>
              <a:t>Versioning is always from the root</a:t>
            </a:r>
          </a:p>
          <a:p>
            <a:r>
              <a:rPr lang="en-US" dirty="0" smtClean="0"/>
              <a:t>„Add” before „commit”</a:t>
            </a:r>
          </a:p>
          <a:p>
            <a:r>
              <a:rPr lang="en-US" dirty="0" smtClean="0"/>
              <a:t>No diffs</a:t>
            </a:r>
          </a:p>
          <a:p>
            <a:pPr lvl="1"/>
            <a:r>
              <a:rPr lang="en-US" dirty="0" smtClean="0"/>
              <a:t>Do not store big files with git</a:t>
            </a:r>
          </a:p>
          <a:p>
            <a:r>
              <a:rPr lang="en-US" dirty="0" smtClean="0"/>
              <a:t>Initial cloning is slower (commits, branches, …)</a:t>
            </a:r>
          </a:p>
          <a:p>
            <a:r>
              <a:rPr lang="en-US" dirty="0" smtClean="0"/>
              <a:t>Lock not supported (local operations)</a:t>
            </a:r>
          </a:p>
        </p:txBody>
      </p:sp>
    </p:spTree>
    <p:extLst>
      <p:ext uri="{BB962C8B-B14F-4D97-AF65-F5344CB8AC3E}">
        <p14:creationId xmlns:p14="http://schemas.microsoft.com/office/powerpoint/2010/main" val="118001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Questions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Home work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8338" y="3333427"/>
            <a:ext cx="45469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try.github.io/levels/1/challenges/1</a:t>
            </a:r>
            <a:endParaRPr lang="hu-H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Read git </a:t>
            </a:r>
            <a:r>
              <a:rPr lang="hu-HU" dirty="0" err="1" smtClean="0">
                <a:solidFill>
                  <a:schemeClr val="bg1"/>
                </a:solidFill>
              </a:rPr>
              <a:t>book</a:t>
            </a:r>
            <a:endParaRPr lang="hu-H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git man </a:t>
            </a:r>
            <a:r>
              <a:rPr lang="hu-HU" dirty="0" smtClean="0">
                <a:solidFill>
                  <a:schemeClr val="bg1"/>
                </a:solidFill>
              </a:rPr>
              <a:t>– </a:t>
            </a:r>
            <a:r>
              <a:rPr lang="hu-HU" dirty="0" err="1" smtClean="0">
                <a:solidFill>
                  <a:schemeClr val="bg1"/>
                </a:solidFill>
              </a:rPr>
              <a:t>read</a:t>
            </a:r>
            <a:r>
              <a:rPr lang="hu-HU" dirty="0" smtClean="0">
                <a:solidFill>
                  <a:schemeClr val="bg1"/>
                </a:solidFill>
              </a:rPr>
              <a:t> and </a:t>
            </a:r>
            <a:r>
              <a:rPr lang="hu-HU" dirty="0" err="1" smtClean="0">
                <a:solidFill>
                  <a:schemeClr val="bg1"/>
                </a:solidFill>
              </a:rPr>
              <a:t>learn</a:t>
            </a:r>
            <a:r>
              <a:rPr lang="hu-HU" dirty="0" smtClean="0">
                <a:solidFill>
                  <a:schemeClr val="bg1"/>
                </a:solidFill>
              </a:rPr>
              <a:t> git </a:t>
            </a:r>
            <a:r>
              <a:rPr lang="hu-HU" dirty="0" err="1" smtClean="0">
                <a:solidFill>
                  <a:schemeClr val="bg1"/>
                </a:solidFill>
              </a:rPr>
              <a:t>commands</a:t>
            </a:r>
            <a:endParaRPr lang="hu-H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Thank you!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Short story of git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Before 2002 patch emailing system</a:t>
            </a:r>
          </a:p>
          <a:p>
            <a:pPr lvl="1"/>
            <a:r>
              <a:rPr lang="en-US" dirty="0" smtClean="0"/>
              <a:t>BitKeeper between 2002 and 2005</a:t>
            </a:r>
          </a:p>
          <a:p>
            <a:pPr lvl="1"/>
            <a:r>
              <a:rPr lang="en-US" dirty="0" smtClean="0"/>
              <a:t>Git from April of 2005</a:t>
            </a:r>
          </a:p>
          <a:p>
            <a:pPr lvl="1"/>
            <a:r>
              <a:rPr lang="en-US" dirty="0" smtClean="0"/>
              <a:t>git:</a:t>
            </a:r>
          </a:p>
          <a:p>
            <a:pPr lvl="2"/>
            <a:r>
              <a:rPr lang="en-US" dirty="0" smtClean="0"/>
              <a:t>“I’m an egotistical bastard, and I name all my projects after myself. First Linux, now git.” – Linus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pPr lvl="0"/>
            <a:r>
              <a:rPr lang="en-US" dirty="0"/>
              <a:t>What is git</a:t>
            </a:r>
            <a:r>
              <a:rPr lang="en-US" dirty="0" smtClean="0"/>
              <a:t>?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distributed revision control and source code management system</a:t>
            </a:r>
          </a:p>
          <a:p>
            <a:r>
              <a:rPr lang="en-US" sz="3600" dirty="0" smtClean="0"/>
              <a:t>git != SVN + Magic</a:t>
            </a:r>
            <a:endParaRPr lang="en-US" sz="4000" dirty="0" smtClean="0"/>
          </a:p>
          <a:p>
            <a:r>
              <a:rPr lang="en-US" dirty="0" smtClean="0"/>
              <a:t>Stupid content tracker</a:t>
            </a:r>
            <a:endParaRPr lang="en-US" sz="4000" dirty="0" smtClean="0"/>
          </a:p>
          <a:p>
            <a:pPr lvl="1"/>
            <a:r>
              <a:rPr lang="en-US" dirty="0" smtClean="0"/>
              <a:t>Content-addressable</a:t>
            </a:r>
            <a:endParaRPr lang="en-US" sz="3600" dirty="0" smtClean="0"/>
          </a:p>
          <a:p>
            <a:pPr lvl="1"/>
            <a:r>
              <a:rPr lang="en-US" dirty="0" smtClean="0"/>
              <a:t>Snapshots</a:t>
            </a:r>
            <a:endParaRPr lang="en-US" sz="3600" dirty="0" smtClean="0"/>
          </a:p>
          <a:p>
            <a:pPr lvl="2"/>
            <a:r>
              <a:rPr lang="en-US" dirty="0" smtClean="0"/>
              <a:t>New tree</a:t>
            </a:r>
            <a:endParaRPr lang="en-US" sz="3200" dirty="0" smtClean="0"/>
          </a:p>
          <a:p>
            <a:pPr lvl="2"/>
            <a:r>
              <a:rPr lang="en-US" dirty="0" smtClean="0"/>
              <a:t>Blobs</a:t>
            </a:r>
            <a:endParaRPr lang="en-US" sz="3200" dirty="0" smtClean="0"/>
          </a:p>
          <a:p>
            <a:pPr lvl="2"/>
            <a:r>
              <a:rPr lang="en-US" dirty="0" smtClean="0"/>
              <a:t>Pointers</a:t>
            </a:r>
            <a:endParaRPr lang="en-US" sz="3200" dirty="0" smtClean="0"/>
          </a:p>
          <a:p>
            <a:pPr lvl="2"/>
            <a:r>
              <a:rPr lang="en-US" i="1" dirty="0" smtClean="0"/>
              <a:t>No diff! (like SVN)</a:t>
            </a:r>
            <a:endParaRPr lang="en-US" sz="3200" dirty="0" smtClean="0"/>
          </a:p>
          <a:p>
            <a:r>
              <a:rPr lang="en-US" dirty="0" smtClean="0"/>
              <a:t>There may be a lot of things that Git is not good at, but these things are what Git is </a:t>
            </a:r>
            <a:r>
              <a:rPr lang="en-US" i="1" dirty="0" smtClean="0"/>
              <a:t>very </a:t>
            </a:r>
            <a:r>
              <a:rPr lang="en-US" dirty="0" smtClean="0"/>
              <a:t>good at.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Essentials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Non-linear development</a:t>
            </a:r>
          </a:p>
          <a:p>
            <a:pPr lvl="1"/>
            <a:r>
              <a:rPr lang="en-US" dirty="0"/>
              <a:t>Distributed development</a:t>
            </a:r>
          </a:p>
          <a:p>
            <a:pPr lvl="1"/>
            <a:r>
              <a:rPr lang="en-US" dirty="0"/>
              <a:t>Efficiency</a:t>
            </a:r>
          </a:p>
          <a:p>
            <a:pPr lvl="2"/>
            <a:r>
              <a:rPr lang="en-US" dirty="0"/>
              <a:t>Example Ruby on Rails</a:t>
            </a:r>
          </a:p>
          <a:p>
            <a:pPr lvl="3"/>
            <a:r>
              <a:rPr lang="en-US" dirty="0"/>
              <a:t>9 MB</a:t>
            </a:r>
          </a:p>
          <a:p>
            <a:pPr lvl="3"/>
            <a:r>
              <a:rPr lang="en-US" dirty="0"/>
              <a:t>13 in git</a:t>
            </a:r>
          </a:p>
          <a:p>
            <a:pPr lvl="3"/>
            <a:r>
              <a:rPr lang="en-US" dirty="0"/>
              <a:t>115 MB in SVN</a:t>
            </a:r>
          </a:p>
          <a:p>
            <a:pPr lvl="2"/>
            <a:r>
              <a:rPr lang="en-US" dirty="0"/>
              <a:t>Efficient network </a:t>
            </a:r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34267</TotalTime>
  <Words>1904</Words>
  <Application>Microsoft Office PowerPoint</Application>
  <PresentationFormat>On-screen Show (4:3)</PresentationFormat>
  <Paragraphs>599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Franklin Gothic Book</vt:lpstr>
      <vt:lpstr>Franklin Gothic Medium</vt:lpstr>
      <vt:lpstr>epam-ppt-cover</vt:lpstr>
      <vt:lpstr>epam-ppt-light</vt:lpstr>
      <vt:lpstr>Git training</vt:lpstr>
      <vt:lpstr>Git</vt:lpstr>
      <vt:lpstr>How to measure the quality of a software team?</vt:lpstr>
      <vt:lpstr>About version control</vt:lpstr>
      <vt:lpstr>About version control</vt:lpstr>
      <vt:lpstr>About version control</vt:lpstr>
      <vt:lpstr>Short story of git</vt:lpstr>
      <vt:lpstr>What is git?</vt:lpstr>
      <vt:lpstr>Essentials</vt:lpstr>
      <vt:lpstr>Prerequisites</vt:lpstr>
      <vt:lpstr>Basics - snapshots</vt:lpstr>
      <vt:lpstr>Configuring git</vt:lpstr>
      <vt:lpstr>Exercise  #1 </vt:lpstr>
      <vt:lpstr>Versioning with git</vt:lpstr>
      <vt:lpstr>Basics – the tree states</vt:lpstr>
      <vt:lpstr>Basics – file status lifecycle</vt:lpstr>
      <vt:lpstr>Exercise  #2 </vt:lpstr>
      <vt:lpstr>Object database</vt:lpstr>
      <vt:lpstr>Blob, tree</vt:lpstr>
      <vt:lpstr>Commit</vt:lpstr>
      <vt:lpstr>Tag</vt:lpstr>
      <vt:lpstr>Data model</vt:lpstr>
      <vt:lpstr>Data model</vt:lpstr>
      <vt:lpstr>Exercise  #3 </vt:lpstr>
      <vt:lpstr>Ancestry References</vt:lpstr>
      <vt:lpstr>Ancestry References</vt:lpstr>
      <vt:lpstr>Exercise  #2 </vt:lpstr>
      <vt:lpstr>Git remotes</vt:lpstr>
      <vt:lpstr>Git remotes</vt:lpstr>
      <vt:lpstr>Git on the Server</vt:lpstr>
      <vt:lpstr>Pull request</vt:lpstr>
      <vt:lpstr>Exercise  #4 </vt:lpstr>
      <vt:lpstr>Git Branching</vt:lpstr>
      <vt:lpstr>Git Branching</vt:lpstr>
      <vt:lpstr>Git Branching</vt:lpstr>
      <vt:lpstr>Merging</vt:lpstr>
      <vt:lpstr>Exercise  #5 </vt:lpstr>
      <vt:lpstr>Rebasing</vt:lpstr>
      <vt:lpstr>Perils of Rebasing</vt:lpstr>
      <vt:lpstr>Exercise  #4 </vt:lpstr>
      <vt:lpstr>Remote branches</vt:lpstr>
      <vt:lpstr>Exercise  #4 </vt:lpstr>
      <vt:lpstr>Rebase vs merge</vt:lpstr>
      <vt:lpstr>Rebase vs merge</vt:lpstr>
      <vt:lpstr>Rebase vs merge</vt:lpstr>
      <vt:lpstr>Undoing things</vt:lpstr>
      <vt:lpstr>Exercise  #6 </vt:lpstr>
      <vt:lpstr>Stashing</vt:lpstr>
      <vt:lpstr>Exercise  #7 </vt:lpstr>
      <vt:lpstr>Tagging</vt:lpstr>
      <vt:lpstr>Exercise  #8 </vt:lpstr>
      <vt:lpstr>Housekeeping</vt:lpstr>
      <vt:lpstr>.git dir</vt:lpstr>
      <vt:lpstr>Central repository workflow</vt:lpstr>
      <vt:lpstr>Integration-manager workflow</vt:lpstr>
      <vt:lpstr>Dictator and Lieutenants Workflow</vt:lpstr>
      <vt:lpstr>Commands</vt:lpstr>
      <vt:lpstr>Major git commands</vt:lpstr>
      <vt:lpstr>Major git commands</vt:lpstr>
      <vt:lpstr>Major git commands</vt:lpstr>
      <vt:lpstr>Git Drawbacks</vt:lpstr>
      <vt:lpstr>Questions</vt:lpstr>
      <vt:lpstr>Home work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Peter Veres2</cp:lastModifiedBy>
  <cp:revision>866</cp:revision>
  <cp:lastPrinted>2014-06-02T06:47:07Z</cp:lastPrinted>
  <dcterms:created xsi:type="dcterms:W3CDTF">2011-09-13T23:33:50Z</dcterms:created>
  <dcterms:modified xsi:type="dcterms:W3CDTF">2014-07-15T09:00:30Z</dcterms:modified>
</cp:coreProperties>
</file>