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7" r:id="rId5"/>
    <p:sldId id="270" r:id="rId6"/>
    <p:sldId id="276" r:id="rId7"/>
    <p:sldId id="278" r:id="rId8"/>
    <p:sldId id="279" r:id="rId9"/>
    <p:sldId id="280" r:id="rId10"/>
    <p:sldId id="271" r:id="rId11"/>
    <p:sldId id="272" r:id="rId12"/>
    <p:sldId id="273" r:id="rId13"/>
    <p:sldId id="274" r:id="rId14"/>
    <p:sldId id="275" r:id="rId15"/>
    <p:sldId id="263" r:id="rId16"/>
  </p:sldIdLst>
  <p:sldSz cx="9144000" cy="5143500" type="screen16x9"/>
  <p:notesSz cx="6858000" cy="9144000"/>
  <p:defaultTextStyle>
    <a:defPPr>
      <a:defRPr lang="en-US"/>
    </a:defPPr>
    <a:lvl1pPr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 Nova"/>
        <a:ea typeface="+mn-ea"/>
        <a:cs typeface="Arial" pitchFamily="34" charset="0"/>
      </a:defRPr>
    </a:lvl1pPr>
    <a:lvl2pPr marL="388938" indent="68263"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 Nova"/>
        <a:ea typeface="+mn-ea"/>
        <a:cs typeface="Arial" pitchFamily="34" charset="0"/>
      </a:defRPr>
    </a:lvl2pPr>
    <a:lvl3pPr marL="777875" indent="136525"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 Nova"/>
        <a:ea typeface="+mn-ea"/>
        <a:cs typeface="Arial" pitchFamily="34" charset="0"/>
      </a:defRPr>
    </a:lvl3pPr>
    <a:lvl4pPr marL="1168400" indent="203200"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 Nova"/>
        <a:ea typeface="+mn-ea"/>
        <a:cs typeface="Arial" pitchFamily="34" charset="0"/>
      </a:defRPr>
    </a:lvl4pPr>
    <a:lvl5pPr marL="1557338" indent="271463" algn="l" defTabSz="777875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 Nova"/>
        <a:ea typeface="+mn-ea"/>
        <a:cs typeface="Arial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 Nova"/>
        <a:ea typeface="+mn-ea"/>
        <a:cs typeface="Arial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 Nova"/>
        <a:ea typeface="+mn-ea"/>
        <a:cs typeface="Arial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 Nova"/>
        <a:ea typeface="+mn-ea"/>
        <a:cs typeface="Arial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 Nova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7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792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79252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C998C1E-A6AC-4C65-83DC-D70CC452B61E}" type="datetimeFigureOut">
              <a:rPr lang="en-GB"/>
              <a:pPr>
                <a:defRPr/>
              </a:pPr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792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779252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8CDFCB7-0C94-48B1-87DD-A21BE17997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77875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ova Light" pitchFamily="34" charset="0"/>
        <a:ea typeface="Arial Nova Light"/>
        <a:cs typeface="Arial Nova Light" pitchFamily="34" charset="0"/>
      </a:defRPr>
    </a:lvl1pPr>
    <a:lvl2pPr marL="388938" algn="l" defTabSz="777875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ova Light" pitchFamily="34" charset="0"/>
        <a:ea typeface="Arial Nova Light"/>
        <a:cs typeface="Arial Nova Light" pitchFamily="34" charset="0"/>
      </a:defRPr>
    </a:lvl2pPr>
    <a:lvl3pPr marL="777875" algn="l" defTabSz="777875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ova Light" pitchFamily="34" charset="0"/>
        <a:ea typeface="Arial Nova Light"/>
        <a:cs typeface="Arial Nova Light" pitchFamily="34" charset="0"/>
      </a:defRPr>
    </a:lvl3pPr>
    <a:lvl4pPr marL="1168400" algn="l" defTabSz="777875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ova Light" pitchFamily="34" charset="0"/>
        <a:ea typeface="Arial Nova Light"/>
        <a:cs typeface="Arial Nova Light" pitchFamily="34" charset="0"/>
      </a:defRPr>
    </a:lvl4pPr>
    <a:lvl5pPr marL="1557338" algn="l" defTabSz="777875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ova Light" pitchFamily="34" charset="0"/>
        <a:ea typeface="Arial Nova Light"/>
        <a:cs typeface="Arial Nova Light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21" y="1311306"/>
            <a:ext cx="5246581" cy="1102519"/>
          </a:xfrm>
        </p:spPr>
        <p:txBody>
          <a:bodyPr>
            <a:normAutofit/>
          </a:bodyPr>
          <a:lstStyle>
            <a:lvl1pPr algn="l">
              <a:defRPr sz="2700" b="1">
                <a:latin typeface="Arial Nov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777" y="2445432"/>
            <a:ext cx="5219195" cy="131445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  <a:latin typeface="Arial Nova" pitchFamily="34" charset="0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81340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2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t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2052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37033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77825" y="4835525"/>
            <a:ext cx="2133600" cy="274638"/>
          </a:xfrm>
        </p:spPr>
        <p:txBody>
          <a:bodyPr/>
          <a:lstStyle>
            <a:lvl1pPr algn="l">
              <a:defRPr sz="900" b="1" dirty="0" smtClean="0">
                <a:solidFill>
                  <a:schemeClr val="tx1">
                    <a:tint val="75000"/>
                  </a:schemeClr>
                </a:solidFill>
                <a:latin typeface="Arial Nov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7A6675CA-2B9A-4934-A5DF-CBE22D0531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554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77825" y="4835525"/>
            <a:ext cx="2133600" cy="274638"/>
          </a:xfrm>
        </p:spPr>
        <p:txBody>
          <a:bodyPr/>
          <a:lstStyle>
            <a:lvl1pPr algn="l">
              <a:defRPr sz="900" b="1" dirty="0" smtClean="0">
                <a:solidFill>
                  <a:schemeClr val="tx1">
                    <a:tint val="75000"/>
                  </a:schemeClr>
                </a:solidFill>
                <a:latin typeface="Arial Nov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4DB9B9DF-B1B4-4E03-940F-B0B6FCCB7E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9156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559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77825" y="4835525"/>
            <a:ext cx="2133600" cy="274638"/>
          </a:xfrm>
        </p:spPr>
        <p:txBody>
          <a:bodyPr/>
          <a:lstStyle>
            <a:lvl1pPr algn="l">
              <a:defRPr sz="900" b="1" dirty="0" smtClean="0">
                <a:solidFill>
                  <a:schemeClr val="tx1">
                    <a:tint val="75000"/>
                  </a:schemeClr>
                </a:solidFill>
                <a:latin typeface="Arial Nov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A408C5EE-DA38-4EC0-81B5-077C90319B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0781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41313" y="4810125"/>
            <a:ext cx="2133600" cy="273050"/>
          </a:xfrm>
          <a:prstGeom prst="rect">
            <a:avLst/>
          </a:prstGeom>
        </p:spPr>
        <p:txBody>
          <a:bodyPr lIns="77925" tIns="38963" rIns="77925" bIns="38963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</a:rPr>
              <a:t>PAGE </a:t>
            </a:r>
            <a:fld id="{0DF7A092-4D21-4E4B-A655-366A43C27DB6}" type="slidenum">
              <a:rPr lang="en-GB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559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77825" y="4835525"/>
            <a:ext cx="2133600" cy="274638"/>
          </a:xfrm>
        </p:spPr>
        <p:txBody>
          <a:bodyPr/>
          <a:lstStyle>
            <a:lvl1pPr algn="l">
              <a:defRPr sz="900" b="1" dirty="0" smtClean="0">
                <a:solidFill>
                  <a:schemeClr val="tx1">
                    <a:tint val="75000"/>
                  </a:schemeClr>
                </a:solidFill>
                <a:latin typeface="Arial Nov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F471A2D9-667C-4C75-819A-CDD2E32ABC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96239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11" y="2778790"/>
            <a:ext cx="7772400" cy="1021556"/>
          </a:xfrm>
        </p:spPr>
        <p:txBody>
          <a:bodyPr anchor="t">
            <a:normAutofit/>
          </a:bodyPr>
          <a:lstStyle>
            <a:lvl1pPr algn="l">
              <a:defRPr sz="27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811" y="1653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6352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11" y="2778790"/>
            <a:ext cx="7772400" cy="1021556"/>
          </a:xfrm>
        </p:spPr>
        <p:txBody>
          <a:bodyPr anchor="t">
            <a:normAutofit/>
          </a:bodyPr>
          <a:lstStyle>
            <a:lvl1pPr algn="l">
              <a:defRPr sz="27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811" y="1653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84647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2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927" y="1059582"/>
            <a:ext cx="3983182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91" y="1059582"/>
            <a:ext cx="3983182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5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77825" y="4835525"/>
            <a:ext cx="2133600" cy="274638"/>
          </a:xfrm>
        </p:spPr>
        <p:txBody>
          <a:bodyPr/>
          <a:lstStyle>
            <a:lvl1pPr algn="l">
              <a:defRPr sz="900" b="1" dirty="0" smtClean="0">
                <a:solidFill>
                  <a:schemeClr val="tx1">
                    <a:tint val="75000"/>
                  </a:schemeClr>
                </a:solidFill>
                <a:latin typeface="Arial Nov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070BC407-6F26-41E5-BDC4-025D41D665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91184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2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7741"/>
            <a:ext cx="4040188" cy="479822"/>
          </a:xfrm>
        </p:spPr>
        <p:txBody>
          <a:bodyPr anchor="ctr">
            <a:normAutofit/>
          </a:bodyPr>
          <a:lstStyle>
            <a:lvl1pPr marL="0" indent="0">
              <a:buNone/>
              <a:defRPr sz="17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7563"/>
            <a:ext cx="4040188" cy="296346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17741"/>
            <a:ext cx="4041775" cy="479822"/>
          </a:xfrm>
        </p:spPr>
        <p:txBody>
          <a:bodyPr anchor="ctr">
            <a:normAutofit/>
          </a:bodyPr>
          <a:lstStyle>
            <a:lvl1pPr marL="0" indent="0">
              <a:buNone/>
              <a:defRPr sz="17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7563"/>
            <a:ext cx="4041775" cy="296346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5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77825" y="4835525"/>
            <a:ext cx="2133600" cy="274638"/>
          </a:xfrm>
        </p:spPr>
        <p:txBody>
          <a:bodyPr/>
          <a:lstStyle>
            <a:lvl1pPr algn="l">
              <a:defRPr sz="900" b="1" dirty="0" smtClean="0">
                <a:solidFill>
                  <a:schemeClr val="tx1">
                    <a:tint val="75000"/>
                  </a:schemeClr>
                </a:solidFill>
                <a:latin typeface="Arial Nov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58A42DF4-1405-4D3E-827C-94D6D934AE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978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2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5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77825" y="4835525"/>
            <a:ext cx="2133600" cy="274638"/>
          </a:xfrm>
        </p:spPr>
        <p:txBody>
          <a:bodyPr/>
          <a:lstStyle>
            <a:lvl1pPr algn="l">
              <a:defRPr sz="900" b="1" dirty="0" smtClean="0">
                <a:solidFill>
                  <a:schemeClr val="tx1">
                    <a:tint val="75000"/>
                  </a:schemeClr>
                </a:solidFill>
                <a:latin typeface="Arial Nov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394DA07-3948-498F-85B9-32E7100CB1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8869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2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77825" y="4835525"/>
            <a:ext cx="2133600" cy="274638"/>
          </a:xfrm>
        </p:spPr>
        <p:txBody>
          <a:bodyPr/>
          <a:lstStyle>
            <a:lvl1pPr algn="l">
              <a:defRPr sz="900" b="1" dirty="0" smtClean="0">
                <a:solidFill>
                  <a:schemeClr val="tx1">
                    <a:tint val="75000"/>
                  </a:schemeClr>
                </a:solidFill>
                <a:latin typeface="Arial Nov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07D3929F-E71D-429E-BE3A-192AD67963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8517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38238"/>
            <a:ext cx="822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650" y="4684713"/>
            <a:ext cx="2133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 defTabSz="779252" fontAlgn="auto">
              <a:spcBef>
                <a:spcPts val="0"/>
              </a:spcBef>
              <a:spcAft>
                <a:spcPts val="0"/>
              </a:spcAft>
              <a:defRPr sz="900" b="1" smtClean="0">
                <a:solidFill>
                  <a:schemeClr val="tx1">
                    <a:tint val="75000"/>
                  </a:schemeClr>
                </a:solidFill>
                <a:latin typeface="Arial Nov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A37D5F2E-125C-4B3B-BD63-8C4EE85FC6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77875" rtl="0" fontAlgn="base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 Nova" pitchFamily="34" charset="0"/>
          <a:ea typeface="+mj-ea"/>
          <a:cs typeface="+mj-cs"/>
        </a:defRPr>
      </a:lvl1pPr>
      <a:lvl2pPr algn="l" defTabSz="777875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ova"/>
        </a:defRPr>
      </a:lvl2pPr>
      <a:lvl3pPr algn="l" defTabSz="777875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ova"/>
        </a:defRPr>
      </a:lvl3pPr>
      <a:lvl4pPr algn="l" defTabSz="777875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ova"/>
        </a:defRPr>
      </a:lvl4pPr>
      <a:lvl5pPr algn="l" defTabSz="777875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ova"/>
        </a:defRPr>
      </a:lvl5pPr>
      <a:lvl6pPr marL="457200" algn="l" defTabSz="777875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ova"/>
        </a:defRPr>
      </a:lvl6pPr>
      <a:lvl7pPr marL="914400" algn="l" defTabSz="777875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ova"/>
        </a:defRPr>
      </a:lvl7pPr>
      <a:lvl8pPr marL="1371600" algn="l" defTabSz="777875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ova"/>
        </a:defRPr>
      </a:lvl8pPr>
      <a:lvl9pPr marL="1828800" algn="l" defTabSz="777875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ova"/>
        </a:defRPr>
      </a:lvl9pPr>
    </p:titleStyle>
    <p:bodyStyle>
      <a:lvl1pPr marL="292100" indent="-292100" algn="l" defTabSz="777875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631825" indent="-242888" algn="l" defTabSz="777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700" kern="1200">
          <a:solidFill>
            <a:schemeClr val="tx1"/>
          </a:solidFill>
          <a:latin typeface="Arial Nova Light" pitchFamily="34" charset="0"/>
          <a:ea typeface="Arial Nova Light"/>
          <a:cs typeface="Arial Nova Light" pitchFamily="34" charset="0"/>
        </a:defRPr>
      </a:lvl2pPr>
      <a:lvl3pPr marL="973138" indent="-193675" algn="l" defTabSz="777875" rtl="0" fontAlgn="base">
        <a:spcBef>
          <a:spcPct val="20000"/>
        </a:spcBef>
        <a:spcAft>
          <a:spcPct val="0"/>
        </a:spcAft>
        <a:buFont typeface="Arial Nova Light"/>
        <a:buChar char="–"/>
        <a:defRPr sz="1500" kern="1200">
          <a:solidFill>
            <a:schemeClr val="tx1"/>
          </a:solidFill>
          <a:latin typeface="Arial Nova Light" pitchFamily="34" charset="0"/>
          <a:ea typeface="Arial Nova Light"/>
          <a:cs typeface="Arial Nova Light" pitchFamily="34" charset="0"/>
        </a:defRPr>
      </a:lvl3pPr>
      <a:lvl4pPr marL="1363663" indent="-193675" algn="l" defTabSz="777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 Nova Light" pitchFamily="34" charset="0"/>
          <a:ea typeface="Arial Nova Light"/>
          <a:cs typeface="Arial Nova Light" pitchFamily="34" charset="0"/>
        </a:defRPr>
      </a:lvl4pPr>
      <a:lvl5pPr marL="1752600" indent="-193675" algn="l" defTabSz="777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 Nova Light" pitchFamily="34" charset="0"/>
          <a:ea typeface="Arial Nova Light"/>
          <a:cs typeface="Arial Nova Light" pitchFamily="34" charset="0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hyperlink" Target="https://www.google.co.uk/url?sa=i&amp;rct=j&amp;q=&amp;esrc=s&amp;source=images&amp;cd=&amp;cad=rja&amp;uact=8&amp;ved=2ahUKEwiNmv7l5YzaAhVKtRQKHZYFAUkQjRx6BAgAEAU&amp;url=https://en.wikipedia.org/wiki/Microsoft_Excel&amp;psig=AOvVaw3HwaTzHrA6Hzb2J1bPPmVI&amp;ust=1522250125522203" TargetMode="External"/><Relationship Id="rId12" Type="http://schemas.openxmlformats.org/officeDocument/2006/relationships/image" Target="../media/image15.png"/><Relationship Id="rId2" Type="http://schemas.openxmlformats.org/officeDocument/2006/relationships/hyperlink" Target="http://www.google.co.uk/url?sa=i&amp;rct=j&amp;q=&amp;esrc=s&amp;source=images&amp;cd=&amp;cad=rja&amp;uact=8&amp;ved=&amp;url=http://www.getsoftwareservice.com/online-sql-server-training/&amp;psig=AOvVaw044Uiqh3xviE5Cj1tw3FaJ&amp;ust=152225016856369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hyperlink" Target="https://www.google.co.uk/url?sa=i&amp;rct=j&amp;q=&amp;esrc=s&amp;source=images&amp;cd=&amp;cad=rja&amp;uact=8&amp;ved=2ahUKEwiIysuS5ozaAhXHXhQKHXuKCNcQjRx6BAgAEAU&amp;url=https://www.r-project.org/&amp;psig=AOvVaw139lwOOwi67eSNxNNb4tww&amp;ust=1522250202200287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jpe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69900" y="1311275"/>
            <a:ext cx="5246688" cy="1103313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 and APIs: new ways of working in local public health intelligence</a:t>
            </a:r>
            <a:endParaRPr lang="en-GB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2444750"/>
            <a:ext cx="5219700" cy="1314450"/>
          </a:xfrm>
        </p:spPr>
        <p:txBody>
          <a:bodyPr rtlCol="0"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Andy Evans 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Birmingham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Council Public Health – Knowledge, Evidence &amp; Governance Team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2019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Examples of work –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fingertipsR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12203" r="3294" b="18955"/>
          <a:stretch/>
        </p:blipFill>
        <p:spPr bwMode="auto">
          <a:xfrm>
            <a:off x="323528" y="843558"/>
            <a:ext cx="8424936" cy="346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39997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Examples of work –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Nomis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12804" r="31390" b="14060"/>
          <a:stretch/>
        </p:blipFill>
        <p:spPr bwMode="auto">
          <a:xfrm>
            <a:off x="2237503" y="843558"/>
            <a:ext cx="4062689" cy="35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1213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3604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Examples of work – Combine data with spatial data from Open Geography Portal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96" y="915566"/>
            <a:ext cx="4375720" cy="34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5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Examples of work – Interactive output using Shiny and Leaflet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" r="760" b="2435"/>
          <a:stretch/>
        </p:blipFill>
        <p:spPr bwMode="auto">
          <a:xfrm>
            <a:off x="1187624" y="771550"/>
            <a:ext cx="6480720" cy="364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13281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Still have plenty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4834880" cy="331236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do more advanced queries when making API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How to flatten nested JSON data – HELP PLEASE!!!!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Better understanding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nomis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and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More intelligent ways of working with API data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Possibly sharing our data with an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20482" name="Picture 2" descr="Image result for rock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13930" r="19404"/>
          <a:stretch/>
        </p:blipFill>
        <p:spPr bwMode="auto">
          <a:xfrm>
            <a:off x="5364088" y="915566"/>
            <a:ext cx="3548607" cy="28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7521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26257"/>
            <a:ext cx="30963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</a:rPr>
              <a:t>andrew.j.evans@birmingham.gov.uk</a:t>
            </a:r>
          </a:p>
          <a:p>
            <a:endParaRPr lang="en-GB" b="1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Traditional methods of data analysis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7504" y="1014411"/>
            <a:ext cx="8820150" cy="3114675"/>
            <a:chOff x="0" y="0"/>
            <a:chExt cx="8820150" cy="3114675"/>
          </a:xfrm>
        </p:grpSpPr>
        <p:sp>
          <p:nvSpPr>
            <p:cNvPr id="6" name="Rounded Rectangle 5"/>
            <p:cNvSpPr/>
            <p:nvPr/>
          </p:nvSpPr>
          <p:spPr>
            <a:xfrm>
              <a:off x="5372100" y="171450"/>
              <a:ext cx="981075" cy="21717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0" y="114300"/>
              <a:ext cx="1457325" cy="25050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8" name="Text Box 29"/>
            <p:cNvSpPr txBox="1"/>
            <p:nvPr/>
          </p:nvSpPr>
          <p:spPr>
            <a:xfrm>
              <a:off x="5086350" y="2543175"/>
              <a:ext cx="666750" cy="5715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100" dirty="0">
                  <a:effectLst/>
                  <a:latin typeface="Impact"/>
                  <a:ea typeface="Calibri"/>
                  <a:cs typeface="Times New Roman"/>
                </a:rPr>
                <a:t>SECURE</a:t>
              </a:r>
              <a:endParaRPr lang="en-GB" sz="11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100" dirty="0">
                  <a:effectLst/>
                  <a:latin typeface="Impact"/>
                  <a:ea typeface="Calibri"/>
                  <a:cs typeface="Times New Roman"/>
                </a:rPr>
                <a:t>ZONE</a:t>
              </a:r>
              <a:endParaRPr lang="en-GB" sz="1100" dirty="0">
                <a:effectLst/>
                <a:ea typeface="Calibri"/>
                <a:cs typeface="Times New Roman"/>
              </a:endParaRPr>
            </a:p>
          </p:txBody>
        </p:sp>
        <p:pic>
          <p:nvPicPr>
            <p:cNvPr id="9" name="Picture 8" descr="Related image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550" y="228600"/>
              <a:ext cx="962025" cy="790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ounded Rectangle 9"/>
            <p:cNvSpPr/>
            <p:nvPr/>
          </p:nvSpPr>
          <p:spPr>
            <a:xfrm>
              <a:off x="3638550" y="171450"/>
              <a:ext cx="981075" cy="21717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71675" y="76200"/>
              <a:ext cx="4819650" cy="30194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40"/>
            <a:stretch/>
          </p:blipFill>
          <p:spPr bwMode="auto">
            <a:xfrm>
              <a:off x="428625" y="381000"/>
              <a:ext cx="790575" cy="6381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07"/>
            <a:stretch/>
          </p:blipFill>
          <p:spPr bwMode="auto">
            <a:xfrm>
              <a:off x="371475" y="1266825"/>
              <a:ext cx="981075" cy="8001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Right Arrow 13"/>
            <p:cNvSpPr/>
            <p:nvPr/>
          </p:nvSpPr>
          <p:spPr>
            <a:xfrm rot="20217181">
              <a:off x="1238250" y="1409700"/>
              <a:ext cx="824865" cy="2552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5" name="Right Arrow 14"/>
            <p:cNvSpPr/>
            <p:nvPr/>
          </p:nvSpPr>
          <p:spPr>
            <a:xfrm rot="1516131">
              <a:off x="1247775" y="847725"/>
              <a:ext cx="825259" cy="255666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74"/>
            <a:stretch/>
          </p:blipFill>
          <p:spPr bwMode="auto">
            <a:xfrm>
              <a:off x="2076450" y="866775"/>
              <a:ext cx="904875" cy="7429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7" name="Picture 16" descr="Image result for excel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0950" y="1581150"/>
              <a:ext cx="714375" cy="7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Right Arrow 17"/>
            <p:cNvSpPr/>
            <p:nvPr/>
          </p:nvSpPr>
          <p:spPr>
            <a:xfrm rot="19750145">
              <a:off x="2943225" y="809625"/>
              <a:ext cx="824865" cy="255270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9" name="Right Arrow 18"/>
            <p:cNvSpPr/>
            <p:nvPr/>
          </p:nvSpPr>
          <p:spPr>
            <a:xfrm rot="1872612">
              <a:off x="2943225" y="1466850"/>
              <a:ext cx="824865" cy="255270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3800475" y="1143000"/>
              <a:ext cx="580075" cy="255270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pic>
          <p:nvPicPr>
            <p:cNvPr id="21" name="Picture 20" descr="Image result for powerpoint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r="27451"/>
            <a:stretch/>
          </p:blipFill>
          <p:spPr bwMode="auto">
            <a:xfrm>
              <a:off x="5438775" y="285750"/>
              <a:ext cx="857250" cy="7239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2" name="Right Arrow 21"/>
            <p:cNvSpPr/>
            <p:nvPr/>
          </p:nvSpPr>
          <p:spPr>
            <a:xfrm rot="19299106">
              <a:off x="4486275" y="1123950"/>
              <a:ext cx="1082040" cy="255270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600575" y="1828800"/>
              <a:ext cx="824865" cy="255270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89"/>
            <a:stretch/>
          </p:blipFill>
          <p:spPr bwMode="auto">
            <a:xfrm>
              <a:off x="5715000" y="2447925"/>
              <a:ext cx="666750" cy="6286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17"/>
            <a:stretch/>
          </p:blipFill>
          <p:spPr bwMode="auto">
            <a:xfrm>
              <a:off x="7448550" y="1514475"/>
              <a:ext cx="1152525" cy="9334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28"/>
            <a:stretch/>
          </p:blipFill>
          <p:spPr bwMode="auto">
            <a:xfrm>
              <a:off x="7362825" y="0"/>
              <a:ext cx="1457325" cy="1143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7" name="Right Arrow 26"/>
            <p:cNvSpPr/>
            <p:nvPr/>
          </p:nvSpPr>
          <p:spPr>
            <a:xfrm>
              <a:off x="6400800" y="1885950"/>
              <a:ext cx="914400" cy="255270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400800" y="523875"/>
              <a:ext cx="914400" cy="255270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29" name="Text Box 19"/>
            <p:cNvSpPr txBox="1"/>
            <p:nvPr/>
          </p:nvSpPr>
          <p:spPr>
            <a:xfrm>
              <a:off x="371475" y="2066925"/>
              <a:ext cx="752475" cy="5238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/>
                  <a:cs typeface="Times New Roman"/>
                </a:rPr>
                <a:t>Request</a:t>
              </a:r>
              <a:endParaRPr lang="en-GB" sz="11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/>
                  <a:cs typeface="Times New Roman"/>
                </a:rPr>
                <a:t>data</a:t>
              </a:r>
              <a:endParaRPr lang="en-GB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0" name="Text Box 25"/>
            <p:cNvSpPr txBox="1"/>
            <p:nvPr/>
          </p:nvSpPr>
          <p:spPr>
            <a:xfrm>
              <a:off x="3657600" y="2390775"/>
              <a:ext cx="1094928" cy="6286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/>
                  <a:cs typeface="Times New Roman"/>
                </a:rPr>
                <a:t>Clean, process &amp; analyse data</a:t>
              </a:r>
              <a:endParaRPr lang="en-GB" sz="1100" dirty="0">
                <a:effectLst/>
                <a:ea typeface="Calibri"/>
                <a:cs typeface="Times New Roman"/>
              </a:endParaRPr>
            </a:p>
          </p:txBody>
        </p:sp>
        <p:pic>
          <p:nvPicPr>
            <p:cNvPr id="31" name="Picture 30" descr="Image result for word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550" y="1581150"/>
              <a:ext cx="695325" cy="68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/>
            <p:cNvSpPr/>
            <p:nvPr/>
          </p:nvSpPr>
          <p:spPr>
            <a:xfrm>
              <a:off x="7362825" y="123825"/>
              <a:ext cx="1457325" cy="25050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33" name="Text Box 33"/>
            <p:cNvSpPr txBox="1"/>
            <p:nvPr/>
          </p:nvSpPr>
          <p:spPr>
            <a:xfrm>
              <a:off x="7686675" y="1123950"/>
              <a:ext cx="666750" cy="4953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1100" b="1" dirty="0">
                  <a:effectLst/>
                  <a:ea typeface="Calibri"/>
                  <a:cs typeface="Times New Roman"/>
                </a:rPr>
                <a:t>Share Output</a:t>
              </a:r>
              <a:endParaRPr lang="en-GB" sz="1100" dirty="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7125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change?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1" r="39709" b="23299"/>
          <a:stretch/>
        </p:blipFill>
        <p:spPr bwMode="auto">
          <a:xfrm>
            <a:off x="539552" y="782217"/>
            <a:ext cx="5904656" cy="348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 descr="Image result for angry face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Image result for angry face emoj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8" descr="Image result for angry face emoj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47614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08975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change?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Time consuming / labour intensive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Automate to reduce repeated tasks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High potential for human error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audit trail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Limited scope for interactive output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3131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methods of automation and data science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985223" y="1071906"/>
            <a:ext cx="6585742" cy="3300044"/>
            <a:chOff x="-1" y="0"/>
            <a:chExt cx="10156175" cy="6282984"/>
          </a:xfrm>
        </p:grpSpPr>
        <p:grpSp>
          <p:nvGrpSpPr>
            <p:cNvPr id="6" name="Group 5"/>
            <p:cNvGrpSpPr/>
            <p:nvPr/>
          </p:nvGrpSpPr>
          <p:grpSpPr>
            <a:xfrm>
              <a:off x="-1" y="0"/>
              <a:ext cx="10156175" cy="6282984"/>
              <a:chOff x="-1" y="0"/>
              <a:chExt cx="10156175" cy="6282984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97" t="6312" r="10631" b="21927"/>
              <a:stretch/>
            </p:blipFill>
            <p:spPr bwMode="auto">
              <a:xfrm>
                <a:off x="2400300" y="4152900"/>
                <a:ext cx="1266825" cy="11620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-1" y="0"/>
                <a:ext cx="10156175" cy="6282984"/>
                <a:chOff x="-1" y="0"/>
                <a:chExt cx="10156175" cy="6282984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-1" y="400050"/>
                  <a:ext cx="10156175" cy="4990295"/>
                  <a:chOff x="-1" y="0"/>
                  <a:chExt cx="10156175" cy="4990295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4114800" y="438150"/>
                    <a:ext cx="130937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>
                    <a:off x="4114800" y="438150"/>
                    <a:ext cx="1309370" cy="217170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4114800" y="438150"/>
                    <a:ext cx="1309370" cy="297180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4114800" y="438150"/>
                    <a:ext cx="1257300" cy="1152525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6629400" y="438150"/>
                    <a:ext cx="914400" cy="9525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 Box 65"/>
                  <p:cNvSpPr txBox="1"/>
                  <p:nvPr/>
                </p:nvSpPr>
                <p:spPr>
                  <a:xfrm>
                    <a:off x="1636376" y="933449"/>
                    <a:ext cx="992524" cy="5715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en-GB" sz="1100" dirty="0">
                        <a:effectLst/>
                        <a:latin typeface="Impact"/>
                        <a:ea typeface="Calibri"/>
                        <a:cs typeface="Times New Roman"/>
                      </a:rPr>
                      <a:t>SECURE</a:t>
                    </a:r>
                    <a:endParaRPr lang="en-GB" sz="1100" dirty="0">
                      <a:effectLst/>
                      <a:ea typeface="Calibri"/>
                      <a:cs typeface="Times New Roman"/>
                    </a:endParaRPr>
                  </a:p>
                  <a:p>
                    <a:pPr algn="ctr"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en-GB" sz="1100" dirty="0">
                        <a:effectLst/>
                        <a:latin typeface="Impact"/>
                        <a:ea typeface="Calibri"/>
                        <a:cs typeface="Times New Roman"/>
                      </a:rPr>
                      <a:t>ZONE</a:t>
                    </a:r>
                    <a:endParaRPr lang="en-GB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95250"/>
                    <a:ext cx="971550" cy="8382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8147"/>
                  <a:stretch/>
                </p:blipFill>
                <p:spPr bwMode="auto">
                  <a:xfrm>
                    <a:off x="1600200" y="0"/>
                    <a:ext cx="1143000" cy="93345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24" name="Picture 23" descr="Image result for SSIS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19200" y="2266950"/>
                    <a:ext cx="1638300" cy="5619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6279"/>
                  <a:stretch/>
                </p:blipFill>
                <p:spPr bwMode="auto">
                  <a:xfrm>
                    <a:off x="3200400" y="38100"/>
                    <a:ext cx="981075" cy="81915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26" name="Picture 25" descr="Image result for r stats">
                    <a:hlinkClick r:id="rId7" tgtFrame="&quot;_blank&quot;"/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76875" y="66675"/>
                    <a:ext cx="1047750" cy="8096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7" name="Picture 26" descr="Image result for python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76875" y="1076325"/>
                    <a:ext cx="1457325" cy="9810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8" name="Picture 27" descr="Image result for power bi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4975" y="2266950"/>
                    <a:ext cx="1438275" cy="6953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9" name="Picture 28" descr="Image result for tableau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76875" y="3152775"/>
                    <a:ext cx="1752600" cy="4476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5000"/>
                  <a:stretch/>
                </p:blipFill>
                <p:spPr bwMode="auto">
                  <a:xfrm>
                    <a:off x="7543800" y="76200"/>
                    <a:ext cx="1143000" cy="97155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32" name="Right Arrow 31"/>
                  <p:cNvSpPr/>
                  <p:nvPr/>
                </p:nvSpPr>
                <p:spPr>
                  <a:xfrm>
                    <a:off x="1028700" y="323850"/>
                    <a:ext cx="685800" cy="228600"/>
                  </a:xfrm>
                  <a:prstGeom prst="right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33" name="Right Arrow 32"/>
                  <p:cNvSpPr/>
                  <p:nvPr/>
                </p:nvSpPr>
                <p:spPr>
                  <a:xfrm>
                    <a:off x="2628900" y="323850"/>
                    <a:ext cx="685800" cy="228600"/>
                  </a:xfrm>
                  <a:prstGeom prst="right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dirty="0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H="1" flipV="1">
                    <a:off x="1532479" y="571499"/>
                    <a:ext cx="524286" cy="158115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V="1">
                    <a:off x="2057400" y="552450"/>
                    <a:ext cx="800100" cy="160020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 flipV="1">
                    <a:off x="7096125" y="876300"/>
                    <a:ext cx="676275" cy="714375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7086600" y="933450"/>
                    <a:ext cx="800100" cy="156210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7229475" y="933450"/>
                    <a:ext cx="771525" cy="213360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 Box 67"/>
                  <p:cNvSpPr txBox="1"/>
                  <p:nvPr/>
                </p:nvSpPr>
                <p:spPr>
                  <a:xfrm>
                    <a:off x="2883178" y="914400"/>
                    <a:ext cx="1426639" cy="2462212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en-GB" sz="1100" dirty="0">
                        <a:effectLst/>
                        <a:ea typeface="Calibri"/>
                        <a:cs typeface="Times New Roman"/>
                      </a:rPr>
                      <a:t>SQL Server </a:t>
                    </a:r>
                  </a:p>
                  <a:p>
                    <a:pPr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en-GB" sz="1100" dirty="0" smtClean="0">
                        <a:effectLst/>
                        <a:ea typeface="Calibri"/>
                        <a:cs typeface="Times New Roman"/>
                      </a:rPr>
                      <a:t>Aggregated / non-sensitive </a:t>
                    </a:r>
                    <a:r>
                      <a:rPr lang="en-GB" sz="1100" dirty="0">
                        <a:effectLst/>
                        <a:ea typeface="Calibri"/>
                        <a:cs typeface="Times New Roman"/>
                      </a:rPr>
                      <a:t>data only</a:t>
                    </a:r>
                  </a:p>
                </p:txBody>
              </p:sp>
              <p:sp>
                <p:nvSpPr>
                  <p:cNvPr id="40" name="Text Box 63"/>
                  <p:cNvSpPr txBox="1"/>
                  <p:nvPr/>
                </p:nvSpPr>
                <p:spPr>
                  <a:xfrm>
                    <a:off x="-1" y="1047750"/>
                    <a:ext cx="1600201" cy="647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GB" sz="1100" dirty="0">
                        <a:effectLst/>
                        <a:ea typeface="Calibri"/>
                        <a:cs typeface="Times New Roman"/>
                      </a:rPr>
                      <a:t>Automated  data collection through API</a:t>
                    </a:r>
                  </a:p>
                </p:txBody>
              </p:sp>
              <p:sp>
                <p:nvSpPr>
                  <p:cNvPr id="41" name="Text Box 66"/>
                  <p:cNvSpPr txBox="1"/>
                  <p:nvPr/>
                </p:nvSpPr>
                <p:spPr>
                  <a:xfrm>
                    <a:off x="1371601" y="2952750"/>
                    <a:ext cx="1371600" cy="5715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GB" sz="1100" dirty="0">
                        <a:effectLst/>
                        <a:ea typeface="Calibri"/>
                        <a:cs typeface="Times New Roman"/>
                      </a:rPr>
                      <a:t>SSIS automated  data transfer </a:t>
                    </a:r>
                  </a:p>
                </p:txBody>
              </p:sp>
              <p:sp>
                <p:nvSpPr>
                  <p:cNvPr id="43" name="Text Box 69"/>
                  <p:cNvSpPr txBox="1"/>
                  <p:nvPr/>
                </p:nvSpPr>
                <p:spPr>
                  <a:xfrm>
                    <a:off x="5017312" y="3886997"/>
                    <a:ext cx="3014624" cy="110329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en-GB" sz="1100" dirty="0">
                        <a:effectLst/>
                        <a:ea typeface="Calibri"/>
                        <a:cs typeface="Times New Roman"/>
                      </a:rPr>
                      <a:t>Data processing / analysis / visualisation using latest technologies. Maximised automation</a:t>
                    </a:r>
                  </a:p>
                </p:txBody>
              </p:sp>
              <p:sp>
                <p:nvSpPr>
                  <p:cNvPr id="44" name="Text Box 70"/>
                  <p:cNvSpPr txBox="1"/>
                  <p:nvPr/>
                </p:nvSpPr>
                <p:spPr>
                  <a:xfrm>
                    <a:off x="8105775" y="1276350"/>
                    <a:ext cx="2050399" cy="14478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0"/>
                      </a:spcAft>
                    </a:pPr>
                    <a:r>
                      <a:rPr lang="en-GB" sz="1100" dirty="0">
                        <a:effectLst/>
                        <a:ea typeface="Calibri"/>
                        <a:cs typeface="Times New Roman"/>
                      </a:rPr>
                      <a:t>Dynamic reports shared via intranet / web. Suitable for viewing on multiple device types</a:t>
                    </a:r>
                  </a:p>
                </p:txBody>
              </p: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971800" y="95250"/>
                    <a:ext cx="0" cy="354330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Freeform 10"/>
                <p:cNvSpPr/>
                <p:nvPr/>
              </p:nvSpPr>
              <p:spPr>
                <a:xfrm>
                  <a:off x="504825" y="0"/>
                  <a:ext cx="5067300" cy="505221"/>
                </a:xfrm>
                <a:custGeom>
                  <a:avLst/>
                  <a:gdLst>
                    <a:gd name="connsiteX0" fmla="*/ 0 w 5067300"/>
                    <a:gd name="connsiteY0" fmla="*/ 438546 h 505221"/>
                    <a:gd name="connsiteX1" fmla="*/ 2495550 w 5067300"/>
                    <a:gd name="connsiteY1" fmla="*/ 396 h 505221"/>
                    <a:gd name="connsiteX2" fmla="*/ 5067300 w 5067300"/>
                    <a:gd name="connsiteY2" fmla="*/ 505221 h 50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67300" h="505221">
                      <a:moveTo>
                        <a:pt x="0" y="438546"/>
                      </a:moveTo>
                      <a:cubicBezTo>
                        <a:pt x="825500" y="213914"/>
                        <a:pt x="1651000" y="-10717"/>
                        <a:pt x="2495550" y="396"/>
                      </a:cubicBezTo>
                      <a:cubicBezTo>
                        <a:pt x="3340100" y="11508"/>
                        <a:pt x="4629150" y="438546"/>
                        <a:pt x="5067300" y="505221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33375" y="3124197"/>
                  <a:ext cx="1952081" cy="2473304"/>
                </a:xfrm>
                <a:custGeom>
                  <a:avLst/>
                  <a:gdLst>
                    <a:gd name="connsiteX0" fmla="*/ 56606 w 1952081"/>
                    <a:gd name="connsiteY0" fmla="*/ 0 h 3067050"/>
                    <a:gd name="connsiteX1" fmla="*/ 237581 w 1952081"/>
                    <a:gd name="connsiteY1" fmla="*/ 1762125 h 3067050"/>
                    <a:gd name="connsiteX2" fmla="*/ 1952081 w 1952081"/>
                    <a:gd name="connsiteY2" fmla="*/ 3067050 h 306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2081" h="3067050">
                      <a:moveTo>
                        <a:pt x="56606" y="0"/>
                      </a:moveTo>
                      <a:cubicBezTo>
                        <a:pt x="-10863" y="625475"/>
                        <a:pt x="-78331" y="1250950"/>
                        <a:pt x="237581" y="1762125"/>
                      </a:cubicBezTo>
                      <a:cubicBezTo>
                        <a:pt x="553493" y="2273300"/>
                        <a:pt x="1528219" y="2952750"/>
                        <a:pt x="1952081" y="306705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3" name="Text Box 51"/>
                <p:cNvSpPr txBox="1"/>
                <p:nvPr/>
              </p:nvSpPr>
              <p:spPr>
                <a:xfrm>
                  <a:off x="2400300" y="5390344"/>
                  <a:ext cx="1333500" cy="89264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GB" sz="1100" dirty="0">
                      <a:effectLst/>
                      <a:ea typeface="Calibri"/>
                      <a:cs typeface="Times New Roman"/>
                    </a:rPr>
                    <a:t>Cloud Storage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3790950" y="4171947"/>
                  <a:ext cx="1226362" cy="1425554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0" r="23810" b="13853"/>
            <a:stretch/>
          </p:blipFill>
          <p:spPr bwMode="auto">
            <a:xfrm>
              <a:off x="8753475" y="504825"/>
              <a:ext cx="571500" cy="9334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2676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are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5482952" cy="309634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Programming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communicate programmatically between systems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API is like a waiter at a restaurant. You make an order and the chef cooks it. You don’t need to know the recipe.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analysts its an easy way to programmatically search and extract data over the internet using web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1026" name="Picture 2" descr="C:\Users\bccaawes\Downloads\noun_Plug_24627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15566"/>
            <a:ext cx="3075806" cy="3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8201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do APIs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5482952" cy="33123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Extract data programmatically – no repeated manual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Get just the data you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data is usually up to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https://www.nomisweb.co.uk/api/v01/dataset/NM_2002_1.data.csv?geography=1816133698&amp;date=latest&amp;gender=0&amp;c_age=200&amp;measures=20100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771550"/>
            <a:ext cx="26642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6187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did I need to learn /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5482952" cy="33123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an API was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to make an API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little bit about JSON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Better understanding of lists in 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Understanding of the how each API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5122" name="Picture 2" descr="C:\Users\bccaawes\Downloads\noun_Learning_28809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1510"/>
            <a:ext cx="3651870" cy="36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6047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Which APIs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4114800" cy="316835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Started with Fingertips – made easier with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fingertipsR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NOMIS and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nomisr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Geography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 Portal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NHS Digital (ODS)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PAGE </a:t>
            </a:r>
            <a:fld id="{A408C5EE-DA38-4EC0-81B5-077C90319B6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43758"/>
            <a:ext cx="2664296" cy="167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530" y="771550"/>
            <a:ext cx="2664000" cy="167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78" y="2658033"/>
            <a:ext cx="2664000" cy="167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35056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irmingham_City_Council___corp_template_updated_Oct_2018">
  <a:themeElements>
    <a:clrScheme name="BCC corporat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BB151C"/>
      </a:accent1>
      <a:accent2>
        <a:srgbClr val="5696D2"/>
      </a:accent2>
      <a:accent3>
        <a:srgbClr val="7B237A"/>
      </a:accent3>
      <a:accent4>
        <a:srgbClr val="EDC22E"/>
      </a:accent4>
      <a:accent5>
        <a:srgbClr val="6D9F40"/>
      </a:accent5>
      <a:accent6>
        <a:srgbClr val="92A8A9"/>
      </a:accent6>
      <a:hlink>
        <a:srgbClr val="0000FF"/>
      </a:hlink>
      <a:folHlink>
        <a:srgbClr val="EDC22E"/>
      </a:folHlink>
    </a:clrScheme>
    <a:fontScheme name="BCC corporate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Birmingham_City_Council___corp_template_updated_Oct_2018</Template>
  <TotalTime>81</TotalTime>
  <Words>386</Words>
  <Application>Microsoft Office PowerPoint</Application>
  <PresentationFormat>On-screen Show (16:9)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Birmingham_City_Council___corp_template_updated_Oct_2018</vt:lpstr>
      <vt:lpstr>R and APIs: new ways of working in local public health intelligence</vt:lpstr>
      <vt:lpstr>Traditional methods of data analysis </vt:lpstr>
      <vt:lpstr>Why change? </vt:lpstr>
      <vt:lpstr>Why change? </vt:lpstr>
      <vt:lpstr>New methods of automation and data science</vt:lpstr>
      <vt:lpstr>What are APIs</vt:lpstr>
      <vt:lpstr>How do APIs Help</vt:lpstr>
      <vt:lpstr>What did I need to learn / understand</vt:lpstr>
      <vt:lpstr>Which APIs to use</vt:lpstr>
      <vt:lpstr>Examples of work – fingertipsR</vt:lpstr>
      <vt:lpstr>Examples of work – Nomis API</vt:lpstr>
      <vt:lpstr>Examples of work – Combine data with spatial data from Open Geography Portal </vt:lpstr>
      <vt:lpstr>Examples of work – Interactive output using Shiny and Leaflet </vt:lpstr>
      <vt:lpstr>Still have plenty to learn</vt:lpstr>
      <vt:lpstr>PowerPoint Presentation</vt:lpstr>
    </vt:vector>
  </TitlesOfParts>
  <Company>Service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goes here</dc:title>
  <dc:creator>Rick Wellings</dc:creator>
  <cp:keywords>Birmingham City Council</cp:keywords>
  <cp:lastModifiedBy>AndyEvans</cp:lastModifiedBy>
  <cp:revision>10</cp:revision>
  <dcterms:created xsi:type="dcterms:W3CDTF">2019-05-16T13:37:21Z</dcterms:created>
  <dcterms:modified xsi:type="dcterms:W3CDTF">2019-10-25T10:49:26Z</dcterms:modified>
</cp:coreProperties>
</file>