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62" r:id="rId6"/>
    <p:sldMasterId id="2147483686" r:id="rId7"/>
  </p:sldMasterIdLst>
  <p:notesMasterIdLst>
    <p:notesMasterId r:id="rId27"/>
  </p:notesMasterIdLst>
  <p:sldIdLst>
    <p:sldId id="257" r:id="rId8"/>
    <p:sldId id="298" r:id="rId9"/>
    <p:sldId id="314" r:id="rId10"/>
    <p:sldId id="297" r:id="rId11"/>
    <p:sldId id="327" r:id="rId12"/>
    <p:sldId id="320" r:id="rId13"/>
    <p:sldId id="309" r:id="rId14"/>
    <p:sldId id="311" r:id="rId15"/>
    <p:sldId id="303" r:id="rId16"/>
    <p:sldId id="306" r:id="rId17"/>
    <p:sldId id="307" r:id="rId18"/>
    <p:sldId id="308" r:id="rId19"/>
    <p:sldId id="317" r:id="rId20"/>
    <p:sldId id="318" r:id="rId21"/>
    <p:sldId id="323" r:id="rId22"/>
    <p:sldId id="324" r:id="rId23"/>
    <p:sldId id="315" r:id="rId24"/>
    <p:sldId id="305" r:id="rId25"/>
    <p:sldId id="296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29689B-A4BF-4174-A928-CB74918C16AD}">
          <p14:sldIdLst>
            <p14:sldId id="257"/>
            <p14:sldId id="298"/>
            <p14:sldId id="314"/>
            <p14:sldId id="297"/>
            <p14:sldId id="327"/>
            <p14:sldId id="320"/>
            <p14:sldId id="309"/>
            <p14:sldId id="311"/>
            <p14:sldId id="303"/>
            <p14:sldId id="306"/>
            <p14:sldId id="307"/>
            <p14:sldId id="308"/>
            <p14:sldId id="317"/>
            <p14:sldId id="318"/>
            <p14:sldId id="323"/>
            <p14:sldId id="324"/>
            <p14:sldId id="315"/>
            <p14:sldId id="30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A397"/>
    <a:srgbClr val="0067C6"/>
    <a:srgbClr val="2167BA"/>
    <a:srgbClr val="339999"/>
    <a:srgbClr val="0000FF"/>
    <a:srgbClr val="3366FF"/>
    <a:srgbClr val="FF00FF"/>
    <a:srgbClr val="F79646"/>
    <a:srgbClr val="004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758966-97A3-4E49-94B2-428192BA2C5D}" v="14" dt="2019-11-11T13:16:32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9763" autoAdjust="0"/>
  </p:normalViewPr>
  <p:slideViewPr>
    <p:cSldViewPr>
      <p:cViewPr varScale="1">
        <p:scale>
          <a:sx n="150" d="100"/>
          <a:sy n="150" d="100"/>
        </p:scale>
        <p:origin x="41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tasiia Zharinova (MLCSU)" userId="ee76b6ff-46fc-49ab-af8e-f40006080a8e" providerId="ADAL" clId="{4C758966-97A3-4E49-94B2-428192BA2C5D}"/>
    <pc:docChg chg="undo custSel modSld">
      <pc:chgData name="Anastasiia Zharinova (MLCSU)" userId="ee76b6ff-46fc-49ab-af8e-f40006080a8e" providerId="ADAL" clId="{4C758966-97A3-4E49-94B2-428192BA2C5D}" dt="2019-11-11T13:16:52.313" v="19" actId="1076"/>
      <pc:docMkLst>
        <pc:docMk/>
      </pc:docMkLst>
      <pc:sldChg chg="addSp delSp modSp delAnim">
        <pc:chgData name="Anastasiia Zharinova (MLCSU)" userId="ee76b6ff-46fc-49ab-af8e-f40006080a8e" providerId="ADAL" clId="{4C758966-97A3-4E49-94B2-428192BA2C5D}" dt="2019-11-11T13:16:52.313" v="19" actId="1076"/>
        <pc:sldMkLst>
          <pc:docMk/>
          <pc:sldMk cId="2256048291" sldId="298"/>
        </pc:sldMkLst>
        <pc:picChg chg="add mod modCrop">
          <ac:chgData name="Anastasiia Zharinova (MLCSU)" userId="ee76b6ff-46fc-49ab-af8e-f40006080a8e" providerId="ADAL" clId="{4C758966-97A3-4E49-94B2-428192BA2C5D}" dt="2019-11-11T13:16:52.313" v="19" actId="1076"/>
          <ac:picMkLst>
            <pc:docMk/>
            <pc:sldMk cId="2256048291" sldId="298"/>
            <ac:picMk id="5" creationId="{5F0210CB-E0DB-4172-9767-DCBF7CC99AE1}"/>
          </ac:picMkLst>
        </pc:picChg>
        <pc:picChg chg="del mod">
          <ac:chgData name="Anastasiia Zharinova (MLCSU)" userId="ee76b6ff-46fc-49ab-af8e-f40006080a8e" providerId="ADAL" clId="{4C758966-97A3-4E49-94B2-428192BA2C5D}" dt="2019-11-11T13:16:31.069" v="15" actId="478"/>
          <ac:picMkLst>
            <pc:docMk/>
            <pc:sldMk cId="2256048291" sldId="298"/>
            <ac:picMk id="7" creationId="{00000000-0000-0000-0000-000000000000}"/>
          </ac:picMkLst>
        </pc:picChg>
      </pc:sldChg>
      <pc:sldChg chg="modSp">
        <pc:chgData name="Anastasiia Zharinova (MLCSU)" userId="ee76b6ff-46fc-49ab-af8e-f40006080a8e" providerId="ADAL" clId="{4C758966-97A3-4E49-94B2-428192BA2C5D}" dt="2019-11-11T13:13:21.633" v="12" actId="1035"/>
        <pc:sldMkLst>
          <pc:docMk/>
          <pc:sldMk cId="457359542" sldId="307"/>
        </pc:sldMkLst>
        <pc:picChg chg="mod">
          <ac:chgData name="Anastasiia Zharinova (MLCSU)" userId="ee76b6ff-46fc-49ab-af8e-f40006080a8e" providerId="ADAL" clId="{4C758966-97A3-4E49-94B2-428192BA2C5D}" dt="2019-11-11T13:13:21.633" v="12" actId="1035"/>
          <ac:picMkLst>
            <pc:docMk/>
            <pc:sldMk cId="457359542" sldId="307"/>
            <ac:picMk id="307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BE35E-D5A2-4E0D-91F3-9BA332ACE466}" type="datetimeFigureOut">
              <a:rPr lang="en-GB" smtClean="0"/>
              <a:t>11/11/2019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BA7F3-12BB-4C94-A222-33B74095EC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91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97070" y="3471794"/>
            <a:ext cx="3390808" cy="58477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algn="l">
              <a:defRPr sz="3200" b="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1EE386-519F-1B4A-BFA9-28161B1ABC30}"/>
              </a:ext>
            </a:extLst>
          </p:cNvPr>
          <p:cNvSpPr txBox="1"/>
          <p:nvPr userDrawn="1"/>
        </p:nvSpPr>
        <p:spPr>
          <a:xfrm>
            <a:off x="1968581" y="3372214"/>
            <a:ext cx="0" cy="0"/>
          </a:xfrm>
          <a:prstGeom prst="rect">
            <a:avLst/>
          </a:prstGeom>
        </p:spPr>
        <p:txBody>
          <a:bodyPr wrap="none" lIns="0" tIns="0" rIns="0" bIns="0" rtlCol="0" anchor="t" anchorCtr="0">
            <a:normAutofit fontScale="25000" lnSpcReduction="20000"/>
          </a:bodyPr>
          <a:lstStyle/>
          <a:p>
            <a:pPr defTabSz="457200"/>
            <a:endParaRPr lang="en-US" sz="3200" dirty="0">
              <a:solidFill>
                <a:srgbClr val="FFFFFF"/>
              </a:solidFill>
              <a:latin typeface="BL Frutiger Black"/>
              <a:cs typeface="BL Frutiger Black"/>
            </a:endParaRPr>
          </a:p>
        </p:txBody>
      </p:sp>
    </p:spTree>
    <p:extLst>
      <p:ext uri="{BB962C8B-B14F-4D97-AF65-F5344CB8AC3E}">
        <p14:creationId xmlns:p14="http://schemas.microsoft.com/office/powerpoint/2010/main" val="174252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hasCustomPrompt="1"/>
          </p:nvPr>
        </p:nvSpPr>
        <p:spPr>
          <a:xfrm>
            <a:off x="991624" y="390179"/>
            <a:ext cx="7590401" cy="533538"/>
          </a:xfrm>
          <a:prstGeom prst="rect">
            <a:avLst/>
          </a:prstGeom>
        </p:spPr>
        <p:txBody>
          <a:bodyPr vert="horz"/>
          <a:lstStyle>
            <a:lvl1pPr algn="l">
              <a:defRPr sz="2400" baseline="0">
                <a:solidFill>
                  <a:srgbClr val="0A53A7"/>
                </a:solidFill>
                <a:latin typeface="L Frutiger Light"/>
                <a:cs typeface="L Frutiger Light"/>
              </a:defRPr>
            </a:lvl1pPr>
          </a:lstStyle>
          <a:p>
            <a:r>
              <a:rPr lang="en-GB" dirty="0"/>
              <a:t>Click to add title</a:t>
            </a: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2425" y="1066064"/>
            <a:ext cx="8229600" cy="23582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body copy</a:t>
            </a:r>
          </a:p>
        </p:txBody>
      </p:sp>
    </p:spTree>
    <p:extLst>
      <p:ext uri="{BB962C8B-B14F-4D97-AF65-F5344CB8AC3E}">
        <p14:creationId xmlns:p14="http://schemas.microsoft.com/office/powerpoint/2010/main" val="32934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hasCustomPrompt="1"/>
          </p:nvPr>
        </p:nvSpPr>
        <p:spPr>
          <a:xfrm>
            <a:off x="991624" y="390179"/>
            <a:ext cx="7590401" cy="533538"/>
          </a:xfrm>
          <a:prstGeom prst="rect">
            <a:avLst/>
          </a:prstGeom>
        </p:spPr>
        <p:txBody>
          <a:bodyPr vert="horz"/>
          <a:lstStyle>
            <a:lvl1pPr algn="l">
              <a:defRPr sz="2400" baseline="0">
                <a:solidFill>
                  <a:srgbClr val="0A53A7"/>
                </a:solidFill>
                <a:latin typeface="L Frutiger Light"/>
                <a:cs typeface="L Frutiger Light"/>
              </a:defRPr>
            </a:lvl1pPr>
          </a:lstStyle>
          <a:p>
            <a:r>
              <a:rPr lang="en-GB" dirty="0"/>
              <a:t>Click to add title</a:t>
            </a: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2425" y="1066064"/>
            <a:ext cx="8229600" cy="23582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body copy</a:t>
            </a:r>
          </a:p>
        </p:txBody>
      </p:sp>
    </p:spTree>
    <p:extLst>
      <p:ext uri="{BB962C8B-B14F-4D97-AF65-F5344CB8AC3E}">
        <p14:creationId xmlns:p14="http://schemas.microsoft.com/office/powerpoint/2010/main" val="1300993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hasCustomPrompt="1"/>
          </p:nvPr>
        </p:nvSpPr>
        <p:spPr>
          <a:xfrm>
            <a:off x="991624" y="390179"/>
            <a:ext cx="7590401" cy="533538"/>
          </a:xfrm>
          <a:prstGeom prst="rect">
            <a:avLst/>
          </a:prstGeom>
        </p:spPr>
        <p:txBody>
          <a:bodyPr vert="horz"/>
          <a:lstStyle>
            <a:lvl1pPr algn="l">
              <a:defRPr sz="2400" baseline="0">
                <a:solidFill>
                  <a:srgbClr val="0A53A7"/>
                </a:solidFill>
                <a:latin typeface="L Frutiger Light"/>
                <a:cs typeface="L Frutiger Light"/>
              </a:defRPr>
            </a:lvl1pPr>
          </a:lstStyle>
          <a:p>
            <a:r>
              <a:rPr lang="en-GB" dirty="0"/>
              <a:t>Click to add title</a:t>
            </a: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2425" y="1066064"/>
            <a:ext cx="8229600" cy="23582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body copy</a:t>
            </a:r>
          </a:p>
        </p:txBody>
      </p:sp>
    </p:spTree>
    <p:extLst>
      <p:ext uri="{BB962C8B-B14F-4D97-AF65-F5344CB8AC3E}">
        <p14:creationId xmlns:p14="http://schemas.microsoft.com/office/powerpoint/2010/main" val="1153434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hasCustomPrompt="1"/>
          </p:nvPr>
        </p:nvSpPr>
        <p:spPr>
          <a:xfrm>
            <a:off x="991624" y="390179"/>
            <a:ext cx="7590401" cy="533538"/>
          </a:xfrm>
          <a:prstGeom prst="rect">
            <a:avLst/>
          </a:prstGeom>
        </p:spPr>
        <p:txBody>
          <a:bodyPr vert="horz"/>
          <a:lstStyle>
            <a:lvl1pPr algn="l">
              <a:defRPr sz="2400" baseline="0">
                <a:solidFill>
                  <a:srgbClr val="0A53A7"/>
                </a:solidFill>
                <a:latin typeface="L Frutiger Light"/>
                <a:cs typeface="L Frutiger Light"/>
              </a:defRPr>
            </a:lvl1pPr>
          </a:lstStyle>
          <a:p>
            <a:r>
              <a:rPr lang="en-GB" dirty="0"/>
              <a:t>Click to add title</a:t>
            </a: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2425" y="1066064"/>
            <a:ext cx="8229600" cy="23582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body copy</a:t>
            </a:r>
          </a:p>
        </p:txBody>
      </p:sp>
    </p:spTree>
    <p:extLst>
      <p:ext uri="{BB962C8B-B14F-4D97-AF65-F5344CB8AC3E}">
        <p14:creationId xmlns:p14="http://schemas.microsoft.com/office/powerpoint/2010/main" val="2769234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hasCustomPrompt="1"/>
          </p:nvPr>
        </p:nvSpPr>
        <p:spPr>
          <a:xfrm>
            <a:off x="991624" y="390179"/>
            <a:ext cx="7590401" cy="533538"/>
          </a:xfrm>
          <a:prstGeom prst="rect">
            <a:avLst/>
          </a:prstGeom>
        </p:spPr>
        <p:txBody>
          <a:bodyPr vert="horz"/>
          <a:lstStyle>
            <a:lvl1pPr algn="l">
              <a:defRPr sz="2400" baseline="0">
                <a:solidFill>
                  <a:srgbClr val="0A53A7"/>
                </a:solidFill>
                <a:latin typeface="L Frutiger Light"/>
                <a:cs typeface="L Frutiger Light"/>
              </a:defRPr>
            </a:lvl1pPr>
          </a:lstStyle>
          <a:p>
            <a:r>
              <a:rPr lang="en-GB" dirty="0"/>
              <a:t>Click to add title</a:t>
            </a: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2425" y="1066064"/>
            <a:ext cx="8229600" cy="23582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body copy</a:t>
            </a:r>
          </a:p>
        </p:txBody>
      </p:sp>
    </p:spTree>
    <p:extLst>
      <p:ext uri="{BB962C8B-B14F-4D97-AF65-F5344CB8AC3E}">
        <p14:creationId xmlns:p14="http://schemas.microsoft.com/office/powerpoint/2010/main" val="3555433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hasCustomPrompt="1"/>
          </p:nvPr>
        </p:nvSpPr>
        <p:spPr>
          <a:xfrm>
            <a:off x="991624" y="390179"/>
            <a:ext cx="7590401" cy="533538"/>
          </a:xfrm>
          <a:prstGeom prst="rect">
            <a:avLst/>
          </a:prstGeom>
        </p:spPr>
        <p:txBody>
          <a:bodyPr vert="horz"/>
          <a:lstStyle>
            <a:lvl1pPr algn="l">
              <a:defRPr sz="2400" baseline="0">
                <a:solidFill>
                  <a:srgbClr val="0A53A7"/>
                </a:solidFill>
                <a:latin typeface="L Frutiger Light"/>
                <a:cs typeface="L Frutiger Light"/>
              </a:defRPr>
            </a:lvl1pPr>
          </a:lstStyle>
          <a:p>
            <a:r>
              <a:rPr lang="en-GB" dirty="0"/>
              <a:t>Click to add title</a:t>
            </a: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2425" y="1066064"/>
            <a:ext cx="8229600" cy="23582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body copy</a:t>
            </a:r>
          </a:p>
        </p:txBody>
      </p:sp>
    </p:spTree>
    <p:extLst>
      <p:ext uri="{BB962C8B-B14F-4D97-AF65-F5344CB8AC3E}">
        <p14:creationId xmlns:p14="http://schemas.microsoft.com/office/powerpoint/2010/main" val="1734220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1EFD338-4219-B34B-BC5B-36A65FB6A3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46449" y="0"/>
            <a:ext cx="5497551" cy="51435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43B6-8FAD-4542-A3E4-208E96BEA2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6080" y="1142143"/>
            <a:ext cx="2536575" cy="425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 algn="l">
              <a:buNone/>
              <a:defRPr/>
            </a:lvl4pPr>
          </a:lstStyle>
          <a:p>
            <a:pPr lvl="0"/>
            <a:r>
              <a:rPr lang="en-US" dirty="0"/>
              <a:t>Add title - Arial 24pt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4121179-AD75-2946-9C53-9784B38AA1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080" y="2097018"/>
            <a:ext cx="3169920" cy="606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 algn="l">
              <a:buNone/>
              <a:defRPr/>
            </a:lvl4pPr>
          </a:lstStyle>
          <a:p>
            <a:pPr lvl="0"/>
            <a:r>
              <a:rPr lang="en-US" dirty="0"/>
              <a:t>Click to body copy – Arial 14pt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5CBE06B-AC8F-4248-9D9B-BEA7299C31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894" y="4694793"/>
            <a:ext cx="968105" cy="21521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 i="0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necsu.nhs.uk</a:t>
            </a:r>
            <a:endParaRPr lang="en-US" sz="1000" i="1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2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hasCustomPrompt="1"/>
          </p:nvPr>
        </p:nvSpPr>
        <p:spPr>
          <a:xfrm>
            <a:off x="1053327" y="425034"/>
            <a:ext cx="7684273" cy="533538"/>
          </a:xfrm>
          <a:prstGeom prst="rect">
            <a:avLst/>
          </a:prstGeom>
        </p:spPr>
        <p:txBody>
          <a:bodyPr vert="horz"/>
          <a:lstStyle>
            <a:lvl1pPr algn="l">
              <a:defRPr sz="2400" baseline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add title</a:t>
            </a:r>
            <a:r>
              <a:rPr lang="en-US" dirty="0"/>
              <a:t> - Arial 24pt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2425" y="1042988"/>
            <a:ext cx="8385175" cy="3044958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0A53A7"/>
              </a:buClr>
              <a:buFont typeface="Arial" panose="020B0604020202020204" pitchFamily="34" charset="0"/>
              <a:buChar char="•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 dirty="0"/>
              <a:t>Click to add body copy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Click to add body copy - Arial 16pt</a:t>
            </a:r>
          </a:p>
          <a:p>
            <a:pPr lvl="1"/>
            <a:r>
              <a:rPr lang="en-US" dirty="0"/>
              <a:t>Sub bullet – 14pt</a:t>
            </a:r>
          </a:p>
          <a:p>
            <a:pPr lvl="2"/>
            <a:r>
              <a:rPr lang="en-US" dirty="0"/>
              <a:t>Sub bullet - 12pt</a:t>
            </a:r>
          </a:p>
          <a:p>
            <a:pPr lvl="3"/>
            <a:r>
              <a:rPr lang="en-US" dirty="0"/>
              <a:t>Sub bullet - 10pt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A96E431-6216-B547-9F2F-0353525A0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266" y="4644316"/>
            <a:ext cx="2187021" cy="26369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necsu.nhs.uk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A96E431-6216-B547-9F2F-0353525A06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5742" y="4652959"/>
            <a:ext cx="1885434" cy="26369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Official sensitive: Commercial</a:t>
            </a:r>
          </a:p>
        </p:txBody>
      </p:sp>
    </p:spTree>
    <p:extLst>
      <p:ext uri="{BB962C8B-B14F-4D97-AF65-F5344CB8AC3E}">
        <p14:creationId xmlns:p14="http://schemas.microsoft.com/office/powerpoint/2010/main" val="2259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hasCustomPrompt="1"/>
          </p:nvPr>
        </p:nvSpPr>
        <p:spPr>
          <a:xfrm>
            <a:off x="1053327" y="425034"/>
            <a:ext cx="7684273" cy="533538"/>
          </a:xfrm>
          <a:prstGeom prst="rect">
            <a:avLst/>
          </a:prstGeom>
        </p:spPr>
        <p:txBody>
          <a:bodyPr vert="horz"/>
          <a:lstStyle>
            <a:lvl1pPr algn="l">
              <a:defRPr sz="2400" baseline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add title</a:t>
            </a:r>
            <a:r>
              <a:rPr lang="en-US" dirty="0"/>
              <a:t> - Arial 24pt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2424" y="1052513"/>
            <a:ext cx="8385175" cy="3294062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0A53A7"/>
              </a:buClr>
              <a:buFont typeface="Arial" panose="020B0604020202020204" pitchFamily="34" charset="0"/>
              <a:buChar char="•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 dirty="0"/>
              <a:t>Click to add body copy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Click to add body copy - Arial 16pt</a:t>
            </a:r>
          </a:p>
          <a:p>
            <a:pPr lvl="1"/>
            <a:r>
              <a:rPr lang="en-US" dirty="0"/>
              <a:t>Sub bullet – 14pt</a:t>
            </a:r>
          </a:p>
          <a:p>
            <a:pPr lvl="2"/>
            <a:r>
              <a:rPr lang="en-US" dirty="0"/>
              <a:t>Sub bullet - 12pt</a:t>
            </a:r>
          </a:p>
          <a:p>
            <a:pPr lvl="3"/>
            <a:r>
              <a:rPr lang="en-US" dirty="0"/>
              <a:t>Sub bullet - 10pt</a:t>
            </a:r>
          </a:p>
        </p:txBody>
      </p:sp>
    </p:spTree>
    <p:extLst>
      <p:ext uri="{BB962C8B-B14F-4D97-AF65-F5344CB8AC3E}">
        <p14:creationId xmlns:p14="http://schemas.microsoft.com/office/powerpoint/2010/main" val="39808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hasCustomPrompt="1"/>
          </p:nvPr>
        </p:nvSpPr>
        <p:spPr>
          <a:xfrm>
            <a:off x="991624" y="390179"/>
            <a:ext cx="7590401" cy="533538"/>
          </a:xfrm>
          <a:prstGeom prst="rect">
            <a:avLst/>
          </a:prstGeom>
        </p:spPr>
        <p:txBody>
          <a:bodyPr vert="horz"/>
          <a:lstStyle>
            <a:lvl1pPr algn="l">
              <a:defRPr sz="2400" baseline="0">
                <a:solidFill>
                  <a:srgbClr val="0A53A7"/>
                </a:solidFill>
                <a:latin typeface="L Frutiger Light"/>
                <a:cs typeface="L Frutiger Light"/>
              </a:defRPr>
            </a:lvl1pPr>
          </a:lstStyle>
          <a:p>
            <a:r>
              <a:rPr lang="en-GB" dirty="0"/>
              <a:t>Click to add title</a:t>
            </a: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2425" y="1066064"/>
            <a:ext cx="8229600" cy="23582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body copy</a:t>
            </a:r>
          </a:p>
        </p:txBody>
      </p:sp>
    </p:spTree>
    <p:extLst>
      <p:ext uri="{BB962C8B-B14F-4D97-AF65-F5344CB8AC3E}">
        <p14:creationId xmlns:p14="http://schemas.microsoft.com/office/powerpoint/2010/main" val="158889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1EFD338-4219-B34B-BC5B-36A65FB6A3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46449" y="0"/>
            <a:ext cx="5497551" cy="51435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39823A-28F1-CB4E-9A19-AC0E3617AD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8386" y="1212407"/>
            <a:ext cx="2946400" cy="425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  <a:lvl4pPr marL="1371600" indent="0" algn="l">
              <a:buNone/>
              <a:defRPr/>
            </a:lvl4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89FE081-8E54-C140-91FF-D03EEE0855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8386" y="1781617"/>
            <a:ext cx="2946400" cy="606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  <a:lvl4pPr marL="1371600" indent="0" algn="l">
              <a:buNone/>
              <a:defRPr/>
            </a:lvl4pPr>
          </a:lstStyle>
          <a:p>
            <a:pPr lvl="0"/>
            <a:r>
              <a:rPr lang="en-US" dirty="0"/>
              <a:t>Click to body copy</a:t>
            </a:r>
          </a:p>
        </p:txBody>
      </p:sp>
    </p:spTree>
    <p:extLst>
      <p:ext uri="{BB962C8B-B14F-4D97-AF65-F5344CB8AC3E}">
        <p14:creationId xmlns:p14="http://schemas.microsoft.com/office/powerpoint/2010/main" val="150613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hasCustomPrompt="1"/>
          </p:nvPr>
        </p:nvSpPr>
        <p:spPr>
          <a:xfrm>
            <a:off x="991624" y="390179"/>
            <a:ext cx="7590401" cy="533538"/>
          </a:xfrm>
          <a:prstGeom prst="rect">
            <a:avLst/>
          </a:prstGeom>
        </p:spPr>
        <p:txBody>
          <a:bodyPr vert="horz"/>
          <a:lstStyle>
            <a:lvl1pPr algn="l">
              <a:defRPr sz="2400" baseline="0">
                <a:solidFill>
                  <a:srgbClr val="0A53A7"/>
                </a:solidFill>
                <a:latin typeface="L Frutiger Light"/>
                <a:cs typeface="L Frutiger Light"/>
              </a:defRPr>
            </a:lvl1pPr>
          </a:lstStyle>
          <a:p>
            <a:r>
              <a:rPr lang="en-GB" dirty="0"/>
              <a:t>Click to add title</a:t>
            </a: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2425" y="1066064"/>
            <a:ext cx="8229600" cy="23582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body copy</a:t>
            </a:r>
          </a:p>
        </p:txBody>
      </p:sp>
    </p:spTree>
    <p:extLst>
      <p:ext uri="{BB962C8B-B14F-4D97-AF65-F5344CB8AC3E}">
        <p14:creationId xmlns:p14="http://schemas.microsoft.com/office/powerpoint/2010/main" val="383238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hasCustomPrompt="1"/>
          </p:nvPr>
        </p:nvSpPr>
        <p:spPr>
          <a:xfrm>
            <a:off x="991624" y="390179"/>
            <a:ext cx="7590401" cy="533538"/>
          </a:xfrm>
          <a:prstGeom prst="rect">
            <a:avLst/>
          </a:prstGeom>
        </p:spPr>
        <p:txBody>
          <a:bodyPr vert="horz"/>
          <a:lstStyle>
            <a:lvl1pPr algn="l">
              <a:defRPr sz="2400" baseline="0">
                <a:solidFill>
                  <a:srgbClr val="0A53A7"/>
                </a:solidFill>
                <a:latin typeface="L Frutiger Light"/>
                <a:cs typeface="L Frutiger Light"/>
              </a:defRPr>
            </a:lvl1pPr>
          </a:lstStyle>
          <a:p>
            <a:r>
              <a:rPr lang="en-GB" dirty="0"/>
              <a:t>Click to add title</a:t>
            </a: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2425" y="1066064"/>
            <a:ext cx="8229600" cy="23582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body copy</a:t>
            </a:r>
          </a:p>
        </p:txBody>
      </p:sp>
    </p:spTree>
    <p:extLst>
      <p:ext uri="{BB962C8B-B14F-4D97-AF65-F5344CB8AC3E}">
        <p14:creationId xmlns:p14="http://schemas.microsoft.com/office/powerpoint/2010/main" val="263733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hasCustomPrompt="1"/>
          </p:nvPr>
        </p:nvSpPr>
        <p:spPr>
          <a:xfrm>
            <a:off x="991624" y="390179"/>
            <a:ext cx="7590401" cy="533538"/>
          </a:xfrm>
          <a:prstGeom prst="rect">
            <a:avLst/>
          </a:prstGeom>
        </p:spPr>
        <p:txBody>
          <a:bodyPr vert="horz"/>
          <a:lstStyle>
            <a:lvl1pPr algn="l">
              <a:defRPr sz="2400" baseline="0">
                <a:solidFill>
                  <a:srgbClr val="0A53A7"/>
                </a:solidFill>
                <a:latin typeface="L Frutiger Light"/>
                <a:cs typeface="L Frutiger Light"/>
              </a:defRPr>
            </a:lvl1pPr>
          </a:lstStyle>
          <a:p>
            <a:r>
              <a:rPr lang="en-GB" dirty="0"/>
              <a:t>Click to add title</a:t>
            </a: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2425" y="1066064"/>
            <a:ext cx="8229600" cy="23582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body copy</a:t>
            </a:r>
          </a:p>
        </p:txBody>
      </p:sp>
    </p:spTree>
    <p:extLst>
      <p:ext uri="{BB962C8B-B14F-4D97-AF65-F5344CB8AC3E}">
        <p14:creationId xmlns:p14="http://schemas.microsoft.com/office/powerpoint/2010/main" val="302377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hasCustomPrompt="1"/>
          </p:nvPr>
        </p:nvSpPr>
        <p:spPr>
          <a:xfrm>
            <a:off x="991624" y="390179"/>
            <a:ext cx="7590401" cy="533538"/>
          </a:xfrm>
          <a:prstGeom prst="rect">
            <a:avLst/>
          </a:prstGeom>
        </p:spPr>
        <p:txBody>
          <a:bodyPr vert="horz"/>
          <a:lstStyle>
            <a:lvl1pPr algn="l">
              <a:defRPr sz="2400" baseline="0">
                <a:solidFill>
                  <a:srgbClr val="0A53A7"/>
                </a:solidFill>
                <a:latin typeface="L Frutiger Light"/>
                <a:cs typeface="L Frutiger Light"/>
              </a:defRPr>
            </a:lvl1pPr>
          </a:lstStyle>
          <a:p>
            <a:r>
              <a:rPr lang="en-GB" dirty="0"/>
              <a:t>Click to add title</a:t>
            </a: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2425" y="1066064"/>
            <a:ext cx="8229600" cy="23582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body copy</a:t>
            </a:r>
          </a:p>
        </p:txBody>
      </p:sp>
    </p:spTree>
    <p:extLst>
      <p:ext uri="{BB962C8B-B14F-4D97-AF65-F5344CB8AC3E}">
        <p14:creationId xmlns:p14="http://schemas.microsoft.com/office/powerpoint/2010/main" val="143235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99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1A9769-CBFE-A042-AB9A-948C221DCE66}"/>
              </a:ext>
            </a:extLst>
          </p:cNvPr>
          <p:cNvSpPr/>
          <p:nvPr userDrawn="1"/>
        </p:nvSpPr>
        <p:spPr>
          <a:xfrm>
            <a:off x="8481580" y="4750783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457200"/>
            <a:fld id="{83487CF0-9F0A-464D-B032-F8CA3CF7FEA8}" type="slidenum">
              <a:rPr lang="en-US" sz="1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457200"/>
              <a:t>‹#›</a:t>
            </a:fld>
            <a:endParaRPr lang="en-US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15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8" r:id="rId2"/>
    <p:sldLayoutId id="2147483671" r:id="rId3"/>
    <p:sldLayoutId id="2147483673" r:id="rId4"/>
    <p:sldLayoutId id="2147483674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5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10B198-C19B-9F44-912F-24A0F8F3D56A}"/>
              </a:ext>
            </a:extLst>
          </p:cNvPr>
          <p:cNvSpPr/>
          <p:nvPr userDrawn="1"/>
        </p:nvSpPr>
        <p:spPr>
          <a:xfrm>
            <a:off x="8481580" y="4629126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457200"/>
            <a:fld id="{83487CF0-9F0A-464D-B032-F8CA3CF7FEA8}" type="slidenum">
              <a:rPr lang="en-US" sz="1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457200"/>
              <a:t>‹#›</a:t>
            </a:fld>
            <a:endParaRPr lang="en-US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8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processanimateR/vignettes/use-timestamp-change-token-aes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hyperlink" Target="https://www.bupar.ne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dominic.rowney@nhs.net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.png"/><Relationship Id="rId4" Type="http://schemas.openxmlformats.org/officeDocument/2006/relationships/hyperlink" Target="https://www.bupar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ran.r-project.org/web/packages/processanimateR/vignettes/use-timestamp-change-token-a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2859782"/>
            <a:ext cx="8595410" cy="1046440"/>
          </a:xfrm>
        </p:spPr>
        <p:txBody>
          <a:bodyPr/>
          <a:lstStyle/>
          <a:p>
            <a:r>
              <a:rPr lang="en-US" sz="2400" dirty="0"/>
              <a:t>Brief Introduction to </a:t>
            </a:r>
            <a:r>
              <a:rPr lang="en-US" sz="2400" dirty="0" err="1"/>
              <a:t>bupaR</a:t>
            </a:r>
            <a:r>
              <a:rPr lang="en-US" sz="2400" dirty="0"/>
              <a:t> Packages</a:t>
            </a:r>
            <a:br>
              <a:rPr lang="en-US" sz="2400" dirty="0"/>
            </a:br>
            <a:br>
              <a:rPr lang="en-US" sz="2400" dirty="0"/>
            </a:br>
            <a:r>
              <a:rPr lang="en-US" sz="1400" dirty="0"/>
              <a:t>Dominic Rowney – dominic.rowney@nhs.net</a:t>
            </a:r>
          </a:p>
        </p:txBody>
      </p:sp>
    </p:spTree>
    <p:extLst>
      <p:ext uri="{BB962C8B-B14F-4D97-AF65-F5344CB8AC3E}">
        <p14:creationId xmlns:p14="http://schemas.microsoft.com/office/powerpoint/2010/main" val="421530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2425" y="1182976"/>
            <a:ext cx="8385175" cy="3044958"/>
          </a:xfrm>
        </p:spPr>
        <p:txBody>
          <a:bodyPr/>
          <a:lstStyle/>
          <a:p>
            <a:r>
              <a:rPr lang="en-GB" sz="2000" dirty="0"/>
              <a:t>Look at the </a:t>
            </a:r>
            <a:r>
              <a:rPr lang="en-GB" sz="2000" dirty="0" err="1"/>
              <a:t>eventlog</a:t>
            </a:r>
            <a:r>
              <a:rPr lang="en-GB" sz="2000" dirty="0"/>
              <a:t> </a:t>
            </a:r>
            <a:r>
              <a:rPr lang="en-GB" sz="2000" dirty="0">
                <a:latin typeface="Consolas" panose="020B0609020204030204" pitchFamily="49" charset="0"/>
              </a:rPr>
              <a:t>patients</a:t>
            </a:r>
            <a:r>
              <a:rPr lang="en-GB" sz="2000" dirty="0"/>
              <a:t> from the package</a:t>
            </a: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928"/>
          <a:stretch/>
        </p:blipFill>
        <p:spPr bwMode="auto">
          <a:xfrm>
            <a:off x="971600" y="1800230"/>
            <a:ext cx="6984776" cy="269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6056" y="1635646"/>
            <a:ext cx="8280920" cy="609737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lIns="360000" tIns="180000" rIns="360000" bIns="180000" rtlCol="0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</a:rPr>
              <a:t>patients %&gt;%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View</a:t>
            </a:r>
            <a:r>
              <a:rPr lang="en-GB" sz="1600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3968478"/>
            <a:ext cx="7632848" cy="52961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16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2425" y="1182976"/>
            <a:ext cx="8385175" cy="3044958"/>
          </a:xfrm>
        </p:spPr>
        <p:txBody>
          <a:bodyPr/>
          <a:lstStyle/>
          <a:p>
            <a:r>
              <a:rPr lang="en-GB" sz="2000" dirty="0"/>
              <a:t>Easy to produce a diagram using </a:t>
            </a:r>
            <a:r>
              <a:rPr lang="en-GB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process_map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  <a:endParaRPr lang="en-GB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66056" y="1635646"/>
            <a:ext cx="8280920" cy="609737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lIns="360000" tIns="180000" rIns="360000" bIns="180000" rtlCol="0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</a:rPr>
              <a:t>patients %&gt;% 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process_map</a:t>
            </a:r>
            <a:r>
              <a:rPr lang="en-GB" sz="1600" dirty="0">
                <a:latin typeface="Lucida Console" panose="020B0609040504020204" pitchFamily="49" charset="0"/>
              </a:rPr>
              <a:t>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4028" y="2469225"/>
            <a:ext cx="8484976" cy="174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35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2425" y="1182976"/>
            <a:ext cx="8385175" cy="3044958"/>
          </a:xfrm>
        </p:spPr>
        <p:txBody>
          <a:bodyPr/>
          <a:lstStyle/>
          <a:p>
            <a:r>
              <a:rPr lang="en-GB" sz="2000" dirty="0"/>
              <a:t>Easy to produce a diagram using </a:t>
            </a:r>
            <a:r>
              <a:rPr lang="en-GB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process_map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  <a:endParaRPr lang="en-GB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66056" y="1635646"/>
            <a:ext cx="8280920" cy="609737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lIns="360000" tIns="180000" rIns="360000" bIns="180000" rtlCol="0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</a:rPr>
              <a:t>patients %&gt;% 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process_map</a:t>
            </a:r>
            <a:r>
              <a:rPr lang="en-GB" sz="1600" dirty="0">
                <a:latin typeface="Lucida Console" panose="020B060904050402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performance</a:t>
            </a:r>
            <a:r>
              <a:rPr lang="en-GB" sz="1600" dirty="0">
                <a:latin typeface="Lucida Console" panose="020B0609040504020204" pitchFamily="49" charset="0"/>
              </a:rPr>
              <a:t>(median, </a:t>
            </a:r>
            <a:r>
              <a:rPr lang="en-GB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"days"</a:t>
            </a:r>
            <a:r>
              <a:rPr lang="en-GB" sz="1600" dirty="0">
                <a:latin typeface="Lucida Console" panose="020B0609040504020204" pitchFamily="49" charset="0"/>
              </a:rPr>
              <a:t>))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557488"/>
            <a:ext cx="8417374" cy="181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847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7744" y="2789910"/>
            <a:ext cx="4448175" cy="17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Precedence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9243" y="915566"/>
            <a:ext cx="8385175" cy="3044958"/>
          </a:xfrm>
        </p:spPr>
        <p:txBody>
          <a:bodyPr/>
          <a:lstStyle/>
          <a:p>
            <a:r>
              <a:rPr lang="en-GB" sz="2000" dirty="0"/>
              <a:t>I used the relative antecedent transitions as the basis of a </a:t>
            </a:r>
            <a:r>
              <a:rPr lang="en-GB" sz="2000" b="1" dirty="0"/>
              <a:t>demand and capacity model</a:t>
            </a:r>
            <a:endParaRPr lang="en-GB" sz="1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66056" y="1779662"/>
            <a:ext cx="8280920" cy="855958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lIns="360000" tIns="180000" rIns="360000" bIns="180000" rtlCol="0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</a:rPr>
              <a:t>patients %&gt;%</a:t>
            </a: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precedence_matrix</a:t>
            </a:r>
            <a:r>
              <a:rPr lang="en-GB" sz="1600" dirty="0">
                <a:latin typeface="Lucida Console" panose="020B0609040504020204" pitchFamily="49" charset="0"/>
              </a:rPr>
              <a:t>(</a:t>
            </a:r>
            <a:r>
              <a:rPr lang="en-GB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"relative-antecedent"</a:t>
            </a:r>
            <a:r>
              <a:rPr lang="en-GB" sz="1600" dirty="0">
                <a:latin typeface="Lucida Console" panose="020B0609040504020204" pitchFamily="49" charset="0"/>
              </a:rPr>
              <a:t>) %&gt;%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View</a:t>
            </a:r>
            <a:r>
              <a:rPr lang="en-GB" sz="1600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4055204"/>
            <a:ext cx="7632848" cy="52961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63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the Process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6949"/>
              </p:ext>
            </p:extLst>
          </p:nvPr>
        </p:nvGraphicFramePr>
        <p:xfrm>
          <a:off x="323528" y="1059582"/>
          <a:ext cx="2159000" cy="803529"/>
        </p:xfrm>
        <a:graphic>
          <a:graphicData uri="http://schemas.openxmlformats.org/drawingml/2006/table">
            <a:tbl>
              <a:tblPr firstRow="1" bandRow="1"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Arial"/>
                          <a:cs typeface="Times New Roman"/>
                        </a:rPr>
                        <a:t>ID</a:t>
                      </a:r>
                      <a:endParaRPr lang="en-GB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Arial"/>
                          <a:cs typeface="Times New Roman"/>
                        </a:rPr>
                        <a:t>t1</a:t>
                      </a:r>
                      <a:endParaRPr lang="en-GB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7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Arial"/>
                          <a:cs typeface="Times New Roman"/>
                        </a:rPr>
                        <a:t>t2</a:t>
                      </a:r>
                      <a:endParaRPr lang="en-GB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5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Arial"/>
                          <a:cs typeface="Times New Roman"/>
                        </a:rPr>
                        <a:t>t3</a:t>
                      </a:r>
                      <a:endParaRPr lang="en-GB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A3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1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 dirty="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0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 dirty="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1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 dirty="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0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253678"/>
              </p:ext>
            </p:extLst>
          </p:nvPr>
        </p:nvGraphicFramePr>
        <p:xfrm>
          <a:off x="2230158" y="2029940"/>
          <a:ext cx="2159000" cy="2410587"/>
        </p:xfrm>
        <a:graphic>
          <a:graphicData uri="http://schemas.openxmlformats.org/drawingml/2006/table">
            <a:tbl>
              <a:tblPr firstRow="1" bandRow="1"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Arial"/>
                          <a:cs typeface="Times New Roman"/>
                        </a:rPr>
                        <a:t>ID</a:t>
                      </a:r>
                      <a:endParaRPr lang="en-GB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Arial"/>
                          <a:cs typeface="Times New Roman"/>
                        </a:rPr>
                        <a:t>Activity</a:t>
                      </a:r>
                      <a:endParaRPr lang="en-GB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Arial"/>
                          <a:cs typeface="Times New Roman"/>
                        </a:rPr>
                        <a:t>Event</a:t>
                      </a:r>
                      <a:endParaRPr lang="en-GB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Arial"/>
                          <a:cs typeface="Times New Roman"/>
                        </a:rPr>
                        <a:t>t</a:t>
                      </a:r>
                      <a:endParaRPr lang="en-GB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i="1">
                          <a:effectLst/>
                          <a:latin typeface="Arial"/>
                          <a:ea typeface="Arial"/>
                          <a:cs typeface="Times New Roman"/>
                        </a:rPr>
                        <a:t>Start</a:t>
                      </a:r>
                      <a:endParaRPr lang="en-GB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 dirty="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i="1">
                          <a:effectLst/>
                          <a:latin typeface="Arial"/>
                          <a:ea typeface="Arial"/>
                          <a:cs typeface="Times New Roman"/>
                        </a:rPr>
                        <a:t>Finish</a:t>
                      </a:r>
                      <a:endParaRPr lang="en-GB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i="1">
                          <a:effectLst/>
                          <a:latin typeface="Arial"/>
                          <a:ea typeface="Arial"/>
                          <a:cs typeface="Times New Roman"/>
                        </a:rPr>
                        <a:t>Start</a:t>
                      </a:r>
                      <a:endParaRPr lang="en-GB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i="1">
                          <a:effectLst/>
                          <a:latin typeface="Arial"/>
                          <a:ea typeface="Arial"/>
                          <a:cs typeface="Times New Roman"/>
                        </a:rPr>
                        <a:t>Finish</a:t>
                      </a:r>
                      <a:endParaRPr lang="en-GB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i="1">
                          <a:effectLst/>
                          <a:latin typeface="Arial"/>
                          <a:ea typeface="Arial"/>
                          <a:cs typeface="Times New Roman"/>
                        </a:rPr>
                        <a:t>Start</a:t>
                      </a:r>
                      <a:endParaRPr lang="en-GB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i="1">
                          <a:effectLst/>
                          <a:latin typeface="Arial"/>
                          <a:ea typeface="Arial"/>
                          <a:cs typeface="Times New Roman"/>
                        </a:rPr>
                        <a:t>Finish</a:t>
                      </a:r>
                      <a:endParaRPr lang="en-GB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i="1">
                          <a:effectLst/>
                          <a:latin typeface="Arial"/>
                          <a:ea typeface="Arial"/>
                          <a:cs typeface="Times New Roman"/>
                        </a:rPr>
                        <a:t>Start</a:t>
                      </a:r>
                      <a:endParaRPr lang="en-GB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  <a:latin typeface="Arial"/>
                          <a:ea typeface="Arial"/>
                          <a:cs typeface="Times New Roman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i="1" dirty="0">
                          <a:effectLst/>
                          <a:latin typeface="Arial"/>
                          <a:ea typeface="Arial"/>
                          <a:cs typeface="Times New Roman"/>
                        </a:rPr>
                        <a:t>Finish</a:t>
                      </a:r>
                      <a:endParaRPr lang="en-GB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 dirty="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3" name="Flowchart: Magnetic Disk 52"/>
          <p:cNvSpPr>
            <a:spLocks noChangeAspect="1"/>
          </p:cNvSpPr>
          <p:nvPr/>
        </p:nvSpPr>
        <p:spPr>
          <a:xfrm>
            <a:off x="898972" y="2811874"/>
            <a:ext cx="1008112" cy="10081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GB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GB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/>
          <p:cNvCxnSpPr>
            <a:stCxn id="50" idx="2"/>
            <a:endCxn id="53" idx="1"/>
          </p:cNvCxnSpPr>
          <p:nvPr/>
        </p:nvCxnSpPr>
        <p:spPr>
          <a:xfrm>
            <a:off x="1403028" y="1863111"/>
            <a:ext cx="0" cy="948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6"/>
          <p:cNvCxnSpPr>
            <a:stCxn id="53" idx="4"/>
            <a:endCxn id="52" idx="1"/>
          </p:cNvCxnSpPr>
          <p:nvPr/>
        </p:nvCxnSpPr>
        <p:spPr>
          <a:xfrm flipV="1">
            <a:off x="1907084" y="3235233"/>
            <a:ext cx="323074" cy="8069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56"/>
          <p:cNvCxnSpPr>
            <a:stCxn id="52" idx="0"/>
          </p:cNvCxnSpPr>
          <p:nvPr/>
        </p:nvCxnSpPr>
        <p:spPr>
          <a:xfrm rot="5400000" flipH="1" flipV="1">
            <a:off x="3611766" y="1276510"/>
            <a:ext cx="451322" cy="1055538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35941" y="283264"/>
            <a:ext cx="3174927" cy="65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9" name="Straight Arrow Connector 56"/>
          <p:cNvCxnSpPr>
            <a:stCxn id="72" idx="5"/>
            <a:endCxn id="178" idx="0"/>
          </p:cNvCxnSpPr>
          <p:nvPr/>
        </p:nvCxnSpPr>
        <p:spPr>
          <a:xfrm>
            <a:off x="6314413" y="2475672"/>
            <a:ext cx="185991" cy="960174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56"/>
          <p:cNvCxnSpPr>
            <a:stCxn id="72" idx="4"/>
          </p:cNvCxnSpPr>
          <p:nvPr/>
        </p:nvCxnSpPr>
        <p:spPr>
          <a:xfrm flipV="1">
            <a:off x="6314413" y="934090"/>
            <a:ext cx="93008" cy="1107589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/>
          <p:cNvGrpSpPr/>
          <p:nvPr/>
        </p:nvGrpSpPr>
        <p:grpSpPr>
          <a:xfrm>
            <a:off x="5284370" y="3435846"/>
            <a:ext cx="2432067" cy="1066393"/>
            <a:chOff x="4702774" y="2531675"/>
            <a:chExt cx="2052499" cy="874891"/>
          </a:xfrm>
        </p:grpSpPr>
        <p:pic>
          <p:nvPicPr>
            <p:cNvPr id="178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02774" y="2531675"/>
              <a:ext cx="2052499" cy="816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6" name="Rectangle 195"/>
            <p:cNvSpPr/>
            <p:nvPr/>
          </p:nvSpPr>
          <p:spPr>
            <a:xfrm>
              <a:off x="4710520" y="3003798"/>
              <a:ext cx="2037005" cy="40276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4365197" y="1107261"/>
            <a:ext cx="1949216" cy="1609998"/>
            <a:chOff x="6170551" y="165429"/>
            <a:chExt cx="1949216" cy="1609998"/>
          </a:xfrm>
        </p:grpSpPr>
        <p:sp>
          <p:nvSpPr>
            <p:cNvPr id="69" name="Hexagon 68"/>
            <p:cNvSpPr/>
            <p:nvPr/>
          </p:nvSpPr>
          <p:spPr>
            <a:xfrm rot="5400000">
              <a:off x="6103709" y="232271"/>
              <a:ext cx="917169" cy="783486"/>
            </a:xfrm>
            <a:prstGeom prst="hexagon">
              <a:avLst>
                <a:gd name="adj" fmla="val 3083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GB" sz="1200" b="1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RODBC</a:t>
              </a:r>
              <a:endParaRPr lang="en-GB" sz="105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7336281" y="858258"/>
              <a:ext cx="783486" cy="917169"/>
              <a:chOff x="5891245" y="2995432"/>
              <a:chExt cx="783486" cy="917169"/>
            </a:xfrm>
          </p:grpSpPr>
          <p:sp>
            <p:nvSpPr>
              <p:cNvPr id="72" name="Hexagon 71"/>
              <p:cNvSpPr/>
              <p:nvPr/>
            </p:nvSpPr>
            <p:spPr>
              <a:xfrm rot="5400000">
                <a:off x="5824403" y="3062274"/>
                <a:ext cx="917169" cy="783486"/>
              </a:xfrm>
              <a:prstGeom prst="hexagon">
                <a:avLst>
                  <a:gd name="adj" fmla="val 30835"/>
                  <a:gd name="vf" fmla="val 115470"/>
                </a:avLst>
              </a:prstGeom>
              <a:solidFill>
                <a:schemeClr val="bg1"/>
              </a:solidFill>
              <a:ln w="28575">
                <a:solidFill>
                  <a:srgbClr val="33999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1" name="Picture 4" descr="Image result for bupar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4943" y="3185973"/>
                <a:ext cx="536088" cy="536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3" name="Picture 2" descr="Image result for tidyvers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136" y="836759"/>
              <a:ext cx="801802" cy="925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3" name="Group 202"/>
            <p:cNvGrpSpPr/>
            <p:nvPr/>
          </p:nvGrpSpPr>
          <p:grpSpPr>
            <a:xfrm>
              <a:off x="6944539" y="178202"/>
              <a:ext cx="783486" cy="917169"/>
              <a:chOff x="6944539" y="178202"/>
              <a:chExt cx="783486" cy="917169"/>
            </a:xfrm>
          </p:grpSpPr>
          <p:sp>
            <p:nvSpPr>
              <p:cNvPr id="227" name="Hexagon 226"/>
              <p:cNvSpPr/>
              <p:nvPr/>
            </p:nvSpPr>
            <p:spPr>
              <a:xfrm rot="5400000">
                <a:off x="6877697" y="245044"/>
                <a:ext cx="917169" cy="783486"/>
              </a:xfrm>
              <a:prstGeom prst="hexagon">
                <a:avLst>
                  <a:gd name="adj" fmla="val 30835"/>
                  <a:gd name="vf" fmla="val 115470"/>
                </a:avLst>
              </a:prstGeom>
              <a:solidFill>
                <a:schemeClr val="bg1"/>
              </a:solidFill>
              <a:ln w="28575">
                <a:solidFill>
                  <a:srgbClr val="2167B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endParaRPr lang="en-GB" sz="1050" b="1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1026" name="Picture 2" descr="Image result for r log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4329" y="415315"/>
                <a:ext cx="571640" cy="4429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88" name="Straight Arrow Connector 56"/>
          <p:cNvCxnSpPr>
            <a:stCxn id="178" idx="3"/>
            <a:endCxn id="298" idx="1"/>
          </p:cNvCxnSpPr>
          <p:nvPr/>
        </p:nvCxnSpPr>
        <p:spPr>
          <a:xfrm flipV="1">
            <a:off x="7716437" y="3069845"/>
            <a:ext cx="588466" cy="863679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Folded Corner 297"/>
          <p:cNvSpPr/>
          <p:nvPr/>
        </p:nvSpPr>
        <p:spPr>
          <a:xfrm rot="5400000" flipH="1">
            <a:off x="7597123" y="1753556"/>
            <a:ext cx="1415559" cy="1217018"/>
          </a:xfrm>
          <a:prstGeom prst="foldedCorner">
            <a:avLst/>
          </a:prstGeom>
          <a:solidFill>
            <a:schemeClr val="bg1"/>
          </a:solidFill>
          <a:ln w="28575">
            <a:solidFill>
              <a:srgbClr val="0067C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GB" b="1" dirty="0">
                <a:solidFill>
                  <a:srgbClr val="0067C6"/>
                </a:solidFill>
              </a:rPr>
              <a:t>Demand</a:t>
            </a:r>
          </a:p>
          <a:p>
            <a:r>
              <a:rPr lang="en-GB" b="1" dirty="0">
                <a:solidFill>
                  <a:srgbClr val="0067C6"/>
                </a:solidFill>
              </a:rPr>
              <a:t>and</a:t>
            </a:r>
          </a:p>
          <a:p>
            <a:r>
              <a:rPr lang="en-GB" b="1" dirty="0">
                <a:solidFill>
                  <a:srgbClr val="0067C6"/>
                </a:solidFill>
              </a:rPr>
              <a:t>Capacity</a:t>
            </a:r>
          </a:p>
        </p:txBody>
      </p:sp>
      <p:cxnSp>
        <p:nvCxnSpPr>
          <p:cNvPr id="356" name="Straight Arrow Connector 56"/>
          <p:cNvCxnSpPr>
            <a:stCxn id="108" idx="3"/>
            <a:endCxn id="298" idx="3"/>
          </p:cNvCxnSpPr>
          <p:nvPr/>
        </p:nvCxnSpPr>
        <p:spPr>
          <a:xfrm>
            <a:off x="8210868" y="610451"/>
            <a:ext cx="94035" cy="1043835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4" name="TextBox 1083"/>
          <p:cNvSpPr txBox="1"/>
          <p:nvPr/>
        </p:nvSpPr>
        <p:spPr>
          <a:xfrm>
            <a:off x="5388561" y="4246535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Precedence Matrix</a:t>
            </a:r>
          </a:p>
        </p:txBody>
      </p:sp>
    </p:spTree>
    <p:extLst>
      <p:ext uri="{BB962C8B-B14F-4D97-AF65-F5344CB8AC3E}">
        <p14:creationId xmlns:p14="http://schemas.microsoft.com/office/powerpoint/2010/main" val="425425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" y="1995686"/>
            <a:ext cx="9029030" cy="2826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99242" y="915566"/>
            <a:ext cx="8385175" cy="3044958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spcBef>
                <a:spcPct val="20000"/>
              </a:spcBef>
              <a:buClr>
                <a:srgbClr val="0A53A7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I used the relative antecedent transitions as the basis of a </a:t>
            </a:r>
            <a:r>
              <a:rPr lang="en-GB" sz="2000" b="1" dirty="0"/>
              <a:t>demand and capacity model</a:t>
            </a:r>
          </a:p>
          <a:p>
            <a:r>
              <a:rPr lang="en-GB" sz="2000" dirty="0"/>
              <a:t>Compare with </a:t>
            </a:r>
            <a:r>
              <a:rPr lang="en-GB" sz="2000" b="1" dirty="0"/>
              <a:t>qualitative data</a:t>
            </a:r>
            <a:r>
              <a:rPr lang="en-GB" sz="2000" dirty="0"/>
              <a:t> gathered by colleagues on the ground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48018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" y="1995686"/>
            <a:ext cx="9029030" cy="2826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239432"/>
            <a:ext cx="4392488" cy="26709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99242" y="915566"/>
            <a:ext cx="8385175" cy="3044958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spcBef>
                <a:spcPct val="20000"/>
              </a:spcBef>
              <a:buClr>
                <a:srgbClr val="0A53A7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I used the relative antecedent transitions as the basis of a </a:t>
            </a:r>
            <a:r>
              <a:rPr lang="en-GB" sz="2000" b="1" dirty="0"/>
              <a:t>demand and capacity model</a:t>
            </a:r>
          </a:p>
          <a:p>
            <a:r>
              <a:rPr lang="en-GB" sz="2000" dirty="0"/>
              <a:t>Compare with </a:t>
            </a:r>
            <a:r>
              <a:rPr lang="en-GB" sz="2000" b="1" dirty="0"/>
              <a:t>qualitative data </a:t>
            </a:r>
            <a:r>
              <a:rPr lang="en-GB" sz="2000" dirty="0"/>
              <a:t>gathered by colleagues on the ground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28466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716" y="2715766"/>
            <a:ext cx="5598645" cy="195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the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42116" y="1059582"/>
            <a:ext cx="8385175" cy="3044958"/>
          </a:xfrm>
        </p:spPr>
        <p:txBody>
          <a:bodyPr/>
          <a:lstStyle/>
          <a:p>
            <a:r>
              <a:rPr lang="en-GB" sz="2000" dirty="0"/>
              <a:t>Easy to produce a diagram using </a:t>
            </a:r>
            <a:r>
              <a:rPr lang="en-GB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animate_process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</a:p>
          <a:p>
            <a:r>
              <a:rPr lang="en-GB" sz="2000" dirty="0"/>
              <a:t>For the intro animation see the vignette: </a:t>
            </a:r>
            <a:r>
              <a:rPr lang="en-GB" sz="2000" b="1" dirty="0">
                <a:solidFill>
                  <a:sysClr val="windowText" lastClr="000000"/>
                </a:solidFill>
                <a:hlinkClick r:id="rId3"/>
              </a:rPr>
              <a:t>User defined bins for time to change token aesthetics</a:t>
            </a:r>
            <a:endParaRPr lang="en-GB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66056" y="2211710"/>
            <a:ext cx="8280920" cy="609737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lIns="360000" tIns="180000" rIns="360000" bIns="180000" rtlCol="0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</a:rPr>
              <a:t>patients %&gt;% 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animate_process</a:t>
            </a:r>
            <a:r>
              <a:rPr lang="en-GB" sz="1600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92873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2425" y="1182976"/>
            <a:ext cx="4822671" cy="3044958"/>
          </a:xfrm>
        </p:spPr>
        <p:txBody>
          <a:bodyPr/>
          <a:lstStyle/>
          <a:p>
            <a:r>
              <a:rPr lang="en-GB" sz="2000" dirty="0"/>
              <a:t>Manipulating, aggregating, editing  and other functions for working with event logs</a:t>
            </a:r>
          </a:p>
          <a:p>
            <a:r>
              <a:rPr lang="en-GB" sz="2000" dirty="0"/>
              <a:t>Resource maps</a:t>
            </a:r>
          </a:p>
          <a:p>
            <a:r>
              <a:rPr lang="en-GB" sz="2000" dirty="0"/>
              <a:t>Other visualisations e.g. dotted chart</a:t>
            </a:r>
          </a:p>
          <a:p>
            <a:r>
              <a:rPr lang="en-GB" sz="2000" dirty="0"/>
              <a:t>In-built R-Shiny dashboards</a:t>
            </a:r>
          </a:p>
          <a:p>
            <a:r>
              <a:rPr lang="en-GB" sz="2000" dirty="0"/>
              <a:t>Explore </a:t>
            </a:r>
            <a:r>
              <a:rPr lang="en-GB" sz="2000" dirty="0">
                <a:solidFill>
                  <a:schemeClr val="accent1"/>
                </a:solidFill>
                <a:hlinkClick r:id="rId2"/>
              </a:rPr>
              <a:t>bupar.net</a:t>
            </a:r>
            <a:endParaRPr lang="en-GB" sz="2000" dirty="0">
              <a:solidFill>
                <a:schemeClr val="accent1"/>
              </a:solidFill>
            </a:endParaRPr>
          </a:p>
          <a:p>
            <a:endParaRPr lang="en-GB" sz="2000" dirty="0"/>
          </a:p>
          <a:p>
            <a:pPr marL="457200" lvl="1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83517"/>
            <a:ext cx="3816424" cy="2976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83968" y="3578324"/>
            <a:ext cx="4670236" cy="794403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patients %&gt;%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dotted_chart</a:t>
            </a:r>
            <a:r>
              <a:rPr lang="en-GB" sz="1400" dirty="0">
                <a:latin typeface="Lucida Console" panose="020B0609040504020204" pitchFamily="49" charset="0"/>
              </a:rPr>
              <a:t>(x = </a:t>
            </a:r>
            <a:r>
              <a:rPr lang="en-GB" sz="1400" dirty="0">
                <a:solidFill>
                  <a:srgbClr val="00B050"/>
                </a:solidFill>
                <a:latin typeface="Lucida Console" panose="020B0609040504020204" pitchFamily="49" charset="0"/>
              </a:rPr>
              <a:t>"relative"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		       ,y = </a:t>
            </a:r>
            <a:r>
              <a:rPr lang="en-GB" sz="1400" dirty="0">
                <a:solidFill>
                  <a:srgbClr val="00B050"/>
                </a:solidFill>
                <a:latin typeface="Lucida Console" panose="020B0609040504020204" pitchFamily="49" charset="0"/>
              </a:rPr>
              <a:t>"duration"</a:t>
            </a:r>
            <a:r>
              <a:rPr lang="en-GB" sz="14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304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96" y="4046266"/>
            <a:ext cx="2123881" cy="936703"/>
          </a:xfrm>
          <a:prstGeom prst="rect">
            <a:avLst/>
          </a:prstGeom>
          <a:solidFill>
            <a:srgbClr val="0069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38" y="267494"/>
            <a:ext cx="33528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0" y="2283079"/>
            <a:ext cx="3635896" cy="606425"/>
          </a:xfrm>
        </p:spPr>
        <p:txBody>
          <a:bodyPr anchor="ctr"/>
          <a:lstStyle/>
          <a:p>
            <a:pPr algn="ctr"/>
            <a:r>
              <a:rPr lang="en-GB" sz="3200" dirty="0"/>
              <a:t>Thank you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965518"/>
            <a:ext cx="4680520" cy="3490186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Dominic Rowney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dominic.rowney@nhs.net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Support from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Gert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Janssenswillen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Felix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Mannhardt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bupar.net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GB" sz="10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ttps://www.bupar.net/images/logo_breed_zonder_teks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560" y="2283718"/>
            <a:ext cx="2160240" cy="9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67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280103" y="898000"/>
            <a:ext cx="65748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Vignette: User defined bins for time to change token aesthetics</a:t>
            </a:r>
            <a:endParaRPr lang="en-GB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210CB-E0DB-4172-9767-DCBF7CC99A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00" t="35512" r="15351" b="13782"/>
          <a:stretch/>
        </p:blipFill>
        <p:spPr>
          <a:xfrm>
            <a:off x="2119233" y="1563638"/>
            <a:ext cx="4896544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4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2425" y="1182976"/>
            <a:ext cx="8385175" cy="3044958"/>
          </a:xfrm>
        </p:spPr>
        <p:txBody>
          <a:bodyPr/>
          <a:lstStyle/>
          <a:p>
            <a:r>
              <a:rPr lang="en-GB" sz="2000" b="1" dirty="0">
                <a:solidFill>
                  <a:srgbClr val="23A397"/>
                </a:solidFill>
              </a:rPr>
              <a:t>bu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</a:rPr>
              <a:t>siness</a:t>
            </a:r>
            <a:r>
              <a:rPr lang="en-GB" sz="2000" dirty="0"/>
              <a:t> </a:t>
            </a:r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</a:rPr>
              <a:t>rocess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23A397"/>
                </a:solidFill>
              </a:rPr>
              <a:t>a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</a:rPr>
              <a:t>nalysis in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23A397"/>
                </a:solidFill>
              </a:rPr>
              <a:t>R</a:t>
            </a:r>
          </a:p>
          <a:p>
            <a:r>
              <a:rPr lang="en-GB" sz="2000" dirty="0"/>
              <a:t>Engaging visuals</a:t>
            </a:r>
          </a:p>
          <a:p>
            <a:r>
              <a:rPr lang="en-GB" sz="2000" dirty="0"/>
              <a:t>Structure of data to allow other modelling</a:t>
            </a:r>
          </a:p>
          <a:p>
            <a:r>
              <a:rPr lang="en-GB" sz="2000" dirty="0"/>
              <a:t>Explore patient journeys</a:t>
            </a:r>
          </a:p>
          <a:p>
            <a:r>
              <a:rPr lang="en-GB" sz="2000" dirty="0"/>
              <a:t>Other applications e.g. pathways through a website, production flow, continuous improvement</a:t>
            </a:r>
            <a:endParaRPr lang="en-GB" sz="1600" dirty="0"/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779912" y="3363836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presentation assumes some understanding of basic </a:t>
            </a:r>
            <a:r>
              <a:rPr lang="en-GB" sz="2000" dirty="0" err="1">
                <a:solidFill>
                  <a:schemeClr val="accent2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tidyverse</a:t>
            </a:r>
            <a:r>
              <a:rPr lang="en-GB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functions</a:t>
            </a:r>
          </a:p>
        </p:txBody>
      </p:sp>
      <p:pic>
        <p:nvPicPr>
          <p:cNvPr id="9" name="Picture 2" descr="https://www.bupar.net/images/logo_breed_zonder_tek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99542"/>
            <a:ext cx="3196972" cy="140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2051720" y="3446018"/>
            <a:ext cx="1653040" cy="85129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%&gt;%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r>
              <a:rPr lang="fr-FR" sz="1600" b="1" dirty="0">
                <a:latin typeface="French Script MT" panose="03020402040607040605" pitchFamily="66" charset="0"/>
                <a:cs typeface="Arial" panose="020B0604020202020204" pitchFamily="34" charset="0"/>
              </a:rPr>
              <a:t>Ceci n'est pas une pipe</a:t>
            </a:r>
            <a:endParaRPr lang="en-GB" sz="1600" b="1" dirty="0">
              <a:latin typeface="French Script MT" panose="03020402040607040605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3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an event log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83587" y="1457304"/>
            <a:ext cx="8163408" cy="2900024"/>
            <a:chOff x="483587" y="1457304"/>
            <a:chExt cx="8163408" cy="2900024"/>
          </a:xfrm>
        </p:grpSpPr>
        <p:grpSp>
          <p:nvGrpSpPr>
            <p:cNvPr id="144" name="Group 143"/>
            <p:cNvGrpSpPr/>
            <p:nvPr/>
          </p:nvGrpSpPr>
          <p:grpSpPr>
            <a:xfrm>
              <a:off x="483587" y="1457304"/>
              <a:ext cx="8163408" cy="2393395"/>
              <a:chOff x="483587" y="1208906"/>
              <a:chExt cx="8163408" cy="2393395"/>
            </a:xfrm>
          </p:grpSpPr>
          <p:cxnSp>
            <p:nvCxnSpPr>
              <p:cNvPr id="7" name="Elbow Connector 6"/>
              <p:cNvCxnSpPr>
                <a:stCxn id="117" idx="2"/>
                <a:endCxn id="91" idx="1"/>
              </p:cNvCxnSpPr>
              <p:nvPr/>
            </p:nvCxnSpPr>
            <p:spPr>
              <a:xfrm rot="16200000" flipH="1">
                <a:off x="1683174" y="2650980"/>
                <a:ext cx="694705" cy="271832"/>
              </a:xfrm>
              <a:prstGeom prst="bentConnector2">
                <a:avLst/>
              </a:prstGeom>
              <a:noFill/>
              <a:ln w="25400" cap="flat" cmpd="sng" algn="ctr">
                <a:solidFill>
                  <a:srgbClr val="0067C6"/>
                </a:solidFill>
                <a:prstDash val="solid"/>
                <a:tailEnd type="triangle" w="lg" len="lg"/>
              </a:ln>
              <a:effectLst/>
            </p:spPr>
          </p:cxnSp>
          <p:cxnSp>
            <p:nvCxnSpPr>
              <p:cNvPr id="8" name="Elbow Connector 7"/>
              <p:cNvCxnSpPr>
                <a:stCxn id="117" idx="0"/>
                <a:endCxn id="70" idx="1"/>
              </p:cNvCxnSpPr>
              <p:nvPr/>
            </p:nvCxnSpPr>
            <p:spPr>
              <a:xfrm rot="5400000" flipH="1" flipV="1">
                <a:off x="2010356" y="1585604"/>
                <a:ext cx="705795" cy="937287"/>
              </a:xfrm>
              <a:prstGeom prst="bentConnector2">
                <a:avLst/>
              </a:prstGeom>
              <a:noFill/>
              <a:ln w="31750" cap="flat" cmpd="sng" algn="ctr">
                <a:solidFill>
                  <a:srgbClr val="F79646"/>
                </a:solidFill>
                <a:prstDash val="solid"/>
                <a:tailEnd type="triangle" w="lg" len="lg"/>
              </a:ln>
              <a:effectLst/>
            </p:spPr>
          </p:cxnSp>
          <p:cxnSp>
            <p:nvCxnSpPr>
              <p:cNvPr id="9" name="Elbow Connector 8"/>
              <p:cNvCxnSpPr>
                <a:stCxn id="64" idx="3"/>
                <a:endCxn id="133" idx="2"/>
              </p:cNvCxnSpPr>
              <p:nvPr/>
            </p:nvCxnSpPr>
            <p:spPr>
              <a:xfrm flipV="1">
                <a:off x="6953736" y="2443144"/>
                <a:ext cx="125450" cy="691105"/>
              </a:xfrm>
              <a:prstGeom prst="bentConnector2">
                <a:avLst/>
              </a:prstGeom>
              <a:noFill/>
              <a:ln w="25400" cap="flat" cmpd="sng" algn="ctr">
                <a:solidFill>
                  <a:srgbClr val="0067C6"/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0" name="Elbow Connector 9"/>
              <p:cNvCxnSpPr>
                <a:stCxn id="70" idx="3"/>
                <a:endCxn id="133" idx="0"/>
              </p:cNvCxnSpPr>
              <p:nvPr/>
            </p:nvCxnSpPr>
            <p:spPr>
              <a:xfrm>
                <a:off x="6288281" y="1701349"/>
                <a:ext cx="790905" cy="709395"/>
              </a:xfrm>
              <a:prstGeom prst="bentConnector2">
                <a:avLst/>
              </a:prstGeom>
              <a:noFill/>
              <a:ln w="31750" cap="flat" cmpd="sng" algn="ctr">
                <a:solidFill>
                  <a:srgbClr val="F79646"/>
                </a:solidFill>
                <a:prstDash val="solid"/>
                <a:tailEnd type="none" w="lg" len="lg"/>
              </a:ln>
              <a:effectLst/>
            </p:spPr>
          </p:cxnSp>
          <p:sp>
            <p:nvSpPr>
              <p:cNvPr id="11" name="Flowchart: Decision 10"/>
              <p:cNvSpPr/>
              <p:nvPr/>
            </p:nvSpPr>
            <p:spPr>
              <a:xfrm>
                <a:off x="483587" y="2073080"/>
                <a:ext cx="1223969" cy="700121"/>
              </a:xfrm>
              <a:prstGeom prst="flowChartDecision">
                <a:avLst/>
              </a:prstGeom>
              <a:solidFill>
                <a:srgbClr val="41A336"/>
              </a:solidFill>
              <a:ln w="25400" cap="flat" cmpd="sng" algn="ctr">
                <a:solidFill>
                  <a:srgbClr val="41A336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300" b="1" kern="1200">
                    <a:solidFill>
                      <a:srgbClr val="FFFFFF"/>
                    </a:solidFill>
                    <a:effectLst/>
                    <a:latin typeface="Arial"/>
                    <a:ea typeface="Times New Roman"/>
                    <a:cs typeface="Times New Roman"/>
                  </a:rPr>
                  <a:t>Start</a:t>
                </a:r>
                <a:endParaRPr lang="en-GB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25" name="TextBox 162"/>
              <p:cNvSpPr txBox="1"/>
              <p:nvPr/>
            </p:nvSpPr>
            <p:spPr>
              <a:xfrm>
                <a:off x="1878410" y="1208906"/>
                <a:ext cx="76014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GB" sz="1300" b="1" kern="1200" dirty="0">
                    <a:solidFill>
                      <a:srgbClr val="F79646"/>
                    </a:solidFill>
                    <a:effectLst/>
                    <a:latin typeface="Arial"/>
                    <a:ea typeface="Times New Roman"/>
                    <a:cs typeface="Times New Roman"/>
                  </a:rPr>
                  <a:t>Path or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GB" sz="1300" b="1" kern="1200" dirty="0">
                    <a:solidFill>
                      <a:srgbClr val="F79646"/>
                    </a:solidFill>
                    <a:effectLst/>
                    <a:latin typeface="Arial"/>
                    <a:ea typeface="Times New Roman"/>
                    <a:cs typeface="Times New Roman"/>
                  </a:rPr>
                  <a:t>Trace</a:t>
                </a:r>
                <a:endParaRPr lang="en-GB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26" name="Flowchart: Decision 25"/>
              <p:cNvSpPr/>
              <p:nvPr/>
            </p:nvSpPr>
            <p:spPr>
              <a:xfrm>
                <a:off x="7423026" y="2076883"/>
                <a:ext cx="1223969" cy="700121"/>
              </a:xfrm>
              <a:prstGeom prst="flowChartDecision">
                <a:avLst/>
              </a:prstGeom>
              <a:solidFill>
                <a:srgbClr val="790040"/>
              </a:solidFill>
              <a:ln w="25400" cap="flat" cmpd="sng" algn="ctr">
                <a:solidFill>
                  <a:srgbClr val="790040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300" b="1" kern="1200">
                    <a:solidFill>
                      <a:srgbClr val="FFFFFF"/>
                    </a:solidFill>
                    <a:effectLst/>
                    <a:latin typeface="Arial"/>
                    <a:ea typeface="Times New Roman"/>
                    <a:cs typeface="Times New Roman"/>
                  </a:rPr>
                  <a:t>End</a:t>
                </a:r>
                <a:endParaRPr lang="en-GB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27" name="TextBox 242"/>
              <p:cNvSpPr txBox="1"/>
              <p:nvPr/>
            </p:nvSpPr>
            <p:spPr>
              <a:xfrm>
                <a:off x="6315272" y="1224908"/>
                <a:ext cx="76014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GB" sz="1300" b="1" kern="1200" dirty="0">
                    <a:solidFill>
                      <a:srgbClr val="F79646"/>
                    </a:solidFill>
                    <a:effectLst/>
                    <a:latin typeface="Arial"/>
                    <a:ea typeface="Times New Roman"/>
                    <a:cs typeface="Times New Roman"/>
                  </a:rPr>
                  <a:t>Path </a:t>
                </a:r>
                <a:r>
                  <a:rPr lang="en-GB" sz="1300" b="1" dirty="0">
                    <a:solidFill>
                      <a:srgbClr val="F79646"/>
                    </a:solidFill>
                    <a:latin typeface="Arial"/>
                    <a:ea typeface="Times New Roman"/>
                    <a:cs typeface="Times New Roman"/>
                  </a:rPr>
                  <a:t>or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GB" sz="1300" b="1" kern="1200" dirty="0">
                    <a:solidFill>
                      <a:srgbClr val="F79646"/>
                    </a:solidFill>
                    <a:effectLst/>
                    <a:latin typeface="Arial"/>
                    <a:ea typeface="Times New Roman"/>
                    <a:cs typeface="Times New Roman"/>
                  </a:rPr>
                  <a:t>Trace</a:t>
                </a:r>
                <a:endParaRPr lang="en-GB" sz="1200" dirty="0">
                  <a:effectLst/>
                  <a:latin typeface="Times New Roman"/>
                  <a:ea typeface="Times New Roman"/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2831897" y="1233297"/>
                <a:ext cx="3456384" cy="936104"/>
                <a:chOff x="3563888" y="2139702"/>
                <a:chExt cx="3456384" cy="936104"/>
              </a:xfrm>
            </p:grpSpPr>
            <p:sp>
              <p:nvSpPr>
                <p:cNvPr id="70" name="Rounded Rectangle 69"/>
                <p:cNvSpPr/>
                <p:nvPr/>
              </p:nvSpPr>
              <p:spPr>
                <a:xfrm>
                  <a:off x="3563888" y="2139702"/>
                  <a:ext cx="3456384" cy="936104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0067C6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GB" sz="1300" b="1" kern="1200" dirty="0">
                      <a:solidFill>
                        <a:srgbClr val="0067C6"/>
                      </a:solidFill>
                      <a:effectLst/>
                      <a:latin typeface="Arial"/>
                      <a:ea typeface="Times New Roman"/>
                      <a:cs typeface="Times New Roman"/>
                    </a:rPr>
                    <a:t>Event 1</a:t>
                  </a:r>
                  <a:endParaRPr lang="en-GB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cxnSp>
              <p:nvCxnSpPr>
                <p:cNvPr id="71" name="Elbow Connector 70"/>
                <p:cNvCxnSpPr>
                  <a:stCxn id="72" idx="3"/>
                  <a:endCxn id="73" idx="1"/>
                </p:cNvCxnSpPr>
                <p:nvPr/>
              </p:nvCxnSpPr>
              <p:spPr>
                <a:xfrm flipV="1">
                  <a:off x="4534488" y="2701527"/>
                  <a:ext cx="363726" cy="162"/>
                </a:xfrm>
                <a:prstGeom prst="bentConnector3">
                  <a:avLst>
                    <a:gd name="adj1" fmla="val 50000"/>
                  </a:avLst>
                </a:prstGeom>
                <a:noFill/>
                <a:ln w="31750" cap="flat" cmpd="sng" algn="ctr">
                  <a:solidFill>
                    <a:srgbClr val="F79646"/>
                  </a:solidFill>
                  <a:prstDash val="solid"/>
                  <a:tailEnd type="triangle" w="lg" len="lg"/>
                </a:ln>
                <a:effectLst/>
              </p:spPr>
            </p:cxnSp>
            <p:sp>
              <p:nvSpPr>
                <p:cNvPr id="72" name="Flowchart: Card 71"/>
                <p:cNvSpPr/>
                <p:nvPr/>
              </p:nvSpPr>
              <p:spPr>
                <a:xfrm>
                  <a:off x="3719777" y="2500440"/>
                  <a:ext cx="814711" cy="402497"/>
                </a:xfrm>
                <a:prstGeom prst="flowChartPunchedCard">
                  <a:avLst/>
                </a:prstGeom>
                <a:solidFill>
                  <a:srgbClr val="0067C6"/>
                </a:solidFill>
                <a:ln w="25400" cap="flat" cmpd="sng" algn="ctr">
                  <a:solidFill>
                    <a:srgbClr val="0067C6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100" kern="1200">
                      <a:solidFill>
                        <a:srgbClr val="FFFFFF"/>
                      </a:solidFill>
                      <a:effectLst/>
                      <a:latin typeface="Arial"/>
                      <a:ea typeface="Times New Roman"/>
                      <a:cs typeface="Times New Roman"/>
                    </a:rPr>
                    <a:t>Start</a:t>
                  </a:r>
                  <a:endParaRPr lang="en-GB" sz="1200">
                    <a:effectLst/>
                    <a:latin typeface="Times New Roman"/>
                    <a:ea typeface="Times New Roman"/>
                  </a:endParaRPr>
                </a:p>
              </p:txBody>
            </p:sp>
            <p:cxnSp>
              <p:nvCxnSpPr>
                <p:cNvPr id="75" name="Elbow Connector 74"/>
                <p:cNvCxnSpPr>
                  <a:stCxn id="73" idx="3"/>
                  <a:endCxn id="74" idx="1"/>
                </p:cNvCxnSpPr>
                <p:nvPr/>
              </p:nvCxnSpPr>
              <p:spPr>
                <a:xfrm flipV="1">
                  <a:off x="5712925" y="2700829"/>
                  <a:ext cx="348620" cy="698"/>
                </a:xfrm>
                <a:prstGeom prst="bentConnector3">
                  <a:avLst>
                    <a:gd name="adj1" fmla="val 50000"/>
                  </a:avLst>
                </a:prstGeom>
                <a:noFill/>
                <a:ln w="31750" cap="flat" cmpd="sng" algn="ctr">
                  <a:solidFill>
                    <a:srgbClr val="F79646"/>
                  </a:solidFill>
                  <a:prstDash val="solid"/>
                  <a:tailEnd type="triangle" w="lg" len="lg"/>
                </a:ln>
                <a:effectLst/>
              </p:spPr>
            </p:cxnSp>
            <p:sp>
              <p:nvSpPr>
                <p:cNvPr id="73" name="Flowchart: Card 72"/>
                <p:cNvSpPr/>
                <p:nvPr/>
              </p:nvSpPr>
              <p:spPr>
                <a:xfrm>
                  <a:off x="4898214" y="2500440"/>
                  <a:ext cx="814711" cy="402173"/>
                </a:xfrm>
                <a:prstGeom prst="flowChartPunchedCard">
                  <a:avLst/>
                </a:prstGeom>
                <a:solidFill>
                  <a:srgbClr val="0067C6"/>
                </a:solidFill>
                <a:ln w="25400" cap="flat" cmpd="sng" algn="ctr">
                  <a:solidFill>
                    <a:srgbClr val="004A91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100" kern="1200" dirty="0">
                      <a:solidFill>
                        <a:srgbClr val="FFFFFF"/>
                      </a:solidFill>
                      <a:effectLst/>
                      <a:latin typeface="Arial"/>
                      <a:ea typeface="Times New Roman"/>
                      <a:cs typeface="Times New Roman"/>
                    </a:rPr>
                    <a:t>Schedule</a:t>
                  </a:r>
                  <a:endParaRPr lang="en-GB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4" name="Flowchart: Card 73"/>
                <p:cNvSpPr/>
                <p:nvPr/>
              </p:nvSpPr>
              <p:spPr>
                <a:xfrm>
                  <a:off x="6061545" y="2499742"/>
                  <a:ext cx="814711" cy="402173"/>
                </a:xfrm>
                <a:prstGeom prst="flowChartPunchedCard">
                  <a:avLst/>
                </a:prstGeom>
                <a:solidFill>
                  <a:srgbClr val="0067C6"/>
                </a:solidFill>
                <a:ln w="25400" cap="flat" cmpd="sng" algn="ctr">
                  <a:solidFill>
                    <a:srgbClr val="004A91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100" kern="1200">
                      <a:solidFill>
                        <a:srgbClr val="FFFFFF"/>
                      </a:solidFill>
                      <a:effectLst/>
                      <a:latin typeface="Arial"/>
                      <a:ea typeface="Times New Roman"/>
                      <a:cs typeface="Times New Roman"/>
                    </a:rPr>
                    <a:t>Complete</a:t>
                  </a:r>
                  <a:endParaRPr lang="en-GB" sz="120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2166442" y="2666197"/>
                <a:ext cx="2245667" cy="936104"/>
                <a:chOff x="2758380" y="1203598"/>
                <a:chExt cx="2245667" cy="936104"/>
              </a:xfrm>
            </p:grpSpPr>
            <p:sp>
              <p:nvSpPr>
                <p:cNvPr id="91" name="Rounded Rectangle 90"/>
                <p:cNvSpPr/>
                <p:nvPr/>
              </p:nvSpPr>
              <p:spPr>
                <a:xfrm>
                  <a:off x="2758380" y="1203598"/>
                  <a:ext cx="2245667" cy="936104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0067C6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GB" sz="1300" b="1" kern="1200" dirty="0">
                      <a:solidFill>
                        <a:srgbClr val="0067C6"/>
                      </a:solidFill>
                      <a:effectLst/>
                      <a:latin typeface="Arial"/>
                      <a:ea typeface="Times New Roman"/>
                      <a:cs typeface="Times New Roman"/>
                    </a:rPr>
                    <a:t>Event 2</a:t>
                  </a:r>
                  <a:endParaRPr lang="en-GB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cxnSp>
              <p:nvCxnSpPr>
                <p:cNvPr id="92" name="Elbow Connector 91"/>
                <p:cNvCxnSpPr>
                  <a:stCxn id="93" idx="3"/>
                  <a:endCxn id="94" idx="1"/>
                </p:cNvCxnSpPr>
                <p:nvPr/>
              </p:nvCxnSpPr>
              <p:spPr>
                <a:xfrm flipV="1">
                  <a:off x="3704218" y="1765423"/>
                  <a:ext cx="363726" cy="162"/>
                </a:xfrm>
                <a:prstGeom prst="bentConnector3">
                  <a:avLst>
                    <a:gd name="adj1" fmla="val 50000"/>
                  </a:avLst>
                </a:prstGeom>
                <a:noFill/>
                <a:ln w="25400" cap="flat" cmpd="sng" algn="ctr">
                  <a:solidFill>
                    <a:srgbClr val="004A91"/>
                  </a:solidFill>
                  <a:prstDash val="solid"/>
                  <a:tailEnd type="triangle" w="lg" len="lg"/>
                </a:ln>
                <a:effectLst/>
              </p:spPr>
            </p:cxnSp>
            <p:sp>
              <p:nvSpPr>
                <p:cNvPr id="93" name="Flowchart: Card 92"/>
                <p:cNvSpPr/>
                <p:nvPr/>
              </p:nvSpPr>
              <p:spPr>
                <a:xfrm>
                  <a:off x="2889507" y="1564336"/>
                  <a:ext cx="814711" cy="402497"/>
                </a:xfrm>
                <a:prstGeom prst="flowChartPunchedCard">
                  <a:avLst/>
                </a:prstGeom>
                <a:solidFill>
                  <a:srgbClr val="0067C6"/>
                </a:solidFill>
                <a:ln w="25400" cap="flat" cmpd="sng" algn="ctr">
                  <a:solidFill>
                    <a:srgbClr val="0067C6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100" kern="1200">
                      <a:solidFill>
                        <a:srgbClr val="FFFFFF"/>
                      </a:solidFill>
                      <a:effectLst/>
                      <a:latin typeface="Arial"/>
                      <a:ea typeface="Times New Roman"/>
                      <a:cs typeface="Times New Roman"/>
                    </a:rPr>
                    <a:t>Start</a:t>
                  </a:r>
                  <a:endParaRPr lang="en-GB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94" name="Flowchart: Card 93"/>
                <p:cNvSpPr/>
                <p:nvPr/>
              </p:nvSpPr>
              <p:spPr>
                <a:xfrm>
                  <a:off x="4067944" y="1564336"/>
                  <a:ext cx="814711" cy="402173"/>
                </a:xfrm>
                <a:prstGeom prst="flowChartPunchedCard">
                  <a:avLst/>
                </a:prstGeom>
                <a:solidFill>
                  <a:srgbClr val="0067C6"/>
                </a:solidFill>
                <a:ln w="25400" cap="flat" cmpd="sng" algn="ctr">
                  <a:solidFill>
                    <a:srgbClr val="004A91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100" kern="1200">
                      <a:solidFill>
                        <a:srgbClr val="FFFFFF"/>
                      </a:solidFill>
                      <a:effectLst/>
                      <a:latin typeface="Arial"/>
                      <a:ea typeface="Times New Roman"/>
                      <a:cs typeface="Times New Roman"/>
                    </a:rPr>
                    <a:t>Complete</a:t>
                  </a:r>
                  <a:endParaRPr lang="en-GB" sz="120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cxnSp>
            <p:nvCxnSpPr>
              <p:cNvPr id="99" name="Elbow Connector 98"/>
              <p:cNvCxnSpPr>
                <a:stCxn id="91" idx="3"/>
                <a:endCxn id="64" idx="1"/>
              </p:cNvCxnSpPr>
              <p:nvPr/>
            </p:nvCxnSpPr>
            <p:spPr>
              <a:xfrm>
                <a:off x="4412109" y="3134249"/>
                <a:ext cx="295960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67C6"/>
                </a:solidFill>
                <a:prstDash val="solid"/>
                <a:tailEnd type="triangle" w="lg" len="lg"/>
              </a:ln>
              <a:effectLst/>
            </p:spPr>
          </p:cxnSp>
          <p:grpSp>
            <p:nvGrpSpPr>
              <p:cNvPr id="103" name="Group 102"/>
              <p:cNvGrpSpPr/>
              <p:nvPr/>
            </p:nvGrpSpPr>
            <p:grpSpPr>
              <a:xfrm>
                <a:off x="4708069" y="2666197"/>
                <a:ext cx="2245667" cy="936104"/>
                <a:chOff x="4606940" y="3363838"/>
                <a:chExt cx="2245667" cy="936104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4606940" y="3363838"/>
                  <a:ext cx="2245667" cy="936104"/>
                  <a:chOff x="2758380" y="1203598"/>
                  <a:chExt cx="2245667" cy="936104"/>
                </a:xfrm>
              </p:grpSpPr>
              <p:sp>
                <p:nvSpPr>
                  <p:cNvPr id="64" name="Rounded Rectangle 63"/>
                  <p:cNvSpPr/>
                  <p:nvPr/>
                </p:nvSpPr>
                <p:spPr>
                  <a:xfrm>
                    <a:off x="2758380" y="1203598"/>
                    <a:ext cx="2245667" cy="936104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25400" cap="flat" cmpd="sng" algn="ctr">
                    <a:solidFill>
                      <a:srgbClr val="0067C6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GB" sz="1300" b="1" kern="1200" dirty="0">
                        <a:solidFill>
                          <a:srgbClr val="0067C6"/>
                        </a:solidFill>
                        <a:effectLst/>
                        <a:latin typeface="Arial"/>
                        <a:ea typeface="Times New Roman"/>
                        <a:cs typeface="Times New Roman"/>
                      </a:rPr>
                      <a:t>Event 3</a:t>
                    </a:r>
                    <a:endParaRPr lang="en-GB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cxnSp>
                <p:nvCxnSpPr>
                  <p:cNvPr id="65" name="Elbow Connector 64"/>
                  <p:cNvCxnSpPr>
                    <a:stCxn id="66" idx="3"/>
                    <a:endCxn id="67" idx="1"/>
                  </p:cNvCxnSpPr>
                  <p:nvPr/>
                </p:nvCxnSpPr>
                <p:spPr>
                  <a:xfrm flipV="1">
                    <a:off x="3704218" y="1765423"/>
                    <a:ext cx="363726" cy="162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25400" cap="flat" cmpd="sng" algn="ctr">
                    <a:solidFill>
                      <a:srgbClr val="004A91"/>
                    </a:solidFill>
                    <a:prstDash val="solid"/>
                    <a:tailEnd type="triangle" w="lg" len="lg"/>
                  </a:ln>
                  <a:effectLst/>
                </p:spPr>
              </p:cxnSp>
              <p:sp>
                <p:nvSpPr>
                  <p:cNvPr id="66" name="Flowchart: Card 65"/>
                  <p:cNvSpPr/>
                  <p:nvPr/>
                </p:nvSpPr>
                <p:spPr>
                  <a:xfrm>
                    <a:off x="2889507" y="1564336"/>
                    <a:ext cx="814711" cy="402497"/>
                  </a:xfrm>
                  <a:prstGeom prst="flowChartPunchedCard">
                    <a:avLst/>
                  </a:prstGeom>
                  <a:solidFill>
                    <a:srgbClr val="0067C6"/>
                  </a:solidFill>
                  <a:ln w="25400" cap="flat" cmpd="sng" algn="ctr">
                    <a:solidFill>
                      <a:srgbClr val="0067C6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GB" sz="1100" kern="1200">
                        <a:solidFill>
                          <a:srgbClr val="FFFFFF"/>
                        </a:solidFill>
                        <a:effectLst/>
                        <a:latin typeface="Arial"/>
                        <a:ea typeface="Times New Roman"/>
                        <a:cs typeface="Times New Roman"/>
                      </a:rPr>
                      <a:t>Start</a:t>
                    </a:r>
                    <a:endParaRPr lang="en-GB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7" name="Flowchart: Card 66"/>
                  <p:cNvSpPr/>
                  <p:nvPr/>
                </p:nvSpPr>
                <p:spPr>
                  <a:xfrm>
                    <a:off x="4067944" y="1564336"/>
                    <a:ext cx="814711" cy="402173"/>
                  </a:xfrm>
                  <a:prstGeom prst="flowChartPunchedCard">
                    <a:avLst/>
                  </a:prstGeom>
                  <a:solidFill>
                    <a:srgbClr val="0067C6"/>
                  </a:solidFill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GB" sz="1100" kern="1200">
                        <a:solidFill>
                          <a:srgbClr val="FFFFFF"/>
                        </a:solidFill>
                        <a:effectLst/>
                        <a:latin typeface="Arial"/>
                        <a:ea typeface="Times New Roman"/>
                        <a:cs typeface="Times New Roman"/>
                      </a:rPr>
                      <a:t>Complete</a:t>
                    </a:r>
                    <a:endParaRPr lang="en-GB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  <p:sp>
              <p:nvSpPr>
                <p:cNvPr id="29" name="TextBox 162"/>
                <p:cNvSpPr txBox="1"/>
                <p:nvPr/>
              </p:nvSpPr>
              <p:spPr>
                <a:xfrm>
                  <a:off x="6043136" y="3462966"/>
                  <a:ext cx="688079" cy="2616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>
                    <a:spcAft>
                      <a:spcPts val="0"/>
                    </a:spcAft>
                  </a:pPr>
                  <a:r>
                    <a:rPr lang="en-GB" sz="1100" b="1" kern="1200" dirty="0">
                      <a:solidFill>
                        <a:srgbClr val="F79646"/>
                      </a:solidFill>
                      <a:effectLst/>
                      <a:latin typeface="Arial"/>
                      <a:ea typeface="Times New Roman"/>
                      <a:cs typeface="Times New Roman"/>
                    </a:rPr>
                    <a:t>Activity </a:t>
                  </a:r>
                  <a:endParaRPr lang="en-GB" sz="1100" dirty="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sp>
            <p:nvSpPr>
              <p:cNvPr id="117" name="Rectangle 116"/>
              <p:cNvSpPr/>
              <p:nvPr/>
            </p:nvSpPr>
            <p:spPr>
              <a:xfrm>
                <a:off x="1878410" y="2407144"/>
                <a:ext cx="32400" cy="32400"/>
              </a:xfrm>
              <a:prstGeom prst="rect">
                <a:avLst/>
              </a:prstGeom>
              <a:solidFill>
                <a:srgbClr val="F79646"/>
              </a:solidFill>
              <a:ln w="0">
                <a:solidFill>
                  <a:srgbClr val="F7964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6" name="Elbow Connector 125"/>
              <p:cNvCxnSpPr>
                <a:stCxn id="11" idx="3"/>
                <a:endCxn id="117" idx="1"/>
              </p:cNvCxnSpPr>
              <p:nvPr/>
            </p:nvCxnSpPr>
            <p:spPr>
              <a:xfrm>
                <a:off x="1707556" y="2423141"/>
                <a:ext cx="170854" cy="203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F79646"/>
                </a:solidFill>
                <a:prstDash val="solid"/>
                <a:tailEnd type="none" w="lg" len="lg"/>
              </a:ln>
              <a:effectLst/>
            </p:spPr>
          </p:cxnSp>
          <p:sp>
            <p:nvSpPr>
              <p:cNvPr id="133" name="Rectangle 132"/>
              <p:cNvSpPr/>
              <p:nvPr/>
            </p:nvSpPr>
            <p:spPr>
              <a:xfrm>
                <a:off x="7062986" y="2410744"/>
                <a:ext cx="32400" cy="32400"/>
              </a:xfrm>
              <a:prstGeom prst="rect">
                <a:avLst/>
              </a:prstGeom>
              <a:solidFill>
                <a:srgbClr val="F79646"/>
              </a:solidFill>
              <a:ln w="0">
                <a:solidFill>
                  <a:srgbClr val="F7964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6" name="Elbow Connector 135"/>
              <p:cNvCxnSpPr>
                <a:stCxn id="133" idx="3"/>
                <a:endCxn id="26" idx="1"/>
              </p:cNvCxnSpPr>
              <p:nvPr/>
            </p:nvCxnSpPr>
            <p:spPr>
              <a:xfrm>
                <a:off x="7095386" y="2426944"/>
                <a:ext cx="327640" cy="0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F79646"/>
                </a:solidFill>
                <a:prstDash val="solid"/>
                <a:tailEnd type="triangle" w="lg" len="lg"/>
              </a:ln>
              <a:effectLst/>
            </p:spPr>
          </p:cxnSp>
        </p:grpSp>
        <p:cxnSp>
          <p:nvCxnSpPr>
            <p:cNvPr id="38" name="Elbow Connector 37"/>
            <p:cNvCxnSpPr>
              <a:stCxn id="67" idx="2"/>
              <a:endCxn id="41" idx="1"/>
            </p:cNvCxnSpPr>
            <p:nvPr/>
          </p:nvCxnSpPr>
          <p:spPr>
            <a:xfrm rot="16200000" flipH="1">
              <a:off x="6621450" y="3481044"/>
              <a:ext cx="441295" cy="834217"/>
            </a:xfrm>
            <a:prstGeom prst="bentConnector2">
              <a:avLst/>
            </a:prstGeom>
            <a:noFill/>
            <a:ln w="31750" cap="flat" cmpd="sng" algn="ctr">
              <a:solidFill>
                <a:srgbClr val="F79646"/>
              </a:solidFill>
              <a:prstDash val="sysDot"/>
              <a:tailEnd type="none" w="lg" len="lg"/>
            </a:ln>
            <a:effectLst/>
          </p:spPr>
        </p:cxnSp>
        <p:sp>
          <p:nvSpPr>
            <p:cNvPr id="41" name="TextBox 162"/>
            <p:cNvSpPr txBox="1"/>
            <p:nvPr/>
          </p:nvSpPr>
          <p:spPr>
            <a:xfrm>
              <a:off x="7259206" y="3880274"/>
              <a:ext cx="1057210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GB" sz="1100" b="1" kern="1200" dirty="0">
                  <a:solidFill>
                    <a:srgbClr val="F79646"/>
                  </a:solidFill>
                  <a:effectLst/>
                  <a:latin typeface="Arial"/>
                  <a:ea typeface="Times New Roman"/>
                  <a:cs typeface="Times New Roman"/>
                </a:rPr>
                <a:t>Uses a </a:t>
              </a:r>
              <a:r>
                <a:rPr lang="en-GB" sz="1400" b="1" kern="1200" dirty="0">
                  <a:solidFill>
                    <a:srgbClr val="F79646"/>
                  </a:solidFill>
                  <a:effectLst/>
                  <a:latin typeface="Arial"/>
                  <a:ea typeface="Times New Roman"/>
                  <a:cs typeface="Times New Roman"/>
                </a:rPr>
                <a:t>Resource</a:t>
              </a:r>
              <a:endParaRPr lang="en-GB" sz="1100" dirty="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89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the Process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09976"/>
              </p:ext>
            </p:extLst>
          </p:nvPr>
        </p:nvGraphicFramePr>
        <p:xfrm>
          <a:off x="323528" y="1059582"/>
          <a:ext cx="2159000" cy="803529"/>
        </p:xfrm>
        <a:graphic>
          <a:graphicData uri="http://schemas.openxmlformats.org/drawingml/2006/table">
            <a:tbl>
              <a:tblPr firstRow="1" bandRow="1"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Arial"/>
                          <a:cs typeface="Times New Roman"/>
                        </a:rPr>
                        <a:t>ID</a:t>
                      </a:r>
                      <a:endParaRPr lang="en-GB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Arial"/>
                          <a:cs typeface="Times New Roman"/>
                        </a:rPr>
                        <a:t>t1</a:t>
                      </a:r>
                      <a:endParaRPr lang="en-GB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7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Arial"/>
                          <a:cs typeface="Times New Roman"/>
                        </a:rPr>
                        <a:t>t2</a:t>
                      </a:r>
                      <a:endParaRPr lang="en-GB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5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Arial"/>
                          <a:cs typeface="Times New Roman"/>
                        </a:rPr>
                        <a:t>t3</a:t>
                      </a:r>
                      <a:endParaRPr lang="en-GB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A3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1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 dirty="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0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 dirty="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1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 dirty="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0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62462"/>
              </p:ext>
            </p:extLst>
          </p:nvPr>
        </p:nvGraphicFramePr>
        <p:xfrm>
          <a:off x="2230158" y="2029940"/>
          <a:ext cx="2159000" cy="2410587"/>
        </p:xfrm>
        <a:graphic>
          <a:graphicData uri="http://schemas.openxmlformats.org/drawingml/2006/table">
            <a:tbl>
              <a:tblPr firstRow="1" bandRow="1"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Arial"/>
                          <a:cs typeface="Times New Roman"/>
                        </a:rPr>
                        <a:t>ID</a:t>
                      </a:r>
                      <a:endParaRPr lang="en-GB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Arial"/>
                          <a:cs typeface="Times New Roman"/>
                        </a:rPr>
                        <a:t>Activity</a:t>
                      </a:r>
                      <a:endParaRPr lang="en-GB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Arial"/>
                          <a:cs typeface="Times New Roman"/>
                        </a:rPr>
                        <a:t>Event</a:t>
                      </a:r>
                      <a:endParaRPr lang="en-GB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Arial"/>
                          <a:cs typeface="Times New Roman"/>
                        </a:rPr>
                        <a:t>t</a:t>
                      </a:r>
                      <a:endParaRPr lang="en-GB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i="1">
                          <a:effectLst/>
                          <a:latin typeface="Arial"/>
                          <a:ea typeface="Arial"/>
                          <a:cs typeface="Times New Roman"/>
                        </a:rPr>
                        <a:t>Start</a:t>
                      </a:r>
                      <a:endParaRPr lang="en-GB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 dirty="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i="1">
                          <a:effectLst/>
                          <a:latin typeface="Arial"/>
                          <a:ea typeface="Arial"/>
                          <a:cs typeface="Times New Roman"/>
                        </a:rPr>
                        <a:t>Finish</a:t>
                      </a:r>
                      <a:endParaRPr lang="en-GB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i="1">
                          <a:effectLst/>
                          <a:latin typeface="Arial"/>
                          <a:ea typeface="Arial"/>
                          <a:cs typeface="Times New Roman"/>
                        </a:rPr>
                        <a:t>Start</a:t>
                      </a:r>
                      <a:endParaRPr lang="en-GB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i="1">
                          <a:effectLst/>
                          <a:latin typeface="Arial"/>
                          <a:ea typeface="Arial"/>
                          <a:cs typeface="Times New Roman"/>
                        </a:rPr>
                        <a:t>Finish</a:t>
                      </a:r>
                      <a:endParaRPr lang="en-GB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i="1">
                          <a:effectLst/>
                          <a:latin typeface="Arial"/>
                          <a:ea typeface="Arial"/>
                          <a:cs typeface="Times New Roman"/>
                        </a:rPr>
                        <a:t>Start</a:t>
                      </a:r>
                      <a:endParaRPr lang="en-GB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i="1">
                          <a:effectLst/>
                          <a:latin typeface="Arial"/>
                          <a:ea typeface="Arial"/>
                          <a:cs typeface="Times New Roman"/>
                        </a:rPr>
                        <a:t>Finish</a:t>
                      </a:r>
                      <a:endParaRPr lang="en-GB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i="1">
                          <a:effectLst/>
                          <a:latin typeface="Arial"/>
                          <a:ea typeface="Arial"/>
                          <a:cs typeface="Times New Roman"/>
                        </a:rPr>
                        <a:t>Start</a:t>
                      </a:r>
                      <a:endParaRPr lang="en-GB" sz="11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  <a:latin typeface="Arial"/>
                          <a:ea typeface="Arial"/>
                          <a:cs typeface="Times New Roman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/>
                          <a:ea typeface="Arial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i="1" dirty="0">
                          <a:effectLst/>
                          <a:latin typeface="Arial"/>
                          <a:ea typeface="Arial"/>
                          <a:cs typeface="Times New Roman"/>
                        </a:rPr>
                        <a:t>Finish</a:t>
                      </a:r>
                      <a:endParaRPr lang="en-GB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 dirty="0">
                        <a:effectLst/>
                        <a:latin typeface="Arial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E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3" name="Flowchart: Magnetic Disk 52"/>
          <p:cNvSpPr>
            <a:spLocks noChangeAspect="1"/>
          </p:cNvSpPr>
          <p:nvPr/>
        </p:nvSpPr>
        <p:spPr>
          <a:xfrm>
            <a:off x="898972" y="2811874"/>
            <a:ext cx="1008112" cy="10081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GB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GB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/>
          <p:cNvCxnSpPr>
            <a:stCxn id="50" idx="2"/>
            <a:endCxn id="53" idx="1"/>
          </p:cNvCxnSpPr>
          <p:nvPr/>
        </p:nvCxnSpPr>
        <p:spPr>
          <a:xfrm>
            <a:off x="1403028" y="1863111"/>
            <a:ext cx="0" cy="948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6"/>
          <p:cNvCxnSpPr>
            <a:stCxn id="53" idx="4"/>
            <a:endCxn id="52" idx="1"/>
          </p:cNvCxnSpPr>
          <p:nvPr/>
        </p:nvCxnSpPr>
        <p:spPr>
          <a:xfrm flipV="1">
            <a:off x="1907084" y="3235233"/>
            <a:ext cx="323074" cy="8069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56"/>
          <p:cNvCxnSpPr>
            <a:stCxn id="52" idx="0"/>
          </p:cNvCxnSpPr>
          <p:nvPr/>
        </p:nvCxnSpPr>
        <p:spPr>
          <a:xfrm rot="5400000" flipH="1" flipV="1">
            <a:off x="3611766" y="1276510"/>
            <a:ext cx="451322" cy="1055538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35941" y="283264"/>
            <a:ext cx="3174927" cy="65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9" name="Straight Arrow Connector 56"/>
          <p:cNvCxnSpPr>
            <a:stCxn id="72" idx="5"/>
            <a:endCxn id="178" idx="0"/>
          </p:cNvCxnSpPr>
          <p:nvPr/>
        </p:nvCxnSpPr>
        <p:spPr>
          <a:xfrm>
            <a:off x="6314413" y="2475672"/>
            <a:ext cx="185991" cy="960174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56"/>
          <p:cNvCxnSpPr>
            <a:stCxn id="72" idx="4"/>
          </p:cNvCxnSpPr>
          <p:nvPr/>
        </p:nvCxnSpPr>
        <p:spPr>
          <a:xfrm flipV="1">
            <a:off x="6314413" y="934090"/>
            <a:ext cx="93008" cy="1107589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/>
          <p:cNvGrpSpPr/>
          <p:nvPr/>
        </p:nvGrpSpPr>
        <p:grpSpPr>
          <a:xfrm>
            <a:off x="5284370" y="3435846"/>
            <a:ext cx="2432067" cy="1066393"/>
            <a:chOff x="4702774" y="2531675"/>
            <a:chExt cx="2052499" cy="874891"/>
          </a:xfrm>
        </p:grpSpPr>
        <p:pic>
          <p:nvPicPr>
            <p:cNvPr id="178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02774" y="2531675"/>
              <a:ext cx="2052499" cy="816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6" name="Rectangle 195"/>
            <p:cNvSpPr/>
            <p:nvPr/>
          </p:nvSpPr>
          <p:spPr>
            <a:xfrm>
              <a:off x="4710520" y="3003798"/>
              <a:ext cx="2037005" cy="40276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4365197" y="1107261"/>
            <a:ext cx="1949216" cy="1609998"/>
            <a:chOff x="6170551" y="165429"/>
            <a:chExt cx="1949216" cy="1609998"/>
          </a:xfrm>
        </p:grpSpPr>
        <p:sp>
          <p:nvSpPr>
            <p:cNvPr id="69" name="Hexagon 68"/>
            <p:cNvSpPr/>
            <p:nvPr/>
          </p:nvSpPr>
          <p:spPr>
            <a:xfrm rot="5400000">
              <a:off x="6103709" y="232271"/>
              <a:ext cx="917169" cy="783486"/>
            </a:xfrm>
            <a:prstGeom prst="hexagon">
              <a:avLst>
                <a:gd name="adj" fmla="val 3083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GB" sz="1200" b="1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RODBC</a:t>
              </a:r>
              <a:endParaRPr lang="en-GB" sz="105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7336281" y="858258"/>
              <a:ext cx="783486" cy="917169"/>
              <a:chOff x="5891245" y="2995432"/>
              <a:chExt cx="783486" cy="917169"/>
            </a:xfrm>
          </p:grpSpPr>
          <p:sp>
            <p:nvSpPr>
              <p:cNvPr id="72" name="Hexagon 71"/>
              <p:cNvSpPr/>
              <p:nvPr/>
            </p:nvSpPr>
            <p:spPr>
              <a:xfrm rot="5400000">
                <a:off x="5824403" y="3062274"/>
                <a:ext cx="917169" cy="783486"/>
              </a:xfrm>
              <a:prstGeom prst="hexagon">
                <a:avLst>
                  <a:gd name="adj" fmla="val 30835"/>
                  <a:gd name="vf" fmla="val 115470"/>
                </a:avLst>
              </a:prstGeom>
              <a:solidFill>
                <a:schemeClr val="bg1"/>
              </a:solidFill>
              <a:ln w="28575">
                <a:solidFill>
                  <a:srgbClr val="33999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1" name="Picture 4" descr="Image result for bupar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4943" y="3185973"/>
                <a:ext cx="536088" cy="536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3" name="Picture 2" descr="Image result for tidyvers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136" y="836759"/>
              <a:ext cx="801802" cy="925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3" name="Group 202"/>
            <p:cNvGrpSpPr/>
            <p:nvPr/>
          </p:nvGrpSpPr>
          <p:grpSpPr>
            <a:xfrm>
              <a:off x="6944539" y="178202"/>
              <a:ext cx="783486" cy="917169"/>
              <a:chOff x="6944539" y="178202"/>
              <a:chExt cx="783486" cy="917169"/>
            </a:xfrm>
          </p:grpSpPr>
          <p:sp>
            <p:nvSpPr>
              <p:cNvPr id="227" name="Hexagon 226"/>
              <p:cNvSpPr/>
              <p:nvPr/>
            </p:nvSpPr>
            <p:spPr>
              <a:xfrm rot="5400000">
                <a:off x="6877697" y="245044"/>
                <a:ext cx="917169" cy="783486"/>
              </a:xfrm>
              <a:prstGeom prst="hexagon">
                <a:avLst>
                  <a:gd name="adj" fmla="val 30835"/>
                  <a:gd name="vf" fmla="val 115470"/>
                </a:avLst>
              </a:prstGeom>
              <a:solidFill>
                <a:schemeClr val="bg1"/>
              </a:solidFill>
              <a:ln w="28575">
                <a:solidFill>
                  <a:srgbClr val="2167B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endParaRPr lang="en-GB" sz="1050" b="1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1026" name="Picture 2" descr="Image result for r log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4329" y="415315"/>
                <a:ext cx="571640" cy="4429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88" name="Straight Arrow Connector 56"/>
          <p:cNvCxnSpPr>
            <a:stCxn id="178" idx="3"/>
            <a:endCxn id="298" idx="1"/>
          </p:cNvCxnSpPr>
          <p:nvPr/>
        </p:nvCxnSpPr>
        <p:spPr>
          <a:xfrm flipV="1">
            <a:off x="7716437" y="3069845"/>
            <a:ext cx="588466" cy="863679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Folded Corner 297"/>
          <p:cNvSpPr/>
          <p:nvPr/>
        </p:nvSpPr>
        <p:spPr>
          <a:xfrm rot="5400000" flipH="1">
            <a:off x="7597123" y="1753556"/>
            <a:ext cx="1415559" cy="1217018"/>
          </a:xfrm>
          <a:prstGeom prst="foldedCorner">
            <a:avLst/>
          </a:prstGeom>
          <a:solidFill>
            <a:schemeClr val="bg1"/>
          </a:solidFill>
          <a:ln w="28575">
            <a:solidFill>
              <a:srgbClr val="0067C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GB" b="1" dirty="0">
                <a:solidFill>
                  <a:srgbClr val="0067C6"/>
                </a:solidFill>
              </a:rPr>
              <a:t>Demand</a:t>
            </a:r>
          </a:p>
          <a:p>
            <a:r>
              <a:rPr lang="en-GB" b="1" dirty="0">
                <a:solidFill>
                  <a:srgbClr val="0067C6"/>
                </a:solidFill>
              </a:rPr>
              <a:t>and</a:t>
            </a:r>
          </a:p>
          <a:p>
            <a:r>
              <a:rPr lang="en-GB" b="1" dirty="0">
                <a:solidFill>
                  <a:srgbClr val="0067C6"/>
                </a:solidFill>
              </a:rPr>
              <a:t>Capacity</a:t>
            </a:r>
          </a:p>
        </p:txBody>
      </p:sp>
      <p:cxnSp>
        <p:nvCxnSpPr>
          <p:cNvPr id="356" name="Straight Arrow Connector 56"/>
          <p:cNvCxnSpPr>
            <a:stCxn id="108" idx="3"/>
            <a:endCxn id="298" idx="3"/>
          </p:cNvCxnSpPr>
          <p:nvPr/>
        </p:nvCxnSpPr>
        <p:spPr>
          <a:xfrm>
            <a:off x="8210868" y="610451"/>
            <a:ext cx="94035" cy="1043835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4" name="TextBox 1083"/>
          <p:cNvSpPr txBox="1"/>
          <p:nvPr/>
        </p:nvSpPr>
        <p:spPr>
          <a:xfrm>
            <a:off x="5388561" y="4246535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Precedence Matrix</a:t>
            </a:r>
          </a:p>
        </p:txBody>
      </p:sp>
    </p:spTree>
    <p:extLst>
      <p:ext uri="{BB962C8B-B14F-4D97-AF65-F5344CB8AC3E}">
        <p14:creationId xmlns:p14="http://schemas.microsoft.com/office/powerpoint/2010/main" val="202977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1800271"/>
            <a:ext cx="8280920" cy="1594622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lIns="360000" tIns="180000" rIns="360000" bIns="180000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# Libraries ---------------------------------------</a:t>
            </a: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library</a:t>
            </a:r>
            <a:r>
              <a:rPr lang="en-GB" sz="1600" dirty="0">
                <a:latin typeface="Lucida Console" panose="020B0609040504020204" pitchFamily="49" charset="0"/>
              </a:rPr>
              <a:t>(</a:t>
            </a:r>
            <a:r>
              <a:rPr lang="en-GB" sz="1600" dirty="0" err="1">
                <a:latin typeface="Lucida Console" panose="020B0609040504020204" pitchFamily="49" charset="0"/>
              </a:rPr>
              <a:t>tidyverse</a:t>
            </a:r>
            <a:r>
              <a:rPr lang="en-GB" sz="1600" dirty="0">
                <a:latin typeface="Lucida Console" panose="020B0609040504020204" pitchFamily="49" charset="0"/>
              </a:rPr>
              <a:t>)</a:t>
            </a:r>
            <a:r>
              <a:rPr lang="en-GB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		## tidy data, pipes, etc.</a:t>
            </a: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library</a:t>
            </a:r>
            <a:r>
              <a:rPr lang="en-GB" sz="1600" dirty="0">
                <a:latin typeface="Lucida Console" panose="020B0609040504020204" pitchFamily="49" charset="0"/>
              </a:rPr>
              <a:t>(</a:t>
            </a:r>
            <a:r>
              <a:rPr lang="en-GB" sz="1600" dirty="0" err="1">
                <a:latin typeface="Lucida Console" panose="020B0609040504020204" pitchFamily="49" charset="0"/>
              </a:rPr>
              <a:t>bupaR</a:t>
            </a:r>
            <a:r>
              <a:rPr lang="en-GB" sz="1600" dirty="0">
                <a:latin typeface="Lucida Console" panose="020B0609040504020204" pitchFamily="49" charset="0"/>
              </a:rPr>
              <a:t>) 		</a:t>
            </a:r>
            <a:r>
              <a:rPr lang="en-GB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## business process analytics</a:t>
            </a: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library</a:t>
            </a:r>
            <a:r>
              <a:rPr lang="en-GB" sz="1600" dirty="0">
                <a:latin typeface="Lucida Console" panose="020B0609040504020204" pitchFamily="49" charset="0"/>
              </a:rPr>
              <a:t>(</a:t>
            </a:r>
            <a:r>
              <a:rPr lang="en-GB" sz="1600" dirty="0" err="1">
                <a:latin typeface="Lucida Console" panose="020B0609040504020204" pitchFamily="49" charset="0"/>
              </a:rPr>
              <a:t>processanimateR</a:t>
            </a:r>
            <a:r>
              <a:rPr lang="en-GB" sz="1600" dirty="0">
                <a:latin typeface="Lucida Console" panose="020B0609040504020204" pitchFamily="49" charset="0"/>
              </a:rPr>
              <a:t>)	</a:t>
            </a:r>
            <a:r>
              <a:rPr lang="en-GB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## animates business process</a:t>
            </a: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library</a:t>
            </a:r>
            <a:r>
              <a:rPr lang="en-GB" sz="1600" dirty="0">
                <a:latin typeface="Lucida Console" panose="020B0609040504020204" pitchFamily="49" charset="0"/>
              </a:rPr>
              <a:t>(RODBC)			</a:t>
            </a:r>
            <a:r>
              <a:rPr lang="en-GB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## ODBC connection</a:t>
            </a:r>
            <a:endParaRPr lang="en-GB" sz="1600" dirty="0">
              <a:latin typeface="Lucida Console" panose="020B06090405040202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15495" y="3063389"/>
            <a:ext cx="1949216" cy="1609998"/>
            <a:chOff x="6170551" y="165429"/>
            <a:chExt cx="1949216" cy="1609998"/>
          </a:xfrm>
        </p:grpSpPr>
        <p:sp>
          <p:nvSpPr>
            <p:cNvPr id="16" name="Hexagon 15"/>
            <p:cNvSpPr/>
            <p:nvPr/>
          </p:nvSpPr>
          <p:spPr>
            <a:xfrm rot="5400000">
              <a:off x="6103709" y="232271"/>
              <a:ext cx="917169" cy="783486"/>
            </a:xfrm>
            <a:prstGeom prst="hexagon">
              <a:avLst>
                <a:gd name="adj" fmla="val 3083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GB" sz="1200" b="1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RODBC</a:t>
              </a:r>
              <a:endParaRPr lang="en-GB" sz="105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336281" y="858258"/>
              <a:ext cx="783486" cy="917169"/>
              <a:chOff x="5891245" y="2995432"/>
              <a:chExt cx="783486" cy="917169"/>
            </a:xfrm>
          </p:grpSpPr>
          <p:sp>
            <p:nvSpPr>
              <p:cNvPr id="22" name="Hexagon 21"/>
              <p:cNvSpPr/>
              <p:nvPr/>
            </p:nvSpPr>
            <p:spPr>
              <a:xfrm rot="5400000">
                <a:off x="5824403" y="3062274"/>
                <a:ext cx="917169" cy="783486"/>
              </a:xfrm>
              <a:prstGeom prst="hexagon">
                <a:avLst>
                  <a:gd name="adj" fmla="val 30835"/>
                  <a:gd name="vf" fmla="val 115470"/>
                </a:avLst>
              </a:prstGeom>
              <a:solidFill>
                <a:schemeClr val="bg1"/>
              </a:solidFill>
              <a:ln w="28575">
                <a:solidFill>
                  <a:srgbClr val="33999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3" name="Picture 4" descr="Image result for bupar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4943" y="3185973"/>
                <a:ext cx="536088" cy="536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8" name="Picture 2" descr="Image result for tidyvers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136" y="836759"/>
              <a:ext cx="801802" cy="925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oup 18"/>
            <p:cNvGrpSpPr/>
            <p:nvPr/>
          </p:nvGrpSpPr>
          <p:grpSpPr>
            <a:xfrm>
              <a:off x="6944539" y="178202"/>
              <a:ext cx="783486" cy="917169"/>
              <a:chOff x="6944539" y="178202"/>
              <a:chExt cx="783486" cy="917169"/>
            </a:xfrm>
          </p:grpSpPr>
          <p:sp>
            <p:nvSpPr>
              <p:cNvPr id="20" name="Hexagon 19"/>
              <p:cNvSpPr/>
              <p:nvPr/>
            </p:nvSpPr>
            <p:spPr>
              <a:xfrm rot="5400000">
                <a:off x="6877697" y="245044"/>
                <a:ext cx="917169" cy="783486"/>
              </a:xfrm>
              <a:prstGeom prst="hexagon">
                <a:avLst>
                  <a:gd name="adj" fmla="val 30835"/>
                  <a:gd name="vf" fmla="val 115470"/>
                </a:avLst>
              </a:prstGeom>
              <a:solidFill>
                <a:schemeClr val="bg1"/>
              </a:solidFill>
              <a:ln w="28575">
                <a:solidFill>
                  <a:srgbClr val="2167B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endParaRPr lang="en-GB" sz="1050" b="1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1" name="Picture 2" descr="Image result for r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4329" y="415315"/>
                <a:ext cx="571640" cy="4429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Wrangling -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348481" y="987574"/>
            <a:ext cx="8385175" cy="576064"/>
          </a:xfrm>
        </p:spPr>
        <p:txBody>
          <a:bodyPr/>
          <a:lstStyle/>
          <a:p>
            <a:r>
              <a:rPr lang="en-GB" sz="2000" dirty="0"/>
              <a:t>I did data heavy lifting in SQL (you could use R, Excel, etc.)</a:t>
            </a:r>
          </a:p>
          <a:p>
            <a:r>
              <a:rPr lang="en-GB" sz="2000" dirty="0"/>
              <a:t>Load data into R (I used </a:t>
            </a:r>
            <a:r>
              <a:rPr lang="en-GB" sz="2000" dirty="0">
                <a:latin typeface="Lucida Console" panose="020B0609040504020204" pitchFamily="49" charset="0"/>
              </a:rPr>
              <a:t>RODBC</a:t>
            </a:r>
            <a:r>
              <a:rPr lang="en-GB" sz="2000" b="1" dirty="0"/>
              <a:t> </a:t>
            </a:r>
            <a:r>
              <a:rPr lang="en-GB" sz="2000" dirty="0"/>
              <a:t>package)</a:t>
            </a:r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800" dirty="0"/>
              <a:t>	</a:t>
            </a:r>
          </a:p>
          <a:p>
            <a:endParaRPr lang="en-GB" sz="1800" dirty="0"/>
          </a:p>
        </p:txBody>
      </p:sp>
      <p:sp>
        <p:nvSpPr>
          <p:cNvPr id="12" name="Flowchart: Magnetic Disk 11"/>
          <p:cNvSpPr>
            <a:spLocks noChangeAspect="1"/>
          </p:cNvSpPr>
          <p:nvPr/>
        </p:nvSpPr>
        <p:spPr>
          <a:xfrm>
            <a:off x="4436312" y="3688531"/>
            <a:ext cx="1008112" cy="10081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GB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GB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56"/>
          <p:cNvCxnSpPr>
            <a:stCxn id="12" idx="4"/>
          </p:cNvCxnSpPr>
          <p:nvPr/>
        </p:nvCxnSpPr>
        <p:spPr>
          <a:xfrm flipV="1">
            <a:off x="5444424" y="3521974"/>
            <a:ext cx="1271070" cy="67061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4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Wrangling -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237" y="987574"/>
            <a:ext cx="8385175" cy="3044958"/>
          </a:xfrm>
        </p:spPr>
        <p:txBody>
          <a:bodyPr/>
          <a:lstStyle/>
          <a:p>
            <a:r>
              <a:rPr lang="en-GB" sz="2000" dirty="0"/>
              <a:t>Load data into R (I used </a:t>
            </a:r>
            <a:r>
              <a:rPr lang="en-GB" sz="2000" dirty="0">
                <a:latin typeface="Lucida Console" panose="020B0609040504020204" pitchFamily="49" charset="0"/>
              </a:rPr>
              <a:t>RODBC</a:t>
            </a:r>
            <a:r>
              <a:rPr lang="en-GB" sz="2000" b="1" dirty="0"/>
              <a:t> </a:t>
            </a:r>
            <a:r>
              <a:rPr lang="en-GB" sz="2000" dirty="0"/>
              <a:t>package)</a:t>
            </a:r>
          </a:p>
          <a:p>
            <a:r>
              <a:rPr lang="en-GB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mutate</a:t>
            </a:r>
            <a:r>
              <a:rPr lang="en-GB" sz="2000" dirty="0"/>
              <a:t> data types, </a:t>
            </a:r>
            <a:r>
              <a:rPr lang="en-GB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eventlog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  <a:r>
              <a:rPr lang="en-GB" sz="2000" dirty="0"/>
              <a:t> is particular</a:t>
            </a:r>
          </a:p>
          <a:p>
            <a:pPr marL="457200" lvl="1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851670"/>
            <a:ext cx="8280920" cy="2902672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lIns="360000" tIns="180000" rIns="360000" bIns="180000" rtlCol="0">
            <a:spAutoFit/>
          </a:bodyPr>
          <a:lstStyle/>
          <a:p>
            <a:r>
              <a:rPr lang="en-GB" sz="1500" dirty="0">
                <a:solidFill>
                  <a:srgbClr val="00B050"/>
                </a:solidFill>
                <a:latin typeface="Lucida Console" panose="020B0609040504020204" pitchFamily="49" charset="0"/>
              </a:rPr>
              <a:t>## change data types --------------------------------</a:t>
            </a:r>
          </a:p>
          <a:p>
            <a:r>
              <a:rPr lang="en-GB" sz="1500" dirty="0" err="1">
                <a:latin typeface="Lucida Console" panose="020B0609040504020204" pitchFamily="49" charset="0"/>
              </a:rPr>
              <a:t>my_data</a:t>
            </a:r>
            <a:r>
              <a:rPr lang="en-GB" sz="1500" dirty="0">
                <a:latin typeface="Lucida Console" panose="020B0609040504020204" pitchFamily="49" charset="0"/>
              </a:rPr>
              <a:t> &lt;- </a:t>
            </a:r>
            <a:r>
              <a:rPr lang="en-GB" sz="1500" dirty="0" err="1">
                <a:latin typeface="Lucida Console" panose="020B0609040504020204" pitchFamily="49" charset="0"/>
              </a:rPr>
              <a:t>my_data</a:t>
            </a:r>
            <a:r>
              <a:rPr lang="en-GB" sz="1500" dirty="0">
                <a:latin typeface="Lucida Console" panose="020B0609040504020204" pitchFamily="49" charset="0"/>
              </a:rPr>
              <a:t> %&gt;% </a:t>
            </a:r>
            <a:r>
              <a:rPr lang="en-GB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mutate</a:t>
            </a:r>
            <a:r>
              <a:rPr lang="en-GB" sz="1500" dirty="0">
                <a:latin typeface="Lucida Console" panose="020B0609040504020204" pitchFamily="49" charset="0"/>
              </a:rPr>
              <a:t>(</a:t>
            </a:r>
          </a:p>
          <a:p>
            <a:r>
              <a:rPr lang="en-GB" sz="1500" dirty="0">
                <a:latin typeface="Lucida Console" panose="020B0609040504020204" pitchFamily="49" charset="0"/>
              </a:rPr>
              <a:t>	  </a:t>
            </a:r>
            <a:r>
              <a:rPr lang="en-GB" sz="1500" dirty="0" err="1">
                <a:latin typeface="Lucida Console" panose="020B0609040504020204" pitchFamily="49" charset="0"/>
              </a:rPr>
              <a:t>case_id</a:t>
            </a:r>
            <a:r>
              <a:rPr lang="en-GB" sz="1500" dirty="0">
                <a:latin typeface="Lucida Console" panose="020B0609040504020204" pitchFamily="49" charset="0"/>
              </a:rPr>
              <a:t>		= </a:t>
            </a:r>
            <a:r>
              <a:rPr lang="en-GB" sz="15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as.character</a:t>
            </a:r>
            <a:r>
              <a:rPr lang="en-GB" sz="1500" dirty="0">
                <a:latin typeface="Lucida Console" panose="020B0609040504020204" pitchFamily="49" charset="0"/>
              </a:rPr>
              <a:t>(</a:t>
            </a:r>
            <a:r>
              <a:rPr lang="en-GB" sz="1500" dirty="0" err="1">
                <a:latin typeface="Lucida Console" panose="020B0609040504020204" pitchFamily="49" charset="0"/>
              </a:rPr>
              <a:t>case_id</a:t>
            </a:r>
            <a:r>
              <a:rPr lang="en-GB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en-GB" sz="1500" dirty="0">
                <a:latin typeface="Lucida Console" panose="020B0609040504020204" pitchFamily="49" charset="0"/>
              </a:rPr>
              <a:t>	, </a:t>
            </a:r>
            <a:r>
              <a:rPr lang="en-GB" sz="1500" dirty="0" err="1">
                <a:latin typeface="Lucida Console" panose="020B0609040504020204" pitchFamily="49" charset="0"/>
              </a:rPr>
              <a:t>activity_id</a:t>
            </a:r>
            <a:r>
              <a:rPr lang="en-GB" sz="1500" dirty="0">
                <a:latin typeface="Lucida Console" panose="020B0609040504020204" pitchFamily="49" charset="0"/>
              </a:rPr>
              <a:t> 		= </a:t>
            </a:r>
            <a:r>
              <a:rPr lang="en-GB" sz="15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as.character</a:t>
            </a:r>
            <a:r>
              <a:rPr lang="en-GB" sz="1500" dirty="0">
                <a:latin typeface="Lucida Console" panose="020B0609040504020204" pitchFamily="49" charset="0"/>
              </a:rPr>
              <a:t>(</a:t>
            </a:r>
            <a:r>
              <a:rPr lang="en-GB" sz="1500" dirty="0" err="1">
                <a:latin typeface="Lucida Console" panose="020B0609040504020204" pitchFamily="49" charset="0"/>
              </a:rPr>
              <a:t>activity_id</a:t>
            </a:r>
            <a:r>
              <a:rPr lang="en-GB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en-GB" sz="1500" dirty="0">
                <a:latin typeface="Lucida Console" panose="020B0609040504020204" pitchFamily="49" charset="0"/>
              </a:rPr>
              <a:t>	, timestamp 		= </a:t>
            </a:r>
            <a:r>
              <a:rPr lang="en-GB" sz="15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as_datetime</a:t>
            </a:r>
            <a:r>
              <a:rPr lang="en-GB" sz="1500" dirty="0">
                <a:latin typeface="Lucida Console" panose="020B0609040504020204" pitchFamily="49" charset="0"/>
              </a:rPr>
              <a:t>(timestamp)</a:t>
            </a:r>
          </a:p>
          <a:p>
            <a:r>
              <a:rPr lang="en-GB" sz="1500" dirty="0">
                <a:latin typeface="Lucida Console" panose="020B0609040504020204" pitchFamily="49" charset="0"/>
              </a:rPr>
              <a:t>	, </a:t>
            </a:r>
            <a:r>
              <a:rPr lang="en-GB" sz="1500" dirty="0" err="1">
                <a:latin typeface="Lucida Console" panose="020B0609040504020204" pitchFamily="49" charset="0"/>
              </a:rPr>
              <a:t>lifecycle_id</a:t>
            </a:r>
            <a:r>
              <a:rPr lang="en-GB" sz="1500" dirty="0">
                <a:latin typeface="Lucida Console" panose="020B0609040504020204" pitchFamily="49" charset="0"/>
              </a:rPr>
              <a:t> 		= </a:t>
            </a:r>
            <a:r>
              <a:rPr lang="en-GB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factor</a:t>
            </a:r>
            <a:r>
              <a:rPr lang="en-GB" sz="1500" dirty="0">
                <a:latin typeface="Lucida Console" panose="020B0609040504020204" pitchFamily="49" charset="0"/>
              </a:rPr>
              <a:t>(</a:t>
            </a:r>
            <a:r>
              <a:rPr lang="en-GB" sz="1500" dirty="0" err="1">
                <a:latin typeface="Lucida Console" panose="020B0609040504020204" pitchFamily="49" charset="0"/>
              </a:rPr>
              <a:t>lifecycle_id</a:t>
            </a:r>
            <a:r>
              <a:rPr lang="en-GB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en-GB" sz="1500" dirty="0">
                <a:latin typeface="Lucida Console" panose="020B0609040504020204" pitchFamily="49" charset="0"/>
              </a:rPr>
              <a:t>	, </a:t>
            </a:r>
            <a:r>
              <a:rPr lang="en-GB" sz="1500" dirty="0" err="1">
                <a:latin typeface="Lucida Console" panose="020B0609040504020204" pitchFamily="49" charset="0"/>
              </a:rPr>
              <a:t>activity_instance_id</a:t>
            </a:r>
            <a:r>
              <a:rPr lang="en-GB" sz="1500" dirty="0">
                <a:latin typeface="Lucida Console" panose="020B0609040504020204" pitchFamily="49" charset="0"/>
              </a:rPr>
              <a:t> 	= </a:t>
            </a:r>
            <a:r>
              <a:rPr lang="en-GB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factor</a:t>
            </a:r>
            <a:r>
              <a:rPr lang="en-GB" sz="1500" dirty="0">
                <a:latin typeface="Lucida Console" panose="020B0609040504020204" pitchFamily="49" charset="0"/>
              </a:rPr>
              <a:t>(</a:t>
            </a:r>
            <a:r>
              <a:rPr lang="en-GB" sz="1500" dirty="0" err="1">
                <a:latin typeface="Lucida Console" panose="020B0609040504020204" pitchFamily="49" charset="0"/>
              </a:rPr>
              <a:t>activity_instance_id</a:t>
            </a:r>
            <a:r>
              <a:rPr lang="en-GB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en-GB" sz="1500" dirty="0">
                <a:latin typeface="Lucida Console" panose="020B0609040504020204" pitchFamily="49" charset="0"/>
              </a:rPr>
              <a:t>	, </a:t>
            </a:r>
            <a:r>
              <a:rPr lang="en-GB" sz="1500" dirty="0" err="1">
                <a:latin typeface="Lucida Console" panose="020B0609040504020204" pitchFamily="49" charset="0"/>
              </a:rPr>
              <a:t>resource_id</a:t>
            </a:r>
            <a:r>
              <a:rPr lang="en-GB" sz="1500" dirty="0">
                <a:latin typeface="Lucida Console" panose="020B0609040504020204" pitchFamily="49" charset="0"/>
              </a:rPr>
              <a:t> 		= </a:t>
            </a:r>
            <a:r>
              <a:rPr lang="en-GB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factor</a:t>
            </a:r>
            <a:r>
              <a:rPr lang="en-GB" sz="1500" dirty="0">
                <a:latin typeface="Lucida Console" panose="020B0609040504020204" pitchFamily="49" charset="0"/>
              </a:rPr>
              <a:t>(</a:t>
            </a:r>
            <a:r>
              <a:rPr lang="en-GB" sz="1500" dirty="0" err="1">
                <a:latin typeface="Lucida Console" panose="020B0609040504020204" pitchFamily="49" charset="0"/>
              </a:rPr>
              <a:t>resource_id</a:t>
            </a:r>
            <a:r>
              <a:rPr lang="en-GB" sz="1500" dirty="0">
                <a:latin typeface="Lucida Console" panose="020B0609040504020204" pitchFamily="49" charset="0"/>
              </a:rPr>
              <a:t>)</a:t>
            </a:r>
            <a:r>
              <a:rPr lang="en-GB" sz="15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sz="1500" dirty="0">
                <a:latin typeface="Lucida Console" panose="020B0609040504020204" pitchFamily="49" charset="0"/>
              </a:rPr>
              <a:t>%&gt;%</a:t>
            </a:r>
          </a:p>
          <a:p>
            <a:r>
              <a:rPr lang="en-GB" sz="1500" dirty="0">
                <a:solidFill>
                  <a:srgbClr val="0000FF"/>
                </a:solidFill>
                <a:latin typeface="Lucida Console" panose="020B0609040504020204" pitchFamily="49" charset="0"/>
              </a:rPr>
              <a:t>					</a:t>
            </a:r>
            <a:r>
              <a:rPr lang="en-GB" sz="15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fct_explicit_na</a:t>
            </a:r>
            <a:r>
              <a:rPr lang="en-GB" sz="1500" dirty="0">
                <a:latin typeface="Lucida Console" panose="020B0609040504020204" pitchFamily="49" charset="0"/>
              </a:rPr>
              <a:t>(</a:t>
            </a:r>
            <a:r>
              <a:rPr lang="en-GB" sz="1500" dirty="0">
                <a:solidFill>
                  <a:srgbClr val="00B050"/>
                </a:solidFill>
                <a:latin typeface="Lucida Console" panose="020B0609040504020204" pitchFamily="49" charset="0"/>
              </a:rPr>
              <a:t>"n/a"</a:t>
            </a:r>
            <a:r>
              <a:rPr lang="en-GB" sz="1500" dirty="0">
                <a:latin typeface="Lucida Console" panose="020B0609040504020204" pitchFamily="49" charset="0"/>
              </a:rPr>
              <a:t>) </a:t>
            </a:r>
          </a:p>
          <a:p>
            <a:r>
              <a:rPr lang="en-GB" sz="1500" dirty="0">
                <a:latin typeface="Lucida Console" panose="020B0609040504020204" pitchFamily="49" charset="0"/>
              </a:rPr>
              <a:t>	, .order 		= </a:t>
            </a:r>
            <a:r>
              <a:rPr lang="en-GB" sz="15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as.integer</a:t>
            </a:r>
            <a:r>
              <a:rPr lang="en-GB" sz="1500" dirty="0">
                <a:latin typeface="Lucida Console" panose="020B0609040504020204" pitchFamily="49" charset="0"/>
              </a:rPr>
              <a:t>(</a:t>
            </a:r>
            <a:r>
              <a:rPr lang="en-GB" sz="1500" dirty="0" err="1">
                <a:latin typeface="Lucida Console" panose="020B0609040504020204" pitchFamily="49" charset="0"/>
              </a:rPr>
              <a:t>activity_instance_id</a:t>
            </a:r>
            <a:r>
              <a:rPr lang="en-GB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en-GB" sz="1500" dirty="0">
                <a:latin typeface="Lucida Console" panose="020B0609040504020204" pitchFamily="49" charset="0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874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Wrangling -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237" y="987574"/>
            <a:ext cx="8385175" cy="3044958"/>
          </a:xfrm>
        </p:spPr>
        <p:txBody>
          <a:bodyPr/>
          <a:lstStyle/>
          <a:p>
            <a:r>
              <a:rPr lang="en-GB" sz="2000" dirty="0"/>
              <a:t>Load data into R (I used </a:t>
            </a:r>
            <a:r>
              <a:rPr lang="en-GB" sz="2000" dirty="0">
                <a:latin typeface="Lucida Console" panose="020B0609040504020204" pitchFamily="49" charset="0"/>
              </a:rPr>
              <a:t>RODBC</a:t>
            </a:r>
            <a:r>
              <a:rPr lang="en-GB" sz="2000" b="1" dirty="0"/>
              <a:t> </a:t>
            </a:r>
            <a:r>
              <a:rPr lang="en-GB" sz="2000" dirty="0"/>
              <a:t>package)</a:t>
            </a:r>
          </a:p>
          <a:p>
            <a:r>
              <a:rPr lang="en-GB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mutate</a:t>
            </a:r>
            <a:r>
              <a:rPr lang="en-GB" sz="2000" dirty="0"/>
              <a:t> data types, </a:t>
            </a:r>
            <a:r>
              <a:rPr lang="en-GB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eventlog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  <a:r>
              <a:rPr lang="en-GB" sz="2000" dirty="0"/>
              <a:t> is particular</a:t>
            </a:r>
          </a:p>
          <a:p>
            <a:r>
              <a:rPr lang="en-GB" sz="2000" dirty="0"/>
              <a:t>Put data into a </a:t>
            </a:r>
            <a:r>
              <a:rPr lang="en-GB" sz="2000" dirty="0" err="1">
                <a:latin typeface="Lucida Console" panose="020B0609040504020204" pitchFamily="49" charset="0"/>
              </a:rPr>
              <a:t>tibble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/>
              <a:t>which is sorted by </a:t>
            </a:r>
            <a:r>
              <a:rPr lang="en-GB" sz="2000" dirty="0">
                <a:latin typeface="Lucida Console" panose="020B0609040504020204" pitchFamily="49" charset="0"/>
              </a:rPr>
              <a:t>.order</a:t>
            </a:r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264260"/>
            <a:ext cx="8280920" cy="1348401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lIns="360000" tIns="180000" rIns="360000" bIns="180000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## make into an ordered </a:t>
            </a:r>
            <a:r>
              <a:rPr lang="en-GB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tibble</a:t>
            </a:r>
            <a:r>
              <a:rPr lang="en-GB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-----------------------</a:t>
            </a:r>
          </a:p>
          <a:p>
            <a:r>
              <a:rPr lang="en-GB" sz="1600" dirty="0" err="1">
                <a:latin typeface="Lucida Console" panose="020B0609040504020204" pitchFamily="49" charset="0"/>
              </a:rPr>
              <a:t>my_data</a:t>
            </a:r>
            <a:r>
              <a:rPr lang="en-GB" sz="1600" dirty="0">
                <a:latin typeface="Lucida Console" panose="020B0609040504020204" pitchFamily="49" charset="0"/>
              </a:rPr>
              <a:t> &lt;- </a:t>
            </a:r>
            <a:r>
              <a:rPr lang="en-GB" sz="1600" dirty="0" err="1">
                <a:latin typeface="Lucida Console" panose="020B0609040504020204" pitchFamily="49" charset="0"/>
              </a:rPr>
              <a:t>my_data</a:t>
            </a:r>
            <a:r>
              <a:rPr lang="en-GB" sz="1600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		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as_tibble</a:t>
            </a:r>
            <a:r>
              <a:rPr lang="en-GB" sz="1600" dirty="0">
                <a:latin typeface="Lucida Console" panose="020B0609040504020204" pitchFamily="49" charset="0"/>
              </a:rPr>
              <a:t>() %&gt;%</a:t>
            </a: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			arrange</a:t>
            </a:r>
            <a:r>
              <a:rPr lang="en-GB" sz="1600" dirty="0">
                <a:latin typeface="Lucida Console" panose="020B0609040504020204" pitchFamily="49" charset="0"/>
              </a:rPr>
              <a:t>(.order)</a:t>
            </a:r>
          </a:p>
        </p:txBody>
      </p:sp>
    </p:spTree>
    <p:extLst>
      <p:ext uri="{BB962C8B-B14F-4D97-AF65-F5344CB8AC3E}">
        <p14:creationId xmlns:p14="http://schemas.microsoft.com/office/powerpoint/2010/main" val="222760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Wrangling -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4769" y="987574"/>
            <a:ext cx="8385175" cy="3044958"/>
          </a:xfrm>
        </p:spPr>
        <p:txBody>
          <a:bodyPr/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mutate</a:t>
            </a:r>
            <a:r>
              <a:rPr lang="en-GB" sz="2000" dirty="0"/>
              <a:t> data types, 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eventlog</a:t>
            </a:r>
            <a:r>
              <a:rPr lang="en-GB" sz="2000" dirty="0">
                <a:latin typeface="Consolas" panose="020B0609020204030204" pitchFamily="49" charset="0"/>
              </a:rPr>
              <a:t>()</a:t>
            </a:r>
            <a:r>
              <a:rPr lang="en-GB" sz="2000" dirty="0"/>
              <a:t> is particular</a:t>
            </a:r>
          </a:p>
          <a:p>
            <a:r>
              <a:rPr lang="en-GB" sz="2000" dirty="0"/>
              <a:t>Create an event log using 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eventlog</a:t>
            </a:r>
            <a:r>
              <a:rPr lang="en-GB" sz="2000" dirty="0">
                <a:latin typeface="Consolas" panose="020B0609020204030204" pitchFamily="49" charset="0"/>
              </a:rPr>
              <a:t>()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805515"/>
            <a:ext cx="8436416" cy="2825728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lIns="360000" tIns="180000" rIns="360000" bIns="180000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</a:rPr>
              <a:t>## create event log --------------------------------</a:t>
            </a:r>
          </a:p>
          <a:p>
            <a:r>
              <a:rPr lang="en-GB" sz="1600" dirty="0" err="1">
                <a:latin typeface="Consolas" panose="020B0609020204030204" pitchFamily="49" charset="0"/>
              </a:rPr>
              <a:t>my_events</a:t>
            </a:r>
            <a:r>
              <a:rPr lang="en-GB" sz="1600" dirty="0">
                <a:latin typeface="Consolas" panose="020B0609020204030204" pitchFamily="49" charset="0"/>
              </a:rPr>
              <a:t> &lt;- </a:t>
            </a:r>
            <a:r>
              <a:rPr lang="en-GB" sz="1600" dirty="0" err="1">
                <a:latin typeface="Consolas" panose="020B0609020204030204" pitchFamily="49" charset="0"/>
              </a:rPr>
              <a:t>my_data</a:t>
            </a:r>
            <a:r>
              <a:rPr lang="en-GB" sz="1600" dirty="0">
                <a:latin typeface="Consolas" panose="020B0609020204030204" pitchFamily="49" charset="0"/>
              </a:rPr>
              <a:t> %&gt;% 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eventlog</a:t>
            </a:r>
            <a:r>
              <a:rPr lang="en-GB" sz="1600" dirty="0">
                <a:latin typeface="Consolas" panose="020B0609020204030204" pitchFamily="49" charset="0"/>
              </a:rPr>
              <a:t>(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	  </a:t>
            </a:r>
            <a:r>
              <a:rPr lang="en-GB" sz="1600" dirty="0" err="1">
                <a:latin typeface="Consolas" panose="020B0609020204030204" pitchFamily="49" charset="0"/>
              </a:rPr>
              <a:t>case_id</a:t>
            </a:r>
            <a:r>
              <a:rPr lang="en-GB" sz="1600" dirty="0">
                <a:latin typeface="Consolas" panose="020B0609020204030204" pitchFamily="49" charset="0"/>
              </a:rPr>
              <a:t> 		= 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case_id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	, </a:t>
            </a:r>
            <a:r>
              <a:rPr lang="en-GB" sz="1600" dirty="0" err="1">
                <a:latin typeface="Consolas" panose="020B0609020204030204" pitchFamily="49" charset="0"/>
              </a:rPr>
              <a:t>activity_id</a:t>
            </a:r>
            <a:r>
              <a:rPr lang="en-GB" sz="1600" dirty="0">
                <a:latin typeface="Consolas" panose="020B0609020204030204" pitchFamily="49" charset="0"/>
              </a:rPr>
              <a:t> 		= 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activity_id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	, </a:t>
            </a:r>
            <a:r>
              <a:rPr lang="en-GB" sz="1600" dirty="0" err="1">
                <a:latin typeface="Consolas" panose="020B0609020204030204" pitchFamily="49" charset="0"/>
              </a:rPr>
              <a:t>activity_instance_id</a:t>
            </a:r>
            <a:r>
              <a:rPr lang="en-GB" sz="1600" dirty="0">
                <a:latin typeface="Consolas" panose="020B0609020204030204" pitchFamily="49" charset="0"/>
              </a:rPr>
              <a:t>	= 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activity_instance_id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   	, </a:t>
            </a:r>
            <a:r>
              <a:rPr lang="en-GB" sz="1600" dirty="0" err="1">
                <a:latin typeface="Consolas" panose="020B0609020204030204" pitchFamily="49" charset="0"/>
              </a:rPr>
              <a:t>lifecycle_id</a:t>
            </a:r>
            <a:r>
              <a:rPr lang="en-GB" sz="1600" dirty="0">
                <a:latin typeface="Consolas" panose="020B0609020204030204" pitchFamily="49" charset="0"/>
              </a:rPr>
              <a:t> 		= 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lifecycle_id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	, timestamp 		= 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</a:rPr>
              <a:t>"timestamp"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	, </a:t>
            </a:r>
            <a:r>
              <a:rPr lang="en-GB" sz="1600" dirty="0" err="1">
                <a:latin typeface="Consolas" panose="020B0609020204030204" pitchFamily="49" charset="0"/>
              </a:rPr>
              <a:t>resource_id</a:t>
            </a:r>
            <a:r>
              <a:rPr lang="en-GB" sz="1600" dirty="0">
                <a:latin typeface="Consolas" panose="020B0609020204030204" pitchFamily="49" charset="0"/>
              </a:rPr>
              <a:t> 		= 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resource_id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	, order 			= 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</a:rPr>
              <a:t>".order“ ## not required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	, validate 		=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 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</a:rPr>
              <a:t>## faster without validation</a:t>
            </a:r>
            <a:r>
              <a:rPr lang="en-GB" sz="16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059232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 anchor="t" anchorCtr="0">
        <a:normAutofit/>
      </a:bodyPr>
      <a:lstStyle>
        <a:defPPr>
          <a:defRPr sz="3200" b="0" i="0" dirty="0" smtClean="0">
            <a:solidFill>
              <a:srgbClr val="FFFFFF"/>
            </a:solidFill>
            <a:latin typeface="BL Frutiger Black"/>
            <a:cs typeface="BL Frutiger Black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ain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ictur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marL="0" marR="0" indent="0" algn="ctr" defTabSz="914400" rtl="0" eaLnBrk="1" fontAlgn="auto" latinLnBrk="0" hangingPunct="1">
          <a:lnSpc>
            <a:spcPct val="90000"/>
          </a:lnSpc>
          <a:spcBef>
            <a:spcPts val="100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sz="1000" baseline="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A764790CD1F34DB4A377B680B32EC9" ma:contentTypeVersion="0" ma:contentTypeDescription="Create a new document." ma:contentTypeScope="" ma:versionID="8882912ba4d463c93e41f3960cbac324">
  <xsd:schema xmlns:xsd="http://www.w3.org/2001/XMLSchema" xmlns:xs="http://www.w3.org/2001/XMLSchema" xmlns:p="http://schemas.microsoft.com/office/2006/metadata/properties" xmlns:ns2="65f02511-e93c-461f-9019-cd992a25a150" targetNamespace="http://schemas.microsoft.com/office/2006/metadata/properties" ma:root="true" ma:fieldsID="607edf7f8d5df58292c600dff1829fc7" ns2:_="">
    <xsd:import namespace="65f02511-e93c-461f-9019-cd992a25a15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f02511-e93c-461f-9019-cd992a25a15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5f02511-e93c-461f-9019-cd992a25a150">NECS-1069908663-155</_dlc_DocId>
    <_dlc_DocIdUrl xmlns="65f02511-e93c-461f-9019-cd992a25a150">
      <Url>https://collab.necsu.nhs.uk/proj/necsnewbsns/_layouts/15/DocIdRedir.aspx?ID=NECS-1069908663-155</Url>
      <Description>NECS-1069908663-155</Description>
    </_dlc_DocIdUrl>
  </documentManagement>
</p:properties>
</file>

<file path=customXml/itemProps1.xml><?xml version="1.0" encoding="utf-8"?>
<ds:datastoreItem xmlns:ds="http://schemas.openxmlformats.org/officeDocument/2006/customXml" ds:itemID="{416B2DE1-3DEC-467B-9655-A813B5196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f02511-e93c-461f-9019-cd992a25a1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1E99D5-56F8-4DFF-B99B-5734536D7D0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32CDC48-71F7-4F89-808F-AB7FE6B842A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ABCC795-684C-41DF-9EAE-4E7134179E06}">
  <ds:schemaRefs>
    <ds:schemaRef ds:uri="http://schemas.microsoft.com/office/2006/metadata/properties"/>
    <ds:schemaRef ds:uri="http://schemas.microsoft.com/office/infopath/2007/PartnerControls"/>
    <ds:schemaRef ds:uri="65f02511-e93c-461f-9019-cd992a25a15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10713</TotalTime>
  <Words>890</Words>
  <Application>Microsoft Office PowerPoint</Application>
  <PresentationFormat>On-screen Show (16:9)</PresentationFormat>
  <Paragraphs>210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BL Frutiger Black</vt:lpstr>
      <vt:lpstr>Calibri</vt:lpstr>
      <vt:lpstr>Consolas</vt:lpstr>
      <vt:lpstr>Courier New</vt:lpstr>
      <vt:lpstr>French Script MT</vt:lpstr>
      <vt:lpstr>L Frutiger Light</vt:lpstr>
      <vt:lpstr>Lucida Console</vt:lpstr>
      <vt:lpstr>Times New Roman</vt:lpstr>
      <vt:lpstr>Title</vt:lpstr>
      <vt:lpstr>Main Slide</vt:lpstr>
      <vt:lpstr>Picture Slide</vt:lpstr>
      <vt:lpstr>Brief Introduction to bupaR Packages  Dominic Rowney – dominic.rowney@nhs.net</vt:lpstr>
      <vt:lpstr>Animation</vt:lpstr>
      <vt:lpstr>Outline</vt:lpstr>
      <vt:lpstr>Structure of an event log</vt:lpstr>
      <vt:lpstr>Summary of the Process</vt:lpstr>
      <vt:lpstr>Data Wrangling - R</vt:lpstr>
      <vt:lpstr>Data Wrangling - R</vt:lpstr>
      <vt:lpstr>Data Wrangling - R</vt:lpstr>
      <vt:lpstr>Data Wrangling - R</vt:lpstr>
      <vt:lpstr>Example Data</vt:lpstr>
      <vt:lpstr>Process Maps</vt:lpstr>
      <vt:lpstr>Performance Maps</vt:lpstr>
      <vt:lpstr>Precedence Matrix</vt:lpstr>
      <vt:lpstr>Summary of the Process</vt:lpstr>
      <vt:lpstr>Case Study</vt:lpstr>
      <vt:lpstr>Case Study</vt:lpstr>
      <vt:lpstr>Back to the Animation</vt:lpstr>
      <vt:lpstr>Other Tools</vt:lpstr>
      <vt:lpstr>PowerPoint Presentation</vt:lpstr>
    </vt:vector>
  </TitlesOfParts>
  <Company>NHS England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Demonstration and Continuous Development overview  Gary Collier Senior Programme Lead - UEC</dc:title>
  <dc:creator>Gary Collier</dc:creator>
  <cp:lastModifiedBy>Anastasiia Zharinova (MLCSU)</cp:lastModifiedBy>
  <cp:revision>214</cp:revision>
  <dcterms:created xsi:type="dcterms:W3CDTF">2019-03-06T10:43:25Z</dcterms:created>
  <dcterms:modified xsi:type="dcterms:W3CDTF">2019-11-11T13:16:54Z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0x0101009CA764790CD1F34DB4A377B680B32EC9</vt:lpwstr>
  </property>
  <property fmtid="{D5CDD505-2E9C-101B-9397-08002B2CF9AE}" pid="3" name="_dlc_DocIdItemGuid">
    <vt:lpwstr>53435d0e-d2ed-44bd-9257-159ad9f3b8fc</vt:lpwstr>
  </property>
</Properties>
</file>