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Liaison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Seen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421</c:v>
                </c:pt>
                <c:pt idx="1">
                  <c:v>431</c:v>
                </c:pt>
                <c:pt idx="2">
                  <c:v>423</c:v>
                </c:pt>
                <c:pt idx="3">
                  <c:v>465</c:v>
                </c:pt>
                <c:pt idx="4">
                  <c:v>542</c:v>
                </c:pt>
                <c:pt idx="5">
                  <c:v>512</c:v>
                </c:pt>
                <c:pt idx="6">
                  <c:v>506</c:v>
                </c:pt>
                <c:pt idx="7">
                  <c:v>487</c:v>
                </c:pt>
                <c:pt idx="8">
                  <c:v>436</c:v>
                </c:pt>
                <c:pt idx="9">
                  <c:v>499</c:v>
                </c:pt>
                <c:pt idx="10">
                  <c:v>522</c:v>
                </c:pt>
                <c:pt idx="11">
                  <c:v>397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36-4A49-B333-2A2BCFB653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87719144"/>
        <c:axId val="687721440"/>
      </c:barChart>
      <c:lineChart>
        <c:grouping val="standard"/>
        <c:varyColors val="0"/>
        <c:ser>
          <c:idx val="1"/>
          <c:order val="1"/>
          <c:tx>
            <c:strRef>
              <c:f>Sheet1!$E$1</c:f>
              <c:strCache>
                <c:ptCount val="1"/>
                <c:pt idx="0">
                  <c:v>% Seen On 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Sheet1!$E$2:$E$13</c:f>
              <c:numCache>
                <c:formatCode>0%</c:formatCode>
                <c:ptCount val="12"/>
                <c:pt idx="0">
                  <c:v>0.84999999999999987</c:v>
                </c:pt>
                <c:pt idx="1">
                  <c:v>0.85999999999999988</c:v>
                </c:pt>
                <c:pt idx="2">
                  <c:v>0.82</c:v>
                </c:pt>
                <c:pt idx="3">
                  <c:v>0.79</c:v>
                </c:pt>
                <c:pt idx="4">
                  <c:v>0.76</c:v>
                </c:pt>
                <c:pt idx="5">
                  <c:v>0.95</c:v>
                </c:pt>
                <c:pt idx="6">
                  <c:v>0.91</c:v>
                </c:pt>
                <c:pt idx="7">
                  <c:v>0.85</c:v>
                </c:pt>
                <c:pt idx="8">
                  <c:v>0.82</c:v>
                </c:pt>
                <c:pt idx="9">
                  <c:v>0.81000000000000016</c:v>
                </c:pt>
                <c:pt idx="10">
                  <c:v>0.76</c:v>
                </c:pt>
                <c:pt idx="11">
                  <c:v>0.72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036-4A49-B333-2A2BCFB653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03220672"/>
        <c:axId val="503221984"/>
      </c:lineChart>
      <c:catAx>
        <c:axId val="687719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7721440"/>
        <c:crosses val="autoZero"/>
        <c:auto val="1"/>
        <c:lblAlgn val="ctr"/>
        <c:lblOffset val="100"/>
        <c:noMultiLvlLbl val="0"/>
      </c:catAx>
      <c:valAx>
        <c:axId val="687721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7719144"/>
        <c:crosses val="autoZero"/>
        <c:crossBetween val="between"/>
      </c:valAx>
      <c:valAx>
        <c:axId val="503221984"/>
        <c:scaling>
          <c:orientation val="minMax"/>
        </c:scaling>
        <c:delete val="0"/>
        <c:axPos val="r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3220672"/>
        <c:crosses val="max"/>
        <c:crossBetween val="between"/>
      </c:valAx>
      <c:catAx>
        <c:axId val="50322067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0322198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Liaison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Number Seen On Time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Sheet1!$C$2:$C$13</c:f>
              <c:numCache>
                <c:formatCode>0</c:formatCode>
                <c:ptCount val="12"/>
                <c:pt idx="0">
                  <c:v>357.84999999999997</c:v>
                </c:pt>
                <c:pt idx="1">
                  <c:v>370.65999999999997</c:v>
                </c:pt>
                <c:pt idx="2">
                  <c:v>346.85999999999996</c:v>
                </c:pt>
                <c:pt idx="3">
                  <c:v>367.35</c:v>
                </c:pt>
                <c:pt idx="4">
                  <c:v>411.92</c:v>
                </c:pt>
                <c:pt idx="5">
                  <c:v>486.4</c:v>
                </c:pt>
                <c:pt idx="6">
                  <c:v>460.46000000000004</c:v>
                </c:pt>
                <c:pt idx="7">
                  <c:v>413.95</c:v>
                </c:pt>
                <c:pt idx="8">
                  <c:v>357.52</c:v>
                </c:pt>
                <c:pt idx="9">
                  <c:v>404.19000000000005</c:v>
                </c:pt>
                <c:pt idx="10">
                  <c:v>396.72</c:v>
                </c:pt>
                <c:pt idx="11">
                  <c:v>285.83999999999997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59-4B7A-8681-F2AF5DC99A58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Number Delayed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Sheet1!$D$2:$D$13</c:f>
              <c:numCache>
                <c:formatCode>0</c:formatCode>
                <c:ptCount val="12"/>
                <c:pt idx="0">
                  <c:v>63.150000000000034</c:v>
                </c:pt>
                <c:pt idx="1">
                  <c:v>60.340000000000032</c:v>
                </c:pt>
                <c:pt idx="2">
                  <c:v>76.140000000000043</c:v>
                </c:pt>
                <c:pt idx="3">
                  <c:v>97.649999999999977</c:v>
                </c:pt>
                <c:pt idx="4">
                  <c:v>130.07999999999998</c:v>
                </c:pt>
                <c:pt idx="5">
                  <c:v>25.600000000000023</c:v>
                </c:pt>
                <c:pt idx="6">
                  <c:v>45.539999999999964</c:v>
                </c:pt>
                <c:pt idx="7">
                  <c:v>73.050000000000011</c:v>
                </c:pt>
                <c:pt idx="8">
                  <c:v>78.480000000000018</c:v>
                </c:pt>
                <c:pt idx="9">
                  <c:v>94.809999999999945</c:v>
                </c:pt>
                <c:pt idx="10">
                  <c:v>125.27999999999997</c:v>
                </c:pt>
                <c:pt idx="11">
                  <c:v>111.16000000000003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A59-4B7A-8681-F2AF5DC99A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497060616"/>
        <c:axId val="497056680"/>
      </c:barChart>
      <c:catAx>
        <c:axId val="497060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7056680"/>
        <c:crosses val="autoZero"/>
        <c:auto val="1"/>
        <c:lblAlgn val="ctr"/>
        <c:lblOffset val="100"/>
        <c:noMultiLvlLbl val="0"/>
      </c:catAx>
      <c:valAx>
        <c:axId val="497056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7060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Liaison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Number Delayed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Sheet1!$D$2:$D$13</c:f>
              <c:numCache>
                <c:formatCode>0</c:formatCode>
                <c:ptCount val="12"/>
                <c:pt idx="0">
                  <c:v>63.150000000000034</c:v>
                </c:pt>
                <c:pt idx="1">
                  <c:v>60.340000000000032</c:v>
                </c:pt>
                <c:pt idx="2">
                  <c:v>76.140000000000043</c:v>
                </c:pt>
                <c:pt idx="3">
                  <c:v>97.649999999999977</c:v>
                </c:pt>
                <c:pt idx="4">
                  <c:v>130.07999999999998</c:v>
                </c:pt>
                <c:pt idx="5">
                  <c:v>25.600000000000023</c:v>
                </c:pt>
                <c:pt idx="6">
                  <c:v>45.539999999999964</c:v>
                </c:pt>
                <c:pt idx="7">
                  <c:v>73.050000000000011</c:v>
                </c:pt>
                <c:pt idx="8">
                  <c:v>78.480000000000018</c:v>
                </c:pt>
                <c:pt idx="9">
                  <c:v>94.809999999999945</c:v>
                </c:pt>
                <c:pt idx="10">
                  <c:v>125.27999999999997</c:v>
                </c:pt>
                <c:pt idx="11">
                  <c:v>111.16000000000003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97-4CAA-8FE4-D54D047EDE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1329104"/>
        <c:axId val="501329432"/>
      </c:barChart>
      <c:lineChart>
        <c:grouping val="standard"/>
        <c:varyColors val="0"/>
        <c:ser>
          <c:idx val="1"/>
          <c:order val="1"/>
          <c:tx>
            <c:strRef>
              <c:f>Sheet1!$E$1</c:f>
              <c:strCache>
                <c:ptCount val="1"/>
                <c:pt idx="0">
                  <c:v>% Seen On 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Sheet1!$E$2:$E$13</c:f>
              <c:numCache>
                <c:formatCode>0%</c:formatCode>
                <c:ptCount val="12"/>
                <c:pt idx="0">
                  <c:v>0.84999999999999987</c:v>
                </c:pt>
                <c:pt idx="1">
                  <c:v>0.85999999999999988</c:v>
                </c:pt>
                <c:pt idx="2">
                  <c:v>0.82</c:v>
                </c:pt>
                <c:pt idx="3">
                  <c:v>0.79</c:v>
                </c:pt>
                <c:pt idx="4">
                  <c:v>0.76</c:v>
                </c:pt>
                <c:pt idx="5">
                  <c:v>0.95</c:v>
                </c:pt>
                <c:pt idx="6">
                  <c:v>0.91</c:v>
                </c:pt>
                <c:pt idx="7">
                  <c:v>0.85</c:v>
                </c:pt>
                <c:pt idx="8">
                  <c:v>0.82</c:v>
                </c:pt>
                <c:pt idx="9">
                  <c:v>0.81000000000000016</c:v>
                </c:pt>
                <c:pt idx="10">
                  <c:v>0.76</c:v>
                </c:pt>
                <c:pt idx="11">
                  <c:v>0.72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D97-4CAA-8FE4-D54D047EDE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01306472"/>
        <c:axId val="501328448"/>
      </c:lineChart>
      <c:catAx>
        <c:axId val="501329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329432"/>
        <c:crosses val="autoZero"/>
        <c:auto val="1"/>
        <c:lblAlgn val="ctr"/>
        <c:lblOffset val="100"/>
        <c:noMultiLvlLbl val="0"/>
      </c:catAx>
      <c:valAx>
        <c:axId val="501329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329104"/>
        <c:crosses val="autoZero"/>
        <c:crossBetween val="between"/>
      </c:valAx>
      <c:valAx>
        <c:axId val="501328448"/>
        <c:scaling>
          <c:orientation val="minMax"/>
        </c:scaling>
        <c:delete val="0"/>
        <c:axPos val="r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306472"/>
        <c:crosses val="max"/>
        <c:crossBetween val="between"/>
      </c:valAx>
      <c:catAx>
        <c:axId val="50130647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013284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Liaison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Number Seen On Time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Sheet1!$C$2:$C$13</c:f>
              <c:numCache>
                <c:formatCode>0</c:formatCode>
                <c:ptCount val="12"/>
                <c:pt idx="0">
                  <c:v>357.84999999999997</c:v>
                </c:pt>
                <c:pt idx="1">
                  <c:v>370.65999999999997</c:v>
                </c:pt>
                <c:pt idx="2">
                  <c:v>346.85999999999996</c:v>
                </c:pt>
                <c:pt idx="3">
                  <c:v>367.35</c:v>
                </c:pt>
                <c:pt idx="4">
                  <c:v>411.92</c:v>
                </c:pt>
                <c:pt idx="5">
                  <c:v>486.4</c:v>
                </c:pt>
                <c:pt idx="6">
                  <c:v>460.46000000000004</c:v>
                </c:pt>
                <c:pt idx="7">
                  <c:v>413.95</c:v>
                </c:pt>
                <c:pt idx="8">
                  <c:v>357.52</c:v>
                </c:pt>
                <c:pt idx="9">
                  <c:v>404.19000000000005</c:v>
                </c:pt>
                <c:pt idx="10">
                  <c:v>396.72</c:v>
                </c:pt>
                <c:pt idx="11">
                  <c:v>285.83999999999997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5D-470D-89F2-442E0AA4C3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684090264"/>
        <c:axId val="68409059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Seen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421</c:v>
                </c:pt>
                <c:pt idx="1">
                  <c:v>431</c:v>
                </c:pt>
                <c:pt idx="2">
                  <c:v>423</c:v>
                </c:pt>
                <c:pt idx="3">
                  <c:v>465</c:v>
                </c:pt>
                <c:pt idx="4">
                  <c:v>542</c:v>
                </c:pt>
                <c:pt idx="5">
                  <c:v>512</c:v>
                </c:pt>
                <c:pt idx="6">
                  <c:v>506</c:v>
                </c:pt>
                <c:pt idx="7">
                  <c:v>487</c:v>
                </c:pt>
                <c:pt idx="8">
                  <c:v>436</c:v>
                </c:pt>
                <c:pt idx="9">
                  <c:v>499</c:v>
                </c:pt>
                <c:pt idx="10">
                  <c:v>522</c:v>
                </c:pt>
                <c:pt idx="11">
                  <c:v>397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55D-470D-89F2-442E0AA4C3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4090264"/>
        <c:axId val="684090592"/>
      </c:lineChart>
      <c:catAx>
        <c:axId val="684090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4090592"/>
        <c:crosses val="autoZero"/>
        <c:auto val="1"/>
        <c:lblAlgn val="ctr"/>
        <c:lblOffset val="100"/>
        <c:noMultiLvlLbl val="0"/>
      </c:catAx>
      <c:valAx>
        <c:axId val="684090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4090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C6166EC-5E1E-4F9D-8CE0-1ADB8DBD829B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36D6CFC-9DD3-4A96-902D-8EAC709A3A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58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66EC-5E1E-4F9D-8CE0-1ADB8DBD829B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6CFC-9DD3-4A96-902D-8EAC709A3A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508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66EC-5E1E-4F9D-8CE0-1ADB8DBD829B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6CFC-9DD3-4A96-902D-8EAC709A3A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477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66EC-5E1E-4F9D-8CE0-1ADB8DBD829B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6CFC-9DD3-4A96-902D-8EAC709A3A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864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66EC-5E1E-4F9D-8CE0-1ADB8DBD829B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6CFC-9DD3-4A96-902D-8EAC709A3A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599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66EC-5E1E-4F9D-8CE0-1ADB8DBD829B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6CFC-9DD3-4A96-902D-8EAC709A3A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67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66EC-5E1E-4F9D-8CE0-1ADB8DBD829B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6CFC-9DD3-4A96-902D-8EAC709A3A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874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C6166EC-5E1E-4F9D-8CE0-1ADB8DBD829B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6CFC-9DD3-4A96-902D-8EAC709A3A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133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C6166EC-5E1E-4F9D-8CE0-1ADB8DBD829B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6CFC-9DD3-4A96-902D-8EAC709A3A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7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66EC-5E1E-4F9D-8CE0-1ADB8DBD829B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6CFC-9DD3-4A96-902D-8EAC709A3A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58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66EC-5E1E-4F9D-8CE0-1ADB8DBD829B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6CFC-9DD3-4A96-902D-8EAC709A3A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592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66EC-5E1E-4F9D-8CE0-1ADB8DBD829B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6CFC-9DD3-4A96-902D-8EAC709A3A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34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66EC-5E1E-4F9D-8CE0-1ADB8DBD829B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6CFC-9DD3-4A96-902D-8EAC709A3A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555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66EC-5E1E-4F9D-8CE0-1ADB8DBD829B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6CFC-9DD3-4A96-902D-8EAC709A3A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597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66EC-5E1E-4F9D-8CE0-1ADB8DBD829B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6CFC-9DD3-4A96-902D-8EAC709A3A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943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66EC-5E1E-4F9D-8CE0-1ADB8DBD829B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6CFC-9DD3-4A96-902D-8EAC709A3A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0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66EC-5E1E-4F9D-8CE0-1ADB8DBD829B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6CFC-9DD3-4A96-902D-8EAC709A3A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338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C6166EC-5E1E-4F9D-8CE0-1ADB8DBD829B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36D6CFC-9DD3-4A96-902D-8EAC709A3A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44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Learning and Using R to support front end staff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Lori Edwards Suarez</a:t>
            </a:r>
          </a:p>
          <a:p>
            <a:r>
              <a:rPr lang="en-GB" dirty="0"/>
              <a:t>https://analystinthewild.wordpress.com/</a:t>
            </a:r>
          </a:p>
        </p:txBody>
      </p:sp>
    </p:spTree>
    <p:extLst>
      <p:ext uri="{BB962C8B-B14F-4D97-AF65-F5344CB8AC3E}">
        <p14:creationId xmlns:p14="http://schemas.microsoft.com/office/powerpoint/2010/main" val="2837129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864" y="2249817"/>
            <a:ext cx="11060049" cy="4297632"/>
          </a:xfrm>
        </p:spPr>
        <p:txBody>
          <a:bodyPr/>
          <a:lstStyle/>
          <a:p>
            <a:r>
              <a:rPr lang="en-GB" sz="2400" dirty="0"/>
              <a:t>Clinical Development Unit</a:t>
            </a:r>
            <a:br>
              <a:rPr lang="en-GB" sz="2400" dirty="0"/>
            </a:br>
            <a:r>
              <a:rPr lang="en-GB" sz="2400" dirty="0"/>
              <a:t>Nottinghamshire Healthcare NHS Foundation Trust</a:t>
            </a:r>
          </a:p>
          <a:p>
            <a:endParaRPr lang="en-GB" sz="2400" dirty="0"/>
          </a:p>
          <a:p>
            <a:r>
              <a:rPr lang="en-GB" sz="2400" dirty="0"/>
              <a:t>MSc Bioinformatics with Molecular Genetics</a:t>
            </a:r>
          </a:p>
          <a:p>
            <a:endParaRPr lang="en-GB" sz="2400" dirty="0"/>
          </a:p>
          <a:p>
            <a:r>
              <a:rPr lang="en-GB" sz="2400" dirty="0"/>
              <a:t>Liaison Psychiatry has 2 main aspect</a:t>
            </a:r>
          </a:p>
          <a:p>
            <a:pPr lvl="1"/>
            <a:r>
              <a:rPr lang="en-GB" sz="2000" dirty="0"/>
              <a:t>1. Emergency Liaison</a:t>
            </a:r>
          </a:p>
          <a:p>
            <a:pPr lvl="1"/>
            <a:r>
              <a:rPr lang="en-GB" sz="2000" dirty="0"/>
              <a:t>2. Outpatient Appointments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2963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Flow Chart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230" y="-1"/>
            <a:ext cx="3168770" cy="6878463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02864" y="2249817"/>
            <a:ext cx="8230585" cy="4297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Most analysts focus on data from extraction to making sure the referrer is satisfied</a:t>
            </a:r>
          </a:p>
          <a:p>
            <a:endParaRPr lang="en-GB" sz="2400" dirty="0"/>
          </a:p>
          <a:p>
            <a:r>
              <a:rPr lang="en-GB" sz="2400" dirty="0"/>
              <a:t>Data journey is much more complicated that often appreciated</a:t>
            </a:r>
            <a:endParaRPr lang="en-GB" sz="2000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457200" lvl="1" indent="0">
              <a:buFont typeface="Wingdings 3" charset="2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2804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 of the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226" y="2241190"/>
            <a:ext cx="6772721" cy="4452907"/>
          </a:xfrm>
        </p:spPr>
        <p:txBody>
          <a:bodyPr>
            <a:normAutofit/>
          </a:bodyPr>
          <a:lstStyle/>
          <a:p>
            <a:r>
              <a:rPr lang="en-GB" sz="2400" dirty="0"/>
              <a:t>Provide Context</a:t>
            </a:r>
          </a:p>
          <a:p>
            <a:endParaRPr lang="en-GB" sz="2400" dirty="0"/>
          </a:p>
          <a:p>
            <a:r>
              <a:rPr lang="en-GB" sz="2400" dirty="0"/>
              <a:t>Understand the clinicians interpretations</a:t>
            </a:r>
          </a:p>
          <a:p>
            <a:endParaRPr lang="en-GB" sz="2400" dirty="0"/>
          </a:p>
          <a:p>
            <a:r>
              <a:rPr lang="en-GB" sz="2400" dirty="0"/>
              <a:t>Amending Data Collection</a:t>
            </a:r>
          </a:p>
          <a:p>
            <a:endParaRPr lang="en-GB" sz="2400" dirty="0"/>
          </a:p>
          <a:p>
            <a:r>
              <a:rPr lang="en-GB" sz="2400" dirty="0"/>
              <a:t>Simplifying the Process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128" b="53096"/>
          <a:stretch/>
        </p:blipFill>
        <p:spPr>
          <a:xfrm>
            <a:off x="8551166" y="2035834"/>
            <a:ext cx="3640834" cy="482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812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of the Journey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106" y="2234243"/>
            <a:ext cx="7583604" cy="4520240"/>
          </a:xfrm>
        </p:spPr>
        <p:txBody>
          <a:bodyPr>
            <a:normAutofit/>
          </a:bodyPr>
          <a:lstStyle/>
          <a:p>
            <a:r>
              <a:rPr lang="en-GB" sz="2400" dirty="0"/>
              <a:t>Endless Loop</a:t>
            </a:r>
          </a:p>
          <a:p>
            <a:endParaRPr lang="en-GB" sz="2400" dirty="0"/>
          </a:p>
          <a:p>
            <a:r>
              <a:rPr lang="en-GB" sz="2400" dirty="0"/>
              <a:t>Reproducibility/Reliability</a:t>
            </a:r>
          </a:p>
          <a:p>
            <a:endParaRPr lang="en-GB" sz="2400" dirty="0"/>
          </a:p>
          <a:p>
            <a:r>
              <a:rPr lang="en-GB" sz="2400" dirty="0"/>
              <a:t>Use of Data</a:t>
            </a:r>
          </a:p>
          <a:p>
            <a:pPr lvl="1"/>
            <a:r>
              <a:rPr lang="en-GB" sz="2200" dirty="0"/>
              <a:t>Audience</a:t>
            </a:r>
          </a:p>
          <a:p>
            <a:pPr lvl="1"/>
            <a:r>
              <a:rPr lang="en-GB" sz="2200" dirty="0"/>
              <a:t>What the Data Shows</a:t>
            </a:r>
          </a:p>
          <a:p>
            <a:pPr lvl="1"/>
            <a:endParaRPr lang="en-GB" sz="22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525"/>
          <a:stretch/>
        </p:blipFill>
        <p:spPr>
          <a:xfrm>
            <a:off x="8264544" y="2234243"/>
            <a:ext cx="3927456" cy="464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968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Grep</a:t>
            </a:r>
            <a:r>
              <a:rPr lang="en-GB" dirty="0"/>
              <a:t> – </a:t>
            </a:r>
            <a:r>
              <a:rPr lang="en-GB" sz="2400" dirty="0"/>
              <a:t>for reproducibility</a:t>
            </a:r>
            <a:endParaRPr lang="en-GB" dirty="0"/>
          </a:p>
        </p:txBody>
      </p:sp>
      <p:sp>
        <p:nvSpPr>
          <p:cNvPr id="14" name="Text Placeholder 14"/>
          <p:cNvSpPr txBox="1">
            <a:spLocks/>
          </p:cNvSpPr>
          <p:nvPr/>
        </p:nvSpPr>
        <p:spPr>
          <a:xfrm>
            <a:off x="1094373" y="2670805"/>
            <a:ext cx="1743717" cy="3893897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Aggregating Staff</a:t>
            </a:r>
          </a:p>
          <a:p>
            <a:pPr marL="0" indent="0">
              <a:buNone/>
            </a:pPr>
            <a:r>
              <a:rPr lang="en-GB" dirty="0"/>
              <a:t>Dr Alpha</a:t>
            </a:r>
          </a:p>
          <a:p>
            <a:pPr marL="0" indent="0">
              <a:buNone/>
            </a:pPr>
            <a:r>
              <a:rPr lang="en-GB" dirty="0"/>
              <a:t>Dr Bravo</a:t>
            </a:r>
          </a:p>
          <a:p>
            <a:pPr marL="0" indent="0">
              <a:buNone/>
            </a:pPr>
            <a:r>
              <a:rPr lang="en-GB" dirty="0"/>
              <a:t>Mr Charlie</a:t>
            </a:r>
          </a:p>
          <a:p>
            <a:pPr marL="0" indent="0">
              <a:buNone/>
            </a:pPr>
            <a:r>
              <a:rPr lang="en-GB" dirty="0"/>
              <a:t>Miss Delta</a:t>
            </a:r>
          </a:p>
          <a:p>
            <a:pPr marL="0" indent="0">
              <a:buNone/>
            </a:pPr>
            <a:r>
              <a:rPr lang="en-GB" dirty="0"/>
              <a:t>Mrs Echo</a:t>
            </a:r>
          </a:p>
          <a:p>
            <a:pPr marL="0" indent="0">
              <a:buNone/>
            </a:pPr>
            <a:r>
              <a:rPr lang="en-GB" dirty="0"/>
              <a:t>Dr Foxtrot</a:t>
            </a:r>
          </a:p>
          <a:p>
            <a:pPr marL="0" indent="0">
              <a:buNone/>
            </a:pPr>
            <a:r>
              <a:rPr lang="en-GB" dirty="0"/>
              <a:t>Dr Golf</a:t>
            </a:r>
          </a:p>
          <a:p>
            <a:pPr marL="0" indent="0">
              <a:buNone/>
            </a:pPr>
            <a:r>
              <a:rPr lang="en-GB" dirty="0"/>
              <a:t>Mr Hotel</a:t>
            </a:r>
          </a:p>
          <a:p>
            <a:pPr marL="0" indent="0">
              <a:buNone/>
            </a:pPr>
            <a:r>
              <a:rPr lang="en-GB" dirty="0"/>
              <a:t>Ms India</a:t>
            </a:r>
          </a:p>
          <a:p>
            <a:pPr marL="0" indent="0">
              <a:buNone/>
            </a:pPr>
            <a:r>
              <a:rPr lang="en-GB" dirty="0"/>
              <a:t>Dr Juliet</a:t>
            </a:r>
          </a:p>
          <a:p>
            <a:pPr marL="0" indent="0">
              <a:buNone/>
            </a:pPr>
            <a:r>
              <a:rPr lang="en-GB" dirty="0"/>
              <a:t>Dr Kilo</a:t>
            </a:r>
          </a:p>
          <a:p>
            <a:pPr marL="0" indent="0">
              <a:buNone/>
            </a:pPr>
            <a:r>
              <a:rPr lang="en-GB" dirty="0"/>
              <a:t>Dr Lima</a:t>
            </a:r>
          </a:p>
          <a:p>
            <a:pPr marL="0" indent="0">
              <a:buNone/>
            </a:pPr>
            <a:r>
              <a:rPr lang="en-GB" dirty="0"/>
              <a:t>Dr Mike</a:t>
            </a:r>
          </a:p>
          <a:p>
            <a:pPr marL="0" indent="0">
              <a:buNone/>
            </a:pPr>
            <a:r>
              <a:rPr lang="en-GB" dirty="0"/>
              <a:t>Dr November</a:t>
            </a:r>
          </a:p>
        </p:txBody>
      </p:sp>
      <p:sp>
        <p:nvSpPr>
          <p:cNvPr id="15" name="Text Placeholder 11"/>
          <p:cNvSpPr txBox="1">
            <a:spLocks/>
          </p:cNvSpPr>
          <p:nvPr/>
        </p:nvSpPr>
        <p:spPr>
          <a:xfrm>
            <a:off x="1154954" y="2280088"/>
            <a:ext cx="3141878" cy="5762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err="1">
                <a:solidFill>
                  <a:schemeClr val="accent1"/>
                </a:solidFill>
              </a:rPr>
              <a:t>Data$Staff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6" name="Text Placeholder 12"/>
          <p:cNvSpPr txBox="1">
            <a:spLocks/>
          </p:cNvSpPr>
          <p:nvPr/>
        </p:nvSpPr>
        <p:spPr>
          <a:xfrm>
            <a:off x="2898671" y="2280088"/>
            <a:ext cx="3147009" cy="5762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Groupings</a:t>
            </a:r>
          </a:p>
        </p:txBody>
      </p:sp>
      <p:sp>
        <p:nvSpPr>
          <p:cNvPr id="17" name="Text Placeholder 13"/>
          <p:cNvSpPr txBox="1">
            <a:spLocks/>
          </p:cNvSpPr>
          <p:nvPr/>
        </p:nvSpPr>
        <p:spPr>
          <a:xfrm>
            <a:off x="5124091" y="2280088"/>
            <a:ext cx="3145730" cy="5762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Code</a:t>
            </a:r>
          </a:p>
        </p:txBody>
      </p:sp>
      <p:sp>
        <p:nvSpPr>
          <p:cNvPr id="18" name="Text Placeholder 15"/>
          <p:cNvSpPr txBox="1">
            <a:spLocks/>
          </p:cNvSpPr>
          <p:nvPr/>
        </p:nvSpPr>
        <p:spPr>
          <a:xfrm>
            <a:off x="2784350" y="2670804"/>
            <a:ext cx="2286001" cy="389389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dirty="0"/>
              <a:t>Liaison Team</a:t>
            </a:r>
          </a:p>
          <a:p>
            <a:pPr marL="0" indent="0">
              <a:buNone/>
            </a:pPr>
            <a:r>
              <a:rPr lang="en-GB" sz="1400" dirty="0"/>
              <a:t>Dr Alpha</a:t>
            </a:r>
          </a:p>
          <a:p>
            <a:pPr marL="0" indent="0">
              <a:buNone/>
            </a:pPr>
            <a:r>
              <a:rPr lang="en-GB" sz="1400" dirty="0"/>
              <a:t>Mr Charlie</a:t>
            </a:r>
          </a:p>
          <a:p>
            <a:pPr marL="0" indent="0">
              <a:buNone/>
            </a:pPr>
            <a:r>
              <a:rPr lang="en-GB" sz="1400" dirty="0"/>
              <a:t>Miss Delta</a:t>
            </a:r>
          </a:p>
          <a:p>
            <a:pPr marL="0" indent="0">
              <a:buNone/>
            </a:pPr>
            <a:r>
              <a:rPr lang="en-GB" sz="1400" dirty="0"/>
              <a:t>Mrs Echo</a:t>
            </a:r>
          </a:p>
          <a:p>
            <a:pPr marL="0" indent="0">
              <a:buNone/>
            </a:pPr>
            <a:r>
              <a:rPr lang="en-GB" sz="1400" dirty="0"/>
              <a:t>Dr Golf</a:t>
            </a:r>
          </a:p>
          <a:p>
            <a:pPr marL="0" indent="0">
              <a:buNone/>
            </a:pPr>
            <a:r>
              <a:rPr lang="en-GB" sz="1400" dirty="0"/>
              <a:t>Mr Hotel</a:t>
            </a:r>
          </a:p>
          <a:p>
            <a:pPr marL="0" indent="0">
              <a:buNone/>
            </a:pPr>
            <a:r>
              <a:rPr lang="en-GB" sz="1400" dirty="0"/>
              <a:t>Ms India</a:t>
            </a:r>
          </a:p>
          <a:p>
            <a:pPr marL="0" indent="0">
              <a:buNone/>
            </a:pPr>
            <a:r>
              <a:rPr lang="en-GB" sz="1400" dirty="0"/>
              <a:t>Dr Kilo</a:t>
            </a:r>
          </a:p>
          <a:p>
            <a:pPr marL="0" indent="0">
              <a:buNone/>
            </a:pPr>
            <a:r>
              <a:rPr lang="en-GB" sz="1400" dirty="0"/>
              <a:t>Dr Mike</a:t>
            </a:r>
          </a:p>
          <a:p>
            <a:pPr marL="0" indent="0">
              <a:buNone/>
            </a:pPr>
            <a:r>
              <a:rPr lang="en-GB" sz="1400" dirty="0"/>
              <a:t>Everyone else is On Call</a:t>
            </a:r>
          </a:p>
          <a:p>
            <a:pPr marL="0" indent="0">
              <a:buNone/>
            </a:pPr>
            <a:endParaRPr lang="en-GB" sz="1400" dirty="0"/>
          </a:p>
        </p:txBody>
      </p:sp>
      <p:sp>
        <p:nvSpPr>
          <p:cNvPr id="19" name="Text Placeholder 16"/>
          <p:cNvSpPr txBox="1">
            <a:spLocks/>
          </p:cNvSpPr>
          <p:nvPr/>
        </p:nvSpPr>
        <p:spPr>
          <a:xfrm>
            <a:off x="5184672" y="2568219"/>
            <a:ext cx="6918188" cy="417763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dirty="0" err="1"/>
              <a:t>Data$Team</a:t>
            </a:r>
            <a:r>
              <a:rPr lang="en-GB" sz="1400" dirty="0"/>
              <a:t> = “Liaison“</a:t>
            </a:r>
          </a:p>
          <a:p>
            <a:pPr marL="0" indent="0">
              <a:buNone/>
            </a:pPr>
            <a:r>
              <a:rPr lang="en-GB" sz="1400" dirty="0" err="1"/>
              <a:t>Data$Team</a:t>
            </a:r>
            <a:r>
              <a:rPr lang="en-GB" sz="1400" dirty="0"/>
              <a:t>[</a:t>
            </a:r>
            <a:r>
              <a:rPr lang="en-GB" sz="1400" dirty="0" err="1"/>
              <a:t>grep</a:t>
            </a:r>
            <a:r>
              <a:rPr lang="en-GB" sz="1400" dirty="0"/>
              <a:t>(“^Dr”, </a:t>
            </a:r>
            <a:r>
              <a:rPr lang="en-GB" sz="1400" dirty="0" err="1"/>
              <a:t>Data$Staff</a:t>
            </a:r>
            <a:r>
              <a:rPr lang="en-GB" sz="1400" dirty="0"/>
              <a:t>)] = “On Call“</a:t>
            </a:r>
          </a:p>
          <a:p>
            <a:pPr marL="0" indent="0">
              <a:buNone/>
            </a:pPr>
            <a:r>
              <a:rPr lang="en-GB" sz="1400" dirty="0" err="1"/>
              <a:t>Data$Team</a:t>
            </a:r>
            <a:r>
              <a:rPr lang="en-GB" sz="1400" dirty="0"/>
              <a:t>[</a:t>
            </a:r>
            <a:r>
              <a:rPr lang="en-GB" sz="1400" dirty="0" err="1"/>
              <a:t>grep</a:t>
            </a:r>
            <a:r>
              <a:rPr lang="en-GB" sz="1400" dirty="0"/>
              <a:t>(“Alpha”, </a:t>
            </a:r>
            <a:r>
              <a:rPr lang="en-GB" sz="1400" dirty="0" err="1"/>
              <a:t>Data$Staff</a:t>
            </a:r>
            <a:r>
              <a:rPr lang="en-GB" sz="1400" dirty="0"/>
              <a:t>)] = “Liaison"</a:t>
            </a:r>
          </a:p>
          <a:p>
            <a:pPr marL="0" indent="0">
              <a:buNone/>
            </a:pPr>
            <a:r>
              <a:rPr lang="en-GB" sz="1400" dirty="0" err="1"/>
              <a:t>Data$Team</a:t>
            </a:r>
            <a:r>
              <a:rPr lang="en-GB" sz="1400" dirty="0"/>
              <a:t>[</a:t>
            </a:r>
            <a:r>
              <a:rPr lang="en-GB" sz="1400" dirty="0" err="1"/>
              <a:t>grep</a:t>
            </a:r>
            <a:r>
              <a:rPr lang="en-GB" sz="1400" dirty="0"/>
              <a:t>(“Golf”, </a:t>
            </a:r>
            <a:r>
              <a:rPr lang="en-GB" sz="1400" dirty="0" err="1"/>
              <a:t>Data$Staff</a:t>
            </a:r>
            <a:r>
              <a:rPr lang="en-GB" sz="1400" dirty="0"/>
              <a:t>)] = “Liaison"</a:t>
            </a:r>
          </a:p>
          <a:p>
            <a:pPr marL="0" indent="0">
              <a:buNone/>
            </a:pPr>
            <a:r>
              <a:rPr lang="en-GB" sz="1400" dirty="0" err="1"/>
              <a:t>Data$Team</a:t>
            </a:r>
            <a:r>
              <a:rPr lang="en-GB" sz="1400" dirty="0"/>
              <a:t>[</a:t>
            </a:r>
            <a:r>
              <a:rPr lang="en-GB" sz="1400" dirty="0" err="1"/>
              <a:t>grep</a:t>
            </a:r>
            <a:r>
              <a:rPr lang="en-GB" sz="1400" dirty="0"/>
              <a:t>(“Kilo”, </a:t>
            </a:r>
            <a:r>
              <a:rPr lang="en-GB" sz="1400" dirty="0" err="1"/>
              <a:t>Data$Staff</a:t>
            </a:r>
            <a:r>
              <a:rPr lang="en-GB" sz="1400" dirty="0"/>
              <a:t>)] = “Liaison“</a:t>
            </a:r>
          </a:p>
          <a:p>
            <a:pPr marL="0" indent="0">
              <a:buNone/>
            </a:pPr>
            <a:r>
              <a:rPr lang="en-GB" sz="1400" dirty="0" err="1"/>
              <a:t>Data$Team</a:t>
            </a:r>
            <a:r>
              <a:rPr lang="en-GB" sz="1400" dirty="0"/>
              <a:t>[</a:t>
            </a:r>
            <a:r>
              <a:rPr lang="en-GB" sz="1400" dirty="0" err="1"/>
              <a:t>grep</a:t>
            </a:r>
            <a:r>
              <a:rPr lang="en-GB" sz="1400" dirty="0"/>
              <a:t>(“Mike”, </a:t>
            </a:r>
            <a:r>
              <a:rPr lang="en-GB" sz="1400" dirty="0" err="1"/>
              <a:t>Data$Staff</a:t>
            </a:r>
            <a:r>
              <a:rPr lang="en-GB" sz="1400" dirty="0"/>
              <a:t>)] = “Liaison“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839567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Literacy</a:t>
            </a: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0909949"/>
              </p:ext>
            </p:extLst>
          </p:nvPr>
        </p:nvGraphicFramePr>
        <p:xfrm>
          <a:off x="-1" y="2109158"/>
          <a:ext cx="6098875" cy="23679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2629608"/>
              </p:ext>
            </p:extLst>
          </p:nvPr>
        </p:nvGraphicFramePr>
        <p:xfrm>
          <a:off x="6098874" y="2109158"/>
          <a:ext cx="6093126" cy="2428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8278882"/>
              </p:ext>
            </p:extLst>
          </p:nvPr>
        </p:nvGraphicFramePr>
        <p:xfrm>
          <a:off x="6098874" y="4537493"/>
          <a:ext cx="6103493" cy="23205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9940800"/>
              </p:ext>
            </p:extLst>
          </p:nvPr>
        </p:nvGraphicFramePr>
        <p:xfrm>
          <a:off x="0" y="4477108"/>
          <a:ext cx="6098874" cy="23808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5397558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667</TotalTime>
  <Words>266</Words>
  <Application>Microsoft Office PowerPoint</Application>
  <PresentationFormat>Widescreen</PresentationFormat>
  <Paragraphs>76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Learning and Using R to support front end staff</vt:lpstr>
      <vt:lpstr>Introduction</vt:lpstr>
      <vt:lpstr>Data Flow Chart</vt:lpstr>
      <vt:lpstr>Start of the Process</vt:lpstr>
      <vt:lpstr>End of the Journey</vt:lpstr>
      <vt:lpstr>Grep – for reproducibility</vt:lpstr>
      <vt:lpstr>Data Literacy</vt:lpstr>
    </vt:vector>
  </TitlesOfParts>
  <Company>Nottinghamshire NHS Trust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and Using R to support front end staff</dc:title>
  <dc:creator>EdwardsSuarez Laura</dc:creator>
  <cp:lastModifiedBy>Anastasiia Zharinova (MLCSU)</cp:lastModifiedBy>
  <cp:revision>11</cp:revision>
  <dcterms:created xsi:type="dcterms:W3CDTF">2019-07-29T09:42:40Z</dcterms:created>
  <dcterms:modified xsi:type="dcterms:W3CDTF">2019-11-11T12:56:31Z</dcterms:modified>
</cp:coreProperties>
</file>