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70" r:id="rId3"/>
    <p:sldId id="273" r:id="rId4"/>
    <p:sldId id="256" r:id="rId5"/>
    <p:sldId id="258" r:id="rId6"/>
    <p:sldId id="257" r:id="rId7"/>
    <p:sldId id="259" r:id="rId8"/>
    <p:sldId id="260" r:id="rId9"/>
    <p:sldId id="261" r:id="rId10"/>
    <p:sldId id="262" r:id="rId11"/>
    <p:sldId id="275" r:id="rId12"/>
    <p:sldId id="271" r:id="rId13"/>
    <p:sldId id="263" r:id="rId14"/>
    <p:sldId id="264" r:id="rId15"/>
    <p:sldId id="265" r:id="rId16"/>
    <p:sldId id="266" r:id="rId17"/>
    <p:sldId id="267" r:id="rId18"/>
    <p:sldId id="269" r:id="rId19"/>
    <p:sldId id="268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3F481-3CE9-4AC3-9047-F353D6289B30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D3CE-3194-4B2C-84C9-EC6F086E2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38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4E9F-6BAF-4AE6-9E34-ED19484E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9C8D-28C3-4A66-BF96-C79B8613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DDD35-FB53-43C6-9A9F-98651D81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39F2-ECB7-4598-B30F-BB9C32213E28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72AB-8D8B-4811-9EBF-43A0A456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1ABC-A552-471E-9DA3-20969D0F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9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3893-1544-4F98-9790-9F36DE0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1831C-3F5B-4969-8E6F-28E99816B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160F-AAAF-4726-90B6-32E16EF5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BA2-7B4F-4BBD-9106-E925E7EF62FD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3B89-8F03-4B38-9AC4-8A2E5B02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50DF-5CEB-4020-9B8F-1D202A5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40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7F9C3-DD81-4E96-A37B-C5931A67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6FAE7-218F-42A7-A411-E00855FD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1F44-B9C2-41A0-ACDE-E8B2DFB0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EDB2-7911-4E63-9EC3-B2C08E5CD83C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D499-A8AA-4205-A2C4-C13587D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3FDC-D4DB-4045-BC5B-4950E4AF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9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9FB0-08DF-4ACC-9C05-ABB06F55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5E10-8827-4002-9462-539DE9F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3478-4088-4E47-919A-F2749D87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040-4A13-40E1-A5B9-60CC136498D1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6FC6-8A73-4BC2-9820-D3728DE1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712B-6620-4648-90CC-95963326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8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218-6CCC-4B1E-911E-6325CF36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A1F4-7850-4027-BB3E-B7A7FC24B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D89D-9847-4E5E-AF1B-6057C432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C2A5-FC7F-4A43-A185-913EF2B75135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81DD-BFCD-420A-A82C-FC38E198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304F-7899-4226-8A40-A89A0138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3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FBC0-E04A-42F5-8EE4-BC4C680D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7018-3389-4A69-9186-4B801384F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663A5-D86C-45F9-BDF1-715F81047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1745-9BAB-427E-A3C8-6FF42C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9CC3-0290-4AC6-80C3-7D5D45C60B22}" type="datetime1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4152-B9CB-42FB-A107-812182A5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4B54D-DB9B-453D-A6F2-08CB91E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2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516D-80D4-472F-8BC2-7E31A15C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CA77-8E45-4269-8158-21CFCF5B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D66A-8409-44AD-97C8-9C00B54E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4A3D5-B1B6-4A2A-A58D-A9F98C288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C5CA9-30BA-4909-BA5B-AD552C942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E804A-5D3D-4FEA-BB6E-2435B845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09EB-A1EA-4648-AF0B-8546B34C60F0}" type="datetime1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BE5A1-9DAB-4F8D-AF08-15E9CDE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A545C-DBF9-486C-9F28-79C8F3D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6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1A6F-B341-482D-84A0-F4BE3D28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E9D2-FF10-431C-A6DE-045D88B5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A262-6538-48CB-89BD-19C601A289C7}" type="datetime1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6139F-1231-4E4C-AC6D-C26720AE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BF717-DC8F-4EF2-B550-3E10F638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29D1C-7AB6-4744-8FD5-9DFBD7D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08F-B911-434D-A41F-95156C2E5F45}" type="datetime1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C53BC-E18B-4771-957A-BE61373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12D09-0E8B-4D45-81F0-40712BF4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3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E674-3274-4EF5-AC69-242EA322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E78D-AC26-43F2-872D-21818286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953FB-9DA2-4157-BF56-574A13F0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678A5-7416-4362-B14F-3498A3D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E54B-E6A6-44DE-8D57-E6E6CDC48596}" type="datetime1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4FC49-7E05-4A7B-A989-EDEF0B33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F36CF-8D6E-4DE9-B9FB-E5B43B4B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58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2FCD-752B-4CE9-82C4-7D7E92E4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D135D-CF5F-4FD4-9C43-707C5EE1A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3D712-66D0-47B4-AE55-CB6C47E60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2EA7E-B269-47BD-B78E-2D428832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E24E-175C-46FD-8497-EEEFA12942C5}" type="datetime1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AA9CC-D50E-4267-AE1B-9903E8FF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21DDE-87E1-40BB-BEBD-85BB99B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5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FFDE3-C235-439D-BD50-9C7F9D20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D9EED-FD87-405C-A7DC-CC535516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BDBC-458F-4167-A746-806A80DDE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9523-B4FA-4EAD-AE33-D4454ABC6CDD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4AEA-798A-46A7-B70A-13AAD5D9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5E34-19C4-415B-862A-4B019CCF1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F4A0-E29F-4713-BDD3-A5427FB990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8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B69FC-3D92-458B-B9C8-87A8337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8EA52-10C8-4C7F-A7E5-7A46F15FB20E}"/>
              </a:ext>
            </a:extLst>
          </p:cNvPr>
          <p:cNvSpPr txBox="1"/>
          <p:nvPr/>
        </p:nvSpPr>
        <p:spPr>
          <a:xfrm>
            <a:off x="2103120" y="1767840"/>
            <a:ext cx="813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in Eighty Days</a:t>
            </a:r>
          </a:p>
        </p:txBody>
      </p:sp>
    </p:spTree>
    <p:extLst>
      <p:ext uri="{BB962C8B-B14F-4D97-AF65-F5344CB8AC3E}">
        <p14:creationId xmlns:p14="http://schemas.microsoft.com/office/powerpoint/2010/main" val="291312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1" y="1800000"/>
            <a:ext cx="5400000" cy="3879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tidyverse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library(ggplot2)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ggplot</a:t>
            </a:r>
            <a:r>
              <a:rPr lang="en-US" sz="1600" dirty="0">
                <a:latin typeface="Lucida Console" panose="020B0609040504020204" pitchFamily="49" charset="0"/>
              </a:rPr>
              <a:t>(data = </a:t>
            </a:r>
            <a:r>
              <a:rPr lang="en-US" sz="1600" dirty="0" err="1">
                <a:latin typeface="Lucida Console" panose="020B0609040504020204" pitchFamily="49" charset="0"/>
              </a:rPr>
              <a:t>trhcod_original</a:t>
            </a:r>
            <a:r>
              <a:rPr lang="en-US" sz="1600" dirty="0">
                <a:latin typeface="Lucida Console" panose="020B0609040504020204" pitchFamily="49" charset="0"/>
              </a:rPr>
              <a:t>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geom_point</a:t>
            </a:r>
            <a:r>
              <a:rPr lang="en-US" sz="1600" dirty="0">
                <a:latin typeface="Lucida Console" panose="020B0609040504020204" pitchFamily="49" charset="0"/>
              </a:rPr>
              <a:t>(mapping = </a:t>
            </a:r>
            <a:r>
              <a:rPr lang="en-US" sz="1600" dirty="0" err="1">
                <a:latin typeface="Lucida Console" panose="020B0609040504020204" pitchFamily="49" charset="0"/>
              </a:rPr>
              <a:t>aes</a:t>
            </a:r>
            <a:r>
              <a:rPr lang="en-US" sz="1600" dirty="0">
                <a:latin typeface="Lucida Console" panose="020B0609040504020204" pitchFamily="49" charset="0"/>
              </a:rPr>
              <a:t>(x=</a:t>
            </a:r>
            <a:r>
              <a:rPr lang="en-US" sz="1600" dirty="0" err="1">
                <a:latin typeface="Lucida Console" panose="020B0609040504020204" pitchFamily="49" charset="0"/>
              </a:rPr>
              <a:t>downstream_fullness</a:t>
            </a:r>
            <a:r>
              <a:rPr lang="en-US" sz="1600" dirty="0">
                <a:latin typeface="Lucida Console" panose="020B0609040504020204" pitchFamily="49" charset="0"/>
              </a:rPr>
              <a:t>, y = </a:t>
            </a:r>
            <a:r>
              <a:rPr lang="en-US" sz="1600" dirty="0" err="1">
                <a:latin typeface="Lucida Console" panose="020B0609040504020204" pitchFamily="49" charset="0"/>
              </a:rPr>
              <a:t>amu_fullness</a:t>
            </a:r>
            <a:r>
              <a:rPr lang="en-US" sz="1600" dirty="0">
                <a:latin typeface="Lucida Console" panose="020B0609040504020204" pitchFamily="49" charset="0"/>
              </a:rPr>
              <a:t>, size = </a:t>
            </a:r>
            <a:r>
              <a:rPr lang="en-US" sz="1600" dirty="0" err="1">
                <a:latin typeface="Lucida Console" panose="020B0609040504020204" pitchFamily="49" charset="0"/>
              </a:rPr>
              <a:t>no_of_admissions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color =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medical_receiving</a:t>
            </a:r>
            <a:r>
              <a:rPr lang="en-US" sz="1600" dirty="0">
                <a:latin typeface="Lucida Console" panose="020B0609040504020204" pitchFamily="49" charset="0"/>
              </a:rPr>
              <a:t>),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</a:t>
            </a:r>
            <a:r>
              <a:rPr lang="en-US" sz="1600" dirty="0" err="1">
                <a:latin typeface="Lucida Console" panose="020B0609040504020204" pitchFamily="49" charset="0"/>
              </a:rPr>
              <a:t>show.legend</a:t>
            </a:r>
            <a:r>
              <a:rPr lang="en-US" sz="1600" dirty="0">
                <a:latin typeface="Lucida Console" panose="020B0609040504020204" pitchFamily="49" charset="0"/>
              </a:rPr>
              <a:t> = FALSE)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scale_x_continuous</a:t>
            </a:r>
            <a:r>
              <a:rPr lang="en-US" sz="1600" dirty="0">
                <a:latin typeface="Lucida Console" panose="020B0609040504020204" pitchFamily="49" charset="0"/>
              </a:rPr>
              <a:t>(name = "No. of beds occupied in downstream wards", limits = c(80, 120))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scale_y_continuous</a:t>
            </a:r>
            <a:r>
              <a:rPr lang="en-US" sz="1600" dirty="0">
                <a:latin typeface="Lucida Console" panose="020B0609040504020204" pitchFamily="49" charset="0"/>
              </a:rPr>
              <a:t>(name = "No. of beds occupied in Acute Medical Unit", limits = c(10, 26)) 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1041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Right Hand Corner of Doom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colour code the dots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522DDE4-CC82-4B34-8653-386DDCC1F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80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1" y="1800000"/>
            <a:ext cx="5400000" cy="3879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tidyverse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library(ggplot2)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ggplot</a:t>
            </a:r>
            <a:r>
              <a:rPr lang="en-US" sz="1600" dirty="0">
                <a:latin typeface="Lucida Console" panose="020B0609040504020204" pitchFamily="49" charset="0"/>
              </a:rPr>
              <a:t>(data = </a:t>
            </a:r>
            <a:r>
              <a:rPr lang="en-US" sz="1600" dirty="0" err="1">
                <a:latin typeface="Lucida Console" panose="020B0609040504020204" pitchFamily="49" charset="0"/>
              </a:rPr>
              <a:t>trhcod_original</a:t>
            </a:r>
            <a:r>
              <a:rPr lang="en-US" sz="1600" dirty="0">
                <a:latin typeface="Lucida Console" panose="020B0609040504020204" pitchFamily="49" charset="0"/>
              </a:rPr>
              <a:t>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geom_point</a:t>
            </a:r>
            <a:r>
              <a:rPr lang="en-US" sz="1600" dirty="0">
                <a:latin typeface="Lucida Console" panose="020B0609040504020204" pitchFamily="49" charset="0"/>
              </a:rPr>
              <a:t>(mapping = </a:t>
            </a:r>
            <a:r>
              <a:rPr lang="en-US" sz="1600" dirty="0" err="1">
                <a:latin typeface="Lucida Console" panose="020B0609040504020204" pitchFamily="49" charset="0"/>
              </a:rPr>
              <a:t>aes</a:t>
            </a:r>
            <a:r>
              <a:rPr lang="en-US" sz="1600" dirty="0">
                <a:latin typeface="Lucida Console" panose="020B0609040504020204" pitchFamily="49" charset="0"/>
              </a:rPr>
              <a:t>(x=</a:t>
            </a:r>
            <a:r>
              <a:rPr lang="en-US" sz="1600" dirty="0" err="1">
                <a:latin typeface="Lucida Console" panose="020B0609040504020204" pitchFamily="49" charset="0"/>
              </a:rPr>
              <a:t>downstream_fullness</a:t>
            </a:r>
            <a:r>
              <a:rPr lang="en-US" sz="1600" dirty="0">
                <a:latin typeface="Lucida Console" panose="020B0609040504020204" pitchFamily="49" charset="0"/>
              </a:rPr>
              <a:t>, y = </a:t>
            </a:r>
            <a:r>
              <a:rPr lang="en-US" sz="1600" dirty="0" err="1">
                <a:latin typeface="Lucida Console" panose="020B0609040504020204" pitchFamily="49" charset="0"/>
              </a:rPr>
              <a:t>amu_fullness</a:t>
            </a:r>
            <a:r>
              <a:rPr lang="en-US" sz="1600" dirty="0">
                <a:latin typeface="Lucida Console" panose="020B0609040504020204" pitchFamily="49" charset="0"/>
              </a:rPr>
              <a:t>, size = </a:t>
            </a:r>
            <a:r>
              <a:rPr lang="en-US" sz="1600" dirty="0" err="1">
                <a:latin typeface="Lucida Console" panose="020B0609040504020204" pitchFamily="49" charset="0"/>
              </a:rPr>
              <a:t>no_of_admissions</a:t>
            </a:r>
            <a:r>
              <a:rPr lang="en-US" sz="1600" dirty="0">
                <a:latin typeface="Lucida Console" panose="020B0609040504020204" pitchFamily="49" charset="0"/>
              </a:rPr>
              <a:t>, color = </a:t>
            </a:r>
            <a:r>
              <a:rPr lang="en-US" sz="1600" dirty="0" err="1">
                <a:latin typeface="Lucida Console" panose="020B0609040504020204" pitchFamily="49" charset="0"/>
              </a:rPr>
              <a:t>medical_receiving</a:t>
            </a:r>
            <a:r>
              <a:rPr lang="en-US" sz="1600" dirty="0">
                <a:latin typeface="Lucida Console" panose="020B0609040504020204" pitchFamily="49" charset="0"/>
              </a:rPr>
              <a:t>),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</a:t>
            </a:r>
            <a:r>
              <a:rPr lang="en-US" sz="1600" dirty="0" err="1">
                <a:latin typeface="Lucida Console" panose="020B0609040504020204" pitchFamily="49" charset="0"/>
              </a:rPr>
              <a:t>show.legend</a:t>
            </a:r>
            <a:r>
              <a:rPr lang="en-US" sz="1600" dirty="0">
                <a:latin typeface="Lucida Console" panose="020B0609040504020204" pitchFamily="49" charset="0"/>
              </a:rPr>
              <a:t> = FALSE)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scale_x_continuous</a:t>
            </a:r>
            <a:r>
              <a:rPr lang="en-US" sz="1600" dirty="0">
                <a:latin typeface="Lucida Console" panose="020B0609040504020204" pitchFamily="49" charset="0"/>
              </a:rPr>
              <a:t>(name = "No. of beds occupied in downstream wards", limits = c(80, 120))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scale_y_continuous</a:t>
            </a:r>
            <a:r>
              <a:rPr lang="en-US" sz="1600" dirty="0">
                <a:latin typeface="Lucida Console" panose="020B0609040504020204" pitchFamily="49" charset="0"/>
              </a:rPr>
              <a:t>(name = "No. of beds occupied in Acute Medical Unit", limits = c(10, 26)) 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1041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Right Hand Corner of Doom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superimpose the grid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522DDE4-CC82-4B34-8653-386DDCC1F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800000"/>
            <a:ext cx="3600000" cy="360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6F18C-24B7-4643-AFF0-6CB371488270}"/>
              </a:ext>
            </a:extLst>
          </p:cNvPr>
          <p:cNvCxnSpPr/>
          <p:nvPr/>
        </p:nvCxnSpPr>
        <p:spPr>
          <a:xfrm>
            <a:off x="9754158" y="1326612"/>
            <a:ext cx="0" cy="39848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B1AE3E-F4D2-49E2-82B0-FD61612BC28A}"/>
              </a:ext>
            </a:extLst>
          </p:cNvPr>
          <p:cNvCxnSpPr/>
          <p:nvPr/>
        </p:nvCxnSpPr>
        <p:spPr>
          <a:xfrm>
            <a:off x="6541413" y="3271753"/>
            <a:ext cx="472600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6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B69FC-3D92-458B-B9C8-87A8337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8EA52-10C8-4C7F-A7E5-7A46F15FB20E}"/>
              </a:ext>
            </a:extLst>
          </p:cNvPr>
          <p:cNvSpPr txBox="1"/>
          <p:nvPr/>
        </p:nvSpPr>
        <p:spPr>
          <a:xfrm>
            <a:off x="2103120" y="1767840"/>
            <a:ext cx="813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Wrangle…</a:t>
            </a:r>
          </a:p>
        </p:txBody>
      </p:sp>
    </p:spTree>
    <p:extLst>
      <p:ext uri="{BB962C8B-B14F-4D97-AF65-F5344CB8AC3E}">
        <p14:creationId xmlns:p14="http://schemas.microsoft.com/office/powerpoint/2010/main" val="354394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800000"/>
            <a:ext cx="10453800" cy="4556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tidyverse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#library to manipulate the data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readxl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#to read in the xlsx file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Redefining specialty stays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Load libraries</a:t>
            </a:r>
          </a:p>
        </p:txBody>
      </p:sp>
    </p:spTree>
    <p:extLst>
      <p:ext uri="{BB962C8B-B14F-4D97-AF65-F5344CB8AC3E}">
        <p14:creationId xmlns:p14="http://schemas.microsoft.com/office/powerpoint/2010/main" val="294857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800000"/>
            <a:ext cx="10453800" cy="4377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file_path</a:t>
            </a:r>
            <a:r>
              <a:rPr lang="en-US" sz="1600" dirty="0">
                <a:latin typeface="Lucida Console" panose="020B0609040504020204" pitchFamily="49" charset="0"/>
              </a:rPr>
              <a:t> &lt;- 'C:/Users/</a:t>
            </a:r>
            <a:r>
              <a:rPr lang="en-US" sz="1600" dirty="0" err="1">
                <a:latin typeface="Lucida Console" panose="020B0609040504020204" pitchFamily="49" charset="0"/>
              </a:rPr>
              <a:t>neilp</a:t>
            </a:r>
            <a:r>
              <a:rPr lang="en-US" sz="1600" dirty="0">
                <a:latin typeface="Lucida Console" panose="020B0609040504020204" pitchFamily="49" charset="0"/>
              </a:rPr>
              <a:t>/Dropbox/Code/kurtosis.co.uk/content/Project R'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#amend this with the path that you have stored the file in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#Take care to replace the \ with /  for some reason, R prefers forward slashes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file_name</a:t>
            </a:r>
            <a:r>
              <a:rPr lang="en-US" sz="1600" dirty="0">
                <a:latin typeface="Lucida Console" panose="020B0609040504020204" pitchFamily="49" charset="0"/>
              </a:rPr>
              <a:t> &lt;- 'A_2018_Sample_Data.xlsx' 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#Name of the file to be uploaded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data_input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readxl</a:t>
            </a:r>
            <a:r>
              <a:rPr lang="en-US" sz="1600" dirty="0"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latin typeface="Lucida Console" panose="020B0609040504020204" pitchFamily="49" charset="0"/>
              </a:rPr>
              <a:t>read_excel</a:t>
            </a:r>
            <a:r>
              <a:rPr lang="en-US" sz="1600" dirty="0">
                <a:latin typeface="Lucida Console" panose="020B0609040504020204" pitchFamily="49" charset="0"/>
              </a:rPr>
              <a:t>(path = paste(</a:t>
            </a:r>
            <a:r>
              <a:rPr lang="en-US" sz="1600" dirty="0" err="1">
                <a:latin typeface="Lucida Console" panose="020B0609040504020204" pitchFamily="49" charset="0"/>
              </a:rPr>
              <a:t>file_path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file_name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sep</a:t>
            </a:r>
            <a:r>
              <a:rPr lang="en-US" sz="1600" dirty="0">
                <a:latin typeface="Lucida Console" panose="020B0609040504020204" pitchFamily="49" charset="0"/>
              </a:rPr>
              <a:t> = '/')) 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#Load the data using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file_path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and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file_name</a:t>
            </a:r>
            <a:endParaRPr lang="en-US" sz="16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#This part doesn't need to be changed unless there are multiple sheets - 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#if there are multiple sheets, just put in ,sheet = 'Name of sheet' after the penultimate closing bracket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Redefining specialty stays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Load the data</a:t>
            </a:r>
          </a:p>
        </p:txBody>
      </p:sp>
    </p:spTree>
    <p:extLst>
      <p:ext uri="{BB962C8B-B14F-4D97-AF65-F5344CB8AC3E}">
        <p14:creationId xmlns:p14="http://schemas.microsoft.com/office/powerpoint/2010/main" val="57511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800000"/>
            <a:ext cx="10453800" cy="2304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head(</a:t>
            </a:r>
            <a:r>
              <a:rPr lang="en-US" sz="1600" dirty="0" err="1">
                <a:latin typeface="Lucida Console" panose="020B0609040504020204" pitchFamily="49" charset="0"/>
              </a:rPr>
              <a:t>data_input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#look at the first 6 rows of the data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summary(</a:t>
            </a:r>
            <a:r>
              <a:rPr lang="en-US" sz="1600" dirty="0" err="1">
                <a:latin typeface="Lucida Console" panose="020B0609040504020204" pitchFamily="49" charset="0"/>
              </a:rPr>
              <a:t>data_input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#get a feel of the data - character or numerical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Redefining specialty stays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Check the data</a:t>
            </a:r>
          </a:p>
        </p:txBody>
      </p:sp>
    </p:spTree>
    <p:extLst>
      <p:ext uri="{BB962C8B-B14F-4D97-AF65-F5344CB8AC3E}">
        <p14:creationId xmlns:p14="http://schemas.microsoft.com/office/powerpoint/2010/main" val="403904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800000"/>
            <a:ext cx="10453800" cy="4556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#Create a variable for each patient ID with the first and final start date listed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data_first_final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data_input</a:t>
            </a:r>
            <a:r>
              <a:rPr lang="en-US" sz="1600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#create a variable called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data_first_final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from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data_input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variable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group_by</a:t>
            </a:r>
            <a:r>
              <a:rPr lang="en-US" sz="1600" dirty="0">
                <a:latin typeface="Lucida Console" panose="020B0609040504020204" pitchFamily="49" charset="0"/>
              </a:rPr>
              <a:t>(SEQ_NO)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#group by the Patient ID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summarise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First_Start_Date</a:t>
            </a:r>
            <a:r>
              <a:rPr lang="en-US" sz="1600" dirty="0">
                <a:latin typeface="Lucida Console" panose="020B0609040504020204" pitchFamily="49" charset="0"/>
              </a:rPr>
              <a:t> = min(START_DATE_ALIAS),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#Find the first episode by taking the earliest start date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Final_End_Date</a:t>
            </a:r>
            <a:r>
              <a:rPr lang="en-US" sz="1600" dirty="0">
                <a:latin typeface="Lucida Console" panose="020B0609040504020204" pitchFamily="49" charset="0"/>
              </a:rPr>
              <a:t> = max(END_DATE_ALIAS))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#Find the end of the last episode by taking the latest end date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ungroup()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#ungroup to allow the data to be used easier later 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Redefining specialty stays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Wrangle the data (1)</a:t>
            </a:r>
          </a:p>
        </p:txBody>
      </p:sp>
    </p:spTree>
    <p:extLst>
      <p:ext uri="{BB962C8B-B14F-4D97-AF65-F5344CB8AC3E}">
        <p14:creationId xmlns:p14="http://schemas.microsoft.com/office/powerpoint/2010/main" val="169653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800000"/>
            <a:ext cx="10453800" cy="4556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mutate(CUMULATIVE_LOS_DAYS = ((</a:t>
            </a:r>
            <a:r>
              <a:rPr lang="en-US" sz="1600" dirty="0" err="1">
                <a:latin typeface="Lucida Console" panose="020B0609040504020204" pitchFamily="49" charset="0"/>
              </a:rPr>
              <a:t>Final_End_Date</a:t>
            </a:r>
            <a:r>
              <a:rPr lang="en-US" sz="1600" dirty="0">
                <a:latin typeface="Lucida Console" panose="020B0609040504020204" pitchFamily="49" charset="0"/>
              </a:rPr>
              <a:t> - </a:t>
            </a:r>
            <a:r>
              <a:rPr lang="en-US" sz="1600" dirty="0" err="1">
                <a:latin typeface="Lucida Console" panose="020B0609040504020204" pitchFamily="49" charset="0"/>
              </a:rPr>
              <a:t>First_Start_Date</a:t>
            </a:r>
            <a:r>
              <a:rPr lang="en-US" sz="1600" dirty="0">
                <a:latin typeface="Lucida Console" panose="020B0609040504020204" pitchFamily="49" charset="0"/>
              </a:rPr>
              <a:t>)/(24*60*60)))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#Create a new column called cumulative LOS days from the Final End Date and First Start Date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 #The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Final_End_Date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-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First_Start_Date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is calculated in seconds so I divided by 86400 to get into days 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#Create a variable with just the patient IDs, consultant alias codes and the end dates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data_consultant_dates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data_input</a:t>
            </a:r>
            <a:r>
              <a:rPr lang="en-US" sz="1600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#create new variable from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data_input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variable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select(SEQ_NO, CONS_ALIAS, END_DATE_ALIAS)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#select only the 3 columns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Redefining specialty stays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Wrangle the data (2)</a:t>
            </a:r>
          </a:p>
        </p:txBody>
      </p:sp>
    </p:spTree>
    <p:extLst>
      <p:ext uri="{BB962C8B-B14F-4D97-AF65-F5344CB8AC3E}">
        <p14:creationId xmlns:p14="http://schemas.microsoft.com/office/powerpoint/2010/main" val="214525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800000"/>
            <a:ext cx="10453800" cy="4556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#Join together information from the last 2 variables (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data_first_final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and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data_consultant_dates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data_wrangling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data_first_final</a:t>
            </a:r>
            <a:r>
              <a:rPr lang="en-US" sz="1600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#create a new variable from the first and final dates variable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left_join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data_consultant_dates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#left join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data_consultant_dates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variable 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by = c('SEQ_NO' = 'SEQ_NO',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#join on patient id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'</a:t>
            </a:r>
            <a:r>
              <a:rPr lang="en-US" sz="1600" dirty="0" err="1">
                <a:latin typeface="Lucida Console" panose="020B0609040504020204" pitchFamily="49" charset="0"/>
              </a:rPr>
              <a:t>Final_End_Date</a:t>
            </a:r>
            <a:r>
              <a:rPr lang="en-US" sz="1600" dirty="0">
                <a:latin typeface="Lucida Console" panose="020B0609040504020204" pitchFamily="49" charset="0"/>
              </a:rPr>
              <a:t>' = 'END_DATE_ALIAS'))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#join final end date in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data_first_final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variable to the end date in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data_consultant_dates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variable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select(SEQ_NO, </a:t>
            </a:r>
            <a:r>
              <a:rPr lang="en-US" sz="1600" dirty="0" err="1">
                <a:latin typeface="Lucida Console" panose="020B0609040504020204" pitchFamily="49" charset="0"/>
              </a:rPr>
              <a:t>First_Start_Date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Final_End_Date</a:t>
            </a:r>
            <a:r>
              <a:rPr lang="en-US" sz="1600" dirty="0">
                <a:latin typeface="Lucida Console" panose="020B0609040504020204" pitchFamily="49" charset="0"/>
              </a:rPr>
              <a:t>, CUMULATIVE_LOS_DAYS, CONS_ALIAS)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 #select only the specified columns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Redefining specialty stays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Wrangle the data (3)</a:t>
            </a:r>
          </a:p>
          <a:p>
            <a:endParaRPr lang="en-GB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9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799999"/>
            <a:ext cx="10453800" cy="43671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export_file</a:t>
            </a:r>
            <a:r>
              <a:rPr lang="en-US" sz="1600" dirty="0">
                <a:latin typeface="Lucida Console" panose="020B0609040504020204" pitchFamily="49" charset="0"/>
              </a:rPr>
              <a:t> &lt;- 'Sample_Data_export.csv'</a:t>
            </a:r>
          </a:p>
          <a:p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#Name of the file to be exported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write.csv(</a:t>
            </a:r>
            <a:r>
              <a:rPr lang="en-US" sz="1600" dirty="0" err="1">
                <a:latin typeface="Lucida Console" panose="020B0609040504020204" pitchFamily="49" charset="0"/>
              </a:rPr>
              <a:t>data_wrangling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#take the data in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data_wrangling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variable and write to a CSV file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paste(</a:t>
            </a:r>
            <a:r>
              <a:rPr lang="en-US" sz="1600" dirty="0" err="1">
                <a:latin typeface="Lucida Console" panose="020B0609040504020204" pitchFamily="49" charset="0"/>
              </a:rPr>
              <a:t>file_path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#use the file path in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file_path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variable (created at the top of this file)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</a:t>
            </a:r>
            <a:r>
              <a:rPr lang="en-US" sz="1600" dirty="0" err="1">
                <a:latin typeface="Lucida Console" panose="020B0609040504020204" pitchFamily="49" charset="0"/>
              </a:rPr>
              <a:t>export_file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#use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export_file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as the name of the file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</a:t>
            </a:r>
            <a:r>
              <a:rPr lang="en-US" sz="1600" dirty="0" err="1">
                <a:latin typeface="Lucida Console" panose="020B0609040504020204" pitchFamily="49" charset="0"/>
              </a:rPr>
              <a:t>sep</a:t>
            </a:r>
            <a:r>
              <a:rPr lang="en-US" sz="1600" dirty="0">
                <a:latin typeface="Lucida Console" panose="020B0609040504020204" pitchFamily="49" charset="0"/>
              </a:rPr>
              <a:t> = '/'),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#separate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file_path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and the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export_file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by a / so it forms a correct and complete file path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err="1">
                <a:latin typeface="Lucida Console" panose="020B0609040504020204" pitchFamily="49" charset="0"/>
              </a:rPr>
              <a:t>row.names</a:t>
            </a:r>
            <a:r>
              <a:rPr lang="en-US" sz="1600" dirty="0">
                <a:latin typeface="Lucida Console" panose="020B0609040504020204" pitchFamily="49" charset="0"/>
              </a:rPr>
              <a:t> = FALSE)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#don't put row ID numbers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Redefining specialty stays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Export the data</a:t>
            </a:r>
          </a:p>
        </p:txBody>
      </p:sp>
    </p:spTree>
    <p:extLst>
      <p:ext uri="{BB962C8B-B14F-4D97-AF65-F5344CB8AC3E}">
        <p14:creationId xmlns:p14="http://schemas.microsoft.com/office/powerpoint/2010/main" val="20082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B69FC-3D92-458B-B9C8-87A8337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8EA52-10C8-4C7F-A7E5-7A46F15FB20E}"/>
              </a:ext>
            </a:extLst>
          </p:cNvPr>
          <p:cNvSpPr txBox="1"/>
          <p:nvPr/>
        </p:nvSpPr>
        <p:spPr>
          <a:xfrm>
            <a:off x="2103120" y="1767840"/>
            <a:ext cx="813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BEA6C-ABA5-4DB3-BD64-9F91D33BBD7A}"/>
              </a:ext>
            </a:extLst>
          </p:cNvPr>
          <p:cNvSpPr txBox="1"/>
          <p:nvPr/>
        </p:nvSpPr>
        <p:spPr>
          <a:xfrm>
            <a:off x="2214880" y="2763520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An R novice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02B8C-6ED5-42D3-8E61-93B281E72049}"/>
              </a:ext>
            </a:extLst>
          </p:cNvPr>
          <p:cNvSpPr txBox="1"/>
          <p:nvPr/>
        </p:nvSpPr>
        <p:spPr>
          <a:xfrm>
            <a:off x="2214880" y="3333373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2. &lt; 80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8B78-FB08-4372-999B-A8E7579CE53B}"/>
              </a:ext>
            </a:extLst>
          </p:cNvPr>
          <p:cNvSpPr txBox="1"/>
          <p:nvPr/>
        </p:nvSpPr>
        <p:spPr>
          <a:xfrm>
            <a:off x="2214880" y="3903226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My baggage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CDAAC-5ABE-4AFE-A54B-7EF9896696B3}"/>
              </a:ext>
            </a:extLst>
          </p:cNvPr>
          <p:cNvSpPr txBox="1"/>
          <p:nvPr/>
        </p:nvSpPr>
        <p:spPr>
          <a:xfrm>
            <a:off x="2214880" y="4473079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4. My angle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4B06C-5981-4C63-8CF5-1B5B4283D1B3}"/>
              </a:ext>
            </a:extLst>
          </p:cNvPr>
          <p:cNvSpPr txBox="1"/>
          <p:nvPr/>
        </p:nvSpPr>
        <p:spPr>
          <a:xfrm>
            <a:off x="5775960" y="2763519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5. My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E994A-AA7B-465B-B568-577A98349009}"/>
              </a:ext>
            </a:extLst>
          </p:cNvPr>
          <p:cNvSpPr txBox="1"/>
          <p:nvPr/>
        </p:nvSpPr>
        <p:spPr>
          <a:xfrm>
            <a:off x="5775960" y="3333373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6. The unknowns</a:t>
            </a:r>
          </a:p>
        </p:txBody>
      </p:sp>
    </p:spTree>
    <p:extLst>
      <p:ext uri="{BB962C8B-B14F-4D97-AF65-F5344CB8AC3E}">
        <p14:creationId xmlns:p14="http://schemas.microsoft.com/office/powerpoint/2010/main" val="31321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B69FC-3D92-458B-B9C8-87A8337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20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8EA52-10C8-4C7F-A7E5-7A46F15FB20E}"/>
              </a:ext>
            </a:extLst>
          </p:cNvPr>
          <p:cNvSpPr txBox="1"/>
          <p:nvPr/>
        </p:nvSpPr>
        <p:spPr>
          <a:xfrm>
            <a:off x="2103120" y="1767840"/>
            <a:ext cx="813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 learnt…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BEA6C-ABA5-4DB3-BD64-9F91D33BBD7A}"/>
              </a:ext>
            </a:extLst>
          </p:cNvPr>
          <p:cNvSpPr txBox="1"/>
          <p:nvPr/>
        </p:nvSpPr>
        <p:spPr>
          <a:xfrm>
            <a:off x="2214880" y="2763520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The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02B8C-6ED5-42D3-8E61-93B281E72049}"/>
              </a:ext>
            </a:extLst>
          </p:cNvPr>
          <p:cNvSpPr txBox="1"/>
          <p:nvPr/>
        </p:nvSpPr>
        <p:spPr>
          <a:xfrm>
            <a:off x="2214880" y="3333373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2. The metaphor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8B78-FB08-4372-999B-A8E7579CE53B}"/>
              </a:ext>
            </a:extLst>
          </p:cNvPr>
          <p:cNvSpPr txBox="1"/>
          <p:nvPr/>
        </p:nvSpPr>
        <p:spPr>
          <a:xfrm>
            <a:off x="2214880" y="3903226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The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CDAAC-5ABE-4AFE-A54B-7EF9896696B3}"/>
              </a:ext>
            </a:extLst>
          </p:cNvPr>
          <p:cNvSpPr txBox="1"/>
          <p:nvPr/>
        </p:nvSpPr>
        <p:spPr>
          <a:xfrm>
            <a:off x="2214880" y="4473079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4. My mentors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4B06C-5981-4C63-8CF5-1B5B4283D1B3}"/>
              </a:ext>
            </a:extLst>
          </p:cNvPr>
          <p:cNvSpPr txBox="1"/>
          <p:nvPr/>
        </p:nvSpPr>
        <p:spPr>
          <a:xfrm>
            <a:off x="5775960" y="2763519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5. The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E994A-AA7B-465B-B568-577A98349009}"/>
              </a:ext>
            </a:extLst>
          </p:cNvPr>
          <p:cNvSpPr txBox="1"/>
          <p:nvPr/>
        </p:nvSpPr>
        <p:spPr>
          <a:xfrm>
            <a:off x="5775960" y="3333373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6. Where next..?</a:t>
            </a:r>
          </a:p>
        </p:txBody>
      </p:sp>
    </p:spTree>
    <p:extLst>
      <p:ext uri="{BB962C8B-B14F-4D97-AF65-F5344CB8AC3E}">
        <p14:creationId xmlns:p14="http://schemas.microsoft.com/office/powerpoint/2010/main" val="29004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4270B78-4713-4D75-B38F-CB7083C41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1A75F3-C7A5-4574-BDCA-EEAB17BA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9EF4A0-E29F-4713-BDD3-A5427FB990F2}" type="slidenum">
              <a:rPr lang="en-GB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GB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B69FC-3D92-458B-B9C8-87A8337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/>
              <a:t>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8EA52-10C8-4C7F-A7E5-7A46F15FB20E}"/>
              </a:ext>
            </a:extLst>
          </p:cNvPr>
          <p:cNvSpPr txBox="1"/>
          <p:nvPr/>
        </p:nvSpPr>
        <p:spPr>
          <a:xfrm>
            <a:off x="2103120" y="1767840"/>
            <a:ext cx="813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Visualize…</a:t>
            </a:r>
          </a:p>
        </p:txBody>
      </p:sp>
    </p:spTree>
    <p:extLst>
      <p:ext uri="{BB962C8B-B14F-4D97-AF65-F5344CB8AC3E}">
        <p14:creationId xmlns:p14="http://schemas.microsoft.com/office/powerpoint/2010/main" val="176398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A7AEE-C768-46FD-A243-E1D0C602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74" y="675416"/>
            <a:ext cx="8482051" cy="55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3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800000"/>
            <a:ext cx="5400000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tidyverse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library(ggplot2)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ggplot</a:t>
            </a:r>
            <a:r>
              <a:rPr lang="en-US" sz="1600" dirty="0">
                <a:latin typeface="Lucida Console" panose="020B0609040504020204" pitchFamily="49" charset="0"/>
              </a:rPr>
              <a:t>(data = </a:t>
            </a:r>
            <a:r>
              <a:rPr lang="en-US" sz="1600" dirty="0" err="1">
                <a:latin typeface="Lucida Console" panose="020B0609040504020204" pitchFamily="49" charset="0"/>
              </a:rPr>
              <a:t>trhcod_original</a:t>
            </a:r>
            <a:r>
              <a:rPr lang="en-US" sz="1600" dirty="0">
                <a:latin typeface="Lucida Console" panose="020B0609040504020204" pitchFamily="49" charset="0"/>
              </a:rPr>
              <a:t>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geom_point</a:t>
            </a:r>
            <a:r>
              <a:rPr lang="en-US" sz="1600" dirty="0">
                <a:latin typeface="Lucida Console" panose="020B0609040504020204" pitchFamily="49" charset="0"/>
              </a:rPr>
              <a:t>(mapping = </a:t>
            </a:r>
            <a:r>
              <a:rPr lang="en-US" sz="1600" dirty="0" err="1">
                <a:latin typeface="Lucida Console" panose="020B0609040504020204" pitchFamily="49" charset="0"/>
              </a:rPr>
              <a:t>aes</a:t>
            </a:r>
            <a:r>
              <a:rPr lang="en-US" sz="1600" dirty="0">
                <a:latin typeface="Lucida Console" panose="020B0609040504020204" pitchFamily="49" charset="0"/>
              </a:rPr>
              <a:t>(x=</a:t>
            </a:r>
            <a:r>
              <a:rPr lang="en-US" sz="1600" dirty="0" err="1">
                <a:latin typeface="Lucida Console" panose="020B0609040504020204" pitchFamily="49" charset="0"/>
              </a:rPr>
              <a:t>downstream_fullness</a:t>
            </a:r>
            <a:r>
              <a:rPr lang="en-US" sz="1600" dirty="0">
                <a:latin typeface="Lucida Console" panose="020B0609040504020204" pitchFamily="49" charset="0"/>
              </a:rPr>
              <a:t>, y = </a:t>
            </a:r>
            <a:r>
              <a:rPr lang="en-US" sz="1600" dirty="0" err="1">
                <a:latin typeface="Lucida Console" panose="020B0609040504020204" pitchFamily="49" charset="0"/>
              </a:rPr>
              <a:t>amu_fullness</a:t>
            </a:r>
            <a:r>
              <a:rPr lang="en-US" sz="1600" dirty="0">
                <a:latin typeface="Lucida Console" panose="020B0609040504020204" pitchFamily="49" charset="0"/>
              </a:rPr>
              <a:t>))</a:t>
            </a:r>
            <a:endParaRPr lang="en-GB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Right Hand Corner of Doom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plot the basic data by copying the R for Data Science mpg example</a:t>
            </a:r>
          </a:p>
        </p:txBody>
      </p:sp>
      <p:pic>
        <p:nvPicPr>
          <p:cNvPr id="5" name="Picture 4" descr="A picture containing photo, white, large, rain&#10;&#10;Description automatically generated">
            <a:extLst>
              <a:ext uri="{FF2B5EF4-FFF2-40B4-BE49-F238E27FC236}">
                <a16:creationId xmlns:a16="http://schemas.microsoft.com/office/drawing/2014/main" id="{B84EFBA1-FF19-495F-8324-CCBCEB5A7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80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0" y="1800000"/>
            <a:ext cx="5400000" cy="20621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tidyverse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library(ggplot2)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ggplot</a:t>
            </a:r>
            <a:r>
              <a:rPr lang="en-US" sz="1600" dirty="0">
                <a:latin typeface="Lucida Console" panose="020B0609040504020204" pitchFamily="49" charset="0"/>
              </a:rPr>
              <a:t>(data = </a:t>
            </a:r>
            <a:r>
              <a:rPr lang="en-US" sz="1600" dirty="0" err="1">
                <a:latin typeface="Lucida Console" panose="020B0609040504020204" pitchFamily="49" charset="0"/>
              </a:rPr>
              <a:t>trhcod_original</a:t>
            </a:r>
            <a:r>
              <a:rPr lang="en-US" sz="1600" dirty="0">
                <a:latin typeface="Lucida Console" panose="020B0609040504020204" pitchFamily="49" charset="0"/>
              </a:rPr>
              <a:t>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geom_point</a:t>
            </a:r>
            <a:r>
              <a:rPr lang="en-US" sz="1600" dirty="0">
                <a:latin typeface="Lucida Console" panose="020B0609040504020204" pitchFamily="49" charset="0"/>
              </a:rPr>
              <a:t>(mapping = </a:t>
            </a:r>
            <a:r>
              <a:rPr lang="en-US" sz="1600" dirty="0" err="1">
                <a:latin typeface="Lucida Console" panose="020B0609040504020204" pitchFamily="49" charset="0"/>
              </a:rPr>
              <a:t>aes</a:t>
            </a:r>
            <a:r>
              <a:rPr lang="en-US" sz="1600" dirty="0">
                <a:latin typeface="Lucida Console" panose="020B0609040504020204" pitchFamily="49" charset="0"/>
              </a:rPr>
              <a:t>(x=</a:t>
            </a:r>
            <a:r>
              <a:rPr lang="en-US" sz="1600" dirty="0" err="1">
                <a:latin typeface="Lucida Console" panose="020B0609040504020204" pitchFamily="49" charset="0"/>
              </a:rPr>
              <a:t>downstream_fullness</a:t>
            </a:r>
            <a:r>
              <a:rPr lang="en-US" sz="1600" dirty="0">
                <a:latin typeface="Lucida Console" panose="020B0609040504020204" pitchFamily="49" charset="0"/>
              </a:rPr>
              <a:t>, y = </a:t>
            </a:r>
            <a:r>
              <a:rPr lang="en-US" sz="1600" dirty="0" err="1">
                <a:latin typeface="Lucida Console" panose="020B0609040504020204" pitchFamily="49" charset="0"/>
              </a:rPr>
              <a:t>amu_fullness</a:t>
            </a:r>
            <a:r>
              <a:rPr lang="en-US" sz="1600" dirty="0">
                <a:latin typeface="Lucida Console" panose="020B0609040504020204" pitchFamily="49" charset="0"/>
              </a:rPr>
              <a:t>))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+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coord_cartesian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xlim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= c(0, 130),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ylim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= c(0, 30))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9570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Right Hand Corner of Doom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change the axis scales (I didn’t actually need to, but I wanted to know if I could…)</a:t>
            </a:r>
          </a:p>
        </p:txBody>
      </p:sp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631626DD-C8E8-4FF9-82D8-1B0BCB2B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80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1" y="1800000"/>
            <a:ext cx="5400000" cy="30469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tidyverse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library(ggplot2)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ggplot</a:t>
            </a:r>
            <a:r>
              <a:rPr lang="en-US" sz="1600" dirty="0">
                <a:latin typeface="Lucida Console" panose="020B0609040504020204" pitchFamily="49" charset="0"/>
              </a:rPr>
              <a:t>(data = </a:t>
            </a:r>
            <a:r>
              <a:rPr lang="en-US" sz="1600" dirty="0" err="1">
                <a:latin typeface="Lucida Console" panose="020B0609040504020204" pitchFamily="49" charset="0"/>
              </a:rPr>
              <a:t>trhcod_original</a:t>
            </a:r>
            <a:r>
              <a:rPr lang="en-US" sz="1600" dirty="0">
                <a:latin typeface="Lucida Console" panose="020B0609040504020204" pitchFamily="49" charset="0"/>
              </a:rPr>
              <a:t>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geom_point</a:t>
            </a:r>
            <a:r>
              <a:rPr lang="en-US" sz="1600" dirty="0">
                <a:latin typeface="Lucida Console" panose="020B0609040504020204" pitchFamily="49" charset="0"/>
              </a:rPr>
              <a:t>(mapping = </a:t>
            </a:r>
            <a:r>
              <a:rPr lang="en-US" sz="1600" dirty="0" err="1">
                <a:latin typeface="Lucida Console" panose="020B0609040504020204" pitchFamily="49" charset="0"/>
              </a:rPr>
              <a:t>aes</a:t>
            </a:r>
            <a:r>
              <a:rPr lang="en-US" sz="1600" dirty="0">
                <a:latin typeface="Lucida Console" panose="020B0609040504020204" pitchFamily="49" charset="0"/>
              </a:rPr>
              <a:t>(x=</a:t>
            </a:r>
            <a:r>
              <a:rPr lang="en-US" sz="1600" dirty="0" err="1">
                <a:latin typeface="Lucida Console" panose="020B0609040504020204" pitchFamily="49" charset="0"/>
              </a:rPr>
              <a:t>downstream_fullness</a:t>
            </a:r>
            <a:r>
              <a:rPr lang="en-US" sz="1600" dirty="0">
                <a:latin typeface="Lucida Console" panose="020B0609040504020204" pitchFamily="49" charset="0"/>
              </a:rPr>
              <a:t>, y = </a:t>
            </a:r>
            <a:r>
              <a:rPr lang="en-US" sz="1600" dirty="0" err="1">
                <a:latin typeface="Lucida Console" panose="020B0609040504020204" pitchFamily="49" charset="0"/>
              </a:rPr>
              <a:t>amu_fullness</a:t>
            </a:r>
            <a:r>
              <a:rPr lang="en-US" sz="1600" dirty="0">
                <a:latin typeface="Lucida Console" panose="020B0609040504020204" pitchFamily="49" charset="0"/>
              </a:rPr>
              <a:t>))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scale_x_continuous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(name = "No. of beds occupied in downstream wards", limits = c(80, 120)) +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scale_y_continuous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(name = "No. of beds occupied in Acute Medical Unit", limits = c(10, 26))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1041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Right Hand Corner of Doom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label the axes more meaningfully (and incidentally use a different method for re-scaling the axes)</a:t>
            </a:r>
          </a:p>
        </p:txBody>
      </p:sp>
      <p:pic>
        <p:nvPicPr>
          <p:cNvPr id="9" name="Picture 8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DA47358E-B32B-4EB9-81B7-5101BB8E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80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1" y="1800000"/>
            <a:ext cx="5400000" cy="30469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tidyverse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library(ggplot2)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ggplot</a:t>
            </a:r>
            <a:r>
              <a:rPr lang="en-US" sz="1600" dirty="0">
                <a:latin typeface="Lucida Console" panose="020B0609040504020204" pitchFamily="49" charset="0"/>
              </a:rPr>
              <a:t>(data = </a:t>
            </a:r>
            <a:r>
              <a:rPr lang="en-US" sz="1600" dirty="0" err="1">
                <a:latin typeface="Lucida Console" panose="020B0609040504020204" pitchFamily="49" charset="0"/>
              </a:rPr>
              <a:t>trhcod_original</a:t>
            </a:r>
            <a:r>
              <a:rPr lang="en-US" sz="1600" dirty="0">
                <a:latin typeface="Lucida Console" panose="020B0609040504020204" pitchFamily="49" charset="0"/>
              </a:rPr>
              <a:t>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geom_point</a:t>
            </a:r>
            <a:r>
              <a:rPr lang="en-US" sz="1600" dirty="0">
                <a:latin typeface="Lucida Console" panose="020B0609040504020204" pitchFamily="49" charset="0"/>
              </a:rPr>
              <a:t>(mapping = </a:t>
            </a:r>
            <a:r>
              <a:rPr lang="en-US" sz="1600" dirty="0" err="1">
                <a:latin typeface="Lucida Console" panose="020B0609040504020204" pitchFamily="49" charset="0"/>
              </a:rPr>
              <a:t>aes</a:t>
            </a:r>
            <a:r>
              <a:rPr lang="en-US" sz="1600" dirty="0">
                <a:latin typeface="Lucida Console" panose="020B0609040504020204" pitchFamily="49" charset="0"/>
              </a:rPr>
              <a:t>(x=</a:t>
            </a:r>
            <a:r>
              <a:rPr lang="en-US" sz="1600" dirty="0" err="1">
                <a:latin typeface="Lucida Console" panose="020B0609040504020204" pitchFamily="49" charset="0"/>
              </a:rPr>
              <a:t>downstream_fullness</a:t>
            </a:r>
            <a:r>
              <a:rPr lang="en-US" sz="1600" dirty="0">
                <a:latin typeface="Lucida Console" panose="020B0609040504020204" pitchFamily="49" charset="0"/>
              </a:rPr>
              <a:t>, y = </a:t>
            </a:r>
            <a:r>
              <a:rPr lang="en-US" sz="1600" dirty="0" err="1">
                <a:latin typeface="Lucida Console" panose="020B0609040504020204" pitchFamily="49" charset="0"/>
              </a:rPr>
              <a:t>amu_fullness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size =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no_of_admissions</a:t>
            </a:r>
            <a:r>
              <a:rPr lang="en-US" sz="1600" dirty="0">
                <a:latin typeface="Lucida Console" panose="020B0609040504020204" pitchFamily="49" charset="0"/>
              </a:rPr>
              <a:t>))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scale_x_continuous</a:t>
            </a:r>
            <a:r>
              <a:rPr lang="en-US" sz="1600" dirty="0">
                <a:latin typeface="Lucida Console" panose="020B0609040504020204" pitchFamily="49" charset="0"/>
              </a:rPr>
              <a:t>(name = "No. of beds occupied in downstream wards", limits = c(80, 120))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scale_y_continuous</a:t>
            </a:r>
            <a:r>
              <a:rPr lang="en-US" sz="1600" dirty="0">
                <a:latin typeface="Lucida Console" panose="020B0609040504020204" pitchFamily="49" charset="0"/>
              </a:rPr>
              <a:t>(name = "No. of beds occupied in Acute Medical Unit", limits = c(10, 26))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1041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Right Hand Corner of Doom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change it from a scatterplot to a bubbleplot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CB7D1-E57E-4275-B883-DEFB20D8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80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3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12C4A-30F4-4A45-85DD-FA035AAE50FE}"/>
              </a:ext>
            </a:extLst>
          </p:cNvPr>
          <p:cNvSpPr txBox="1"/>
          <p:nvPr/>
        </p:nvSpPr>
        <p:spPr>
          <a:xfrm>
            <a:off x="900001" y="1800000"/>
            <a:ext cx="5400000" cy="30469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tidyverse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library(ggplot2)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ggplot</a:t>
            </a:r>
            <a:r>
              <a:rPr lang="en-US" sz="1600" dirty="0">
                <a:latin typeface="Lucida Console" panose="020B0609040504020204" pitchFamily="49" charset="0"/>
              </a:rPr>
              <a:t>(data = </a:t>
            </a:r>
            <a:r>
              <a:rPr lang="en-US" sz="1600" dirty="0" err="1">
                <a:latin typeface="Lucida Console" panose="020B0609040504020204" pitchFamily="49" charset="0"/>
              </a:rPr>
              <a:t>trhcod_original</a:t>
            </a:r>
            <a:r>
              <a:rPr lang="en-US" sz="1600" dirty="0">
                <a:latin typeface="Lucida Console" panose="020B0609040504020204" pitchFamily="49" charset="0"/>
              </a:rPr>
              <a:t>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geom_point</a:t>
            </a:r>
            <a:r>
              <a:rPr lang="en-US" sz="1600" dirty="0">
                <a:latin typeface="Lucida Console" panose="020B0609040504020204" pitchFamily="49" charset="0"/>
              </a:rPr>
              <a:t>(mapping = </a:t>
            </a:r>
            <a:r>
              <a:rPr lang="en-US" sz="1600" dirty="0" err="1">
                <a:latin typeface="Lucida Console" panose="020B0609040504020204" pitchFamily="49" charset="0"/>
              </a:rPr>
              <a:t>aes</a:t>
            </a:r>
            <a:r>
              <a:rPr lang="en-US" sz="1600" dirty="0">
                <a:latin typeface="Lucida Console" panose="020B0609040504020204" pitchFamily="49" charset="0"/>
              </a:rPr>
              <a:t>(x=</a:t>
            </a:r>
            <a:r>
              <a:rPr lang="en-US" sz="1600" dirty="0" err="1">
                <a:latin typeface="Lucida Console" panose="020B0609040504020204" pitchFamily="49" charset="0"/>
              </a:rPr>
              <a:t>downstream_fullness</a:t>
            </a:r>
            <a:r>
              <a:rPr lang="en-US" sz="1600" dirty="0">
                <a:latin typeface="Lucida Console" panose="020B0609040504020204" pitchFamily="49" charset="0"/>
              </a:rPr>
              <a:t>, y = </a:t>
            </a:r>
            <a:r>
              <a:rPr lang="en-US" sz="1600" dirty="0" err="1">
                <a:latin typeface="Lucida Console" panose="020B0609040504020204" pitchFamily="49" charset="0"/>
              </a:rPr>
              <a:t>amu_fullness</a:t>
            </a:r>
            <a:r>
              <a:rPr lang="en-US" sz="1600" dirty="0">
                <a:latin typeface="Lucida Console" panose="020B0609040504020204" pitchFamily="49" charset="0"/>
              </a:rPr>
              <a:t>, size = </a:t>
            </a:r>
            <a:r>
              <a:rPr lang="en-US" sz="1600" dirty="0" err="1">
                <a:latin typeface="Lucida Console" panose="020B0609040504020204" pitchFamily="49" charset="0"/>
              </a:rPr>
              <a:t>no_of_admissions</a:t>
            </a:r>
            <a:r>
              <a:rPr lang="en-US" sz="1600" dirty="0">
                <a:latin typeface="Lucida Console" panose="020B0609040504020204" pitchFamily="49" charset="0"/>
              </a:rPr>
              <a:t>),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</a:t>
            </a:r>
            <a:r>
              <a:rPr 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show.legend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= FALSE</a:t>
            </a:r>
            <a:r>
              <a:rPr lang="en-US" sz="1600" dirty="0">
                <a:latin typeface="Lucida Console" panose="020B0609040504020204" pitchFamily="49" charset="0"/>
              </a:rPr>
              <a:t>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scale_x_continuous</a:t>
            </a:r>
            <a:r>
              <a:rPr lang="en-US" sz="1600" dirty="0">
                <a:latin typeface="Lucida Console" panose="020B0609040504020204" pitchFamily="49" charset="0"/>
              </a:rPr>
              <a:t>(name = "No. of beds occupied in downstream wards", limits = c(80, 120))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scale_y_continuous</a:t>
            </a:r>
            <a:r>
              <a:rPr lang="en-US" sz="1600" dirty="0">
                <a:latin typeface="Lucida Console" panose="020B0609040504020204" pitchFamily="49" charset="0"/>
              </a:rPr>
              <a:t>(name = "No. of beds occupied in Acute Medical Unit", limits = c(10, 26))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E1D6-E1DF-4927-933E-F2CABDC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F4A0-E29F-4713-BDD3-A5427FB990F2}" type="slidenum">
              <a:rPr lang="en-GB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GB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C88FE-E029-4F7E-A32A-AC1060BD7475}"/>
              </a:ext>
            </a:extLst>
          </p:cNvPr>
          <p:cNvSpPr txBox="1"/>
          <p:nvPr/>
        </p:nvSpPr>
        <p:spPr>
          <a:xfrm>
            <a:off x="900000" y="540000"/>
            <a:ext cx="1041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Right Hand Corner of Doom</a:t>
            </a:r>
          </a:p>
          <a:p>
            <a:r>
              <a:rPr lang="en-GB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get rid of the stupid legend</a:t>
            </a: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0AA25ECE-5E1D-4E26-8DDB-2ADE24247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80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1717</Words>
  <Application>Microsoft Office PowerPoint</Application>
  <PresentationFormat>Widescreen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Pettinger</dc:creator>
  <cp:lastModifiedBy>Neil Pettinger</cp:lastModifiedBy>
  <cp:revision>1</cp:revision>
  <dcterms:created xsi:type="dcterms:W3CDTF">2019-11-04T08:23:54Z</dcterms:created>
  <dcterms:modified xsi:type="dcterms:W3CDTF">2019-11-04T08:25:24Z</dcterms:modified>
</cp:coreProperties>
</file>