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AAAD7-647B-B94B-96E3-14501EA28A8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459"/>
    <a:srgbClr val="D1D2D4"/>
    <a:srgbClr val="49B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0FFBB-275E-4353-AC6B-A04DCD6F38C7}" v="5" dt="2020-09-10T06:41:1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tableStyles" Target="tableStyles.xml"/>
<Relationship Id="rId3" Type="http://schemas.openxmlformats.org/officeDocument/2006/relationships/customXml" Target="../customXml/item3.xml"/>
<Relationship Id="rId7" Type="http://schemas.openxmlformats.org/officeDocument/2006/relationships/theme" Target="theme/theme1.xml"/>
<Relationship Id="rId2" Type="http://schemas.openxmlformats.org/officeDocument/2006/relationships/customXml" Target="../customXml/item2.xml"/>
<Relationship Id="rId1" Type="http://schemas.openxmlformats.org/officeDocument/2006/relationships/customXml" Target="../customXml/item1.xml"/>
<Relationship Id="rId6" Type="http://schemas.openxmlformats.org/officeDocument/2006/relationships/viewProps" Target="viewProps.xml"/>
<Relationship Id="rId5" Type="http://schemas.openxmlformats.org/officeDocument/2006/relationships/presProps" Target="presProps.xml"/>
<Relationship Id="rId10" Type="http://schemas.microsoft.com/office/2015/10/relationships/revisionInfo" Target="revisionInfo.xml"/>
<Relationship Id="rId4" Type="http://schemas.openxmlformats.org/officeDocument/2006/relationships/slideMaster" Target="slideMasters/slideMaster1.xml"/>
<Relationship Id="rId9" Type="http://schemas.microsoft.com/office/2016/11/relationships/changesInfo" Target="changesInfos/changesInfo1.xml"/>
<Relationship Id="rId11" Type="http://schemas.openxmlformats.org/officeDocument/2006/relationships/slide" Target="slides/slide1.xml"/>
<Relationship Id="rId12" Type="http://schemas.openxmlformats.org/officeDocument/2006/relationships/slide" Target="slides/slide2.xml"/>
<Relationship Id="rId13" Type="http://schemas.openxmlformats.org/officeDocument/2006/relationships/slide" Target="slides/slide3.xml"/>
<Relationship Id="rId14" Type="http://schemas.openxmlformats.org/officeDocument/2006/relationships/slide" Target="slides/slide4.xml"/>
<Relationship Id="rId15" Type="http://schemas.openxmlformats.org/officeDocument/2006/relationships/slide" Target="slides/slide5.xml"/>
<Relationship Id="rId16" Type="http://schemas.openxmlformats.org/officeDocument/2006/relationships/slide" Target="slides/slide6.xml"/>
<Relationship Id="rId17" Type="http://schemas.openxmlformats.org/officeDocument/2006/relationships/slide" Target="slides/slide7.xml"/>
<Relationship Id="rId18" Type="http://schemas.openxmlformats.org/officeDocument/2006/relationships/slide" Target="slides/slide8.xml"/>
<Relationship Id="rId19" Type="http://schemas.openxmlformats.org/officeDocument/2006/relationships/slide" Target="slides/slide9.xml"/>
<Relationship Id="rId20" Type="http://schemas.openxmlformats.org/officeDocument/2006/relationships/slide" Target="slides/slide10.xml"/>
<Relationship Id="rId21" Type="http://schemas.openxmlformats.org/officeDocument/2006/relationships/slide" Target="slides/slide11.xml"/>
<Relationship Id="rId22" Type="http://schemas.openxmlformats.org/officeDocument/2006/relationships/slide" Target="slides/slide12.xml"/>
<Relationship Id="rId23" Type="http://schemas.openxmlformats.org/officeDocument/2006/relationships/slide" Target="slides/slide13.xml"/>
<Relationship Id="rId24" Type="http://schemas.openxmlformats.org/officeDocument/2006/relationships/slide" Target="slides/slide14.xml"/>
<Relationship Id="rId25" Type="http://schemas.openxmlformats.org/officeDocument/2006/relationships/slide" Target="slides/slide15.xml"/>
<Relationship Id="rId26" Type="http://schemas.openxmlformats.org/officeDocument/2006/relationships/slide" Target="slides/slide16.xml"/>
<Relationship Id="rId27" Type="http://schemas.openxmlformats.org/officeDocument/2006/relationships/slide" Target="slides/slide17.xml"/>
<Relationship Id="rId28" Type="http://schemas.openxmlformats.org/officeDocument/2006/relationships/slide" Target="slides/slide18.xml"/>
<Relationship Id="rId29" Type="http://schemas.openxmlformats.org/officeDocument/2006/relationships/slide" Target="slides/slide19.xml"/>
<Relationship Id="rId30" Type="http://schemas.openxmlformats.org/officeDocument/2006/relationships/slide" Target="slides/slide20.xml"/>
<Relationship Id="rId31" Type="http://schemas.openxmlformats.org/officeDocument/2006/relationships/slide" Target="slides/slide21.xml"/>
<Relationship Id="rId32" Type="http://schemas.openxmlformats.org/officeDocument/2006/relationships/slide" Target="slides/slide22.xml"/>
<Relationship Id="rId33" Type="http://schemas.openxmlformats.org/officeDocument/2006/relationships/slide" Target="slides/slide23.xml"/>
<Relationship Id="rId34" Type="http://schemas.openxmlformats.org/officeDocument/2006/relationships/slide" Target="slides/slide24.xml"/>
</Relationships>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ie Meagher" userId="30046d18-0d06-4f6d-a94d-b18748ca51e4" providerId="ADAL" clId="{1A60FFBB-275E-4353-AC6B-A04DCD6F38C7}"/>
    <pc:docChg chg="undo custSel addSld delSld modSld">
      <pc:chgData name="Kylie Meagher" userId="30046d18-0d06-4f6d-a94d-b18748ca51e4" providerId="ADAL" clId="{1A60FFBB-275E-4353-AC6B-A04DCD6F38C7}" dt="2020-09-10T06:41:41.270" v="114" actId="47"/>
      <pc:docMkLst>
        <pc:docMk/>
      </pc:docMkLst>
      <pc:sldChg chg="addSp delSp modSp mod">
        <pc:chgData name="Kylie Meagher" userId="30046d18-0d06-4f6d-a94d-b18748ca51e4" providerId="ADAL" clId="{1A60FFBB-275E-4353-AC6B-A04DCD6F38C7}" dt="2020-09-10T06:01:31.280" v="93" actId="20577"/>
        <pc:sldMkLst>
          <pc:docMk/>
          <pc:sldMk cId="3496424599" sldId="256"/>
        </pc:sldMkLst>
        <pc:spChg chg="add mod">
          <ac:chgData name="Kylie Meagher" userId="30046d18-0d06-4f6d-a94d-b18748ca51e4" providerId="ADAL" clId="{1A60FFBB-275E-4353-AC6B-A04DCD6F38C7}" dt="2020-09-10T06:01:31.280" v="93" actId="20577"/>
          <ac:spMkLst>
            <pc:docMk/>
            <pc:sldMk cId="3496424599" sldId="256"/>
            <ac:spMk id="2" creationId="{E7149C59-11B8-4F0C-8190-6A32AD4DD229}"/>
          </ac:spMkLst>
        </pc:spChg>
        <pc:spChg chg="del">
          <ac:chgData name="Kylie Meagher" userId="30046d18-0d06-4f6d-a94d-b18748ca51e4" providerId="ADAL" clId="{1A60FFBB-275E-4353-AC6B-A04DCD6F38C7}" dt="2020-09-10T05:59:01.168" v="2" actId="478"/>
          <ac:spMkLst>
            <pc:docMk/>
            <pc:sldMk cId="3496424599" sldId="256"/>
            <ac:spMk id="6" creationId="{7585F220-433C-4390-8379-EC9ADB419EDC}"/>
          </ac:spMkLst>
        </pc:spChg>
        <pc:spChg chg="mod">
          <ac:chgData name="Kylie Meagher" userId="30046d18-0d06-4f6d-a94d-b18748ca51e4" providerId="ADAL" clId="{1A60FFBB-275E-4353-AC6B-A04DCD6F38C7}" dt="2020-09-10T06:00:41.449" v="13" actId="6549"/>
          <ac:spMkLst>
            <pc:docMk/>
            <pc:sldMk cId="3496424599" sldId="256"/>
            <ac:spMk id="9" creationId="{C423FB42-5EFB-4004-B3B8-A80BF04FBAA4}"/>
          </ac:spMkLst>
        </pc:spChg>
        <pc:spChg chg="del">
          <ac:chgData name="Kylie Meagher" userId="30046d18-0d06-4f6d-a94d-b18748ca51e4" providerId="ADAL" clId="{1A60FFBB-275E-4353-AC6B-A04DCD6F38C7}" dt="2020-09-10T05:58:55.623" v="1" actId="478"/>
          <ac:spMkLst>
            <pc:docMk/>
            <pc:sldMk cId="3496424599" sldId="256"/>
            <ac:spMk id="10" creationId="{37BB78F0-4490-49AF-B431-D377F0288E5F}"/>
          </ac:spMkLst>
        </pc:spChg>
        <pc:spChg chg="del">
          <ac:chgData name="Kylie Meagher" userId="30046d18-0d06-4f6d-a94d-b18748ca51e4" providerId="ADAL" clId="{1A60FFBB-275E-4353-AC6B-A04DCD6F38C7}" dt="2020-09-10T05:58:53.221" v="0" actId="478"/>
          <ac:spMkLst>
            <pc:docMk/>
            <pc:sldMk cId="3496424599" sldId="256"/>
            <ac:spMk id="12" creationId="{5A215CDE-4036-4229-B0D5-C7A0975AEDF0}"/>
          </ac:spMkLst>
        </pc:spChg>
        <pc:picChg chg="mod modCrop">
          <ac:chgData name="Kylie Meagher" userId="30046d18-0d06-4f6d-a94d-b18748ca51e4" providerId="ADAL" clId="{1A60FFBB-275E-4353-AC6B-A04DCD6F38C7}" dt="2020-09-10T06:01:06.490" v="25" actId="1038"/>
          <ac:picMkLst>
            <pc:docMk/>
            <pc:sldMk cId="3496424599" sldId="256"/>
            <ac:picMk id="5" creationId="{725C3651-F34A-4FF9-9666-1EE3D9B33E54}"/>
          </ac:picMkLst>
        </pc:picChg>
      </pc:sldChg>
      <pc:sldChg chg="addSp modSp add mod">
        <pc:chgData name="Kylie Meagher" userId="30046d18-0d06-4f6d-a94d-b18748ca51e4" providerId="ADAL" clId="{1A60FFBB-275E-4353-AC6B-A04DCD6F38C7}" dt="2020-09-10T06:39:43.870" v="110" actId="20577"/>
        <pc:sldMkLst>
          <pc:docMk/>
          <pc:sldMk cId="4181828423" sldId="257"/>
        </pc:sldMkLst>
        <pc:spChg chg="add mod">
          <ac:chgData name="Kylie Meagher" userId="30046d18-0d06-4f6d-a94d-b18748ca51e4" providerId="ADAL" clId="{1A60FFBB-275E-4353-AC6B-A04DCD6F38C7}" dt="2020-09-10T06:39:24.660" v="105" actId="20577"/>
          <ac:spMkLst>
            <pc:docMk/>
            <pc:sldMk cId="4181828423" sldId="257"/>
            <ac:spMk id="3" creationId="{6FA27290-6A89-46BB-B8DC-4307DEE7883B}"/>
          </ac:spMkLst>
        </pc:spChg>
        <pc:spChg chg="add mod">
          <ac:chgData name="Kylie Meagher" userId="30046d18-0d06-4f6d-a94d-b18748ca51e4" providerId="ADAL" clId="{1A60FFBB-275E-4353-AC6B-A04DCD6F38C7}" dt="2020-09-10T06:39:43.870" v="110" actId="20577"/>
          <ac:spMkLst>
            <pc:docMk/>
            <pc:sldMk cId="4181828423" sldId="257"/>
            <ac:spMk id="4" creationId="{C42B68A8-DE8F-4499-878F-CA372579769F}"/>
          </ac:spMkLst>
        </pc:spChg>
        <pc:spChg chg="mod">
          <ac:chgData name="Kylie Meagher" userId="30046d18-0d06-4f6d-a94d-b18748ca51e4" providerId="ADAL" clId="{1A60FFBB-275E-4353-AC6B-A04DCD6F38C7}" dt="2020-09-10T06:38:45.466" v="99" actId="14100"/>
          <ac:spMkLst>
            <pc:docMk/>
            <pc:sldMk cId="4181828423" sldId="257"/>
            <ac:spMk id="9" creationId="{C423FB42-5EFB-4004-B3B8-A80BF04FBAA4}"/>
          </ac:spMkLst>
        </pc:spChg>
      </pc:sldChg>
      <pc:sldChg chg="delSp add del mod">
        <pc:chgData name="Kylie Meagher" userId="30046d18-0d06-4f6d-a94d-b18748ca51e4" providerId="ADAL" clId="{1A60FFBB-275E-4353-AC6B-A04DCD6F38C7}" dt="2020-09-10T06:41:41.270" v="114" actId="47"/>
        <pc:sldMkLst>
          <pc:docMk/>
          <pc:sldMk cId="513028011" sldId="258"/>
        </pc:sldMkLst>
        <pc:spChg chg="del">
          <ac:chgData name="Kylie Meagher" userId="30046d18-0d06-4f6d-a94d-b18748ca51e4" providerId="ADAL" clId="{1A60FFBB-275E-4353-AC6B-A04DCD6F38C7}" dt="2020-09-10T06:41:25.309" v="113" actId="478"/>
          <ac:spMkLst>
            <pc:docMk/>
            <pc:sldMk cId="513028011" sldId="258"/>
            <ac:spMk id="3" creationId="{6FA27290-6A89-46BB-B8DC-4307DEE7883B}"/>
          </ac:spMkLst>
        </pc:spChg>
        <pc:spChg chg="del">
          <ac:chgData name="Kylie Meagher" userId="30046d18-0d06-4f6d-a94d-b18748ca51e4" providerId="ADAL" clId="{1A60FFBB-275E-4353-AC6B-A04DCD6F38C7}" dt="2020-09-10T06:41:23.643" v="112" actId="478"/>
          <ac:spMkLst>
            <pc:docMk/>
            <pc:sldMk cId="513028011" sldId="258"/>
            <ac:spMk id="4" creationId="{C42B68A8-DE8F-4499-878F-CA3725797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AB08-5429-4D40-B741-9EC2E1B5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443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2C36-FBBF-D140-A321-176A0A280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37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ECCA-5190-8140-8FDD-43CE3ED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766D-E5B8-5B47-A09D-6BCD3D70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26F1-B705-504B-A238-CFC92143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31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01F0-7B7B-C042-812E-FAECE713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FC760-9D07-B346-A0F1-57AB82520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A8BB-FBA8-8B41-B120-7838D5E8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1E41-1CFC-D446-A884-EDFB40B2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6772-CA93-9C40-AF3E-E8E50DB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0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2E1C2-B308-8D49-80A0-60DA69F7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869A-B4A9-0D40-9027-16B1D333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4B0B-18E9-964D-BCD8-FA88CB6E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D465-CCB3-924E-B177-4912E9FA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60C7-C420-B343-A051-6A988E30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89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28E-9F59-A84E-9545-35B52C58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241B-2FEE-4D40-AB01-5DD1923D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847D-143C-2649-94EB-9B5D9F75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C2EA-0D61-6445-AD4D-E9029ADB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5E42-20B0-F742-A35A-09AA52AB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3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C842-7ECF-3248-9B51-433A7DB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F2791-CC06-054B-A88F-5B113876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1951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1363-EEB8-4240-91E7-A184976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9688-B1AD-D243-95DD-D59A31FD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90DB-6DBB-7D4C-B648-9478EBC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6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3C76-E00C-3945-891F-CB8659EA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B2E9-41D1-5F48-B5AF-EAB3A08FA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84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2C1DE-15FD-5D48-8F4E-D0D761F9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84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9AD1-CB90-1C44-8C9F-6E1C5D98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E48E-295E-6D4F-8FD0-7980FC8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B3BB-B48C-A943-BA79-A05C0A71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E89-BF4B-9D46-8C06-6E182F51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7BB4-E2D5-D745-90EE-8366EE72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7C11-7527-F54D-80C3-80F02142A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A7112-CB59-684B-9627-DE049D176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6CADD-77BF-2247-B8A4-FAFC9B385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D56B8-77BA-6940-B937-6CCA1413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3CE9E-DAA8-B148-9597-DCBF6253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0E60C-179F-5046-ACCF-6C00D064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3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4B40-C795-4448-8734-9C334456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5C195-C32C-224C-86A5-907A64A3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52C79-09CB-F441-87A1-CFAF3E0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B936-CD1E-2347-94C8-914ABC31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4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4C6234-192A-524E-85FA-03EBD40A97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5457" y="387350"/>
            <a:ext cx="11241087" cy="530701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8425-7EC1-194B-96EF-DF6049324A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 tIns="72000" bIns="72000" anchor="t"/>
          <a:lstStyle>
            <a:lvl1pPr algn="ctr"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64D6F-69DF-9D41-BACC-F59B56F36AF8}"/>
              </a:ext>
            </a:extLst>
          </p:cNvPr>
          <p:cNvSpPr txBox="1"/>
          <p:nvPr userDrawn="1"/>
        </p:nvSpPr>
        <p:spPr>
          <a:xfrm>
            <a:off x="4548851" y="5984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5856-55C1-2641-89D0-73EAD716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C2FD-9B48-7C4C-9CC6-1461008B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0FE5-EF55-F842-8531-CD012BE6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E936-D34E-A34F-A725-059EF047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C329-10A7-9D41-9367-2E85B7B3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58329-A7C2-A944-90D4-827CF80A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34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0EC8-26E6-1B41-98A7-88EC5F59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F0E3A-FE99-5241-A155-0AA31945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63F54-3521-9D4C-BF72-8E9A82BDE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248CE-792C-FB4D-A143-5DF1F6BB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2DD2-A05C-AA48-947F-59B26AAC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1CA7-E134-2A45-8443-3E9E7A36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83FFF-5F23-CE46-93C2-31719945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6DF7E-193A-A74E-833B-4F4213BDA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033"/>
            <a:ext cx="10515600" cy="4586033"/>
          </a:xfrm>
          <a:prstGeom prst="rect">
            <a:avLst/>
          </a:prstGeom>
          <a:ln w="28575">
            <a:noFill/>
          </a:ln>
        </p:spPr>
        <p:txBody>
          <a:bodyPr vert="horz" lIns="180000" tIns="180000" rIns="180000" bIns="18000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8EEF-F9F8-C74D-B507-BC92A716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445C-4EC9-4493-89A0-0530B9BEE644}" type="datetimeFigureOut">
              <a:rPr lang="en-AU" smtClean="0"/>
              <a:t>13/10/20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36B9-BA7E-D541-865B-0473B0087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8DC9-086D-F146-A639-67C97A0B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E6A6-23B8-4178-8212-CF1006BD0BE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3C51D3-A32E-6F4C-B7E5-C189CEE3D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20926" r="19305" b="40025"/>
          <a:stretch/>
        </p:blipFill>
        <p:spPr>
          <a:xfrm>
            <a:off x="450159" y="6209057"/>
            <a:ext cx="2240117" cy="5202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A41FCFB-5712-D447-ADC2-128B29053914}"/>
              </a:ext>
            </a:extLst>
          </p:cNvPr>
          <p:cNvGrpSpPr/>
          <p:nvPr userDrawn="1"/>
        </p:nvGrpSpPr>
        <p:grpSpPr>
          <a:xfrm>
            <a:off x="9591812" y="6079846"/>
            <a:ext cx="2076727" cy="840409"/>
            <a:chOff x="9591812" y="5881066"/>
            <a:chExt cx="2076727" cy="840409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FD816E8F-26D0-4D4A-BDF6-C75D0AF445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812" y="5881066"/>
              <a:ext cx="840409" cy="84040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4727B-D999-2B4A-B68F-409AA83D1833}"/>
                </a:ext>
              </a:extLst>
            </p:cNvPr>
            <p:cNvSpPr txBox="1"/>
            <p:nvPr userDrawn="1"/>
          </p:nvSpPr>
          <p:spPr>
            <a:xfrm>
              <a:off x="10257183" y="6070437"/>
              <a:ext cx="141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163459"/>
                  </a:solidFill>
                  <a:latin typeface="+mj-lt"/>
                </a:rPr>
                <a:t>999CPD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6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634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34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b8928c3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59d3201f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33e2014b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3ac2fd89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57934b82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74270b9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1af68568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b812eb07cac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b8113328aee.jp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3b815b3f191a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4434"/>
            <a:ext cx="9144000" cy="2387600"/>
          </a:xfrm>
        </p:spPr>
        <p:txBody>
          <a:bodyPr/>
          <a:lstStyle/>
          <a:p>
            <a:r>
              <a:rPr/>
              <a:t>The SPRAINED study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3745"/>
            <a:ext cx="9144000" cy="1655762"/>
          </a:xfrm>
        </p:spPr>
        <p:txBody>
          <a:bodyPr/>
          <a:lstStyle/>
          <a:p>
            <a:r>
              <a:rPr/>
              <a:t>The effect of a specialist paramedic primary care rotation on appropriate non-conveyance decisions: a controlled interrupted time series analysis
 Richard Pilbery
Andrew Hodge
Professor Tracey Young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Results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pPr/>
            <a:r>
              <a:rPr/>
              <a:t>Data from 1st June 2017 to 31st December 2019</a:t>
            </a:r>
          </a:p>
          <a:p>
            <a:pPr/>
            <a:r>
              <a:rPr/>
              <a:t>7349 cases</a:t>
            </a:r>
          </a:p>
          <a:p>
            <a:pPr/>
            <a:r>
              <a:rPr/>
              <a:t>Missing data</a:t>
            </a:r>
          </a:p>
          <a:p>
            <a:pPr lvl="1"/>
            <a:r>
              <a:rPr/>
              <a:t>1785 : No working impression</a:t>
            </a:r>
          </a:p>
          <a:p>
            <a:pPr lvl="1"/>
            <a:r>
              <a:rPr/>
              <a:t>15 : No age</a:t>
            </a:r>
          </a:p>
          <a:p>
            <a:pPr lvl="1"/>
            <a:r>
              <a:rPr/>
              <a:t>8 : No postcode</a:t>
            </a:r>
          </a:p>
          <a:p>
            <a:pPr lvl="1"/>
            <a:r>
              <a:rPr/>
              <a:t>6 : No sex</a:t>
            </a:r>
          </a:p>
          <a:p>
            <a:pPr lvl="1"/>
            <a:r>
              <a:rPr/>
              <a:t>4 : No IMD/rural urban class/LTC</a:t>
            </a:r>
          </a:p>
          <a:p>
            <a:pPr/>
            <a:r>
              <a:rPr/>
              <a:t>5537/7349 (75.3%) eligible</a:t>
            </a:r>
          </a:p>
          <a:p>
            <a:pPr/>
            <a:r>
              <a:rPr/>
              <a:t>5198/5537 (93.9%) utilised by matching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Monthly totals of incidents attended by rotating SPs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Rotating SP daily activity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282148"/>
          <a:ext cx="10515600" cy="4303643"/>
        </p:xfrm>
        <a:graphic>
          <a:graphicData uri="http://schemas.openxmlformats.org/drawingml/2006/table">
            <a:tbl>
              <a:tblPr/>
              <a:tblGrid>
                <a:gridCol w="1121620"/>
                <a:gridCol w="2124350"/>
                <a:gridCol w="2208933"/>
                <a:gridCol w="2237335"/>
                <a:gridCol w="2321919"/>
              </a:tblGrid>
              <a:tr h="3945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Activity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Pre-placement 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Pre-placement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Post-placement 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Post-placement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4749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EOC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2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49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2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STUDY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49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AMPDS call category pre- and post-placement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NEWS risk category pre- and post-placement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CITS model: Control group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CITS model: Control group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CITS model: Rotating SP group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CITS model: Rotating SP group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ture Placeholder 5"/>
          <p:cNvPicPr>
            <a:picLocks noGrp="1"/>
          </p:cNvPicPr>
          <p:nvPr>
            <p:ph type="pic" sz="quarter" idx="10"/>
          </p:nvPr>
        </p:nvPicPr>
        <p:blipFill>
          <a:blip cstate="print" r:embed="rId2"/>
          <a:stretch>
            <a:fillRect/>
          </a:stretch>
        </p:blipFill>
        <p:spPr>
          <a:xfrm>
            <a:off x="475457" y="387350"/>
            <a:ext cx="8229600" cy="54864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5931" y="5950469"/>
            <a:ext cx="6520138" cy="445673"/>
          </a:xfrm>
        </p:spPr>
        <p:txBody>
          <a:bodyPr/>
          <a:lstStyle/>
          <a:p>
            <a:r>
              <a:rPr/>
              <a:t>Final fitted CITS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Conflicts of interest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pPr/>
            <a:r>
              <a:rPr/>
              <a:t>Richard Pilbery</a:t>
            </a:r>
          </a:p>
          <a:p>
            <a:pPr lvl="1"/>
            <a:r>
              <a:rPr/>
              <a:t>YAS employee, not involved in rotating pilot</a:t>
            </a:r>
          </a:p>
          <a:p>
            <a:pPr/>
            <a:r>
              <a:rPr/>
              <a:t>Andrew Hodge</a:t>
            </a:r>
          </a:p>
          <a:p>
            <a:pPr lvl="1"/>
            <a:r>
              <a:rPr/>
              <a:t>YAS employee, involved with pilot, not involved in data analysis</a:t>
            </a:r>
          </a:p>
          <a:p>
            <a:pPr/>
            <a:r>
              <a:rPr/>
              <a:t>Prof. Young</a:t>
            </a:r>
          </a:p>
          <a:p>
            <a:pPr lvl="1"/>
            <a:r>
              <a:rPr/>
              <a:t>Time funded by NIHR ARC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Segmented regression 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282148"/>
          <a:ext cx="10515600" cy="4303643"/>
        </p:xfrm>
        <a:graphic>
          <a:graphicData uri="http://schemas.openxmlformats.org/drawingml/2006/table">
            <a:tbl>
              <a:tblPr/>
              <a:tblGrid>
                <a:gridCol w="5795394"/>
                <a:gridCol w="1593281"/>
                <a:gridCol w="1334122"/>
                <a:gridCol w="938537"/>
              </a:tblGrid>
              <a:tr h="350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Coefficient (%)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95% CI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 value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474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Initial control group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 to 22.8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4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Pre-placement control group trend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-0.7 to 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50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Difference in level between control and rotating 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 to 20.2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50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Rotating SP trend relative to 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-1.4 to 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4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Post-placement change in control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 to 19.2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4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Post-placement change in control trend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-1.0 to 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50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Post-placement rotating SP change in level relative to 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23.8 to 46.2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50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Post-placement rotating SP change in trend relative to 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-2.8 to 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Let's talk money...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pPr/>
            <a:r>
              <a:rPr/>
              <a:t>Mean cost per appropriate non-conveyance</a:t>
            </a:r>
          </a:p>
          <a:p>
            <a:pPr lvl="1"/>
            <a:r>
              <a:rPr/>
              <a:t>Rotating SP: £509.42 (95% bootstrapped CI £485.94–£535.41)</a:t>
            </a:r>
          </a:p>
          <a:p>
            <a:pPr lvl="1"/>
            <a:r>
              <a:rPr/>
              <a:t>Control: £1124.41 (95% bootstrapped CI £1041.89–£1218.31)</a:t>
            </a:r>
          </a:p>
          <a:p>
            <a:pPr/>
            <a:r>
              <a:rPr/>
              <a:t>Mean saving of £615 per appropriate non-conveyance</a:t>
            </a:r>
          </a:p>
          <a:p>
            <a:pPr lvl="1"/>
            <a:r>
              <a:rPr/>
              <a:t>95% bootstrapped CI £545.31–£686.69</a:t>
            </a:r>
          </a:p>
          <a:p>
            <a:pPr/>
            <a:r>
              <a:rPr/>
              <a:t>Cost-effectiveness ratio</a:t>
            </a:r>
          </a:p>
          <a:p>
            <a:pPr lvl="1"/>
            <a:r>
              <a:rPr/>
              <a:t>£1758.89 per percentage increase in appropriate non-conveyance</a:t>
            </a:r>
          </a:p>
          <a:p>
            <a:pPr lvl="1"/>
            <a:r>
              <a:rPr/>
              <a:t>95% bootstrapped CI £1477.76–£2133.08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Limitations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r>
              <a:rPr/>
              <a:t>Routine observational data vs RCT</a:t>
            </a:r>
          </a:p>
          <a:p>
            <a:r>
              <a:rPr/>
              <a:t>Re-contact to 999 only</a:t>
            </a:r>
          </a:p>
          <a:p>
            <a:r>
              <a:rPr/>
              <a:t>Patient re-identification</a:t>
            </a:r>
          </a:p>
          <a:p>
            <a:r>
              <a:rPr/>
              <a:t>Missing working impressions</a:t>
            </a:r>
          </a:p>
          <a:p>
            <a:r>
              <a:rPr/>
              <a:t>Determining paramedic roles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Conclusion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r>
              <a:rPr/>
              <a:t>Clinically important and statistically significant increase in appropriate non-conveyance rates</a:t>
            </a:r>
          </a:p>
          <a:p>
            <a:r>
              <a:rPr/>
              <a:t>Persisted for the 12-month period following the rotation</a:t>
            </a:r>
          </a:p>
          <a:p>
            <a:r>
              <a:rPr/>
              <a:t>Demonstrated cost savings compared to usual care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4434"/>
            <a:ext cx="9144000" cy="2387600"/>
          </a:xfrm>
        </p:spPr>
        <p:txBody>
          <a:bodyPr/>
          <a:lstStyle/>
          <a:p>
            <a:r>
              <a:rPr/>
              <a:t>Questions?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3745"/>
            <a:ext cx="9144000" cy="1655762"/>
          </a:xfrm>
        </p:spPr>
        <p:txBody>
          <a:bodyPr/>
          <a:lstStyle/>
          <a:p>
            <a:r>
              <a:rPr/>
              <a:t>Pre-print URL: bit.ly/SPRAINED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The Challenge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282148"/>
            <a:ext cx="640080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Yorkshire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8401"/>
          </a:xfrm>
        </p:spPr>
        <p:txBody>
          <a:bodyPr/>
          <a:lstStyle/>
          <a:p>
            <a:r>
              <a:rPr/>
              <a:t>6000 square miles (~15,500 sq km)</a:t>
            </a:r>
          </a:p>
          <a:p>
            <a:r>
              <a:rPr/>
              <a:t>Population: 5 million</a:t>
            </a:r>
          </a:p>
          <a:p>
            <a:r>
              <a:rPr/>
              <a:t>YAS responds to ~800,000 incidents each year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2743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Opportunity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r>
              <a:rPr/>
              <a:t>Rotating paramedics pilot</a:t>
            </a:r>
          </a:p>
          <a:p>
            <a:r>
              <a:rPr/>
              <a:t>Funded by Health Education England</a:t>
            </a:r>
          </a:p>
          <a:p>
            <a:r>
              <a:rPr/>
              <a:t>Opportunity for SP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Aims and objectives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r>
              <a:rPr/>
              <a:t>Aim: Evaluate whether primary care placement appropriately increases level and trend of non-conveyance</a:t>
            </a:r>
          </a:p>
          <a:p>
            <a:r>
              <a:rPr/>
              <a:t>Primary objective: Determine change and trend in proportion of appropriate non-conveyance decisions</a:t>
            </a:r>
          </a:p>
          <a:p>
            <a:r>
              <a:rPr/>
              <a:t>Secondary objective: Compare cost-effectiveness of GP placement SPs vs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Primary outcome analysis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r>
              <a:rPr/>
              <a:t>Before/After design</a:t>
            </a:r>
          </a:p>
          <a:p>
            <a:r>
              <a:rPr/>
              <a:t>Controlled Interrupted Time Series</a:t>
            </a:r>
          </a:p>
          <a:p>
            <a:r>
              <a:rPr/>
              <a:t>24 months (12 months either side of primary care placement)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Secondary outcome analysis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8401"/>
          </a:xfrm>
        </p:spPr>
        <p:txBody>
          <a:bodyPr/>
          <a:lstStyle/>
          <a:p>
            <a:r>
              <a:rPr/>
              <a:t>Salary costs ✅</a:t>
            </a:r>
          </a:p>
          <a:p>
            <a:r>
              <a:rPr/>
              <a:t>Education costs ❌</a:t>
            </a:r>
          </a:p>
          <a:p>
            <a:r>
              <a:rPr/>
              <a:t>Unit costs</a:t>
            </a:r>
          </a:p>
          <a:p>
            <a:r>
              <a:rPr/>
              <a:t>Bootstrapping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6172200" y="1825625"/>
          <a:ext cx="5181600" cy="4048401"/>
        </p:xfrm>
        <a:graphic>
          <a:graphicData uri="http://schemas.openxmlformats.org/drawingml/2006/table">
            <a:tbl>
              <a:tblPr/>
              <a:tblGrid>
                <a:gridCol w="4101283"/>
                <a:gridCol w="1178919"/>
              </a:tblGrid>
              <a:tr h="34391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item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476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999 call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£7.33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6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Ambulance: see and treat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£209.38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32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Ambulance: see, treat and convey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£257.34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4768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ED attendance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000">
                          <a:solidFill>
                            <a:srgbClr val="18355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£135.00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537"/>
          </a:xfrm>
        </p:spPr>
        <p:txBody>
          <a:bodyPr/>
          <a:lstStyle/>
          <a:p>
            <a:r>
              <a:rPr/>
              <a:t>Matching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303643"/>
          </a:xfrm>
        </p:spPr>
        <p:txBody>
          <a:bodyPr/>
          <a:lstStyle/>
          <a:p>
            <a:r>
              <a:rPr/>
              <a:t>Patient</a:t>
            </a:r>
          </a:p>
          <a:p>
            <a:r>
              <a:rPr/>
              <a:t>Location</a:t>
            </a:r>
          </a:p>
          <a:p>
            <a:r>
              <a:rPr/>
              <a:t>Paramedics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946125F56B949A4F80CB60326BF25" ma:contentTypeVersion="12" ma:contentTypeDescription="Create a new document." ma:contentTypeScope="" ma:versionID="c21440a42509a99ba91350921cd9f17b">
  <xsd:schema xmlns:xsd="http://www.w3.org/2001/XMLSchema" xmlns:xs="http://www.w3.org/2001/XMLSchema" xmlns:p="http://schemas.microsoft.com/office/2006/metadata/properties" xmlns:ns2="76ee5c8d-8135-4d8d-bdfd-b166aefa0c78" xmlns:ns3="90200a04-3f77-4de6-9167-2bee13dc7cab" targetNamespace="http://schemas.microsoft.com/office/2006/metadata/properties" ma:root="true" ma:fieldsID="e185d05a45884e0d4ed1f27e15af12f1" ns2:_="" ns3:_="">
    <xsd:import namespace="76ee5c8d-8135-4d8d-bdfd-b166aefa0c78"/>
    <xsd:import namespace="90200a04-3f77-4de6-9167-2bee13dc7c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5c8d-8135-4d8d-bdfd-b166aefa0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200a04-3f77-4de6-9167-2bee13dc7ca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229993-CB7E-462F-AB0A-A50FCDFF1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3EA3D5-89AC-4EFE-89D6-DAEF670F5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ee5c8d-8135-4d8d-bdfd-b166aefa0c78"/>
    <ds:schemaRef ds:uri="90200a04-3f77-4de6-9167-2bee13dc7c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11BE2F-19FF-4C91-8156-E8F514EA2B85}">
  <ds:schemaRefs>
    <ds:schemaRef ds:uri="http://schemas.microsoft.com/office/2006/documentManagement/types"/>
    <ds:schemaRef ds:uri="http://purl.org/dc/elements/1.1/"/>
    <ds:schemaRef ds:uri="90200a04-3f77-4de6-9167-2bee13dc7cab"/>
    <ds:schemaRef ds:uri="http://schemas.microsoft.com/office/infopath/2007/PartnerControls"/>
    <ds:schemaRef ds:uri="76ee5c8d-8135-4d8d-bdfd-b166aefa0c78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Kylie Meagher</dc:creator>
  <cp:lastModifiedBy>tricky999</cp:lastModifiedBy>
  <cp:revision>22</cp:revision>
  <dcterms:created xsi:type="dcterms:W3CDTF">2020-09-09T23:15:28Z</dcterms:created>
  <dcterms:modified xsi:type="dcterms:W3CDTF">2020-10-13T17:37:09Z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0x010100008946125F56B949A4F80CB60326BF25</vt:lpwstr>
  </property>
</Properties>
</file>