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59" r:id="rId3"/>
    <p:sldId id="463" r:id="rId5"/>
    <p:sldId id="464" r:id="rId6"/>
    <p:sldId id="470" r:id="rId7"/>
    <p:sldId id="469" r:id="rId8"/>
    <p:sldId id="465" r:id="rId9"/>
    <p:sldId id="466" r:id="rId10"/>
    <p:sldId id="468" r:id="rId11"/>
    <p:sldId id="412" r:id="rId12"/>
    <p:sldId id="472" r:id="rId13"/>
    <p:sldId id="40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26D77"/>
    <a:srgbClr val="D0B3E3"/>
    <a:srgbClr val="7E7182"/>
    <a:srgbClr val="F2E4FB"/>
    <a:srgbClr val="9CA391"/>
    <a:srgbClr val="E3CFD1"/>
    <a:srgbClr val="F2E4FD"/>
    <a:srgbClr val="FEFBEC"/>
    <a:srgbClr val="FB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7" Type="http://schemas.openxmlformats.org/officeDocument/2006/relationships/notesSlide" Target="../notesSlides/notesSlide10.xml"/><Relationship Id="rId36" Type="http://schemas.openxmlformats.org/officeDocument/2006/relationships/slideLayout" Target="../slideLayouts/slideLayout5.xml"/><Relationship Id="rId35" Type="http://schemas.openxmlformats.org/officeDocument/2006/relationships/tags" Target="../tags/tag72.xml"/><Relationship Id="rId34" Type="http://schemas.openxmlformats.org/officeDocument/2006/relationships/tags" Target="../tags/tag71.xml"/><Relationship Id="rId33" Type="http://schemas.openxmlformats.org/officeDocument/2006/relationships/tags" Target="../tags/tag70.xml"/><Relationship Id="rId32" Type="http://schemas.openxmlformats.org/officeDocument/2006/relationships/tags" Target="../tags/tag69.xml"/><Relationship Id="rId31" Type="http://schemas.openxmlformats.org/officeDocument/2006/relationships/tags" Target="../tags/tag68.xml"/><Relationship Id="rId30" Type="http://schemas.openxmlformats.org/officeDocument/2006/relationships/tags" Target="../tags/tag67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39" Type="http://schemas.openxmlformats.org/officeDocument/2006/relationships/slideLayout" Target="../slideLayouts/slideLayout5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image" Target="../media/image5.jpeg"/><Relationship Id="rId34" Type="http://schemas.openxmlformats.org/officeDocument/2006/relationships/tags" Target="../tags/tag33.xml"/><Relationship Id="rId33" Type="http://schemas.openxmlformats.org/officeDocument/2006/relationships/image" Target="../media/image4.jpeg"/><Relationship Id="rId32" Type="http://schemas.openxmlformats.org/officeDocument/2006/relationships/tags" Target="../tags/tag32.xml"/><Relationship Id="rId31" Type="http://schemas.openxmlformats.org/officeDocument/2006/relationships/image" Target="../media/image3.jpeg"/><Relationship Id="rId30" Type="http://schemas.openxmlformats.org/officeDocument/2006/relationships/tags" Target="../tags/tag31.xml"/><Relationship Id="rId3" Type="http://schemas.openxmlformats.org/officeDocument/2006/relationships/tags" Target="../tags/tag5.xml"/><Relationship Id="rId29" Type="http://schemas.openxmlformats.org/officeDocument/2006/relationships/image" Target="../media/image2.jpeg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ppt图片\微信图片_20220329201654.jpg微信图片_20220329201654"/>
          <p:cNvPicPr>
            <a:picLocks noChangeAspect="1"/>
          </p:cNvPicPr>
          <p:nvPr/>
        </p:nvPicPr>
        <p:blipFill>
          <a:blip r:embed="rId1">
            <a:alphaModFix amt="60000"/>
          </a:blip>
          <a:srcRect r="28858"/>
          <a:stretch>
            <a:fillRect/>
          </a:stretch>
        </p:blipFill>
        <p:spPr>
          <a:xfrm>
            <a:off x="7303770" y="0"/>
            <a:ext cx="4888865" cy="6418580"/>
          </a:xfrm>
          <a:prstGeom prst="rect">
            <a:avLst/>
          </a:prstGeom>
          <a:effectLst/>
        </p:spPr>
      </p:pic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63012" y="2045892"/>
            <a:ext cx="8923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Portfolio Management System</a:t>
            </a:r>
            <a:endParaRPr kumimoji="1" lang="en-US" altLang="zh-CN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079" name="TextBox 6"/>
          <p:cNvSpPr/>
          <p:nvPr>
            <p:custDataLst>
              <p:tags r:id="rId2"/>
            </p:custDataLst>
          </p:nvPr>
        </p:nvSpPr>
        <p:spPr>
          <a:xfrm>
            <a:off x="4208145" y="3614420"/>
            <a:ext cx="3793490" cy="1567180"/>
          </a:xfrm>
          <a:prstGeom prst="rect">
            <a:avLst/>
          </a:prstGeom>
          <a:noFill/>
          <a:ln w="9525">
            <a:noFill/>
          </a:ln>
        </p:spPr>
        <p:txBody>
          <a:bodyPr wrap="square" lIns="91416" tIns="45708" rIns="91416" bIns="45708">
            <a:spAutoFit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Amber House Team 4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LittleBankXA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0" name="TextBox 7"/>
          <p:cNvSpPr/>
          <p:nvPr>
            <p:custDataLst>
              <p:tags r:id="rId3"/>
            </p:custDataLst>
          </p:nvPr>
        </p:nvSpPr>
        <p:spPr>
          <a:xfrm>
            <a:off x="4735392" y="5659102"/>
            <a:ext cx="2721610" cy="397510"/>
          </a:xfrm>
          <a:prstGeom prst="rect">
            <a:avLst/>
          </a:prstGeom>
          <a:noFill/>
          <a:ln w="9525">
            <a:noFill/>
          </a:ln>
        </p:spPr>
        <p:txBody>
          <a:bodyPr wrap="square" lIns="91416" tIns="45708" rIns="91416" bIns="45708">
            <a:spAutoFit/>
          </a:bodyPr>
          <a:p>
            <a:pPr algn="ctr"/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July 31, 2025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/>
          <p:cNvSpPr/>
          <p:nvPr>
            <p:custDataLst>
              <p:tags r:id="rId1"/>
            </p:custDataLst>
          </p:nvPr>
        </p:nvSpPr>
        <p:spPr bwMode="auto">
          <a:xfrm>
            <a:off x="6273011" y="1275724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4" name="Group 27"/>
          <p:cNvGrpSpPr/>
          <p:nvPr>
            <p:custDataLst>
              <p:tags r:id="rId2"/>
            </p:custDataLst>
          </p:nvPr>
        </p:nvGrpSpPr>
        <p:grpSpPr>
          <a:xfrm>
            <a:off x="4964667" y="1446325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01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7" name="Freeform 5"/>
          <p:cNvSpPr/>
          <p:nvPr>
            <p:custDataLst>
              <p:tags r:id="rId5"/>
            </p:custDataLst>
          </p:nvPr>
        </p:nvSpPr>
        <p:spPr bwMode="auto">
          <a:xfrm flipH="1">
            <a:off x="993092" y="2515507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algn="ctr"/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FF"/>
              </a:highlight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8" name="Group 26"/>
          <p:cNvGrpSpPr/>
          <p:nvPr>
            <p:custDataLst>
              <p:tags r:id="rId6"/>
            </p:custDataLst>
          </p:nvPr>
        </p:nvGrpSpPr>
        <p:grpSpPr>
          <a:xfrm>
            <a:off x="5184837" y="2686108"/>
            <a:ext cx="1589476" cy="1077672"/>
            <a:chOff x="5375906" y="3148615"/>
            <a:chExt cx="1589476" cy="1077672"/>
          </a:xfrm>
        </p:grpSpPr>
        <p:sp>
          <p:nvSpPr>
            <p:cNvPr id="49" name="Freeform 6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5375906" y="3148615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0" name="Freeform 7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5941774" y="3200277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02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1" name="Freeform 5"/>
          <p:cNvSpPr/>
          <p:nvPr>
            <p:custDataLst>
              <p:tags r:id="rId9"/>
            </p:custDataLst>
          </p:nvPr>
        </p:nvSpPr>
        <p:spPr bwMode="auto">
          <a:xfrm>
            <a:off x="6343895" y="3684169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52" name="Group 25"/>
          <p:cNvGrpSpPr/>
          <p:nvPr>
            <p:custDataLst>
              <p:tags r:id="rId10"/>
            </p:custDataLst>
          </p:nvPr>
        </p:nvGrpSpPr>
        <p:grpSpPr>
          <a:xfrm>
            <a:off x="5035551" y="3854771"/>
            <a:ext cx="1589476" cy="1077672"/>
            <a:chOff x="5226619" y="4114078"/>
            <a:chExt cx="1589476" cy="1077672"/>
          </a:xfrm>
        </p:grpSpPr>
        <p:sp>
          <p:nvSpPr>
            <p:cNvPr id="53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5226619" y="4114078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4" name="Freeform 7"/>
            <p:cNvSpPr/>
            <p:nvPr>
              <p:custDataLst>
                <p:tags r:id="rId12"/>
              </p:custDataLst>
            </p:nvPr>
          </p:nvSpPr>
          <p:spPr bwMode="auto">
            <a:xfrm>
              <a:off x="5297503" y="4165740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03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5" name="Freeform 5"/>
          <p:cNvSpPr/>
          <p:nvPr>
            <p:custDataLst>
              <p:tags r:id="rId13"/>
            </p:custDataLst>
          </p:nvPr>
        </p:nvSpPr>
        <p:spPr bwMode="auto">
          <a:xfrm flipH="1">
            <a:off x="993092" y="4903633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solidFill>
                <a:schemeClr val="accent4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56" name="Group 24"/>
          <p:cNvGrpSpPr/>
          <p:nvPr>
            <p:custDataLst>
              <p:tags r:id="rId14"/>
            </p:custDataLst>
          </p:nvPr>
        </p:nvGrpSpPr>
        <p:grpSpPr>
          <a:xfrm>
            <a:off x="5184837" y="5074235"/>
            <a:ext cx="1589476" cy="1077672"/>
            <a:chOff x="5375906" y="5079542"/>
            <a:chExt cx="1589476" cy="1077672"/>
          </a:xfrm>
        </p:grpSpPr>
        <p:sp>
          <p:nvSpPr>
            <p:cNvPr id="57" name="Freeform 6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5375906" y="507954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Freeform 7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5941774" y="513120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04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9" name="Group 44"/>
          <p:cNvGrpSpPr/>
          <p:nvPr>
            <p:custDataLst>
              <p:tags r:id="rId17"/>
            </p:custDataLst>
          </p:nvPr>
        </p:nvGrpSpPr>
        <p:grpSpPr>
          <a:xfrm>
            <a:off x="4257384" y="5134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>
              <p:custDataLst>
                <p:tags r:id="rId20"/>
              </p:custDataLst>
            </p:nvPr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6914625" y="153867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64" name="Freeform 164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4270379" y="2775420"/>
            <a:ext cx="533403" cy="474948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>
            <p:custDataLst>
              <p:tags r:id="rId23"/>
            </p:custDataLst>
          </p:nvPr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>
              <p:custDataLst>
                <p:tags r:id="rId24"/>
              </p:custDataLst>
            </p:nvPr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>
              <p:custDataLst>
                <p:tags r:id="rId26"/>
              </p:custDataLst>
            </p:nvPr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>
              <p:custDataLst>
                <p:tags r:id="rId27"/>
              </p:custDataLst>
            </p:nvPr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>
            <p:custDataLst>
              <p:tags r:id="rId28"/>
            </p:custDataLst>
          </p:nvPr>
        </p:nvSpPr>
        <p:spPr>
          <a:xfrm>
            <a:off x="7636605" y="141080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>
            <p:custDataLst>
              <p:tags r:id="rId29"/>
            </p:custDataLst>
          </p:nvPr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>
            <p:custDataLst>
              <p:tags r:id="rId30"/>
            </p:custDataLst>
          </p:nvPr>
        </p:nvSpPr>
        <p:spPr>
          <a:xfrm>
            <a:off x="4033295" y="26490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>
            <p:custDataLst>
              <p:tags r:id="rId31"/>
            </p:custDataLst>
          </p:nvPr>
        </p:nvSpPr>
        <p:spPr>
          <a:xfrm>
            <a:off x="4033295" y="5037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6" name="Inhaltsplatzhalter 4"/>
          <p:cNvSpPr txBox="1"/>
          <p:nvPr>
            <p:custDataLst>
              <p:tags r:id="rId32"/>
            </p:custDataLst>
          </p:nvPr>
        </p:nvSpPr>
        <p:spPr>
          <a:xfrm>
            <a:off x="1223010" y="2665095"/>
            <a:ext cx="255778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Expand asset types (cryptocurrencies, ETFs).</a:t>
            </a:r>
            <a:endParaRPr lang="en-US" altLang="zh-CN" sz="20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>
            <p:custDataLst>
              <p:tags r:id="rId33"/>
            </p:custDataLst>
          </p:nvPr>
        </p:nvSpPr>
        <p:spPr>
          <a:xfrm>
            <a:off x="965200" y="5266055"/>
            <a:ext cx="304419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Modernize UI/UX (React/Vue).</a:t>
            </a:r>
            <a:endParaRPr lang="en-US" altLang="zh-CN" sz="18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4" name="Inhaltsplatzhalter 4"/>
          <p:cNvSpPr txBox="1"/>
          <p:nvPr>
            <p:custDataLst>
              <p:tags r:id="rId34"/>
            </p:custDataLst>
          </p:nvPr>
        </p:nvSpPr>
        <p:spPr>
          <a:xfrm>
            <a:off x="7890680" y="1458628"/>
            <a:ext cx="2456597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User authentication; multi-user environment.</a:t>
            </a:r>
            <a:endParaRPr lang="en-US" altLang="zh-CN" sz="20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5" name="Inhaltsplatzhalter 4"/>
          <p:cNvSpPr txBox="1"/>
          <p:nvPr>
            <p:custDataLst>
              <p:tags r:id="rId35"/>
            </p:custDataLst>
          </p:nvPr>
        </p:nvSpPr>
        <p:spPr>
          <a:xfrm>
            <a:off x="7767955" y="3881120"/>
            <a:ext cx="2780665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Advanced analytics and reporting</a:t>
            </a:r>
            <a:endParaRPr lang="en-US" altLang="zh-CN" sz="18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8" name="直接连接符 37"/>
          <p:cNvCxnSpPr>
            <a:endCxn id="40" idx="1"/>
          </p:cNvCxnSpPr>
          <p:nvPr/>
        </p:nvCxnSpPr>
        <p:spPr>
          <a:xfrm>
            <a:off x="0" y="635000"/>
            <a:ext cx="393319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0" idx="3"/>
          </p:cNvCxnSpPr>
          <p:nvPr/>
        </p:nvCxnSpPr>
        <p:spPr>
          <a:xfrm flipV="1">
            <a:off x="8259445" y="635000"/>
            <a:ext cx="393255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32876" y="345292"/>
            <a:ext cx="43262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Conclusion &amp; Next Steps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3" grpId="0" bldLvl="0" animBg="1"/>
      <p:bldP spid="47" grpId="0" bldLvl="0" animBg="1"/>
      <p:bldP spid="51" grpId="0" bldLvl="0" animBg="1"/>
      <p:bldP spid="55" grpId="0" bldLvl="0" animBg="1"/>
      <p:bldP spid="63" grpId="0" bldLvl="0" animBg="1"/>
      <p:bldP spid="64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86" grpId="0"/>
      <p:bldP spid="93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C26D77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93349" y="2649142"/>
            <a:ext cx="44056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itchFamily="2" charset="-122"/>
                <a:ea typeface="宋体" pitchFamily="2" charset="-122"/>
                <a:sym typeface="微软雅黑" panose="020B0503020204020204" charset="-122"/>
              </a:rPr>
              <a:t>Thank you</a:t>
            </a: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itchFamily="2" charset="-122"/>
                <a:ea typeface="宋体" pitchFamily="2" charset="-122"/>
                <a:sym typeface="微软雅黑" panose="020B0503020204020204" charset="-122"/>
              </a:rPr>
              <a:t>！</a:t>
            </a:r>
            <a:endParaRPr lang="zh-CN" altLang="en-US" sz="6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itchFamily="2" charset="-122"/>
              <a:ea typeface="宋体" pitchFamily="2" charset="-122"/>
              <a:sym typeface="微软雅黑" panose="020B050302020402020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rot="7740000">
            <a:off x="9218930" y="6458585"/>
            <a:ext cx="4125595" cy="194500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15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635000"/>
            <a:ext cx="473837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7454265" y="635000"/>
            <a:ext cx="473773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38054" y="345292"/>
            <a:ext cx="27158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Team Members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grpSp>
        <p:nvGrpSpPr>
          <p:cNvPr id="18" name="Group 6"/>
          <p:cNvGrpSpPr/>
          <p:nvPr>
            <p:custDataLst>
              <p:tags r:id="rId1"/>
            </p:custDataLst>
          </p:nvPr>
        </p:nvGrpSpPr>
        <p:grpSpPr>
          <a:xfrm>
            <a:off x="1677981" y="3287831"/>
            <a:ext cx="401319" cy="401317"/>
            <a:chOff x="2996418" y="1828800"/>
            <a:chExt cx="717453" cy="717453"/>
          </a:xfrm>
        </p:grpSpPr>
        <p:sp>
          <p:nvSpPr>
            <p:cNvPr id="19" name="Oval 4"/>
            <p:cNvSpPr/>
            <p:nvPr>
              <p:custDataLst>
                <p:tags r:id="rId2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Oval 5"/>
            <p:cNvSpPr/>
            <p:nvPr>
              <p:custDataLst>
                <p:tags r:id="rId3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5" name="Group 13"/>
          <p:cNvGrpSpPr/>
          <p:nvPr>
            <p:custDataLst>
              <p:tags r:id="rId4"/>
            </p:custDataLst>
          </p:nvPr>
        </p:nvGrpSpPr>
        <p:grpSpPr>
          <a:xfrm>
            <a:off x="4490032" y="3287831"/>
            <a:ext cx="401319" cy="401317"/>
            <a:chOff x="2996418" y="1828800"/>
            <a:chExt cx="717453" cy="717453"/>
          </a:xfrm>
        </p:grpSpPr>
        <p:sp>
          <p:nvSpPr>
            <p:cNvPr id="26" name="Oval 18"/>
            <p:cNvSpPr/>
            <p:nvPr>
              <p:custDataLst>
                <p:tags r:id="rId5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Oval 19"/>
            <p:cNvSpPr/>
            <p:nvPr>
              <p:custDataLst>
                <p:tags r:id="rId6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1" name="Group 21"/>
          <p:cNvGrpSpPr/>
          <p:nvPr>
            <p:custDataLst>
              <p:tags r:id="rId7"/>
            </p:custDataLst>
          </p:nvPr>
        </p:nvGrpSpPr>
        <p:grpSpPr>
          <a:xfrm>
            <a:off x="7302083" y="3287831"/>
            <a:ext cx="401319" cy="401317"/>
            <a:chOff x="2996418" y="1828800"/>
            <a:chExt cx="717453" cy="717453"/>
          </a:xfrm>
        </p:grpSpPr>
        <p:sp>
          <p:nvSpPr>
            <p:cNvPr id="42" name="Oval 26"/>
            <p:cNvSpPr/>
            <p:nvPr>
              <p:custDataLst>
                <p:tags r:id="rId8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43" name="Oval 27"/>
            <p:cNvSpPr/>
            <p:nvPr>
              <p:custDataLst>
                <p:tags r:id="rId9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7" name="Group 29"/>
          <p:cNvGrpSpPr/>
          <p:nvPr>
            <p:custDataLst>
              <p:tags r:id="rId10"/>
            </p:custDataLst>
          </p:nvPr>
        </p:nvGrpSpPr>
        <p:grpSpPr>
          <a:xfrm>
            <a:off x="10114133" y="3287831"/>
            <a:ext cx="401319" cy="401317"/>
            <a:chOff x="2996418" y="1828800"/>
            <a:chExt cx="717453" cy="717453"/>
          </a:xfrm>
        </p:grpSpPr>
        <p:sp>
          <p:nvSpPr>
            <p:cNvPr id="48" name="Oval 34"/>
            <p:cNvSpPr/>
            <p:nvPr>
              <p:custDataLst>
                <p:tags r:id="rId11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49" name="Oval 35"/>
            <p:cNvSpPr/>
            <p:nvPr>
              <p:custDataLst>
                <p:tags r:id="rId12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0" name="Freeform 9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7196355" y="2216745"/>
            <a:ext cx="612775" cy="612775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>
            <p:custDataLst>
              <p:tags r:id="rId14"/>
            </p:custDataLst>
          </p:nvPr>
        </p:nvGrpSpPr>
        <p:grpSpPr>
          <a:xfrm>
            <a:off x="10007609" y="221595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4" name="Group 50"/>
          <p:cNvGrpSpPr/>
          <p:nvPr>
            <p:custDataLst>
              <p:tags r:id="rId17"/>
            </p:custDataLst>
          </p:nvPr>
        </p:nvGrpSpPr>
        <p:grpSpPr>
          <a:xfrm>
            <a:off x="1571459" y="2223096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>
              <p:custDataLst>
                <p:tags r:id="rId19"/>
              </p:custDataLst>
            </p:nvPr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文本框 22"/>
          <p:cNvSpPr txBox="1"/>
          <p:nvPr>
            <p:custDataLst>
              <p:tags r:id="rId23"/>
            </p:custDataLst>
          </p:nvPr>
        </p:nvSpPr>
        <p:spPr>
          <a:xfrm>
            <a:off x="933450" y="4739005"/>
            <a:ext cx="1852295" cy="92710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Database &amp; Backend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1" name="矩形 70"/>
          <p:cNvSpPr/>
          <p:nvPr>
            <p:custDataLst>
              <p:tags r:id="rId24"/>
            </p:custDataLst>
          </p:nvPr>
        </p:nvSpPr>
        <p:spPr>
          <a:xfrm>
            <a:off x="539750" y="3719830"/>
            <a:ext cx="2712085" cy="43688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Sharon Shang Guan</a:t>
            </a:r>
            <a:endParaRPr lang="en-US" altLang="zh-CN" sz="2400" b="1" dirty="0">
              <a:solidFill>
                <a:srgbClr val="333434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3" name="矩形 72"/>
          <p:cNvSpPr/>
          <p:nvPr>
            <p:custDataLst>
              <p:tags r:id="rId25"/>
            </p:custDataLst>
          </p:nvPr>
        </p:nvSpPr>
        <p:spPr>
          <a:xfrm>
            <a:off x="3501390" y="3780155"/>
            <a:ext cx="2333625" cy="37592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Kelvin Chang</a:t>
            </a:r>
            <a:endParaRPr lang="en-US" altLang="zh-CN" sz="2400" b="1" dirty="0">
              <a:solidFill>
                <a:srgbClr val="333434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5" name="矩形 74"/>
          <p:cNvSpPr/>
          <p:nvPr>
            <p:custDataLst>
              <p:tags r:id="rId26"/>
            </p:custDataLst>
          </p:nvPr>
        </p:nvSpPr>
        <p:spPr>
          <a:xfrm>
            <a:off x="6305550" y="3829050"/>
            <a:ext cx="2404110" cy="38735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Richard Wang</a:t>
            </a:r>
            <a:endParaRPr lang="en-US" altLang="zh-CN" sz="2400" b="1" dirty="0">
              <a:solidFill>
                <a:srgbClr val="333434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7" name="矩形 76"/>
          <p:cNvSpPr/>
          <p:nvPr>
            <p:custDataLst>
              <p:tags r:id="rId27"/>
            </p:custDataLst>
          </p:nvPr>
        </p:nvSpPr>
        <p:spPr>
          <a:xfrm>
            <a:off x="9070975" y="3819525"/>
            <a:ext cx="2522855" cy="40640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Anthony Wang</a:t>
            </a:r>
            <a:endParaRPr lang="en-US" altLang="zh-CN" sz="2400" b="1" dirty="0">
              <a:solidFill>
                <a:srgbClr val="333434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微信图片_20250731183448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851650" y="1600200"/>
            <a:ext cx="1260000" cy="1260000"/>
          </a:xfrm>
          <a:prstGeom prst="rect">
            <a:avLst/>
          </a:prstGeom>
        </p:spPr>
      </p:pic>
      <p:pic>
        <p:nvPicPr>
          <p:cNvPr id="4" name="图片 3" descr="微信图片_20250731183500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229360" y="1570355"/>
            <a:ext cx="1260000" cy="1260000"/>
          </a:xfrm>
          <a:prstGeom prst="rect">
            <a:avLst/>
          </a:prstGeom>
        </p:spPr>
      </p:pic>
      <p:pic>
        <p:nvPicPr>
          <p:cNvPr id="5" name="图片 4" descr="微信图片_2025073118350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4040505" y="1602740"/>
            <a:ext cx="1260000" cy="1260000"/>
          </a:xfrm>
          <a:prstGeom prst="rect">
            <a:avLst/>
          </a:prstGeom>
        </p:spPr>
      </p:pic>
      <p:pic>
        <p:nvPicPr>
          <p:cNvPr id="7" name="图片 6" descr="微信图片_20250731183517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705340" y="1604645"/>
            <a:ext cx="1260000" cy="1260000"/>
          </a:xfrm>
          <a:prstGeom prst="rect">
            <a:avLst/>
          </a:prstGeom>
        </p:spPr>
      </p:pic>
      <p:sp>
        <p:nvSpPr>
          <p:cNvPr id="8" name="文本框 22"/>
          <p:cNvSpPr txBox="1"/>
          <p:nvPr>
            <p:custDataLst>
              <p:tags r:id="rId36"/>
            </p:custDataLst>
          </p:nvPr>
        </p:nvSpPr>
        <p:spPr>
          <a:xfrm>
            <a:off x="381063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System Architecture &amp; Frontend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" name="文本框 22"/>
          <p:cNvSpPr txBox="1"/>
          <p:nvPr>
            <p:custDataLst>
              <p:tags r:id="rId37"/>
            </p:custDataLst>
          </p:nvPr>
        </p:nvSpPr>
        <p:spPr>
          <a:xfrm>
            <a:off x="658304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API Integration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&amp;Backend  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0" name="文本框 22"/>
          <p:cNvSpPr txBox="1"/>
          <p:nvPr>
            <p:custDataLst>
              <p:tags r:id="rId38"/>
            </p:custDataLst>
          </p:nvPr>
        </p:nvSpPr>
        <p:spPr>
          <a:xfrm>
            <a:off x="938593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Frontend &amp; Testing</a:t>
            </a:r>
            <a:endParaRPr lang="en-US" altLang="zh-CN" sz="20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554355" y="1256030"/>
            <a:ext cx="5236845" cy="497776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Goal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Develop a financial portfolio management web app.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Manage stocks and bonds portfolios.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RESTful API backend; responsive web frontend.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Real-time asset tracking, trade simulation, interactive charts.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37388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818755" y="635000"/>
            <a:ext cx="437324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73564" y="345292"/>
            <a:ext cx="34448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Project Introduction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1988820"/>
            <a:ext cx="5196840" cy="3512820"/>
          </a:xfrm>
          <a:prstGeom prst="rect">
            <a:avLst/>
          </a:prstGeom>
        </p:spPr>
      </p:pic>
      <p:sp>
        <p:nvSpPr>
          <p:cNvPr id="2" name="五角星 1"/>
          <p:cNvSpPr/>
          <p:nvPr/>
        </p:nvSpPr>
        <p:spPr>
          <a:xfrm>
            <a:off x="8239760" y="4584065"/>
            <a:ext cx="504000" cy="4680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554355" y="1256030"/>
            <a:ext cx="6396355" cy="497776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1. Frontend: HTML/CSS/JS interface.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2. API Requests: Fetch API calls.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3. Backend: Node.js (Express.js) processes requests.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4. Database: MySQL CRUD operations.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5. External Data: Yahoo Finance API integration.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6. Response: JSON data updates UI dynamically.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93776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54875" y="635000"/>
            <a:ext cx="493712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7444" y="345292"/>
            <a:ext cx="23171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System Flow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4673"/>
          <a:stretch>
            <a:fillRect/>
          </a:stretch>
        </p:blipFill>
        <p:spPr>
          <a:xfrm>
            <a:off x="6889115" y="3086735"/>
            <a:ext cx="2197341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15" y="1032510"/>
            <a:ext cx="2199452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2985"/>
          <a:stretch>
            <a:fillRect/>
          </a:stretch>
        </p:blipFill>
        <p:spPr>
          <a:xfrm>
            <a:off x="9439275" y="1032510"/>
            <a:ext cx="2199534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660" y="4949825"/>
            <a:ext cx="1832836" cy="19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75" y="3086735"/>
            <a:ext cx="2192818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859155" y="1408430"/>
            <a:ext cx="5236845" cy="446214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Three-Tier Architecture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Presentation Layer: HTML/CSS/JavaScript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Application Layer: Node.js, Express.js, REST API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 Data Layer: MySQL database</a:t>
            </a:r>
            <a:endParaRPr lang="en-US" altLang="zh-CN" sz="2400" dirty="0">
              <a:solidFill>
                <a:srgbClr val="000000"/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35165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3"/>
          </p:cNvCxnSpPr>
          <p:nvPr/>
        </p:nvCxnSpPr>
        <p:spPr>
          <a:xfrm flipV="1">
            <a:off x="7840980" y="635000"/>
            <a:ext cx="4351020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51339" y="345292"/>
            <a:ext cx="348932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System Architecture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 descr="18dbf2bc294c00f8efa04bdd8951cab"/>
          <p:cNvPicPr>
            <a:picLocks noChangeAspect="1"/>
          </p:cNvPicPr>
          <p:nvPr/>
        </p:nvPicPr>
        <p:blipFill>
          <a:blip r:embed="rId1"/>
          <a:srcRect t="12222" b="15185"/>
          <a:stretch>
            <a:fillRect/>
          </a:stretch>
        </p:blipFill>
        <p:spPr>
          <a:xfrm>
            <a:off x="6891020" y="878205"/>
            <a:ext cx="3782137" cy="59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>
            <a:endCxn id="53" idx="1"/>
          </p:cNvCxnSpPr>
          <p:nvPr/>
        </p:nvCxnSpPr>
        <p:spPr>
          <a:xfrm>
            <a:off x="0" y="635000"/>
            <a:ext cx="463359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3" idx="3"/>
          </p:cNvCxnSpPr>
          <p:nvPr/>
        </p:nvCxnSpPr>
        <p:spPr>
          <a:xfrm flipV="1">
            <a:off x="7558405" y="635000"/>
            <a:ext cx="463359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33604" y="345292"/>
            <a:ext cx="292481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Database Design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 descr="dataStru.drawio2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1040765"/>
            <a:ext cx="7972385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5408" y="4172565"/>
            <a:ext cx="2703831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Dashboard Overview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1" name="Shape 897"/>
          <p:cNvSpPr>
            <a:spLocks noChangeAspect="1"/>
          </p:cNvSpPr>
          <p:nvPr/>
        </p:nvSpPr>
        <p:spPr>
          <a:xfrm>
            <a:off x="1815636" y="3431652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3474" y="3502344"/>
            <a:ext cx="273558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Portfolio Detail View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3" name="Shape 897"/>
          <p:cNvSpPr>
            <a:spLocks noChangeAspect="1"/>
          </p:cNvSpPr>
          <p:nvPr/>
        </p:nvSpPr>
        <p:spPr>
          <a:xfrm>
            <a:off x="4759722" y="3905997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7" name="Shape 897"/>
          <p:cNvSpPr>
            <a:spLocks noChangeAspect="1"/>
          </p:cNvSpPr>
          <p:nvPr/>
        </p:nvSpPr>
        <p:spPr>
          <a:xfrm>
            <a:off x="7531089" y="3431652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16844" y="3502343"/>
            <a:ext cx="267462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Historical Chart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9" name="Shape 897"/>
          <p:cNvSpPr>
            <a:spLocks noChangeAspect="1"/>
          </p:cNvSpPr>
          <p:nvPr/>
        </p:nvSpPr>
        <p:spPr>
          <a:xfrm>
            <a:off x="10302455" y="3898377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cxnSp>
        <p:nvCxnSpPr>
          <p:cNvPr id="46" name="直接连接符 45"/>
          <p:cNvCxnSpPr>
            <a:endCxn id="48" idx="1"/>
          </p:cNvCxnSpPr>
          <p:nvPr/>
        </p:nvCxnSpPr>
        <p:spPr>
          <a:xfrm>
            <a:off x="0" y="635000"/>
            <a:ext cx="402399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8" idx="3"/>
          </p:cNvCxnSpPr>
          <p:nvPr/>
        </p:nvCxnSpPr>
        <p:spPr>
          <a:xfrm flipV="1">
            <a:off x="8168640" y="635000"/>
            <a:ext cx="4023360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23684" y="345292"/>
            <a:ext cx="41446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Application Screenshots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441753933643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4040" y="4601845"/>
            <a:ext cx="3910608" cy="2160000"/>
          </a:xfrm>
          <a:prstGeom prst="rect">
            <a:avLst/>
          </a:prstGeom>
        </p:spPr>
      </p:pic>
      <p:pic>
        <p:nvPicPr>
          <p:cNvPr id="7" name="图片 6" descr="411753933584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111885"/>
            <a:ext cx="3910301" cy="2160000"/>
          </a:xfrm>
          <a:prstGeom prst="rect">
            <a:avLst/>
          </a:prstGeom>
        </p:spPr>
      </p:pic>
      <p:pic>
        <p:nvPicPr>
          <p:cNvPr id="8" name="图片 7" descr="4217539335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90" y="4601845"/>
            <a:ext cx="3910608" cy="2160000"/>
          </a:xfrm>
          <a:prstGeom prst="rect">
            <a:avLst/>
          </a:prstGeom>
        </p:spPr>
      </p:pic>
      <p:pic>
        <p:nvPicPr>
          <p:cNvPr id="9" name="图片 8" descr="431753933616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30" y="1111885"/>
            <a:ext cx="3910608" cy="216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9659" y="4172269"/>
            <a:ext cx="273558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Stock Market Page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  <p:bldP spid="11" grpId="0" bldLvl="0" animBg="1"/>
      <p:bldP spid="12" grpId="0"/>
      <p:bldP spid="13" grpId="0" bldLvl="0" animBg="1"/>
      <p:bldP spid="17" grpId="0" bldLvl="0" animBg="1"/>
      <p:bldP spid="18" grpId="0"/>
      <p:bldP spid="19" grpId="0" bldLvl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719570" y="1354455"/>
            <a:ext cx="5302250" cy="4220845"/>
            <a:chOff x="6408665" y="3944803"/>
            <a:chExt cx="2672855" cy="3050472"/>
          </a:xfrm>
        </p:grpSpPr>
        <p:sp>
          <p:nvSpPr>
            <p:cNvPr id="29" name="矩形 28"/>
            <p:cNvSpPr/>
            <p:nvPr/>
          </p:nvSpPr>
          <p:spPr>
            <a:xfrm>
              <a:off x="6408665" y="3965646"/>
              <a:ext cx="2672855" cy="336229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355" dirty="0">
                <a:solidFill>
                  <a:srgbClr val="FFFF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6714937" y="3944803"/>
              <a:ext cx="1942228" cy="324919"/>
            </a:xfrm>
            <a:prstGeom prst="rect">
              <a:avLst/>
            </a:prstGeom>
            <a:noFill/>
          </p:spPr>
          <p:txBody>
            <a:bodyPr wrap="square" lIns="91402" tIns="45701" rIns="91402" bIns="45701" rtlCol="0">
              <a:spAutoFit/>
            </a:bodyPr>
            <a:lstStyle/>
            <a:p>
              <a:pPr algn="ctr" defTabSz="342265"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anose="02020503050405090304" pitchFamily="18" charset="0"/>
                  <a:ea typeface="字魂58号-创中黑" panose="00000500000000000000" pitchFamily="2" charset="-122"/>
                  <a:cs typeface="Times New Roman" panose="02020503050405090304" pitchFamily="18" charset="0"/>
                  <a:sym typeface="字魂58号-创中黑" panose="00000500000000000000" pitchFamily="2" charset="-122"/>
                </a:rPr>
                <a:t>Yahoo Finance API</a:t>
              </a:r>
              <a:endParaRPr lang="en-US" altLang="zh-CN" b="1" dirty="0">
                <a:solidFill>
                  <a:srgbClr val="FFFFFF"/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品 15"/>
            <p:cNvSpPr txBox="1"/>
            <p:nvPr>
              <p:custDataLst>
                <p:tags r:id="rId1"/>
              </p:custDataLst>
            </p:nvPr>
          </p:nvSpPr>
          <p:spPr>
            <a:xfrm>
              <a:off x="6432353" y="4418413"/>
              <a:ext cx="2648847" cy="25768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 algn="l" defTabSz="815340" fontAlgn="auto"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503050405090304" pitchFamily="18" charset="0"/>
                  <a:ea typeface="字魂58号-创中黑" panose="00000500000000000000" pitchFamily="2" charset="-122"/>
                  <a:cs typeface="Times New Roman" panose="02020503050405090304" pitchFamily="18" charset="0"/>
                  <a:sym typeface="字魂58号-创中黑" panose="00000500000000000000" pitchFamily="2" charset="-122"/>
                </a:rPr>
                <a:t>The Yahoo! API delivers global financial market data covering stocks, bonds, forex, and cryptocurrencies, including real-time quotes, historical data, and financial statements.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51" name="直接连接符 50"/>
          <p:cNvCxnSpPr>
            <a:endCxn id="48" idx="1"/>
          </p:cNvCxnSpPr>
          <p:nvPr/>
        </p:nvCxnSpPr>
        <p:spPr>
          <a:xfrm flipV="1">
            <a:off x="6985" y="636905"/>
            <a:ext cx="4178935" cy="63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8" idx="3"/>
          </p:cNvCxnSpPr>
          <p:nvPr/>
        </p:nvCxnSpPr>
        <p:spPr>
          <a:xfrm flipV="1">
            <a:off x="8006715" y="635635"/>
            <a:ext cx="4197985" cy="127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185609" y="345292"/>
            <a:ext cx="38207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Call The External </a:t>
            </a:r>
            <a:r>
              <a:rPr lang="en-US" altLang="zh-CN" sz="3200" dirty="0"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API</a:t>
            </a:r>
            <a:endParaRPr lang="en-US" altLang="zh-CN" sz="3200" dirty="0"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fa879c9b2c1231198c89631565da03b"/>
          <p:cNvPicPr>
            <a:picLocks noChangeAspect="1"/>
          </p:cNvPicPr>
          <p:nvPr/>
        </p:nvPicPr>
        <p:blipFill>
          <a:blip r:embed="rId2"/>
          <a:srcRect l="6490" t="10344" r="11010" b="11594"/>
          <a:stretch>
            <a:fillRect/>
          </a:stretch>
        </p:blipFill>
        <p:spPr>
          <a:xfrm>
            <a:off x="1905" y="1755775"/>
            <a:ext cx="6667067" cy="29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329201657"/>
          <p:cNvPicPr>
            <a:picLocks noChangeAspect="1"/>
          </p:cNvPicPr>
          <p:nvPr/>
        </p:nvPicPr>
        <p:blipFill>
          <a:blip r:embed="rId1">
            <a:alphaModFix amt="60000"/>
          </a:blip>
          <a:srcRect r="24046"/>
          <a:stretch>
            <a:fillRect/>
          </a:stretch>
        </p:blipFill>
        <p:spPr>
          <a:xfrm>
            <a:off x="6983095" y="0"/>
            <a:ext cx="5208905" cy="6027420"/>
          </a:xfrm>
          <a:prstGeom prst="rect">
            <a:avLst/>
          </a:prstGeom>
          <a:effectLst/>
        </p:spPr>
      </p:pic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3096833"/>
            <a:ext cx="1015660" cy="65356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2915781"/>
            <a:ext cx="56864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503050405090304" pitchFamily="18" charset="0"/>
                <a:ea typeface="字魂58号-创中黑" panose="00000500000000000000" pitchFamily="2" charset="-122"/>
                <a:cs typeface="Times New Roman" panose="02020503050405090304" pitchFamily="18" charset="0"/>
                <a:sym typeface="字魂58号-创中黑" panose="00000500000000000000" pitchFamily="2" charset="-122"/>
              </a:rPr>
              <a:t>Live Demonstration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503050405090304" pitchFamily="18" charset="0"/>
              <a:ea typeface="字魂58号-创中黑" panose="00000500000000000000" pitchFamily="2" charset="-122"/>
              <a:cs typeface="Times New Roman" panose="0202050305040509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五角星 2"/>
          <p:cNvSpPr/>
          <p:nvPr/>
        </p:nvSpPr>
        <p:spPr>
          <a:xfrm>
            <a:off x="4080510" y="3195320"/>
            <a:ext cx="504000" cy="468000"/>
          </a:xfrm>
          <a:prstGeom prst="star5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 bldLvl="0" animBg="1"/>
      <p:bldP spid="15" grpId="0" bldLvl="0" animBg="1"/>
      <p:bldP spid="17" grpId="0"/>
      <p:bldP spid="20" grpId="0" bldLvl="0" animBg="1"/>
    </p:bldLst>
  </p:timing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59.10000000000005,&quot;left&quot;:283.78236220472434,&quot;top&quot;:349.62503937007875,&quot;width&quot;:510.88314960629924}"/>
</p:tagLst>
</file>

<file path=ppt/tags/tag1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59.10000000000005,&quot;left&quot;:283.78236220472434,&quot;top&quot;:349.62503937007875,&quot;width&quot;:510.88314960629924}"/>
</p:tagLst>
</file>

<file path=ppt/tags/tag2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7.xml><?xml version="1.0" encoding="utf-8"?>
<p:tagLst xmlns:p="http://schemas.openxmlformats.org/presentationml/2006/main">
  <p:tag name="PA" val="v3.0.1"/>
</p:tagLst>
</file>

<file path=ppt/tags/tag3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3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4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5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6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7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3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文字</Application>
  <PresentationFormat>宽屏</PresentationFormat>
  <Paragraphs>89</Paragraphs>
  <Slides>11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Arial</vt:lpstr>
      <vt:lpstr>字魂58号-创中黑</vt:lpstr>
      <vt:lpstr>微软雅黑</vt:lpstr>
      <vt:lpstr>汉仪旗黑</vt:lpstr>
      <vt:lpstr>Times New Roman</vt:lpstr>
      <vt:lpstr>黑体-简</vt:lpstr>
      <vt:lpstr>Calibri Light</vt:lpstr>
      <vt:lpstr>Symbol</vt:lpstr>
      <vt:lpstr>宋体-简</vt:lpstr>
      <vt:lpstr>宋体</vt:lpstr>
      <vt:lpstr>Arial Unicode MS</vt:lpstr>
      <vt:lpstr>DengXian</vt:lpstr>
      <vt:lpstr>苹方-简</vt:lpstr>
      <vt:lpstr>思源黑体 CN Regular</vt:lpstr>
      <vt:lpstr>Helvetica Neue</vt:lpstr>
      <vt:lpstr>Kingsoft Sign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常重鑫</cp:lastModifiedBy>
  <cp:revision>871</cp:revision>
  <dcterms:created xsi:type="dcterms:W3CDTF">2025-08-01T01:37:12Z</dcterms:created>
  <dcterms:modified xsi:type="dcterms:W3CDTF">2025-08-01T01:37:12Z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2052-12.1.21937.21937</vt:lpwstr>
  </property>
  <property fmtid="{D5CDD505-2E9C-101B-9397-08002B2CF9AE}" pid="3" name="KSOTemplateUUID">
    <vt:lpwstr>v1.0_mb_I7yqyJvcnXzgF8sUwWA8Vg==</vt:lpwstr>
  </property>
  <property fmtid="{D5CDD505-2E9C-101B-9397-08002B2CF9AE}" pid="4" name="ICV">
    <vt:lpwstr>14D14A3E6182D7C5481A8C6842B528E9_43</vt:lpwstr>
  </property>
  <property fmtid="{D5CDD505-2E9C-101B-9397-08002B2CF9AE}" pid="5" name="commondata">
    <vt:lpwstr>eyJjb3VudCI6MSwiaGRpZCI6ImVlZDdlMjA4NjI4YjhjMTg0ZDYwNDg2MmQyNTZmN2FiIiwidXNlckNvdW50IjoxfQ==</vt:lpwstr>
  </property>
</Properties>
</file>