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Fredoka" panose="02020500000000000000" charset="0"/>
      <p:regular r:id="rId11"/>
    </p:embeddedFont>
    <p:embeddedFont>
      <p:font typeface="Nunito" pitchFamily="2" charset="0"/>
      <p:regular r:id="rId12"/>
    </p:embeddedFont>
    <p:embeddedFont>
      <p:font typeface="Nunito Bold"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txBody>
            <a:bodyPr/>
            <a:lstStyle/>
            <a:p>
              <a:endParaRPr lang="zh-TW" altLang="en-US"/>
            </a:p>
          </p:txBody>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0" name="TextBox 10"/>
          <p:cNvSpPr txBox="1"/>
          <p:nvPr/>
        </p:nvSpPr>
        <p:spPr>
          <a:xfrm>
            <a:off x="1700002" y="3837538"/>
            <a:ext cx="14950738" cy="1723036"/>
          </a:xfrm>
          <a:prstGeom prst="rect">
            <a:avLst/>
          </a:prstGeom>
        </p:spPr>
        <p:txBody>
          <a:bodyPr lIns="0" tIns="0" rIns="0" bIns="0" rtlCol="0" anchor="t">
            <a:spAutoFit/>
          </a:bodyPr>
          <a:lstStyle/>
          <a:p>
            <a:pPr algn="ctr">
              <a:lnSpc>
                <a:spcPts val="14620"/>
              </a:lnSpc>
            </a:pPr>
            <a:r>
              <a:rPr lang="en-US" sz="10443" dirty="0" err="1">
                <a:solidFill>
                  <a:srgbClr val="000000"/>
                </a:solidFill>
                <a:latin typeface="Fredoka"/>
                <a:ea typeface="Fredoka"/>
                <a:cs typeface="Fredoka"/>
                <a:sym typeface="Fredoka"/>
              </a:rPr>
              <a:t>期末專題</a:t>
            </a:r>
            <a:endParaRPr lang="en-US" sz="10443" dirty="0">
              <a:solidFill>
                <a:srgbClr val="000000"/>
              </a:solidFill>
              <a:latin typeface="Fredoka"/>
              <a:ea typeface="Fredoka"/>
              <a:cs typeface="Fredoka"/>
              <a:sym typeface="Fredoka"/>
            </a:endParaRPr>
          </a:p>
        </p:txBody>
      </p:sp>
      <p:sp>
        <p:nvSpPr>
          <p:cNvPr id="11" name="TextBox 11"/>
          <p:cNvSpPr txBox="1"/>
          <p:nvPr/>
        </p:nvSpPr>
        <p:spPr>
          <a:xfrm>
            <a:off x="5950798" y="6479637"/>
            <a:ext cx="6449147" cy="580390"/>
          </a:xfrm>
          <a:prstGeom prst="rect">
            <a:avLst/>
          </a:prstGeom>
        </p:spPr>
        <p:txBody>
          <a:bodyPr lIns="0" tIns="0" rIns="0" bIns="0" rtlCol="0" anchor="t">
            <a:spAutoFit/>
          </a:bodyPr>
          <a:lstStyle/>
          <a:p>
            <a:pPr algn="ctr">
              <a:lnSpc>
                <a:spcPts val="4759"/>
              </a:lnSpc>
            </a:pPr>
            <a:r>
              <a:rPr lang="en-US" sz="3399">
                <a:solidFill>
                  <a:srgbClr val="000000"/>
                </a:solidFill>
                <a:latin typeface="Nunito"/>
                <a:ea typeface="Nunito"/>
                <a:cs typeface="Nunito"/>
                <a:sym typeface="Nunito"/>
              </a:rPr>
              <a:t>38陳念正  39陳奕銓 42黃日炫</a:t>
            </a:r>
          </a:p>
        </p:txBody>
      </p:sp>
      <p:sp>
        <p:nvSpPr>
          <p:cNvPr id="12" name="Freeform 12"/>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200557" cy="112757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構想</a:t>
            </a:r>
          </a:p>
        </p:txBody>
      </p:sp>
      <p:sp>
        <p:nvSpPr>
          <p:cNvPr id="15" name="TextBox 15"/>
          <p:cNvSpPr txBox="1"/>
          <p:nvPr/>
        </p:nvSpPr>
        <p:spPr>
          <a:xfrm>
            <a:off x="1832614" y="4474491"/>
            <a:ext cx="13795916" cy="1825625"/>
          </a:xfrm>
          <a:prstGeom prst="rect">
            <a:avLst/>
          </a:prstGeom>
        </p:spPr>
        <p:txBody>
          <a:bodyPr lIns="0" tIns="0" rIns="0" bIns="0" rtlCol="0" anchor="t">
            <a:spAutoFit/>
          </a:bodyPr>
          <a:lstStyle/>
          <a:p>
            <a:pPr algn="ctr">
              <a:lnSpc>
                <a:spcPts val="4899"/>
              </a:lnSpc>
            </a:pPr>
            <a:r>
              <a:rPr lang="en-US" sz="3499">
                <a:solidFill>
                  <a:srgbClr val="000000"/>
                </a:solidFill>
                <a:latin typeface="Nunito"/>
                <a:ea typeface="Nunito"/>
                <a:cs typeface="Nunito"/>
                <a:sym typeface="Nunito"/>
              </a:rPr>
              <a:t>在使用過LCD之後就想到了可以用來製作小恐龍遊戲，</a:t>
            </a:r>
          </a:p>
          <a:p>
            <a:pPr algn="ctr">
              <a:lnSpc>
                <a:spcPts val="4899"/>
              </a:lnSpc>
            </a:pPr>
            <a:r>
              <a:rPr lang="en-US" sz="3499">
                <a:solidFill>
                  <a:srgbClr val="000000"/>
                </a:solidFill>
                <a:latin typeface="Nunito"/>
                <a:ea typeface="Nunito"/>
                <a:cs typeface="Nunito"/>
                <a:sym typeface="Nunito"/>
              </a:rPr>
              <a:t>使用到了LCD跟用來控制上下的一個按鈕以及在遊戲期間內會撥放音樂所用到的蜂鳴器，且遊戲跟音樂的速度隨著分數的增加而提高速度。</a:t>
            </a: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5" name="Freeform 15"/>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6" name="Freeform 16"/>
          <p:cNvSpPr/>
          <p:nvPr/>
        </p:nvSpPr>
        <p:spPr>
          <a:xfrm>
            <a:off x="3879761" y="2417534"/>
            <a:ext cx="10528478" cy="7237090"/>
          </a:xfrm>
          <a:custGeom>
            <a:avLst/>
            <a:gdLst/>
            <a:ahLst/>
            <a:cxnLst/>
            <a:rect l="l" t="t" r="r" b="b"/>
            <a:pathLst>
              <a:path w="10528478" h="7237090">
                <a:moveTo>
                  <a:pt x="0" y="0"/>
                </a:moveTo>
                <a:lnTo>
                  <a:pt x="10528478" y="0"/>
                </a:lnTo>
                <a:lnTo>
                  <a:pt x="10528478" y="7237089"/>
                </a:lnTo>
                <a:lnTo>
                  <a:pt x="0" y="7237089"/>
                </a:lnTo>
                <a:lnTo>
                  <a:pt x="0" y="0"/>
                </a:lnTo>
                <a:close/>
              </a:path>
            </a:pathLst>
          </a:custGeom>
          <a:blipFill>
            <a:blip r:embed="rId8"/>
            <a:stretch>
              <a:fillRect/>
            </a:stretch>
          </a:blipFill>
        </p:spPr>
        <p:txBody>
          <a:bodyPr/>
          <a:lstStyle/>
          <a:p>
            <a:endParaRPr lang="zh-TW" altLang="en-US"/>
          </a:p>
        </p:txBody>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電路圖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5" name="Freeform 15"/>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6" name="Freeform 16"/>
          <p:cNvSpPr/>
          <p:nvPr/>
        </p:nvSpPr>
        <p:spPr>
          <a:xfrm>
            <a:off x="1714530" y="3021860"/>
            <a:ext cx="4942956" cy="6236440"/>
          </a:xfrm>
          <a:custGeom>
            <a:avLst/>
            <a:gdLst/>
            <a:ahLst/>
            <a:cxnLst/>
            <a:rect l="l" t="t" r="r" b="b"/>
            <a:pathLst>
              <a:path w="4942956" h="6236440">
                <a:moveTo>
                  <a:pt x="0" y="0"/>
                </a:moveTo>
                <a:lnTo>
                  <a:pt x="4942957" y="0"/>
                </a:lnTo>
                <a:lnTo>
                  <a:pt x="4942957" y="6236440"/>
                </a:lnTo>
                <a:lnTo>
                  <a:pt x="0" y="6236440"/>
                </a:lnTo>
                <a:lnTo>
                  <a:pt x="0" y="0"/>
                </a:lnTo>
                <a:close/>
              </a:path>
            </a:pathLst>
          </a:custGeom>
          <a:blipFill>
            <a:blip r:embed="rId8"/>
            <a:stretch>
              <a:fillRect/>
            </a:stretch>
          </a:blipFill>
        </p:spPr>
        <p:txBody>
          <a:bodyPr/>
          <a:lstStyle/>
          <a:p>
            <a:endParaRPr lang="zh-TW" altLang="en-US"/>
          </a:p>
        </p:txBody>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程式介紹</a:t>
            </a:r>
          </a:p>
        </p:txBody>
      </p:sp>
      <p:sp>
        <p:nvSpPr>
          <p:cNvPr id="18" name="TextBox 18"/>
          <p:cNvSpPr txBox="1"/>
          <p:nvPr/>
        </p:nvSpPr>
        <p:spPr>
          <a:xfrm>
            <a:off x="8154516" y="5086350"/>
            <a:ext cx="8009976" cy="1206500"/>
          </a:xfrm>
          <a:prstGeom prst="rect">
            <a:avLst/>
          </a:prstGeom>
        </p:spPr>
        <p:txBody>
          <a:bodyPr lIns="0" tIns="0" rIns="0" bIns="0" rtlCol="0" anchor="t">
            <a:spAutoFit/>
          </a:bodyPr>
          <a:lstStyle/>
          <a:p>
            <a:pPr algn="l">
              <a:lnSpc>
                <a:spcPts val="4899"/>
              </a:lnSpc>
            </a:pPr>
            <a:r>
              <a:rPr lang="en-US" sz="3499" b="1">
                <a:solidFill>
                  <a:srgbClr val="000000"/>
                </a:solidFill>
                <a:latin typeface="Nunito Bold"/>
                <a:ea typeface="Nunito Bold"/>
                <a:cs typeface="Nunito Bold"/>
                <a:sym typeface="Nunito Bold"/>
              </a:rPr>
              <a:t>在setup內先設定好分別代表人物、障礙物與空白的字元，並顯示人物在LCD上。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5139012" y="687305"/>
            <a:ext cx="8009976" cy="1730229"/>
            <a:chOff x="0" y="0"/>
            <a:chExt cx="2109623" cy="455698"/>
          </a:xfrm>
        </p:grpSpPr>
        <p:sp>
          <p:nvSpPr>
            <p:cNvPr id="6" name="Freeform 6"/>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7" name="TextBox 7"/>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9" name="Freeform 9"/>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0" name="Freeform 10"/>
          <p:cNvSpPr/>
          <p:nvPr/>
        </p:nvSpPr>
        <p:spPr>
          <a:xfrm>
            <a:off x="1602189" y="2859377"/>
            <a:ext cx="5883064" cy="6150881"/>
          </a:xfrm>
          <a:custGeom>
            <a:avLst/>
            <a:gdLst/>
            <a:ahLst/>
            <a:cxnLst/>
            <a:rect l="l" t="t" r="r" b="b"/>
            <a:pathLst>
              <a:path w="5883064" h="6150881">
                <a:moveTo>
                  <a:pt x="0" y="0"/>
                </a:moveTo>
                <a:lnTo>
                  <a:pt x="5883064" y="0"/>
                </a:lnTo>
                <a:lnTo>
                  <a:pt x="5883064" y="6150882"/>
                </a:lnTo>
                <a:lnTo>
                  <a:pt x="0" y="6150882"/>
                </a:lnTo>
                <a:lnTo>
                  <a:pt x="0" y="0"/>
                </a:lnTo>
                <a:close/>
              </a:path>
            </a:pathLst>
          </a:custGeom>
          <a:blipFill>
            <a:blip r:embed="rId8"/>
            <a:stretch>
              <a:fillRect/>
            </a:stretch>
          </a:blipFill>
        </p:spPr>
        <p:txBody>
          <a:bodyPr/>
          <a:lstStyle/>
          <a:p>
            <a:endParaRPr lang="zh-TW" altLang="en-US"/>
          </a:p>
        </p:txBody>
      </p:sp>
      <p:sp>
        <p:nvSpPr>
          <p:cNvPr id="11" name="TextBox 11"/>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程式介紹</a:t>
            </a:r>
          </a:p>
        </p:txBody>
      </p:sp>
      <p:sp>
        <p:nvSpPr>
          <p:cNvPr id="12" name="TextBox 12"/>
          <p:cNvSpPr txBox="1"/>
          <p:nvPr/>
        </p:nvSpPr>
        <p:spPr>
          <a:xfrm>
            <a:off x="8154516" y="3732964"/>
            <a:ext cx="8009976" cy="2444750"/>
          </a:xfrm>
          <a:prstGeom prst="rect">
            <a:avLst/>
          </a:prstGeom>
        </p:spPr>
        <p:txBody>
          <a:bodyPr lIns="0" tIns="0" rIns="0" bIns="0" rtlCol="0" anchor="t">
            <a:spAutoFit/>
          </a:bodyPr>
          <a:lstStyle/>
          <a:p>
            <a:pPr algn="l">
              <a:lnSpc>
                <a:spcPts val="4899"/>
              </a:lnSpc>
            </a:pPr>
            <a:r>
              <a:rPr lang="en-US" sz="3499" b="1">
                <a:solidFill>
                  <a:srgbClr val="000000"/>
                </a:solidFill>
                <a:latin typeface="Nunito Bold"/>
                <a:ea typeface="Nunito Bold"/>
                <a:cs typeface="Nunito Bold"/>
                <a:sym typeface="Nunito Bold"/>
              </a:rPr>
              <a:t>進入到loop代表一局遊戲的開始，而每次進入i迴圈代表每次障礙物的出現，j迴圈則代表障礙物移動的過程中人物的移動顯示與結果判定。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5" name="Freeform 15"/>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6" name="Freeform 16"/>
          <p:cNvSpPr/>
          <p:nvPr/>
        </p:nvSpPr>
        <p:spPr>
          <a:xfrm>
            <a:off x="2779147" y="2689081"/>
            <a:ext cx="4384628" cy="6806734"/>
          </a:xfrm>
          <a:custGeom>
            <a:avLst/>
            <a:gdLst/>
            <a:ahLst/>
            <a:cxnLst/>
            <a:rect l="l" t="t" r="r" b="b"/>
            <a:pathLst>
              <a:path w="4384628" h="6806734">
                <a:moveTo>
                  <a:pt x="0" y="0"/>
                </a:moveTo>
                <a:lnTo>
                  <a:pt x="4384628" y="0"/>
                </a:lnTo>
                <a:lnTo>
                  <a:pt x="4384628" y="6806734"/>
                </a:lnTo>
                <a:lnTo>
                  <a:pt x="0" y="6806734"/>
                </a:lnTo>
                <a:lnTo>
                  <a:pt x="0" y="0"/>
                </a:lnTo>
                <a:close/>
              </a:path>
            </a:pathLst>
          </a:custGeom>
          <a:blipFill>
            <a:blip r:embed="rId8"/>
            <a:stretch>
              <a:fillRect b="-5351"/>
            </a:stretch>
          </a:blipFill>
        </p:spPr>
        <p:txBody>
          <a:bodyPr/>
          <a:lstStyle/>
          <a:p>
            <a:endParaRPr lang="zh-TW" altLang="en-US"/>
          </a:p>
        </p:txBody>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程式介紹</a:t>
            </a:r>
          </a:p>
        </p:txBody>
      </p:sp>
      <p:sp>
        <p:nvSpPr>
          <p:cNvPr id="18" name="TextBox 18"/>
          <p:cNvSpPr txBox="1"/>
          <p:nvPr/>
        </p:nvSpPr>
        <p:spPr>
          <a:xfrm>
            <a:off x="8402477" y="3300167"/>
            <a:ext cx="8009976" cy="1206500"/>
          </a:xfrm>
          <a:prstGeom prst="rect">
            <a:avLst/>
          </a:prstGeom>
        </p:spPr>
        <p:txBody>
          <a:bodyPr lIns="0" tIns="0" rIns="0" bIns="0" rtlCol="0" anchor="t">
            <a:spAutoFit/>
          </a:bodyPr>
          <a:lstStyle/>
          <a:p>
            <a:pPr algn="l">
              <a:lnSpc>
                <a:spcPts val="4899"/>
              </a:lnSpc>
            </a:pPr>
            <a:r>
              <a:rPr lang="en-US" sz="3499" b="1">
                <a:solidFill>
                  <a:srgbClr val="000000"/>
                </a:solidFill>
                <a:latin typeface="Nunito Bold"/>
                <a:ea typeface="Nunito Bold"/>
                <a:cs typeface="Nunito Bold"/>
                <a:sym typeface="Nunito Bold"/>
              </a:rPr>
              <a:t>而j迴圈中將會不斷更新人物的位置，當按鈕被按下時就切換人物的位置。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zh-TW" altLang="en-US"/>
            </a:p>
          </p:txBody>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9566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15" name="Freeform 15"/>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6" name="Freeform 16"/>
          <p:cNvSpPr/>
          <p:nvPr/>
        </p:nvSpPr>
        <p:spPr>
          <a:xfrm>
            <a:off x="1273648" y="3487230"/>
            <a:ext cx="6540147" cy="5313870"/>
          </a:xfrm>
          <a:custGeom>
            <a:avLst/>
            <a:gdLst/>
            <a:ahLst/>
            <a:cxnLst/>
            <a:rect l="l" t="t" r="r" b="b"/>
            <a:pathLst>
              <a:path w="6540147" h="5313870">
                <a:moveTo>
                  <a:pt x="0" y="0"/>
                </a:moveTo>
                <a:lnTo>
                  <a:pt x="6540147" y="0"/>
                </a:lnTo>
                <a:lnTo>
                  <a:pt x="6540147" y="5313870"/>
                </a:lnTo>
                <a:lnTo>
                  <a:pt x="0" y="5313870"/>
                </a:lnTo>
                <a:lnTo>
                  <a:pt x="0" y="0"/>
                </a:lnTo>
                <a:close/>
              </a:path>
            </a:pathLst>
          </a:custGeom>
          <a:blipFill>
            <a:blip r:embed="rId8"/>
            <a:stretch>
              <a:fillRect/>
            </a:stretch>
          </a:blipFill>
        </p:spPr>
        <p:txBody>
          <a:bodyPr/>
          <a:lstStyle/>
          <a:p>
            <a:endParaRPr lang="zh-TW" altLang="en-US"/>
          </a:p>
        </p:txBody>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程式介紹</a:t>
            </a:r>
          </a:p>
        </p:txBody>
      </p:sp>
      <p:sp>
        <p:nvSpPr>
          <p:cNvPr id="18" name="TextBox 18"/>
          <p:cNvSpPr txBox="1"/>
          <p:nvPr/>
        </p:nvSpPr>
        <p:spPr>
          <a:xfrm>
            <a:off x="8637733" y="3545803"/>
            <a:ext cx="8009976" cy="2444750"/>
          </a:xfrm>
          <a:prstGeom prst="rect">
            <a:avLst/>
          </a:prstGeom>
        </p:spPr>
        <p:txBody>
          <a:bodyPr lIns="0" tIns="0" rIns="0" bIns="0" rtlCol="0" anchor="t">
            <a:spAutoFit/>
          </a:bodyPr>
          <a:lstStyle/>
          <a:p>
            <a:pPr algn="l">
              <a:lnSpc>
                <a:spcPts val="4899"/>
              </a:lnSpc>
            </a:pPr>
            <a:r>
              <a:rPr lang="en-US" sz="3499" b="1">
                <a:solidFill>
                  <a:srgbClr val="000000"/>
                </a:solidFill>
                <a:latin typeface="Nunito Bold"/>
                <a:ea typeface="Nunito Bold"/>
                <a:cs typeface="Nunito Bold"/>
                <a:sym typeface="Nunito Bold"/>
              </a:rPr>
              <a:t>此處用於判定人物是否與障礙物接觸，若接觸則顯示結束文字以及分數，並且直接跳出while迴圈，在等待5秒後開始一局新遊戲。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1427048" y="3978076"/>
            <a:ext cx="3490544" cy="4208359"/>
            <a:chOff x="0" y="0"/>
            <a:chExt cx="919320" cy="1108374"/>
          </a:xfrm>
        </p:grpSpPr>
        <p:sp>
          <p:nvSpPr>
            <p:cNvPr id="6" name="Freeform 6"/>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zh-TW" altLang="en-US"/>
            </a:p>
          </p:txBody>
        </p:sp>
        <p:sp>
          <p:nvSpPr>
            <p:cNvPr id="7" name="TextBox 7"/>
            <p:cNvSpPr txBox="1"/>
            <p:nvPr/>
          </p:nvSpPr>
          <p:spPr>
            <a:xfrm>
              <a:off x="0" y="-38100"/>
              <a:ext cx="919320" cy="114647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845512" y="687305"/>
            <a:ext cx="6596976" cy="1730229"/>
            <a:chOff x="0" y="0"/>
            <a:chExt cx="1737475" cy="455698"/>
          </a:xfrm>
        </p:grpSpPr>
        <p:sp>
          <p:nvSpPr>
            <p:cNvPr id="9" name="Freeform 9"/>
            <p:cNvSpPr/>
            <p:nvPr/>
          </p:nvSpPr>
          <p:spPr>
            <a:xfrm>
              <a:off x="0" y="0"/>
              <a:ext cx="1737475" cy="455698"/>
            </a:xfrm>
            <a:custGeom>
              <a:avLst/>
              <a:gdLst/>
              <a:ahLst/>
              <a:cxnLst/>
              <a:rect l="l" t="t" r="r" b="b"/>
              <a:pathLst>
                <a:path w="1737475" h="455698">
                  <a:moveTo>
                    <a:pt x="0" y="0"/>
                  </a:moveTo>
                  <a:lnTo>
                    <a:pt x="1737475" y="0"/>
                  </a:lnTo>
                  <a:lnTo>
                    <a:pt x="1737475" y="455698"/>
                  </a:lnTo>
                  <a:lnTo>
                    <a:pt x="0" y="455698"/>
                  </a:lnTo>
                  <a:close/>
                </a:path>
              </a:pathLst>
            </a:custGeom>
            <a:solidFill>
              <a:srgbClr val="DDDEDE"/>
            </a:solidFill>
            <a:ln w="38100" cap="sq">
              <a:solidFill>
                <a:srgbClr val="F1F2F2"/>
              </a:solidFill>
              <a:prstDash val="solid"/>
              <a:miter/>
            </a:ln>
          </p:spPr>
          <p:txBody>
            <a:bodyPr/>
            <a:lstStyle/>
            <a:p>
              <a:endParaRPr lang="zh-TW" altLang="en-US"/>
            </a:p>
          </p:txBody>
        </p:sp>
        <p:sp>
          <p:nvSpPr>
            <p:cNvPr id="10" name="TextBox 10"/>
            <p:cNvSpPr txBox="1"/>
            <p:nvPr/>
          </p:nvSpPr>
          <p:spPr>
            <a:xfrm>
              <a:off x="0" y="-38100"/>
              <a:ext cx="173747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zh-TW" altLang="en-US"/>
            </a:p>
          </p:txBody>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5171070" y="904875"/>
            <a:ext cx="7945861"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工作分配</a:t>
            </a:r>
          </a:p>
        </p:txBody>
      </p:sp>
      <p:sp>
        <p:nvSpPr>
          <p:cNvPr id="15" name="TextBox 15"/>
          <p:cNvSpPr txBox="1"/>
          <p:nvPr/>
        </p:nvSpPr>
        <p:spPr>
          <a:xfrm>
            <a:off x="117106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a:ea typeface="Fredoka"/>
                <a:cs typeface="Fredoka"/>
                <a:sym typeface="Fredoka"/>
              </a:rPr>
              <a:t>38  陳念正</a:t>
            </a:r>
          </a:p>
        </p:txBody>
      </p:sp>
      <p:sp>
        <p:nvSpPr>
          <p:cNvPr id="16" name="AutoShape 16"/>
          <p:cNvSpPr/>
          <p:nvPr/>
        </p:nvSpPr>
        <p:spPr>
          <a:xfrm>
            <a:off x="2932173" y="3260046"/>
            <a:ext cx="12423654" cy="0"/>
          </a:xfrm>
          <a:prstGeom prst="line">
            <a:avLst/>
          </a:prstGeom>
          <a:ln w="133350" cap="flat">
            <a:solidFill>
              <a:srgbClr val="DDDEDE"/>
            </a:solidFill>
            <a:prstDash val="solid"/>
            <a:headEnd type="none" w="sm" len="sm"/>
            <a:tailEnd type="none" w="sm" len="sm"/>
          </a:ln>
        </p:spPr>
        <p:txBody>
          <a:bodyPr/>
          <a:lstStyle/>
          <a:p>
            <a:endParaRPr lang="zh-TW" altLang="en-US"/>
          </a:p>
        </p:txBody>
      </p:sp>
      <p:grpSp>
        <p:nvGrpSpPr>
          <p:cNvPr id="17" name="Group 17"/>
          <p:cNvGrpSpPr/>
          <p:nvPr/>
        </p:nvGrpSpPr>
        <p:grpSpPr>
          <a:xfrm>
            <a:off x="2932173" y="3326721"/>
            <a:ext cx="480294" cy="655427"/>
            <a:chOff x="0" y="0"/>
            <a:chExt cx="126497" cy="172623"/>
          </a:xfrm>
        </p:grpSpPr>
        <p:sp>
          <p:nvSpPr>
            <p:cNvPr id="18" name="Freeform 18"/>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zh-TW" altLang="en-US"/>
            </a:p>
          </p:txBody>
        </p:sp>
        <p:sp>
          <p:nvSpPr>
            <p:cNvPr id="19" name="TextBox 19"/>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8903853" y="3326721"/>
            <a:ext cx="480294" cy="655427"/>
            <a:chOff x="0" y="0"/>
            <a:chExt cx="126497" cy="172623"/>
          </a:xfrm>
        </p:grpSpPr>
        <p:sp>
          <p:nvSpPr>
            <p:cNvPr id="21" name="Freeform 21"/>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zh-TW" altLang="en-US"/>
            </a:p>
          </p:txBody>
        </p:sp>
        <p:sp>
          <p:nvSpPr>
            <p:cNvPr id="22" name="TextBox 22"/>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14875533" y="3326721"/>
            <a:ext cx="480294" cy="655427"/>
            <a:chOff x="0" y="0"/>
            <a:chExt cx="126497" cy="172623"/>
          </a:xfrm>
        </p:grpSpPr>
        <p:sp>
          <p:nvSpPr>
            <p:cNvPr id="24" name="Freeform 24"/>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zh-TW" altLang="en-US"/>
            </a:p>
          </p:txBody>
        </p:sp>
        <p:sp>
          <p:nvSpPr>
            <p:cNvPr id="25" name="TextBox 25"/>
            <p:cNvSpPr txBox="1"/>
            <p:nvPr/>
          </p:nvSpPr>
          <p:spPr>
            <a:xfrm>
              <a:off x="0" y="-38100"/>
              <a:ext cx="126497" cy="210723"/>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7398728" y="3982147"/>
            <a:ext cx="3490544" cy="4208359"/>
            <a:chOff x="0" y="0"/>
            <a:chExt cx="919320" cy="1108374"/>
          </a:xfrm>
        </p:grpSpPr>
        <p:sp>
          <p:nvSpPr>
            <p:cNvPr id="27" name="Freeform 27"/>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zh-TW" altLang="en-US"/>
            </a:p>
          </p:txBody>
        </p:sp>
        <p:sp>
          <p:nvSpPr>
            <p:cNvPr id="28" name="TextBox 28"/>
            <p:cNvSpPr txBox="1"/>
            <p:nvPr/>
          </p:nvSpPr>
          <p:spPr>
            <a:xfrm>
              <a:off x="0" y="-38100"/>
              <a:ext cx="919320" cy="1146474"/>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13370408" y="3986219"/>
            <a:ext cx="3490544" cy="4208359"/>
            <a:chOff x="0" y="0"/>
            <a:chExt cx="919320" cy="1108374"/>
          </a:xfrm>
        </p:grpSpPr>
        <p:sp>
          <p:nvSpPr>
            <p:cNvPr id="30" name="Freeform 30"/>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zh-TW" altLang="en-US"/>
            </a:p>
          </p:txBody>
        </p:sp>
        <p:sp>
          <p:nvSpPr>
            <p:cNvPr id="31" name="TextBox 31"/>
            <p:cNvSpPr txBox="1"/>
            <p:nvPr/>
          </p:nvSpPr>
          <p:spPr>
            <a:xfrm>
              <a:off x="0" y="-38100"/>
              <a:ext cx="919320" cy="1146474"/>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2"/>
          <p:cNvSpPr txBox="1"/>
          <p:nvPr/>
        </p:nvSpPr>
        <p:spPr>
          <a:xfrm>
            <a:off x="1590466" y="5377397"/>
            <a:ext cx="3163708" cy="1825625"/>
          </a:xfrm>
          <a:prstGeom prst="rect">
            <a:avLst/>
          </a:prstGeom>
        </p:spPr>
        <p:txBody>
          <a:bodyPr lIns="0" tIns="0" rIns="0" bIns="0" rtlCol="0" anchor="t">
            <a:spAutoFit/>
          </a:bodyPr>
          <a:lstStyle/>
          <a:p>
            <a:pPr algn="ctr">
              <a:lnSpc>
                <a:spcPts val="4899"/>
              </a:lnSpc>
            </a:pPr>
            <a:r>
              <a:rPr lang="en-US" sz="3499" b="1">
                <a:solidFill>
                  <a:srgbClr val="000000"/>
                </a:solidFill>
                <a:latin typeface="Nunito Bold"/>
                <a:ea typeface="Nunito Bold"/>
                <a:cs typeface="Nunito Bold"/>
                <a:sym typeface="Nunito Bold"/>
              </a:rPr>
              <a:t>程式碼編寫</a:t>
            </a:r>
          </a:p>
          <a:p>
            <a:pPr algn="ctr">
              <a:lnSpc>
                <a:spcPts val="4899"/>
              </a:lnSpc>
            </a:pPr>
            <a:r>
              <a:rPr lang="en-US" sz="3499" b="1">
                <a:solidFill>
                  <a:srgbClr val="000000"/>
                </a:solidFill>
                <a:latin typeface="Nunito Bold"/>
                <a:ea typeface="Nunito Bold"/>
                <a:cs typeface="Nunito Bold"/>
                <a:sym typeface="Nunito Bold"/>
              </a:rPr>
              <a:t>電路接線</a:t>
            </a:r>
          </a:p>
          <a:p>
            <a:pPr algn="ctr">
              <a:lnSpc>
                <a:spcPts val="4899"/>
              </a:lnSpc>
            </a:pPr>
            <a:endParaRPr lang="en-US" sz="3499" b="1">
              <a:solidFill>
                <a:srgbClr val="000000"/>
              </a:solidFill>
              <a:latin typeface="Nunito Bold"/>
              <a:ea typeface="Nunito Bold"/>
              <a:cs typeface="Nunito Bold"/>
              <a:sym typeface="Nunito Bold"/>
            </a:endParaRPr>
          </a:p>
        </p:txBody>
      </p:sp>
      <p:sp>
        <p:nvSpPr>
          <p:cNvPr id="33" name="TextBox 33"/>
          <p:cNvSpPr txBox="1"/>
          <p:nvPr/>
        </p:nvSpPr>
        <p:spPr>
          <a:xfrm>
            <a:off x="714274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a:ea typeface="Fredoka"/>
                <a:cs typeface="Fredoka"/>
                <a:sym typeface="Fredoka"/>
              </a:rPr>
              <a:t>39  陳奕銓</a:t>
            </a:r>
          </a:p>
        </p:txBody>
      </p:sp>
      <p:sp>
        <p:nvSpPr>
          <p:cNvPr id="34" name="TextBox 34"/>
          <p:cNvSpPr txBox="1"/>
          <p:nvPr/>
        </p:nvSpPr>
        <p:spPr>
          <a:xfrm>
            <a:off x="13116930"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a:ea typeface="Fredoka"/>
                <a:cs typeface="Fredoka"/>
                <a:sym typeface="Fredoka"/>
              </a:rPr>
              <a:t>42  黃日炫</a:t>
            </a:r>
          </a:p>
        </p:txBody>
      </p:sp>
      <p:sp>
        <p:nvSpPr>
          <p:cNvPr id="35" name="TextBox 35"/>
          <p:cNvSpPr txBox="1"/>
          <p:nvPr/>
        </p:nvSpPr>
        <p:spPr>
          <a:xfrm>
            <a:off x="7562146" y="5377397"/>
            <a:ext cx="3163708" cy="1206500"/>
          </a:xfrm>
          <a:prstGeom prst="rect">
            <a:avLst/>
          </a:prstGeom>
        </p:spPr>
        <p:txBody>
          <a:bodyPr lIns="0" tIns="0" rIns="0" bIns="0" rtlCol="0" anchor="t">
            <a:spAutoFit/>
          </a:bodyPr>
          <a:lstStyle/>
          <a:p>
            <a:pPr algn="ctr">
              <a:lnSpc>
                <a:spcPts val="4899"/>
              </a:lnSpc>
            </a:pPr>
            <a:r>
              <a:rPr lang="en-US" sz="3499" b="1">
                <a:solidFill>
                  <a:srgbClr val="000000"/>
                </a:solidFill>
                <a:latin typeface="Nunito Bold"/>
                <a:ea typeface="Nunito Bold"/>
                <a:cs typeface="Nunito Bold"/>
                <a:sym typeface="Nunito Bold"/>
              </a:rPr>
              <a:t>程式碼編寫</a:t>
            </a:r>
          </a:p>
          <a:p>
            <a:pPr algn="ctr">
              <a:lnSpc>
                <a:spcPts val="4899"/>
              </a:lnSpc>
            </a:pPr>
            <a:r>
              <a:rPr lang="en-US" sz="3499" b="1">
                <a:solidFill>
                  <a:srgbClr val="000000"/>
                </a:solidFill>
                <a:latin typeface="Nunito Bold"/>
                <a:ea typeface="Nunito Bold"/>
                <a:cs typeface="Nunito Bold"/>
                <a:sym typeface="Nunito Bold"/>
              </a:rPr>
              <a:t>電路接線</a:t>
            </a:r>
          </a:p>
        </p:txBody>
      </p:sp>
      <p:sp>
        <p:nvSpPr>
          <p:cNvPr id="36" name="TextBox 36"/>
          <p:cNvSpPr txBox="1"/>
          <p:nvPr/>
        </p:nvSpPr>
        <p:spPr>
          <a:xfrm>
            <a:off x="13533826" y="5377397"/>
            <a:ext cx="3163708" cy="1206500"/>
          </a:xfrm>
          <a:prstGeom prst="rect">
            <a:avLst/>
          </a:prstGeom>
        </p:spPr>
        <p:txBody>
          <a:bodyPr lIns="0" tIns="0" rIns="0" bIns="0" rtlCol="0" anchor="t">
            <a:spAutoFit/>
          </a:bodyPr>
          <a:lstStyle/>
          <a:p>
            <a:pPr algn="ctr">
              <a:lnSpc>
                <a:spcPts val="4899"/>
              </a:lnSpc>
            </a:pPr>
            <a:r>
              <a:rPr lang="en-US" sz="3499" b="1">
                <a:solidFill>
                  <a:srgbClr val="000000"/>
                </a:solidFill>
                <a:latin typeface="Nunito Bold"/>
                <a:ea typeface="Nunito Bold"/>
                <a:cs typeface="Nunito Bold"/>
                <a:sym typeface="Nunito Bold"/>
              </a:rPr>
              <a:t>簡報製作</a:t>
            </a:r>
          </a:p>
          <a:p>
            <a:pPr algn="ctr">
              <a:lnSpc>
                <a:spcPts val="4899"/>
              </a:lnSpc>
            </a:pPr>
            <a:r>
              <a:rPr lang="en-US" sz="3499" b="1">
                <a:solidFill>
                  <a:srgbClr val="000000"/>
                </a:solidFill>
                <a:latin typeface="Nunito Bold"/>
                <a:ea typeface="Nunito Bold"/>
                <a:cs typeface="Nunito Bold"/>
                <a:sym typeface="Nunito Bold"/>
              </a:rPr>
              <a:t>電路圖製作</a:t>
            </a:r>
          </a:p>
        </p:txBody>
      </p:sp>
      <p:sp>
        <p:nvSpPr>
          <p:cNvPr id="37" name="Freeform 37"/>
          <p:cNvSpPr/>
          <p:nvPr/>
        </p:nvSpPr>
        <p:spPr>
          <a:xfrm>
            <a:off x="17119441" y="559518"/>
            <a:ext cx="2942276" cy="2942276"/>
          </a:xfrm>
          <a:custGeom>
            <a:avLst/>
            <a:gdLst/>
            <a:ahLst/>
            <a:cxnLst/>
            <a:rect l="l" t="t" r="r" b="b"/>
            <a:pathLst>
              <a:path w="2942276" h="2942276">
                <a:moveTo>
                  <a:pt x="0" y="0"/>
                </a:moveTo>
                <a:lnTo>
                  <a:pt x="2942276" y="0"/>
                </a:lnTo>
                <a:lnTo>
                  <a:pt x="2942276" y="2942277"/>
                </a:lnTo>
                <a:lnTo>
                  <a:pt x="0" y="2942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38" name="Freeform 38"/>
          <p:cNvSpPr/>
          <p:nvPr/>
        </p:nvSpPr>
        <p:spPr>
          <a:xfrm flipH="1">
            <a:off x="-1183252" y="2277294"/>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txBody>
            <a:bodyPr/>
            <a:lstStyle/>
            <a:p>
              <a:endParaRPr lang="zh-TW" altLang="en-US"/>
            </a:p>
          </p:txBody>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sp>
        <p:nvSpPr>
          <p:cNvPr id="10" name="TextBox 10"/>
          <p:cNvSpPr txBox="1"/>
          <p:nvPr/>
        </p:nvSpPr>
        <p:spPr>
          <a:xfrm>
            <a:off x="3269473" y="4142133"/>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報告結束</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Words>
  <Application>Microsoft Office PowerPoint</Application>
  <PresentationFormat>自訂</PresentationFormat>
  <Paragraphs>25</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Nunito</vt:lpstr>
      <vt:lpstr>Fredoka</vt:lpstr>
      <vt:lpstr>Arial</vt:lpstr>
      <vt:lpstr>Calibri</vt:lpstr>
      <vt:lpstr>Nunito Bold</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電子電路期末專題</dc:title>
  <cp:lastModifiedBy>陳念正</cp:lastModifiedBy>
  <cp:revision>2</cp:revision>
  <dcterms:created xsi:type="dcterms:W3CDTF">2006-08-16T00:00:00Z</dcterms:created>
  <dcterms:modified xsi:type="dcterms:W3CDTF">2024-10-06T09:58:15Z</dcterms:modified>
  <dc:identifier>DAGIAjnzMlY</dc:identifier>
</cp:coreProperties>
</file>