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7104063" cy="10234613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3" d="100"/>
          <a:sy n="83" d="100"/>
        </p:scale>
        <p:origin x="643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88FF1-2C18-4A0E-91AD-C74148E4C1C5}" type="datetimeFigureOut">
              <a:rPr lang="zh-TW" altLang="en-US" smtClean="0"/>
              <a:t>2024/9/28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AFB9F-9A76-4833-BBFA-BFD914C38B6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88FF1-2C18-4A0E-91AD-C74148E4C1C5}" type="datetimeFigureOut">
              <a:rPr lang="zh-TW" altLang="en-US" smtClean="0"/>
              <a:t>2024/9/28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AFB9F-9A76-4833-BBFA-BFD914C38B6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88FF1-2C18-4A0E-91AD-C74148E4C1C5}" type="datetimeFigureOut">
              <a:rPr lang="zh-TW" altLang="en-US" smtClean="0"/>
              <a:t>2024/9/28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AFB9F-9A76-4833-BBFA-BFD914C38B6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88FF1-2C18-4A0E-91AD-C74148E4C1C5}" type="datetimeFigureOut">
              <a:rPr lang="zh-TW" altLang="en-US" smtClean="0"/>
              <a:t>2024/9/28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AFB9F-9A76-4833-BBFA-BFD914C38B6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88FF1-2C18-4A0E-91AD-C74148E4C1C5}" type="datetimeFigureOut">
              <a:rPr lang="zh-TW" altLang="en-US" smtClean="0"/>
              <a:t>2024/9/28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AFB9F-9A76-4833-BBFA-BFD914C38B6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88FF1-2C18-4A0E-91AD-C74148E4C1C5}" type="datetimeFigureOut">
              <a:rPr lang="zh-TW" altLang="en-US" smtClean="0"/>
              <a:t>2024/9/28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AFB9F-9A76-4833-BBFA-BFD914C38B6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88FF1-2C18-4A0E-91AD-C74148E4C1C5}" type="datetimeFigureOut">
              <a:rPr lang="zh-TW" altLang="en-US" smtClean="0"/>
              <a:t>2024/9/28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AFB9F-9A76-4833-BBFA-BFD914C38B6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88FF1-2C18-4A0E-91AD-C74148E4C1C5}" type="datetimeFigureOut">
              <a:rPr lang="zh-TW" altLang="en-US" smtClean="0"/>
              <a:t>2024/9/28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AFB9F-9A76-4833-BBFA-BFD914C38B6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88FF1-2C18-4A0E-91AD-C74148E4C1C5}" type="datetimeFigureOut">
              <a:rPr lang="zh-TW" altLang="en-US" smtClean="0"/>
              <a:t>2024/9/28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AFB9F-9A76-4833-BBFA-BFD914C38B6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88FF1-2C18-4A0E-91AD-C74148E4C1C5}" type="datetimeFigureOut">
              <a:rPr lang="zh-TW" altLang="en-US" smtClean="0"/>
              <a:t>2024/9/28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AFB9F-9A76-4833-BBFA-BFD914C38B6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88FF1-2C18-4A0E-91AD-C74148E4C1C5}" type="datetimeFigureOut">
              <a:rPr lang="zh-TW" altLang="en-US" smtClean="0"/>
              <a:t>2024/9/28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0AFB9F-9A76-4833-BBFA-BFD914C38B6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23925" y="1310005"/>
            <a:ext cx="10515600" cy="1325563"/>
          </a:xfrm>
        </p:spPr>
        <p:txBody>
          <a:bodyPr/>
          <a:lstStyle/>
          <a:p>
            <a:r>
              <a:rPr lang="zh-TW" altLang="en-US" dirty="0">
                <a:latin typeface="思源宋體 Heavy" panose="02020900000000000000" charset="-120"/>
                <a:ea typeface="思源宋體 Heavy" panose="02020900000000000000" charset="-120"/>
              </a:rPr>
              <a:t>主題</a:t>
            </a:r>
            <a:r>
              <a:rPr lang="en-US" altLang="zh-TW" dirty="0">
                <a:latin typeface="思源宋體 Heavy" panose="02020900000000000000" charset="-120"/>
                <a:ea typeface="思源宋體 Heavy" panose="02020900000000000000" charset="-120"/>
              </a:rPr>
              <a:t>: </a:t>
            </a:r>
            <a:r>
              <a:rPr lang="zh-TW" altLang="en-US" dirty="0">
                <a:latin typeface="思源宋體 Heavy" panose="02020900000000000000" charset="-120"/>
                <a:ea typeface="思源宋體 Heavy" panose="02020900000000000000" charset="-120"/>
              </a:rPr>
              <a:t>四則運算卡牌遊戲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3056890"/>
            <a:ext cx="10515600" cy="2212975"/>
          </a:xfrm>
        </p:spPr>
        <p:txBody>
          <a:bodyPr/>
          <a:lstStyle/>
          <a:p>
            <a:r>
              <a:rPr lang="zh-TW" altLang="en-US">
                <a:latin typeface="思源宋體 SemiBold" panose="02020600000000000000" charset="-120"/>
                <a:ea typeface="思源宋體 SemiBold" panose="02020600000000000000" charset="-120"/>
              </a:rPr>
              <a:t>動機</a:t>
            </a:r>
            <a:r>
              <a:rPr lang="en-US" altLang="zh-TW">
                <a:latin typeface="思源宋體 SemiBold" panose="02020600000000000000" charset="-120"/>
                <a:ea typeface="思源宋體 SemiBold" panose="02020600000000000000" charset="-120"/>
              </a:rPr>
              <a:t>: </a:t>
            </a:r>
            <a:r>
              <a:rPr lang="zh-TW" altLang="en-US">
                <a:latin typeface="思源宋體 SemiBold" panose="02020600000000000000" charset="-120"/>
                <a:ea typeface="思源宋體 SemiBold" panose="02020600000000000000" charset="-120"/>
              </a:rPr>
              <a:t>想法來自於自家堂弟妹的小學課本，想做一個他們可以理解的程式。</a:t>
            </a:r>
          </a:p>
          <a:p>
            <a:r>
              <a:rPr lang="zh-TW" altLang="en-US">
                <a:latin typeface="思源宋體 SemiBold" panose="02020600000000000000" charset="-120"/>
                <a:ea typeface="思源宋體 SemiBold" panose="02020600000000000000" charset="-120"/>
              </a:rPr>
              <a:t>技術</a:t>
            </a:r>
            <a:r>
              <a:rPr lang="en-US" altLang="zh-TW">
                <a:latin typeface="思源宋體 SemiBold" panose="02020600000000000000" charset="-120"/>
                <a:ea typeface="思源宋體 SemiBold" panose="02020600000000000000" charset="-120"/>
              </a:rPr>
              <a:t>:  </a:t>
            </a:r>
            <a:r>
              <a:rPr lang="zh-TW" altLang="en-US">
                <a:latin typeface="思源宋體 SemiBold" panose="02020600000000000000" charset="-120"/>
                <a:ea typeface="思源宋體 SemiBold" panose="02020600000000000000" charset="-120"/>
              </a:rPr>
              <a:t>基本的使用者介面與介面配置。</a:t>
            </a:r>
          </a:p>
          <a:p>
            <a:r>
              <a:rPr lang="zh-TW" altLang="en-US">
                <a:latin typeface="思源宋體 SemiBold" panose="02020600000000000000" charset="-120"/>
                <a:ea typeface="思源宋體 SemiBold" panose="02020600000000000000" charset="-120"/>
              </a:rPr>
              <a:t>功能</a:t>
            </a:r>
            <a:r>
              <a:rPr lang="en-US" altLang="zh-TW">
                <a:latin typeface="思源宋體 SemiBold" panose="02020600000000000000" charset="-120"/>
                <a:ea typeface="思源宋體 SemiBold" panose="02020600000000000000" charset="-120"/>
              </a:rPr>
              <a:t>: </a:t>
            </a:r>
            <a:r>
              <a:rPr lang="zh-TW" altLang="en-US">
                <a:latin typeface="思源宋體 SemiBold" panose="02020600000000000000" charset="-120"/>
                <a:ea typeface="思源宋體 SemiBold" panose="02020600000000000000" charset="-120"/>
              </a:rPr>
              <a:t>訓練接觸數學有一段時間的小朋友四則運算能力。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1405890"/>
            <a:ext cx="5704840" cy="896620"/>
          </a:xfrm>
        </p:spPr>
        <p:txBody>
          <a:bodyPr>
            <a:normAutofit/>
          </a:bodyPr>
          <a:lstStyle/>
          <a:p>
            <a:r>
              <a:rPr lang="zh-TW" altLang="en-US">
                <a:latin typeface="思源宋體 Heavy" panose="02020900000000000000" charset="-120"/>
                <a:ea typeface="思源宋體 Heavy" panose="02020900000000000000" charset="-120"/>
              </a:rPr>
              <a:t>功能與畫面描述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3056890"/>
            <a:ext cx="10515600" cy="2212975"/>
          </a:xfrm>
        </p:spPr>
        <p:txBody>
          <a:bodyPr/>
          <a:lstStyle/>
          <a:p>
            <a:pPr marL="0" indent="0">
              <a:buNone/>
            </a:pPr>
            <a:r>
              <a:rPr lang="en-US" altLang="zh-TW">
                <a:latin typeface="思源宋體 SemiBold" panose="02020600000000000000" charset="-120"/>
                <a:ea typeface="思源宋體 SemiBold" panose="02020600000000000000" charset="-120"/>
              </a:rPr>
              <a:t>1. </a:t>
            </a:r>
            <a:r>
              <a:rPr lang="zh-TW" altLang="en-US">
                <a:latin typeface="思源宋體 SemiBold" panose="02020600000000000000" charset="-120"/>
                <a:ea typeface="思源宋體 SemiBold" panose="02020600000000000000" charset="-120"/>
              </a:rPr>
              <a:t>進入程式時會有一個初始畫</a:t>
            </a:r>
          </a:p>
          <a:p>
            <a:pPr marL="0" indent="0">
              <a:buNone/>
            </a:pPr>
            <a:r>
              <a:rPr lang="zh-TW" altLang="en-US">
                <a:latin typeface="思源宋體 SemiBold" panose="02020600000000000000" charset="-120"/>
                <a:ea typeface="思源宋體 SemiBold" panose="02020600000000000000" charset="-120"/>
              </a:rPr>
              <a:t>面，讓使用者可以自行開始遊</a:t>
            </a:r>
          </a:p>
          <a:p>
            <a:pPr marL="0" indent="0">
              <a:buNone/>
            </a:pPr>
            <a:r>
              <a:rPr lang="zh-TW" altLang="en-US">
                <a:latin typeface="思源宋體 SemiBold" panose="02020600000000000000" charset="-120"/>
                <a:ea typeface="思源宋體 SemiBold" panose="02020600000000000000" charset="-120"/>
              </a:rPr>
              <a:t>戲。</a:t>
            </a:r>
          </a:p>
          <a:p>
            <a:pPr marL="0" indent="0">
              <a:buNone/>
            </a:pPr>
            <a:endParaRPr lang="zh-TW" altLang="en-US">
              <a:latin typeface="思源宋體 SemiBold" panose="02020600000000000000" charset="-120"/>
              <a:ea typeface="思源宋體 SemiBold" panose="02020600000000000000" charset="-120"/>
            </a:endParaRPr>
          </a:p>
        </p:txBody>
      </p:sp>
      <p:pic>
        <p:nvPicPr>
          <p:cNvPr id="4" name="圖片 3" descr="螢幕擷取畫面 (2777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2940" y="2625090"/>
            <a:ext cx="6011545" cy="357568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1405890"/>
            <a:ext cx="5704840" cy="896620"/>
          </a:xfrm>
        </p:spPr>
        <p:txBody>
          <a:bodyPr>
            <a:normAutofit/>
          </a:bodyPr>
          <a:lstStyle/>
          <a:p>
            <a:r>
              <a:rPr lang="zh-TW" altLang="en-US">
                <a:latin typeface="思源宋體 Heavy" panose="02020900000000000000" charset="-120"/>
                <a:ea typeface="思源宋體 Heavy" panose="02020900000000000000" charset="-120"/>
              </a:rPr>
              <a:t>功能與畫面描述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3056890"/>
            <a:ext cx="10515600" cy="2212975"/>
          </a:xfrm>
        </p:spPr>
        <p:txBody>
          <a:bodyPr/>
          <a:lstStyle/>
          <a:p>
            <a:pPr marL="0" indent="0">
              <a:buNone/>
            </a:pPr>
            <a:r>
              <a:rPr lang="en-US" altLang="zh-TW">
                <a:latin typeface="思源宋體 SemiBold" panose="02020600000000000000" charset="-120"/>
                <a:ea typeface="思源宋體 SemiBold" panose="02020600000000000000" charset="-120"/>
              </a:rPr>
              <a:t>2. </a:t>
            </a:r>
            <a:r>
              <a:rPr lang="zh-TW" altLang="en-US">
                <a:latin typeface="思源宋體 SemiBold" panose="02020600000000000000" charset="-120"/>
                <a:ea typeface="思源宋體 SemiBold" panose="02020600000000000000" charset="-120"/>
              </a:rPr>
              <a:t>遊戲畫面共分成三個主要區</a:t>
            </a:r>
          </a:p>
          <a:p>
            <a:pPr marL="0" indent="0">
              <a:buNone/>
            </a:pPr>
            <a:r>
              <a:rPr lang="zh-TW" altLang="en-US">
                <a:latin typeface="思源宋體 SemiBold" panose="02020600000000000000" charset="-120"/>
                <a:ea typeface="思源宋體 SemiBold" panose="02020600000000000000" charset="-120"/>
              </a:rPr>
              <a:t>塊，上方為對手卡牌欄位，中</a:t>
            </a:r>
          </a:p>
          <a:p>
            <a:pPr marL="0" indent="0">
              <a:buNone/>
            </a:pPr>
            <a:r>
              <a:rPr lang="zh-TW" altLang="en-US">
                <a:latin typeface="思源宋體 SemiBold" panose="02020600000000000000" charset="-120"/>
                <a:ea typeface="思源宋體 SemiBold" panose="02020600000000000000" charset="-120"/>
              </a:rPr>
              <a:t>間為出牌欄位，下方為手牌，</a:t>
            </a:r>
          </a:p>
          <a:p>
            <a:pPr marL="0" indent="0">
              <a:buNone/>
            </a:pPr>
            <a:r>
              <a:rPr lang="zh-TW" altLang="en-US">
                <a:latin typeface="思源宋體 SemiBold" panose="02020600000000000000" charset="-120"/>
                <a:ea typeface="思源宋體 SemiBold" panose="02020600000000000000" charset="-120"/>
              </a:rPr>
              <a:t>以下為畫面簡介。</a:t>
            </a:r>
          </a:p>
          <a:p>
            <a:pPr marL="0" indent="0">
              <a:buNone/>
            </a:pPr>
            <a:endParaRPr lang="zh-TW" altLang="en-US">
              <a:latin typeface="思源宋體 SemiBold" panose="02020600000000000000" charset="-120"/>
              <a:ea typeface="思源宋體 SemiBold" panose="02020600000000000000" charset="-120"/>
            </a:endParaRPr>
          </a:p>
        </p:txBody>
      </p:sp>
      <p:pic>
        <p:nvPicPr>
          <p:cNvPr id="4" name="圖片 3" descr="C:\Users\訪客\Pictures\Screenshots\螢幕擷取畫面 (2778).png螢幕擷取畫面 (2778)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5742940" y="2678430"/>
            <a:ext cx="6011545" cy="346900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1405890"/>
            <a:ext cx="5704840" cy="896620"/>
          </a:xfrm>
        </p:spPr>
        <p:txBody>
          <a:bodyPr>
            <a:normAutofit/>
          </a:bodyPr>
          <a:lstStyle/>
          <a:p>
            <a:r>
              <a:rPr lang="zh-TW" altLang="en-US">
                <a:latin typeface="思源宋體 Heavy" panose="02020900000000000000" charset="-120"/>
                <a:ea typeface="思源宋體 Heavy" panose="02020900000000000000" charset="-120"/>
              </a:rPr>
              <a:t>功能與畫面描述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2867660"/>
            <a:ext cx="4778375" cy="3090545"/>
          </a:xfrm>
        </p:spPr>
        <p:txBody>
          <a:bodyPr>
            <a:normAutofit fontScale="97500"/>
          </a:bodyPr>
          <a:lstStyle/>
          <a:p>
            <a:pPr marL="0" indent="0">
              <a:buNone/>
            </a:pPr>
            <a:r>
              <a:rPr lang="zh-TW" altLang="en-US">
                <a:latin typeface="思源宋體 SemiBold" panose="02020600000000000000" charset="-120"/>
                <a:ea typeface="思源宋體 SemiBold" panose="02020600000000000000" charset="-120"/>
              </a:rPr>
              <a:t>上方對手區會顯示對手的生命</a:t>
            </a:r>
          </a:p>
          <a:p>
            <a:pPr marL="0" indent="0">
              <a:buNone/>
            </a:pPr>
            <a:r>
              <a:rPr lang="zh-TW" altLang="en-US">
                <a:latin typeface="思源宋體 SemiBold" panose="02020600000000000000" charset="-120"/>
                <a:ea typeface="思源宋體 SemiBold" panose="02020600000000000000" charset="-120"/>
              </a:rPr>
              <a:t>值，中間出牌區會顯示選擇的</a:t>
            </a:r>
          </a:p>
          <a:p>
            <a:pPr marL="0" indent="0">
              <a:buNone/>
            </a:pPr>
            <a:r>
              <a:rPr lang="zh-TW" altLang="en-US">
                <a:latin typeface="思源宋體 SemiBold" panose="02020600000000000000" charset="-120"/>
                <a:ea typeface="思源宋體 SemiBold" panose="02020600000000000000" charset="-120"/>
              </a:rPr>
              <a:t>手牌以及選擇對象與重製、確</a:t>
            </a:r>
          </a:p>
          <a:p>
            <a:pPr marL="0" indent="0">
              <a:buNone/>
            </a:pPr>
            <a:r>
              <a:rPr lang="zh-TW" altLang="en-US">
                <a:latin typeface="思源宋體 SemiBold" panose="02020600000000000000" charset="-120"/>
                <a:ea typeface="思源宋體 SemiBold" panose="02020600000000000000" charset="-120"/>
              </a:rPr>
              <a:t>認按鈕，下方則會顯示己方的</a:t>
            </a:r>
          </a:p>
          <a:p>
            <a:pPr marL="0" indent="0">
              <a:buNone/>
            </a:pPr>
            <a:r>
              <a:rPr lang="zh-TW" altLang="en-US">
                <a:latin typeface="思源宋體 SemiBold" panose="02020600000000000000" charset="-120"/>
                <a:ea typeface="思源宋體 SemiBold" panose="02020600000000000000" charset="-120"/>
              </a:rPr>
              <a:t>數值牌與運算符號牌與己方生</a:t>
            </a:r>
          </a:p>
          <a:p>
            <a:pPr marL="0" indent="0">
              <a:buNone/>
            </a:pPr>
            <a:r>
              <a:rPr lang="zh-TW" altLang="en-US">
                <a:latin typeface="思源宋體 SemiBold" panose="02020600000000000000" charset="-120"/>
                <a:ea typeface="思源宋體 SemiBold" panose="02020600000000000000" charset="-120"/>
              </a:rPr>
              <a:t>命值。</a:t>
            </a:r>
          </a:p>
          <a:p>
            <a:pPr marL="0" indent="0">
              <a:buNone/>
            </a:pPr>
            <a:endParaRPr lang="zh-TW" altLang="en-US">
              <a:latin typeface="思源宋體 SemiBold" panose="02020600000000000000" charset="-120"/>
              <a:ea typeface="思源宋體 SemiBold" panose="02020600000000000000" charset="-120"/>
            </a:endParaRPr>
          </a:p>
          <a:p>
            <a:pPr marL="0" indent="0">
              <a:buNone/>
            </a:pPr>
            <a:endParaRPr lang="zh-TW" altLang="en-US">
              <a:latin typeface="思源宋體 SemiBold" panose="02020600000000000000" charset="-120"/>
              <a:ea typeface="思源宋體 SemiBold" panose="02020600000000000000" charset="-120"/>
            </a:endParaRPr>
          </a:p>
        </p:txBody>
      </p:sp>
      <p:pic>
        <p:nvPicPr>
          <p:cNvPr id="4" name="圖片 3" descr="C:\Users\訪客\Pictures\Screenshots\螢幕擷取畫面 (2778).png螢幕擷取畫面 (2778)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5742940" y="2678430"/>
            <a:ext cx="6011545" cy="346900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1405890"/>
            <a:ext cx="5704840" cy="896620"/>
          </a:xfrm>
        </p:spPr>
        <p:txBody>
          <a:bodyPr>
            <a:normAutofit/>
          </a:bodyPr>
          <a:lstStyle/>
          <a:p>
            <a:r>
              <a:rPr lang="zh-TW" altLang="en-US">
                <a:latin typeface="思源宋體 Heavy" panose="02020900000000000000" charset="-120"/>
                <a:ea typeface="思源宋體 Heavy" panose="02020900000000000000" charset="-120"/>
              </a:rPr>
              <a:t>功能與畫面描述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2867660"/>
            <a:ext cx="4778375" cy="30905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>
                <a:latin typeface="思源宋體 SemiBold" panose="02020600000000000000" charset="-120"/>
                <a:ea typeface="思源宋體 SemiBold" panose="02020600000000000000" charset="-120"/>
              </a:rPr>
              <a:t>3.</a:t>
            </a:r>
            <a:r>
              <a:rPr lang="zh-TW" altLang="en-US">
                <a:latin typeface="思源宋體 SemiBold" panose="02020600000000000000" charset="-120"/>
                <a:ea typeface="思源宋體 SemiBold" panose="02020600000000000000" charset="-120"/>
              </a:rPr>
              <a:t>手牌區功能</a:t>
            </a:r>
            <a:r>
              <a:rPr lang="en-US" altLang="zh-TW">
                <a:latin typeface="思源宋體 SemiBold" panose="02020600000000000000" charset="-120"/>
                <a:ea typeface="思源宋體 SemiBold" panose="02020600000000000000" charset="-120"/>
              </a:rPr>
              <a:t>: </a:t>
            </a:r>
            <a:r>
              <a:rPr lang="zh-TW" altLang="en-US">
                <a:latin typeface="思源宋體 SemiBold" panose="02020600000000000000" charset="-120"/>
                <a:ea typeface="思源宋體 SemiBold" panose="02020600000000000000" charset="-120"/>
              </a:rPr>
              <a:t>可以選擇手上擁有的兩張數值牌與一張運算符號牌，來組合成一個算式，以圖為例</a:t>
            </a:r>
            <a:r>
              <a:rPr lang="en-US" altLang="zh-TW">
                <a:latin typeface="思源宋體 SemiBold" panose="02020600000000000000" charset="-120"/>
                <a:ea typeface="思源宋體 SemiBold" panose="02020600000000000000" charset="-120"/>
              </a:rPr>
              <a:t>: </a:t>
            </a:r>
            <a:r>
              <a:rPr lang="zh-TW" altLang="en-US">
                <a:latin typeface="思源宋體 SemiBold" panose="02020600000000000000" charset="-120"/>
                <a:ea typeface="思源宋體 SemiBold" panose="02020600000000000000" charset="-120"/>
              </a:rPr>
              <a:t>目標對象選擇為對手，算式結果為</a:t>
            </a:r>
            <a:r>
              <a:rPr lang="en-US" altLang="zh-TW">
                <a:latin typeface="思源宋體 SemiBold" panose="02020600000000000000" charset="-120"/>
                <a:ea typeface="思源宋體 SemiBold" panose="02020600000000000000" charset="-120"/>
              </a:rPr>
              <a:t>-12</a:t>
            </a:r>
            <a:r>
              <a:rPr lang="zh-TW" altLang="en-US">
                <a:latin typeface="思源宋體 SemiBold" panose="02020600000000000000" charset="-120"/>
                <a:ea typeface="思源宋體 SemiBold" panose="02020600000000000000" charset="-120"/>
              </a:rPr>
              <a:t>，則對手生命值</a:t>
            </a:r>
            <a:r>
              <a:rPr lang="en-US" altLang="zh-TW">
                <a:latin typeface="思源宋體 SemiBold" panose="02020600000000000000" charset="-120"/>
                <a:ea typeface="思源宋體 SemiBold" panose="02020600000000000000" charset="-120"/>
              </a:rPr>
              <a:t>-12</a:t>
            </a:r>
            <a:r>
              <a:rPr lang="zh-TW" altLang="en-US">
                <a:latin typeface="思源宋體 SemiBold" panose="02020600000000000000" charset="-120"/>
                <a:ea typeface="思源宋體 SemiBold" panose="02020600000000000000" charset="-120"/>
              </a:rPr>
              <a:t>。</a:t>
            </a:r>
          </a:p>
          <a:p>
            <a:pPr marL="0" indent="0">
              <a:buNone/>
            </a:pPr>
            <a:endParaRPr lang="zh-TW" altLang="en-US">
              <a:latin typeface="思源宋體 SemiBold" panose="02020600000000000000" charset="-120"/>
              <a:ea typeface="思源宋體 SemiBold" panose="02020600000000000000" charset="-120"/>
            </a:endParaRPr>
          </a:p>
          <a:p>
            <a:pPr marL="0" indent="0">
              <a:buNone/>
            </a:pPr>
            <a:endParaRPr lang="zh-TW" altLang="en-US">
              <a:latin typeface="思源宋體 SemiBold" panose="02020600000000000000" charset="-120"/>
              <a:ea typeface="思源宋體 SemiBold" panose="02020600000000000000" charset="-120"/>
            </a:endParaRPr>
          </a:p>
        </p:txBody>
      </p:sp>
      <p:pic>
        <p:nvPicPr>
          <p:cNvPr id="4" name="圖片 3" descr="C:\Users\訪客\Pictures\Screenshots\螢幕擷取畫面 (2781).png螢幕擷取畫面 (2781)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5790565" y="2678430"/>
            <a:ext cx="5916295" cy="346900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1405890"/>
            <a:ext cx="5704840" cy="896620"/>
          </a:xfrm>
        </p:spPr>
        <p:txBody>
          <a:bodyPr>
            <a:normAutofit/>
          </a:bodyPr>
          <a:lstStyle/>
          <a:p>
            <a:r>
              <a:rPr lang="zh-TW" altLang="en-US">
                <a:latin typeface="思源宋體 Heavy" panose="02020900000000000000" charset="-120"/>
                <a:ea typeface="思源宋體 Heavy" panose="02020900000000000000" charset="-120"/>
              </a:rPr>
              <a:t>功能與畫面描述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2867660"/>
            <a:ext cx="4778375" cy="30905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>
                <a:latin typeface="思源宋體 SemiBold" panose="02020600000000000000" charset="-120"/>
                <a:ea typeface="思源宋體 SemiBold" panose="02020600000000000000" charset="-120"/>
              </a:rPr>
              <a:t>4.</a:t>
            </a:r>
            <a:r>
              <a:rPr lang="zh-TW" altLang="en-US">
                <a:latin typeface="思源宋體 SemiBold" panose="02020600000000000000" charset="-120"/>
                <a:ea typeface="思源宋體 SemiBold" panose="02020600000000000000" charset="-120"/>
              </a:rPr>
              <a:t>出牌區功能</a:t>
            </a:r>
            <a:r>
              <a:rPr lang="en-US" altLang="zh-TW">
                <a:latin typeface="思源宋體 SemiBold" panose="02020600000000000000" charset="-120"/>
                <a:ea typeface="思源宋體 SemiBold" panose="02020600000000000000" charset="-120"/>
              </a:rPr>
              <a:t>: </a:t>
            </a:r>
            <a:r>
              <a:rPr lang="zh-TW" altLang="en-US">
                <a:latin typeface="思源宋體 SemiBold" panose="02020600000000000000" charset="-120"/>
                <a:ea typeface="思源宋體 SemiBold" panose="02020600000000000000" charset="-120"/>
              </a:rPr>
              <a:t>目標對象選擇器可選擇欲將算式結果加上去的目標對象，例如算式結果為正數且目標對象為己方，則己方生命值增加</a:t>
            </a:r>
            <a:r>
              <a:rPr lang="en-US" altLang="zh-TW">
                <a:latin typeface="思源宋體 SemiBold" panose="02020600000000000000" charset="-120"/>
                <a:ea typeface="思源宋體 SemiBold" panose="02020600000000000000" charset="-120"/>
              </a:rPr>
              <a:t>(</a:t>
            </a:r>
            <a:r>
              <a:rPr lang="zh-TW" altLang="en-US">
                <a:latin typeface="思源宋體 SemiBold" panose="02020600000000000000" charset="-120"/>
                <a:ea typeface="思源宋體 SemiBold" panose="02020600000000000000" charset="-120"/>
              </a:rPr>
              <a:t>反之若為負數則減少，通常目標為對手</a:t>
            </a:r>
            <a:r>
              <a:rPr lang="en-US" altLang="zh-TW">
                <a:latin typeface="思源宋體 SemiBold" panose="02020600000000000000" charset="-120"/>
                <a:ea typeface="思源宋體 SemiBold" panose="02020600000000000000" charset="-120"/>
              </a:rPr>
              <a:t>)</a:t>
            </a:r>
            <a:r>
              <a:rPr lang="zh-TW" altLang="en-US">
                <a:latin typeface="思源宋體 SemiBold" panose="02020600000000000000" charset="-120"/>
                <a:ea typeface="思源宋體 SemiBold" panose="02020600000000000000" charset="-120"/>
              </a:rPr>
              <a:t>。</a:t>
            </a:r>
          </a:p>
          <a:p>
            <a:pPr marL="0" indent="0">
              <a:buNone/>
            </a:pPr>
            <a:endParaRPr lang="zh-TW" altLang="en-US">
              <a:latin typeface="思源宋體 SemiBold" panose="02020600000000000000" charset="-120"/>
              <a:ea typeface="思源宋體 SemiBold" panose="02020600000000000000" charset="-120"/>
            </a:endParaRPr>
          </a:p>
          <a:p>
            <a:pPr marL="0" indent="0">
              <a:buNone/>
            </a:pPr>
            <a:endParaRPr lang="zh-TW" altLang="en-US">
              <a:latin typeface="思源宋體 SemiBold" panose="02020600000000000000" charset="-120"/>
              <a:ea typeface="思源宋體 SemiBold" panose="02020600000000000000" charset="-120"/>
            </a:endParaRPr>
          </a:p>
        </p:txBody>
      </p:sp>
      <p:pic>
        <p:nvPicPr>
          <p:cNvPr id="4" name="圖片 3" descr="C:\Users\訪客\Pictures\Screenshots\螢幕擷取畫面 (2781).png螢幕擷取畫面 (2781)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5790565" y="2678430"/>
            <a:ext cx="5916295" cy="346900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1405890"/>
            <a:ext cx="5704840" cy="896620"/>
          </a:xfrm>
        </p:spPr>
        <p:txBody>
          <a:bodyPr>
            <a:normAutofit/>
          </a:bodyPr>
          <a:lstStyle/>
          <a:p>
            <a:r>
              <a:rPr lang="zh-TW" altLang="en-US">
                <a:latin typeface="思源宋體 Heavy" panose="02020900000000000000" charset="-120"/>
                <a:ea typeface="思源宋體 Heavy" panose="02020900000000000000" charset="-120"/>
              </a:rPr>
              <a:t>功能與畫面描述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2867660"/>
            <a:ext cx="4778375" cy="30905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>
                <a:latin typeface="思源宋體 SemiBold" panose="02020600000000000000" charset="-120"/>
                <a:ea typeface="思源宋體 SemiBold" panose="02020600000000000000" charset="-120"/>
              </a:rPr>
              <a:t>卡牌的右方會顯示預測的結果，但實際上會有可能變動，以圖為例</a:t>
            </a:r>
            <a:r>
              <a:rPr lang="en-US" altLang="zh-TW">
                <a:latin typeface="思源宋體 SemiBold" panose="02020600000000000000" charset="-120"/>
                <a:ea typeface="思源宋體 SemiBold" panose="02020600000000000000" charset="-120"/>
              </a:rPr>
              <a:t>: </a:t>
            </a:r>
            <a:r>
              <a:rPr lang="zh-TW" altLang="en-US">
                <a:latin typeface="思源宋體 SemiBold" panose="02020600000000000000" charset="-120"/>
                <a:ea typeface="思源宋體 SemiBold" panose="02020600000000000000" charset="-120"/>
              </a:rPr>
              <a:t>預測為</a:t>
            </a:r>
            <a:r>
              <a:rPr lang="en-US" altLang="zh-TW">
                <a:latin typeface="思源宋體 SemiBold" panose="02020600000000000000" charset="-120"/>
                <a:ea typeface="思源宋體 SemiBold" panose="02020600000000000000" charset="-120"/>
              </a:rPr>
              <a:t>-12</a:t>
            </a:r>
            <a:r>
              <a:rPr lang="zh-TW" altLang="en-US">
                <a:latin typeface="思源宋體 SemiBold" panose="02020600000000000000" charset="-120"/>
                <a:ea typeface="思源宋體 SemiBold" panose="02020600000000000000" charset="-120"/>
              </a:rPr>
              <a:t>，但實際上有可能會有±</a:t>
            </a:r>
            <a:r>
              <a:rPr lang="en-US" altLang="zh-TW">
                <a:latin typeface="思源宋體 SemiBold" panose="02020600000000000000" charset="-120"/>
                <a:ea typeface="思源宋體 SemiBold" panose="02020600000000000000" charset="-120"/>
              </a:rPr>
              <a:t>3</a:t>
            </a:r>
            <a:r>
              <a:rPr lang="zh-TW" altLang="en-US">
                <a:latin typeface="思源宋體 SemiBold" panose="02020600000000000000" charset="-120"/>
                <a:ea typeface="思源宋體 SemiBold" panose="02020600000000000000" charset="-120"/>
              </a:rPr>
              <a:t>的誤差。</a:t>
            </a:r>
          </a:p>
          <a:p>
            <a:pPr marL="0" indent="0">
              <a:buNone/>
            </a:pPr>
            <a:r>
              <a:rPr lang="zh-TW" altLang="en-US">
                <a:latin typeface="思源宋體 SemiBold" panose="02020600000000000000" charset="-120"/>
                <a:ea typeface="思源宋體 SemiBold" panose="02020600000000000000" charset="-120"/>
              </a:rPr>
              <a:t>點選確認後即執行算式，清除則卡牌重回手牌區，重新出牌。</a:t>
            </a:r>
          </a:p>
          <a:p>
            <a:pPr marL="0" indent="0">
              <a:buNone/>
            </a:pPr>
            <a:endParaRPr lang="zh-TW" altLang="en-US">
              <a:latin typeface="思源宋體 SemiBold" panose="02020600000000000000" charset="-120"/>
              <a:ea typeface="思源宋體 SemiBold" panose="02020600000000000000" charset="-120"/>
            </a:endParaRPr>
          </a:p>
          <a:p>
            <a:pPr marL="0" indent="0">
              <a:buNone/>
            </a:pPr>
            <a:endParaRPr lang="zh-TW" altLang="en-US">
              <a:latin typeface="思源宋體 SemiBold" panose="02020600000000000000" charset="-120"/>
              <a:ea typeface="思源宋體 SemiBold" panose="02020600000000000000" charset="-120"/>
            </a:endParaRPr>
          </a:p>
        </p:txBody>
      </p:sp>
      <p:pic>
        <p:nvPicPr>
          <p:cNvPr id="4" name="圖片 3" descr="C:\Users\訪客\Pictures\Screenshots\螢幕擷取畫面 (2781).png螢幕擷取畫面 (2781)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5790565" y="2678430"/>
            <a:ext cx="5916295" cy="346900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1405890"/>
            <a:ext cx="5704840" cy="896620"/>
          </a:xfrm>
        </p:spPr>
        <p:txBody>
          <a:bodyPr>
            <a:normAutofit/>
          </a:bodyPr>
          <a:lstStyle/>
          <a:p>
            <a:r>
              <a:rPr lang="zh-TW" altLang="en-US">
                <a:latin typeface="思源宋體 Heavy" panose="02020900000000000000" charset="-120"/>
                <a:ea typeface="思源宋體 Heavy" panose="02020900000000000000" charset="-120"/>
              </a:rPr>
              <a:t>功能與畫面描述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2867660"/>
            <a:ext cx="4778375" cy="30905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>
                <a:latin typeface="思源宋體 SemiBold" panose="02020600000000000000" charset="-120"/>
                <a:ea typeface="思源宋體 SemiBold" panose="02020600000000000000" charset="-120"/>
              </a:rPr>
              <a:t>5.</a:t>
            </a:r>
            <a:r>
              <a:rPr lang="zh-TW" altLang="en-US">
                <a:latin typeface="思源宋體 SemiBold" panose="02020600000000000000" charset="-120"/>
                <a:ea typeface="思源宋體 SemiBold" panose="02020600000000000000" charset="-120"/>
              </a:rPr>
              <a:t>流程</a:t>
            </a:r>
            <a:r>
              <a:rPr lang="en-US" altLang="zh-TW">
                <a:latin typeface="思源宋體 SemiBold" panose="02020600000000000000" charset="-120"/>
                <a:ea typeface="思源宋體 SemiBold" panose="02020600000000000000" charset="-120"/>
              </a:rPr>
              <a:t>: </a:t>
            </a:r>
            <a:r>
              <a:rPr lang="zh-TW" altLang="en-US">
                <a:latin typeface="思源宋體 SemiBold" panose="02020600000000000000" charset="-120"/>
                <a:ea typeface="思源宋體 SemiBold" panose="02020600000000000000" charset="-120"/>
              </a:rPr>
              <a:t>圖例為一回合結束之後的畫面，會重新獲得卡牌，雙方生命值也會變動，遊戲直到一方生命值低於</a:t>
            </a:r>
            <a:r>
              <a:rPr lang="en-US" altLang="zh-TW">
                <a:latin typeface="思源宋體 SemiBold" panose="02020600000000000000" charset="-120"/>
                <a:ea typeface="思源宋體 SemiBold" panose="02020600000000000000" charset="-120"/>
              </a:rPr>
              <a:t>0</a:t>
            </a:r>
            <a:r>
              <a:rPr lang="zh-TW" altLang="en-US">
                <a:latin typeface="思源宋體 SemiBold" panose="02020600000000000000" charset="-120"/>
                <a:ea typeface="思源宋體 SemiBold" panose="02020600000000000000" charset="-120"/>
              </a:rPr>
              <a:t>即結束，並跳出遊戲結算畫面。</a:t>
            </a:r>
            <a:r>
              <a:rPr lang="en-US" altLang="zh-TW">
                <a:latin typeface="思源宋體 SemiBold" panose="02020600000000000000" charset="-120"/>
                <a:ea typeface="思源宋體 SemiBold" panose="02020600000000000000" charset="-120"/>
              </a:rPr>
              <a:t> </a:t>
            </a:r>
            <a:endParaRPr lang="zh-TW" altLang="en-US">
              <a:latin typeface="思源宋體 SemiBold" panose="02020600000000000000" charset="-120"/>
              <a:ea typeface="思源宋體 SemiBold" panose="02020600000000000000" charset="-120"/>
            </a:endParaRPr>
          </a:p>
          <a:p>
            <a:pPr marL="0" indent="0">
              <a:buNone/>
            </a:pPr>
            <a:endParaRPr lang="zh-TW" altLang="en-US">
              <a:latin typeface="思源宋體 SemiBold" panose="02020600000000000000" charset="-120"/>
              <a:ea typeface="思源宋體 SemiBold" panose="02020600000000000000" charset="-120"/>
            </a:endParaRPr>
          </a:p>
        </p:txBody>
      </p:sp>
      <p:pic>
        <p:nvPicPr>
          <p:cNvPr id="4" name="圖片 3" descr="C:\Users\訪客\Pictures\Screenshots\螢幕擷取畫面 (2785).png螢幕擷取畫面 (2785)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5790565" y="2745105"/>
            <a:ext cx="5916295" cy="333565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1405890"/>
            <a:ext cx="5704840" cy="896620"/>
          </a:xfrm>
        </p:spPr>
        <p:txBody>
          <a:bodyPr>
            <a:normAutofit/>
          </a:bodyPr>
          <a:lstStyle/>
          <a:p>
            <a:r>
              <a:rPr lang="zh-TW" altLang="en-US">
                <a:latin typeface="思源宋體 Heavy" panose="02020900000000000000" charset="-120"/>
                <a:ea typeface="思源宋體 Heavy" panose="02020900000000000000" charset="-120"/>
              </a:rPr>
              <a:t>功能與畫面描述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2867660"/>
            <a:ext cx="4778375" cy="30905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>
                <a:latin typeface="思源宋體 SemiBold" panose="02020600000000000000" charset="-120"/>
                <a:ea typeface="思源宋體 SemiBold" panose="02020600000000000000" charset="-120"/>
              </a:rPr>
              <a:t>6.</a:t>
            </a:r>
            <a:r>
              <a:rPr lang="zh-TW" altLang="en-US">
                <a:latin typeface="思源宋體 SemiBold" panose="02020600000000000000" charset="-120"/>
                <a:ea typeface="思源宋體 SemiBold" panose="02020600000000000000" charset="-120"/>
              </a:rPr>
              <a:t>遊戲結算畫面</a:t>
            </a:r>
            <a:r>
              <a:rPr lang="en-US" altLang="zh-TW">
                <a:latin typeface="思源宋體 SemiBold" panose="02020600000000000000" charset="-120"/>
                <a:ea typeface="思源宋體 SemiBold" panose="02020600000000000000" charset="-120"/>
              </a:rPr>
              <a:t>: </a:t>
            </a:r>
            <a:r>
              <a:rPr lang="zh-TW" altLang="en-US">
                <a:latin typeface="思源宋體 SemiBold" panose="02020600000000000000" charset="-120"/>
                <a:ea typeface="思源宋體 SemiBold" panose="02020600000000000000" charset="-120"/>
              </a:rPr>
              <a:t>當其中一方生命值等於或低於</a:t>
            </a:r>
            <a:r>
              <a:rPr lang="en-US" altLang="zh-TW">
                <a:latin typeface="思源宋體 SemiBold" panose="02020600000000000000" charset="-120"/>
                <a:ea typeface="思源宋體 SemiBold" panose="02020600000000000000" charset="-120"/>
              </a:rPr>
              <a:t>0</a:t>
            </a:r>
            <a:r>
              <a:rPr lang="zh-TW" altLang="en-US">
                <a:latin typeface="思源宋體 SemiBold" panose="02020600000000000000" charset="-120"/>
                <a:ea typeface="思源宋體 SemiBold" panose="02020600000000000000" charset="-120"/>
              </a:rPr>
              <a:t>，則遊戲結束，顯示遊戲結果並提供退出遊戲與重新開始的兩個按鈕，按下退出則關閉程式，</a:t>
            </a:r>
            <a:r>
              <a:rPr lang="en-US" altLang="zh-TW">
                <a:latin typeface="思源宋體 SemiBold" panose="02020600000000000000" charset="-120"/>
                <a:ea typeface="思源宋體 SemiBold" panose="02020600000000000000" charset="-120"/>
              </a:rPr>
              <a:t> </a:t>
            </a:r>
            <a:endParaRPr lang="zh-TW" altLang="en-US">
              <a:latin typeface="思源宋體 SemiBold" panose="02020600000000000000" charset="-120"/>
              <a:ea typeface="思源宋體 SemiBold" panose="02020600000000000000" charset="-120"/>
            </a:endParaRPr>
          </a:p>
          <a:p>
            <a:pPr marL="0" indent="0">
              <a:buNone/>
            </a:pPr>
            <a:r>
              <a:rPr lang="zh-TW" altLang="en-US">
                <a:latin typeface="思源宋體 SemiBold" panose="02020600000000000000" charset="-120"/>
                <a:ea typeface="思源宋體 SemiBold" panose="02020600000000000000" charset="-120"/>
              </a:rPr>
              <a:t>按下重新開始則呼叫開始遊戲的函數。</a:t>
            </a:r>
          </a:p>
        </p:txBody>
      </p:sp>
      <p:pic>
        <p:nvPicPr>
          <p:cNvPr id="4" name="圖片 3" descr="C:\Users\訪客\Pictures\Screenshots\螢幕擷取畫面 (19).png螢幕擷取畫面 (19)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5824538" y="2745105"/>
            <a:ext cx="5848350" cy="333565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449</Words>
  <Application>Microsoft Office PowerPoint</Application>
  <PresentationFormat>寬螢幕</PresentationFormat>
  <Paragraphs>32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5" baseType="lpstr">
      <vt:lpstr>思源宋體 Heavy</vt:lpstr>
      <vt:lpstr>思源宋體 SemiBold</vt:lpstr>
      <vt:lpstr>Arial</vt:lpstr>
      <vt:lpstr>Calibri</vt:lpstr>
      <vt:lpstr>Calibri Light</vt:lpstr>
      <vt:lpstr>Office 主题</vt:lpstr>
      <vt:lpstr>主題: 四則運算卡牌遊戲</vt:lpstr>
      <vt:lpstr>功能與畫面描述</vt:lpstr>
      <vt:lpstr>功能與畫面描述</vt:lpstr>
      <vt:lpstr>功能與畫面描述</vt:lpstr>
      <vt:lpstr>功能與畫面描述</vt:lpstr>
      <vt:lpstr>功能與畫面描述</vt:lpstr>
      <vt:lpstr>功能與畫面描述</vt:lpstr>
      <vt:lpstr>功能與畫面描述</vt:lpstr>
      <vt:lpstr>功能與畫面描述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陳念正</cp:lastModifiedBy>
  <cp:revision>3</cp:revision>
  <dcterms:created xsi:type="dcterms:W3CDTF">2023-04-10T11:09:00Z</dcterms:created>
  <dcterms:modified xsi:type="dcterms:W3CDTF">2024-09-28T08:38:10Z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1028-10.8.0.6003</vt:lpwstr>
  </property>
</Properties>
</file>